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6"/>
  </p:handoutMasterIdLst>
  <p:sldIdLst>
    <p:sldId id="257" r:id="rId3"/>
    <p:sldId id="736" r:id="rId4"/>
    <p:sldId id="1397" r:id="rId6"/>
    <p:sldId id="1699" r:id="rId7"/>
    <p:sldId id="1398" r:id="rId8"/>
    <p:sldId id="1399" r:id="rId9"/>
    <p:sldId id="1400" r:id="rId10"/>
    <p:sldId id="1401" r:id="rId11"/>
    <p:sldId id="1402" r:id="rId12"/>
    <p:sldId id="1403" r:id="rId13"/>
    <p:sldId id="1404" r:id="rId14"/>
    <p:sldId id="1405" r:id="rId15"/>
    <p:sldId id="1406" r:id="rId16"/>
    <p:sldId id="1577" r:id="rId17"/>
    <p:sldId id="1579" r:id="rId18"/>
    <p:sldId id="1530" r:id="rId19"/>
    <p:sldId id="1408" r:id="rId20"/>
    <p:sldId id="1409" r:id="rId21"/>
    <p:sldId id="1410" r:id="rId22"/>
    <p:sldId id="1411" r:id="rId23"/>
    <p:sldId id="1412" r:id="rId24"/>
    <p:sldId id="1413" r:id="rId25"/>
    <p:sldId id="1414" r:id="rId26"/>
    <p:sldId id="1415" r:id="rId27"/>
    <p:sldId id="1416" r:id="rId28"/>
    <p:sldId id="1417" r:id="rId29"/>
    <p:sldId id="1758" r:id="rId30"/>
    <p:sldId id="1759" r:id="rId31"/>
    <p:sldId id="1578" r:id="rId32"/>
    <p:sldId id="1419" r:id="rId33"/>
    <p:sldId id="1420" r:id="rId34"/>
    <p:sldId id="1421" r:id="rId35"/>
    <p:sldId id="1422" r:id="rId36"/>
    <p:sldId id="1423" r:id="rId37"/>
    <p:sldId id="1424" r:id="rId38"/>
    <p:sldId id="1701" r:id="rId39"/>
    <p:sldId id="1426" r:id="rId40"/>
    <p:sldId id="1427" r:id="rId41"/>
    <p:sldId id="1429" r:id="rId42"/>
    <p:sldId id="1430" r:id="rId43"/>
    <p:sldId id="1433" r:id="rId44"/>
    <p:sldId id="1434" r:id="rId45"/>
    <p:sldId id="1509" r:id="rId46"/>
    <p:sldId id="1438" r:id="rId47"/>
    <p:sldId id="1440" r:id="rId48"/>
    <p:sldId id="1441" r:id="rId49"/>
    <p:sldId id="1442" r:id="rId50"/>
    <p:sldId id="1443" r:id="rId51"/>
    <p:sldId id="1702" r:id="rId52"/>
    <p:sldId id="1446" r:id="rId53"/>
    <p:sldId id="1447" r:id="rId54"/>
    <p:sldId id="1448" r:id="rId55"/>
    <p:sldId id="1449" r:id="rId56"/>
    <p:sldId id="1450" r:id="rId57"/>
    <p:sldId id="1451" r:id="rId58"/>
    <p:sldId id="1453" r:id="rId59"/>
    <p:sldId id="1455" r:id="rId60"/>
    <p:sldId id="1456" r:id="rId61"/>
    <p:sldId id="1457" r:id="rId62"/>
    <p:sldId id="1458" r:id="rId63"/>
    <p:sldId id="1460" r:id="rId64"/>
    <p:sldId id="1461" r:id="rId65"/>
  </p:sldIdLst>
  <p:sldSz cx="12192000" cy="6858000"/>
  <p:notesSz cx="6858000" cy="9144000"/>
  <p:custDataLst>
    <p:tags r:id="rId7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n Jie" initials="L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96391" autoAdjust="0"/>
  </p:normalViewPr>
  <p:slideViewPr>
    <p:cSldViewPr snapToGrid="0">
      <p:cViewPr varScale="1">
        <p:scale>
          <a:sx n="115" d="100"/>
          <a:sy n="115"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gs" Target="tags/tag5.xml"/><Relationship Id="rId70" Type="http://schemas.openxmlformats.org/officeDocument/2006/relationships/commentAuthors" Target="commentAuthors.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lc:</a:t>
            </a:r>
            <a:r>
              <a:rPr lang="zh-CN" altLang="en-US"/>
              <a:t>最左边的孩子，</a:t>
            </a:r>
            <a:r>
              <a:rPr lang="en-US" altLang="zh-CN"/>
              <a:t>lw_c</a:t>
            </a:r>
            <a:r>
              <a:rPr lang="zh-CN" altLang="en-US"/>
              <a:t>：声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2247"/>
            <a:ext cx="2324100" cy="8763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a:xfrm>
            <a:off x="669924" y="1123950"/>
            <a:ext cx="10850563" cy="50196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81700"/>
            <a:ext cx="2324100" cy="8763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669924" y="6240463"/>
            <a:ext cx="4140201" cy="206381"/>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8610599" y="6240463"/>
            <a:ext cx="2909888" cy="206381"/>
          </a:xfrm>
        </p:spPr>
        <p:txBody>
          <a:bodyPr/>
          <a:lstStyle>
            <a:lvl1pPr>
              <a:defRPr/>
            </a:lvl1pPr>
          </a:lstStyle>
          <a:p>
            <a:pPr>
              <a:defRPr/>
            </a:pPr>
            <a:fld id="{CD59C0A6-6A09-4FE2-A602-C7F63C099733}"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p:nvPr userDrawn="1"/>
        </p:nvPicPr>
        <p:blipFill>
          <a:blip r:embed="rId8"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6.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25.jpeg"/><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tags" Target="../tags/tag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1">
            <a:extLst>
              <a:ext uri="{28A0092B-C50C-407E-A947-70E740481C1C}">
                <a14:useLocalDpi xmlns:a14="http://schemas.microsoft.com/office/drawing/2010/main" val="0"/>
              </a:ext>
            </a:extLst>
          </a:blip>
          <a:srcRect t="10522" b="-10522"/>
          <a:stretch>
            <a:fillRect/>
          </a:stretch>
        </p:blipFill>
        <p:spPr>
          <a:xfrm>
            <a:off x="0" y="0"/>
            <a:ext cx="12192000" cy="6811264"/>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p:cNvSpPr txBox="1"/>
          <p:nvPr/>
        </p:nvSpPr>
        <p:spPr>
          <a:xfrm>
            <a:off x="759460" y="5886053"/>
            <a:ext cx="2419350" cy="370840"/>
          </a:xfrm>
          <a:prstGeom prst="rect">
            <a:avLst/>
          </a:prstGeom>
          <a:noFill/>
        </p:spPr>
        <p:txBody>
          <a:bodyPr wrap="none" rtlCol="0">
            <a:spAutoFit/>
          </a:bodyPr>
          <a:lstStyle/>
          <a:p>
            <a:pPr>
              <a:lnSpc>
                <a:spcPct val="130000"/>
              </a:lnSpc>
            </a:pPr>
            <a:r>
              <a:rPr 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廉洁，</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lianjie@shnu.edu.cn</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609600" y="5135560"/>
            <a:ext cx="2926080"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自然语言处理</a:t>
            </a:r>
            <a:endParaRPr lang="zh-CN" altLang="en-US" sz="3600" dirty="0">
              <a:sym typeface="微软雅黑" panose="020B0503020204020204" pitchFamily="34" charset="-122"/>
            </a:endParaRPr>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0160000" y="4889500"/>
            <a:ext cx="1524000"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847090" y="1532255"/>
            <a:ext cx="10530205" cy="3709670"/>
          </a:xfrm>
          <a:prstGeom prst="rect">
            <a:avLst/>
          </a:prstGeom>
        </p:spPr>
        <p:txBody>
          <a:bodyPr vert="horz" wrap="square" lIns="0" tIns="12700" rIns="0" bIns="0" rtlCol="0">
            <a:spAutoFit/>
          </a:bodyPr>
          <a:lstStyle/>
          <a:p>
            <a:pPr marL="355600" marR="105410" indent="-342900">
              <a:lnSpc>
                <a:spcPct val="150000"/>
              </a:lnSpc>
              <a:spcBef>
                <a:spcPts val="100"/>
              </a:spcBef>
              <a:buFont typeface="Arial" panose="020B0604020202020204" pitchFamily="34" charset="0"/>
              <a:buChar char="•"/>
            </a:pPr>
            <a:r>
              <a:rPr sz="2000" dirty="0">
                <a:latin typeface="黑体" panose="02010609060101010101" pitchFamily="49" charset="-122"/>
                <a:ea typeface="黑体" panose="02010609060101010101" pitchFamily="49" charset="-122"/>
                <a:cs typeface="黑体" panose="02010609060101010101" pitchFamily="49" charset="-122"/>
              </a:rPr>
              <a:t>1970</a:t>
            </a:r>
            <a:r>
              <a:rPr sz="2000" spc="5" dirty="0">
                <a:latin typeface="黑体" panose="02010609060101010101" pitchFamily="49" charset="-122"/>
                <a:ea typeface="黑体" panose="02010609060101010101" pitchFamily="49" charset="-122"/>
                <a:cs typeface="黑体" panose="02010609060101010101" pitchFamily="49" charset="-122"/>
              </a:rPr>
              <a:t>年计算语言学家</a:t>
            </a:r>
            <a:r>
              <a:rPr sz="2000" spc="-5" dirty="0">
                <a:latin typeface="黑体" panose="02010609060101010101" pitchFamily="49" charset="-122"/>
                <a:ea typeface="黑体" panose="02010609060101010101" pitchFamily="49" charset="-122"/>
                <a:cs typeface="黑体" panose="02010609060101010101" pitchFamily="49" charset="-122"/>
              </a:rPr>
              <a:t>J.</a:t>
            </a:r>
            <a:r>
              <a:rPr sz="2000" spc="-45" dirty="0">
                <a:latin typeface="黑体" panose="02010609060101010101" pitchFamily="49" charset="-122"/>
                <a:ea typeface="黑体" panose="02010609060101010101" pitchFamily="49" charset="-122"/>
                <a:cs typeface="黑体" panose="02010609060101010101" pitchFamily="49" charset="-122"/>
              </a:rPr>
              <a:t> </a:t>
            </a:r>
            <a:r>
              <a:rPr sz="2000" dirty="0">
                <a:latin typeface="黑体" panose="02010609060101010101" pitchFamily="49" charset="-122"/>
                <a:ea typeface="黑体" panose="02010609060101010101" pitchFamily="49" charset="-122"/>
                <a:cs typeface="黑体" panose="02010609060101010101" pitchFamily="49" charset="-122"/>
              </a:rPr>
              <a:t>Robinson</a:t>
            </a:r>
            <a:r>
              <a:rPr sz="2000" spc="5" dirty="0">
                <a:latin typeface="黑体" panose="02010609060101010101" pitchFamily="49" charset="-122"/>
                <a:ea typeface="黑体" panose="02010609060101010101" pitchFamily="49" charset="-122"/>
                <a:cs typeface="黑体" panose="02010609060101010101" pitchFamily="49" charset="-122"/>
              </a:rPr>
              <a:t>在论文《依存结构和转换规则》</a:t>
            </a:r>
            <a:r>
              <a:rPr sz="2000" dirty="0">
                <a:latin typeface="黑体" panose="02010609060101010101" pitchFamily="49" charset="-122"/>
                <a:ea typeface="黑体" panose="02010609060101010101" pitchFamily="49" charset="-122"/>
                <a:cs typeface="黑体" panose="02010609060101010101" pitchFamily="49" charset="-122"/>
              </a:rPr>
              <a:t>中提出了</a:t>
            </a:r>
            <a:r>
              <a:rPr sz="2000"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依存</a:t>
            </a:r>
            <a:r>
              <a:rPr sz="2000" spc="1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语</a:t>
            </a:r>
            <a:r>
              <a:rPr sz="2000"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法</a:t>
            </a:r>
            <a:r>
              <a:rPr sz="2000" spc="3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的</a:t>
            </a:r>
            <a:r>
              <a:rPr sz="2000"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4</a:t>
            </a:r>
            <a:r>
              <a:rPr sz="2000" spc="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条</a:t>
            </a:r>
            <a:r>
              <a:rPr sz="2000" spc="1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公</a:t>
            </a:r>
            <a:r>
              <a:rPr sz="2000" spc="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理</a:t>
            </a:r>
            <a:r>
              <a:rPr sz="2000" spc="-5" dirty="0">
                <a:latin typeface="黑体" panose="02010609060101010101" pitchFamily="49" charset="-122"/>
                <a:ea typeface="黑体" panose="02010609060101010101" pitchFamily="49" charset="-122"/>
                <a:cs typeface="黑体" panose="02010609060101010101" pitchFamily="49" charset="-122"/>
              </a:rPr>
              <a:t>：</a:t>
            </a:r>
            <a:endParaRPr sz="2000">
              <a:latin typeface="黑体" panose="02010609060101010101" pitchFamily="49" charset="-122"/>
              <a:ea typeface="黑体" panose="02010609060101010101" pitchFamily="49" charset="-122"/>
              <a:cs typeface="黑体" panose="02010609060101010101" pitchFamily="49" charset="-122"/>
            </a:endParaRPr>
          </a:p>
          <a:p>
            <a:pPr marL="516890" indent="-504825">
              <a:lnSpc>
                <a:spcPct val="150000"/>
              </a:lnSpc>
              <a:spcBef>
                <a:spcPts val="1275"/>
              </a:spcBef>
              <a:buFont typeface="Times New Roman" panose="02020603050405020304"/>
              <a:buAutoNum type="arabicParenBoth"/>
              <a:tabLst>
                <a:tab pos="517525" algn="l"/>
              </a:tabLst>
            </a:pPr>
            <a:r>
              <a:rPr sz="2000" spc="15" dirty="0">
                <a:latin typeface="黑体" panose="02010609060101010101" pitchFamily="49" charset="-122"/>
                <a:ea typeface="黑体" panose="02010609060101010101" pitchFamily="49" charset="-122"/>
                <a:cs typeface="黑体" panose="02010609060101010101" pitchFamily="49" charset="-122"/>
              </a:rPr>
              <a:t>一个句子只有</a:t>
            </a:r>
            <a:r>
              <a:rPr sz="2000" dirty="0">
                <a:latin typeface="黑体" panose="02010609060101010101" pitchFamily="49" charset="-122"/>
                <a:ea typeface="黑体" panose="02010609060101010101" pitchFamily="49" charset="-122"/>
                <a:cs typeface="黑体" panose="02010609060101010101" pitchFamily="49" charset="-122"/>
              </a:rPr>
              <a:t>一个</a:t>
            </a:r>
            <a:r>
              <a:rPr sz="2000" spc="15" dirty="0">
                <a:latin typeface="黑体" panose="02010609060101010101" pitchFamily="49" charset="-122"/>
                <a:ea typeface="黑体" panose="02010609060101010101" pitchFamily="49" charset="-122"/>
                <a:cs typeface="黑体" panose="02010609060101010101" pitchFamily="49" charset="-122"/>
              </a:rPr>
              <a:t>独</a:t>
            </a:r>
            <a:r>
              <a:rPr sz="2000" dirty="0">
                <a:latin typeface="黑体" panose="02010609060101010101" pitchFamily="49" charset="-122"/>
                <a:ea typeface="黑体" panose="02010609060101010101" pitchFamily="49" charset="-122"/>
                <a:cs typeface="黑体" panose="02010609060101010101" pitchFamily="49" charset="-122"/>
              </a:rPr>
              <a:t>立的</a:t>
            </a:r>
            <a:r>
              <a:rPr sz="2000" spc="15" dirty="0">
                <a:latin typeface="黑体" panose="02010609060101010101" pitchFamily="49" charset="-122"/>
                <a:ea typeface="黑体" panose="02010609060101010101" pitchFamily="49" charset="-122"/>
                <a:cs typeface="黑体" panose="02010609060101010101" pitchFamily="49" charset="-122"/>
              </a:rPr>
              <a:t>成</a:t>
            </a:r>
            <a:r>
              <a:rPr sz="2000" dirty="0">
                <a:latin typeface="黑体" panose="02010609060101010101" pitchFamily="49" charset="-122"/>
                <a:ea typeface="黑体" panose="02010609060101010101" pitchFamily="49" charset="-122"/>
                <a:cs typeface="黑体" panose="02010609060101010101" pitchFamily="49" charset="-122"/>
              </a:rPr>
              <a:t>分</a:t>
            </a:r>
            <a:r>
              <a:rPr lang="zh-CN" sz="2000" dirty="0">
                <a:latin typeface="黑体" panose="02010609060101010101" pitchFamily="49" charset="-122"/>
                <a:ea typeface="黑体" panose="02010609060101010101" pitchFamily="49" charset="-122"/>
                <a:cs typeface="黑体" panose="02010609060101010101" pitchFamily="49" charset="-122"/>
              </a:rPr>
              <a:t>（即只有一个根）</a:t>
            </a:r>
            <a:r>
              <a:rPr sz="2000" spc="-5" dirty="0">
                <a:latin typeface="黑体" panose="02010609060101010101" pitchFamily="49" charset="-122"/>
                <a:ea typeface="黑体" panose="02010609060101010101" pitchFamily="49" charset="-122"/>
                <a:cs typeface="黑体" panose="02010609060101010101" pitchFamily="49" charset="-122"/>
              </a:rPr>
              <a:t>；</a:t>
            </a:r>
            <a:endParaRPr sz="2000">
              <a:latin typeface="黑体" panose="02010609060101010101" pitchFamily="49" charset="-122"/>
              <a:ea typeface="黑体" panose="02010609060101010101" pitchFamily="49" charset="-122"/>
              <a:cs typeface="黑体" panose="02010609060101010101" pitchFamily="49" charset="-122"/>
            </a:endParaRPr>
          </a:p>
          <a:p>
            <a:pPr marL="516890" indent="-504825">
              <a:lnSpc>
                <a:spcPct val="150000"/>
              </a:lnSpc>
              <a:spcBef>
                <a:spcPts val="1005"/>
              </a:spcBef>
              <a:buFont typeface="Times New Roman" panose="02020603050405020304"/>
              <a:buAutoNum type="arabicParenBoth"/>
              <a:tabLst>
                <a:tab pos="517525" algn="l"/>
              </a:tabLst>
            </a:pPr>
            <a:r>
              <a:rPr sz="2000" spc="15" dirty="0">
                <a:latin typeface="黑体" panose="02010609060101010101" pitchFamily="49" charset="-122"/>
                <a:ea typeface="黑体" panose="02010609060101010101" pitchFamily="49" charset="-122"/>
                <a:cs typeface="黑体" panose="02010609060101010101" pitchFamily="49" charset="-122"/>
              </a:rPr>
              <a:t>句子的其他成</a:t>
            </a:r>
            <a:r>
              <a:rPr sz="2000" dirty="0">
                <a:latin typeface="黑体" panose="02010609060101010101" pitchFamily="49" charset="-122"/>
                <a:ea typeface="黑体" panose="02010609060101010101" pitchFamily="49" charset="-122"/>
                <a:cs typeface="黑体" panose="02010609060101010101" pitchFamily="49" charset="-122"/>
              </a:rPr>
              <a:t>分都</a:t>
            </a:r>
            <a:r>
              <a:rPr sz="2000" spc="15" dirty="0">
                <a:latin typeface="黑体" panose="02010609060101010101" pitchFamily="49" charset="-122"/>
                <a:ea typeface="黑体" panose="02010609060101010101" pitchFamily="49" charset="-122"/>
                <a:cs typeface="黑体" panose="02010609060101010101" pitchFamily="49" charset="-122"/>
              </a:rPr>
              <a:t>从</a:t>
            </a:r>
            <a:r>
              <a:rPr sz="2000" dirty="0">
                <a:latin typeface="黑体" panose="02010609060101010101" pitchFamily="49" charset="-122"/>
                <a:ea typeface="黑体" panose="02010609060101010101" pitchFamily="49" charset="-122"/>
                <a:cs typeface="黑体" panose="02010609060101010101" pitchFamily="49" charset="-122"/>
              </a:rPr>
              <a:t>属于</a:t>
            </a:r>
            <a:r>
              <a:rPr sz="2000" spc="15" dirty="0">
                <a:latin typeface="黑体" panose="02010609060101010101" pitchFamily="49" charset="-122"/>
                <a:ea typeface="黑体" panose="02010609060101010101" pitchFamily="49" charset="-122"/>
                <a:cs typeface="黑体" panose="02010609060101010101" pitchFamily="49" charset="-122"/>
              </a:rPr>
              <a:t>某</a:t>
            </a:r>
            <a:r>
              <a:rPr sz="2000" dirty="0">
                <a:latin typeface="黑体" panose="02010609060101010101" pitchFamily="49" charset="-122"/>
                <a:ea typeface="黑体" panose="02010609060101010101" pitchFamily="49" charset="-122"/>
                <a:cs typeface="黑体" panose="02010609060101010101" pitchFamily="49" charset="-122"/>
              </a:rPr>
              <a:t>一</a:t>
            </a:r>
            <a:r>
              <a:rPr sz="2000" spc="15" dirty="0">
                <a:latin typeface="黑体" panose="02010609060101010101" pitchFamily="49" charset="-122"/>
                <a:ea typeface="黑体" panose="02010609060101010101" pitchFamily="49" charset="-122"/>
                <a:cs typeface="黑体" panose="02010609060101010101" pitchFamily="49" charset="-122"/>
              </a:rPr>
              <a:t>成</a:t>
            </a:r>
            <a:r>
              <a:rPr sz="2000" dirty="0">
                <a:latin typeface="黑体" panose="02010609060101010101" pitchFamily="49" charset="-122"/>
                <a:ea typeface="黑体" panose="02010609060101010101" pitchFamily="49" charset="-122"/>
                <a:cs typeface="黑体" panose="02010609060101010101" pitchFamily="49" charset="-122"/>
              </a:rPr>
              <a:t>分</a:t>
            </a:r>
            <a:r>
              <a:rPr sz="2000" spc="-5" dirty="0">
                <a:latin typeface="黑体" panose="02010609060101010101" pitchFamily="49" charset="-122"/>
                <a:ea typeface="黑体" panose="02010609060101010101" pitchFamily="49" charset="-122"/>
                <a:cs typeface="黑体" panose="02010609060101010101" pitchFamily="49" charset="-122"/>
              </a:rPr>
              <a:t>；</a:t>
            </a:r>
            <a:endParaRPr sz="2000">
              <a:latin typeface="黑体" panose="02010609060101010101" pitchFamily="49" charset="-122"/>
              <a:ea typeface="黑体" panose="02010609060101010101" pitchFamily="49" charset="-122"/>
              <a:cs typeface="黑体" panose="02010609060101010101" pitchFamily="49" charset="-122"/>
            </a:endParaRPr>
          </a:p>
          <a:p>
            <a:pPr marL="516890" indent="-504825">
              <a:lnSpc>
                <a:spcPct val="150000"/>
              </a:lnSpc>
              <a:spcBef>
                <a:spcPts val="1010"/>
              </a:spcBef>
              <a:buFont typeface="Times New Roman" panose="02020603050405020304"/>
              <a:buAutoNum type="arabicParenBoth"/>
              <a:tabLst>
                <a:tab pos="517525" algn="l"/>
              </a:tabLst>
            </a:pPr>
            <a:r>
              <a:rPr sz="2000" spc="15" dirty="0">
                <a:latin typeface="黑体" panose="02010609060101010101" pitchFamily="49" charset="-122"/>
                <a:ea typeface="黑体" panose="02010609060101010101" pitchFamily="49" charset="-122"/>
                <a:cs typeface="黑体" panose="02010609060101010101" pitchFamily="49" charset="-122"/>
              </a:rPr>
              <a:t>任何一成分都</a:t>
            </a:r>
            <a:r>
              <a:rPr sz="2000" dirty="0">
                <a:latin typeface="黑体" panose="02010609060101010101" pitchFamily="49" charset="-122"/>
                <a:ea typeface="黑体" panose="02010609060101010101" pitchFamily="49" charset="-122"/>
                <a:cs typeface="黑体" panose="02010609060101010101" pitchFamily="49" charset="-122"/>
              </a:rPr>
              <a:t>不能</a:t>
            </a:r>
            <a:r>
              <a:rPr sz="2000" spc="15" dirty="0">
                <a:latin typeface="黑体" panose="02010609060101010101" pitchFamily="49" charset="-122"/>
                <a:ea typeface="黑体" panose="02010609060101010101" pitchFamily="49" charset="-122"/>
                <a:cs typeface="黑体" panose="02010609060101010101" pitchFamily="49" charset="-122"/>
              </a:rPr>
              <a:t>依</a:t>
            </a:r>
            <a:r>
              <a:rPr sz="2000" dirty="0">
                <a:latin typeface="黑体" panose="02010609060101010101" pitchFamily="49" charset="-122"/>
                <a:ea typeface="黑体" panose="02010609060101010101" pitchFamily="49" charset="-122"/>
                <a:cs typeface="黑体" panose="02010609060101010101" pitchFamily="49" charset="-122"/>
              </a:rPr>
              <a:t>存于</a:t>
            </a:r>
            <a:r>
              <a:rPr sz="2000" spc="15" dirty="0">
                <a:latin typeface="黑体" panose="02010609060101010101" pitchFamily="49" charset="-122"/>
                <a:ea typeface="黑体" panose="02010609060101010101" pitchFamily="49" charset="-122"/>
                <a:cs typeface="黑体" panose="02010609060101010101" pitchFamily="49" charset="-122"/>
              </a:rPr>
              <a:t>两</a:t>
            </a:r>
            <a:r>
              <a:rPr sz="2000" dirty="0">
                <a:latin typeface="黑体" panose="02010609060101010101" pitchFamily="49" charset="-122"/>
                <a:ea typeface="黑体" panose="02010609060101010101" pitchFamily="49" charset="-122"/>
                <a:cs typeface="黑体" panose="02010609060101010101" pitchFamily="49" charset="-122"/>
              </a:rPr>
              <a:t>个</a:t>
            </a:r>
            <a:r>
              <a:rPr sz="2000" spc="15" dirty="0">
                <a:latin typeface="黑体" panose="02010609060101010101" pitchFamily="49" charset="-122"/>
                <a:ea typeface="黑体" panose="02010609060101010101" pitchFamily="49" charset="-122"/>
                <a:cs typeface="黑体" panose="02010609060101010101" pitchFamily="49" charset="-122"/>
              </a:rPr>
              <a:t>或</a:t>
            </a:r>
            <a:r>
              <a:rPr sz="2000" dirty="0">
                <a:latin typeface="黑体" panose="02010609060101010101" pitchFamily="49" charset="-122"/>
                <a:ea typeface="黑体" panose="02010609060101010101" pitchFamily="49" charset="-122"/>
                <a:cs typeface="黑体" panose="02010609060101010101" pitchFamily="49" charset="-122"/>
              </a:rPr>
              <a:t>多个</a:t>
            </a:r>
            <a:r>
              <a:rPr sz="2000" spc="15" dirty="0">
                <a:latin typeface="黑体" panose="02010609060101010101" pitchFamily="49" charset="-122"/>
                <a:ea typeface="黑体" panose="02010609060101010101" pitchFamily="49" charset="-122"/>
                <a:cs typeface="黑体" panose="02010609060101010101" pitchFamily="49" charset="-122"/>
              </a:rPr>
              <a:t>成</a:t>
            </a:r>
            <a:r>
              <a:rPr sz="2000" dirty="0">
                <a:latin typeface="黑体" panose="02010609060101010101" pitchFamily="49" charset="-122"/>
                <a:ea typeface="黑体" panose="02010609060101010101" pitchFamily="49" charset="-122"/>
                <a:cs typeface="黑体" panose="02010609060101010101" pitchFamily="49" charset="-122"/>
              </a:rPr>
              <a:t>分</a:t>
            </a:r>
            <a:r>
              <a:rPr sz="2000" spc="-5" dirty="0">
                <a:latin typeface="黑体" panose="02010609060101010101" pitchFamily="49" charset="-122"/>
                <a:ea typeface="黑体" panose="02010609060101010101" pitchFamily="49" charset="-122"/>
                <a:cs typeface="黑体" panose="02010609060101010101" pitchFamily="49" charset="-122"/>
              </a:rPr>
              <a:t>；</a:t>
            </a:r>
            <a:endParaRPr sz="2000">
              <a:latin typeface="黑体" panose="02010609060101010101" pitchFamily="49" charset="-122"/>
              <a:ea typeface="黑体" panose="02010609060101010101" pitchFamily="49" charset="-122"/>
              <a:cs typeface="黑体" panose="02010609060101010101" pitchFamily="49" charset="-122"/>
            </a:endParaRPr>
          </a:p>
          <a:p>
            <a:pPr marL="517525" marR="5080" indent="-517525" algn="just">
              <a:lnSpc>
                <a:spcPct val="150000"/>
              </a:lnSpc>
              <a:spcBef>
                <a:spcPts val="340"/>
              </a:spcBef>
              <a:buFont typeface="Times New Roman" panose="02020603050405020304"/>
              <a:buAutoNum type="arabicParenBoth"/>
              <a:tabLst>
                <a:tab pos="517525" algn="l"/>
              </a:tabLst>
            </a:pPr>
            <a:r>
              <a:rPr sz="2000" spc="15" dirty="0">
                <a:latin typeface="黑体" panose="02010609060101010101" pitchFamily="49" charset="-122"/>
                <a:ea typeface="黑体" panose="02010609060101010101" pitchFamily="49" charset="-122"/>
                <a:cs typeface="黑体" panose="02010609060101010101" pitchFamily="49" charset="-122"/>
              </a:rPr>
              <a:t>如果成分</a:t>
            </a:r>
            <a:r>
              <a:rPr sz="2000" spc="-10" dirty="0">
                <a:latin typeface="黑体" panose="02010609060101010101" pitchFamily="49" charset="-122"/>
                <a:ea typeface="黑体" panose="02010609060101010101" pitchFamily="49" charset="-122"/>
                <a:cs typeface="黑体" panose="02010609060101010101" pitchFamily="49" charset="-122"/>
              </a:rPr>
              <a:t>A</a:t>
            </a:r>
            <a:r>
              <a:rPr sz="2000" spc="15" dirty="0">
                <a:latin typeface="黑体" panose="02010609060101010101" pitchFamily="49" charset="-122"/>
                <a:ea typeface="黑体" panose="02010609060101010101" pitchFamily="49" charset="-122"/>
                <a:cs typeface="黑体" panose="02010609060101010101" pitchFamily="49" charset="-122"/>
              </a:rPr>
              <a:t>直接从</a:t>
            </a:r>
            <a:r>
              <a:rPr sz="2000" dirty="0">
                <a:latin typeface="黑体" panose="02010609060101010101" pitchFamily="49" charset="-122"/>
                <a:ea typeface="黑体" panose="02010609060101010101" pitchFamily="49" charset="-122"/>
                <a:cs typeface="黑体" panose="02010609060101010101" pitchFamily="49" charset="-122"/>
              </a:rPr>
              <a:t>属于</a:t>
            </a:r>
            <a:r>
              <a:rPr sz="2000" spc="15" dirty="0">
                <a:latin typeface="黑体" panose="02010609060101010101" pitchFamily="49" charset="-122"/>
                <a:ea typeface="黑体" panose="02010609060101010101" pitchFamily="49" charset="-122"/>
                <a:cs typeface="黑体" panose="02010609060101010101" pitchFamily="49" charset="-122"/>
              </a:rPr>
              <a:t>成</a:t>
            </a:r>
            <a:r>
              <a:rPr sz="2000" spc="20" dirty="0">
                <a:latin typeface="黑体" panose="02010609060101010101" pitchFamily="49" charset="-122"/>
                <a:ea typeface="黑体" panose="02010609060101010101" pitchFamily="49" charset="-122"/>
                <a:cs typeface="黑体" panose="02010609060101010101" pitchFamily="49" charset="-122"/>
              </a:rPr>
              <a:t>分</a:t>
            </a:r>
            <a:r>
              <a:rPr sz="2000" dirty="0">
                <a:latin typeface="黑体" panose="02010609060101010101" pitchFamily="49" charset="-122"/>
                <a:ea typeface="黑体" panose="02010609060101010101" pitchFamily="49" charset="-122"/>
                <a:cs typeface="黑体" panose="02010609060101010101" pitchFamily="49" charset="-122"/>
              </a:rPr>
              <a:t>B，而成</a:t>
            </a:r>
            <a:r>
              <a:rPr sz="2000" spc="25" dirty="0">
                <a:latin typeface="黑体" panose="02010609060101010101" pitchFamily="49" charset="-122"/>
                <a:ea typeface="黑体" panose="02010609060101010101" pitchFamily="49" charset="-122"/>
                <a:cs typeface="黑体" panose="02010609060101010101" pitchFamily="49" charset="-122"/>
              </a:rPr>
              <a:t>分</a:t>
            </a:r>
            <a:r>
              <a:rPr sz="2000" spc="-10" dirty="0">
                <a:latin typeface="黑体" panose="02010609060101010101" pitchFamily="49" charset="-122"/>
                <a:ea typeface="黑体" panose="02010609060101010101" pitchFamily="49" charset="-122"/>
                <a:cs typeface="黑体" panose="02010609060101010101" pitchFamily="49" charset="-122"/>
              </a:rPr>
              <a:t>C</a:t>
            </a:r>
            <a:r>
              <a:rPr sz="2000" spc="15" dirty="0">
                <a:latin typeface="黑体" panose="02010609060101010101" pitchFamily="49" charset="-122"/>
                <a:ea typeface="黑体" panose="02010609060101010101" pitchFamily="49" charset="-122"/>
                <a:cs typeface="黑体" panose="02010609060101010101" pitchFamily="49" charset="-122"/>
              </a:rPr>
              <a:t>在</a:t>
            </a:r>
            <a:r>
              <a:rPr sz="2000" dirty="0">
                <a:latin typeface="黑体" panose="02010609060101010101" pitchFamily="49" charset="-122"/>
                <a:ea typeface="黑体" panose="02010609060101010101" pitchFamily="49" charset="-122"/>
                <a:cs typeface="黑体" panose="02010609060101010101" pitchFamily="49" charset="-122"/>
              </a:rPr>
              <a:t>句</a:t>
            </a:r>
            <a:r>
              <a:rPr sz="2000" spc="15" dirty="0">
                <a:latin typeface="黑体" panose="02010609060101010101" pitchFamily="49" charset="-122"/>
                <a:ea typeface="黑体" panose="02010609060101010101" pitchFamily="49" charset="-122"/>
                <a:cs typeface="黑体" panose="02010609060101010101" pitchFamily="49" charset="-122"/>
              </a:rPr>
              <a:t>子</a:t>
            </a:r>
            <a:r>
              <a:rPr sz="2000" spc="-5" dirty="0">
                <a:latin typeface="黑体" panose="02010609060101010101" pitchFamily="49" charset="-122"/>
                <a:ea typeface="黑体" panose="02010609060101010101" pitchFamily="49" charset="-122"/>
                <a:cs typeface="黑体" panose="02010609060101010101" pitchFamily="49" charset="-122"/>
              </a:rPr>
              <a:t>中</a:t>
            </a:r>
            <a:r>
              <a:rPr sz="2000" spc="15" dirty="0">
                <a:latin typeface="黑体" panose="02010609060101010101" pitchFamily="49" charset="-122"/>
                <a:ea typeface="黑体" panose="02010609060101010101" pitchFamily="49" charset="-122"/>
                <a:cs typeface="黑体" panose="02010609060101010101" pitchFamily="49" charset="-122"/>
              </a:rPr>
              <a:t>位于</a:t>
            </a:r>
            <a:r>
              <a:rPr sz="2000" spc="-10" dirty="0">
                <a:latin typeface="黑体" panose="02010609060101010101" pitchFamily="49" charset="-122"/>
                <a:ea typeface="黑体" panose="02010609060101010101" pitchFamily="49" charset="-122"/>
                <a:cs typeface="黑体" panose="02010609060101010101" pitchFamily="49" charset="-122"/>
              </a:rPr>
              <a:t>A</a:t>
            </a:r>
            <a:r>
              <a:rPr sz="2000" spc="15" dirty="0">
                <a:latin typeface="黑体" panose="02010609060101010101" pitchFamily="49" charset="-122"/>
                <a:ea typeface="黑体" panose="02010609060101010101" pitchFamily="49" charset="-122"/>
                <a:cs typeface="黑体" panose="02010609060101010101" pitchFamily="49" charset="-122"/>
              </a:rPr>
              <a:t>和</a:t>
            </a:r>
            <a:r>
              <a:rPr sz="2000" spc="-10" dirty="0">
                <a:latin typeface="黑体" panose="02010609060101010101" pitchFamily="49" charset="-122"/>
                <a:ea typeface="黑体" panose="02010609060101010101" pitchFamily="49" charset="-122"/>
                <a:cs typeface="黑体" panose="02010609060101010101" pitchFamily="49" charset="-122"/>
              </a:rPr>
              <a:t>B</a:t>
            </a:r>
            <a:r>
              <a:rPr sz="2000" spc="10" dirty="0">
                <a:latin typeface="黑体" panose="02010609060101010101" pitchFamily="49" charset="-122"/>
                <a:ea typeface="黑体" panose="02010609060101010101" pitchFamily="49" charset="-122"/>
                <a:cs typeface="黑体" panose="02010609060101010101" pitchFamily="49" charset="-122"/>
              </a:rPr>
              <a:t>之间，那</a:t>
            </a:r>
            <a:r>
              <a:rPr sz="2000" dirty="0">
                <a:latin typeface="黑体" panose="02010609060101010101" pitchFamily="49" charset="-122"/>
                <a:ea typeface="黑体" panose="02010609060101010101" pitchFamily="49" charset="-122"/>
                <a:cs typeface="黑体" panose="02010609060101010101" pitchFamily="49" charset="-122"/>
              </a:rPr>
              <a:t>么，</a:t>
            </a:r>
            <a:r>
              <a:rPr sz="2000" spc="10" dirty="0">
                <a:latin typeface="黑体" panose="02010609060101010101" pitchFamily="49" charset="-122"/>
                <a:ea typeface="黑体" panose="02010609060101010101" pitchFamily="49" charset="-122"/>
                <a:cs typeface="黑体" panose="02010609060101010101" pitchFamily="49" charset="-122"/>
              </a:rPr>
              <a:t>成</a:t>
            </a:r>
            <a:r>
              <a:rPr sz="2000" spc="25" dirty="0">
                <a:latin typeface="黑体" panose="02010609060101010101" pitchFamily="49" charset="-122"/>
                <a:ea typeface="黑体" panose="02010609060101010101" pitchFamily="49" charset="-122"/>
                <a:cs typeface="黑体" panose="02010609060101010101" pitchFamily="49" charset="-122"/>
              </a:rPr>
              <a:t>分</a:t>
            </a:r>
            <a:r>
              <a:rPr sz="2000" spc="-10" dirty="0">
                <a:latin typeface="黑体" panose="02010609060101010101" pitchFamily="49" charset="-122"/>
                <a:ea typeface="黑体" panose="02010609060101010101" pitchFamily="49" charset="-122"/>
                <a:cs typeface="黑体" panose="02010609060101010101" pitchFamily="49" charset="-122"/>
              </a:rPr>
              <a:t>C</a:t>
            </a:r>
            <a:r>
              <a:rPr sz="2000" spc="10" dirty="0">
                <a:latin typeface="黑体" panose="02010609060101010101" pitchFamily="49" charset="-122"/>
                <a:ea typeface="黑体" panose="02010609060101010101" pitchFamily="49" charset="-122"/>
                <a:cs typeface="黑体" panose="02010609060101010101" pitchFamily="49" charset="-122"/>
              </a:rPr>
              <a:t>或者</a:t>
            </a:r>
            <a:r>
              <a:rPr sz="2000" dirty="0">
                <a:latin typeface="黑体" panose="02010609060101010101" pitchFamily="49" charset="-122"/>
                <a:ea typeface="黑体" panose="02010609060101010101" pitchFamily="49" charset="-122"/>
                <a:cs typeface="黑体" panose="02010609060101010101" pitchFamily="49" charset="-122"/>
              </a:rPr>
              <a:t>从属</a:t>
            </a:r>
            <a:r>
              <a:rPr sz="2000" spc="30" dirty="0">
                <a:latin typeface="黑体" panose="02010609060101010101" pitchFamily="49" charset="-122"/>
                <a:ea typeface="黑体" panose="02010609060101010101" pitchFamily="49" charset="-122"/>
                <a:cs typeface="黑体" panose="02010609060101010101" pitchFamily="49" charset="-122"/>
              </a:rPr>
              <a:t>于</a:t>
            </a:r>
            <a:r>
              <a:rPr sz="2000" spc="5" dirty="0">
                <a:latin typeface="黑体" panose="02010609060101010101" pitchFamily="49" charset="-122"/>
                <a:ea typeface="黑体" panose="02010609060101010101" pitchFamily="49" charset="-122"/>
                <a:cs typeface="黑体" panose="02010609060101010101" pitchFamily="49" charset="-122"/>
              </a:rPr>
              <a:t>A，</a:t>
            </a:r>
            <a:r>
              <a:rPr sz="2000" spc="15" dirty="0">
                <a:latin typeface="黑体" panose="02010609060101010101" pitchFamily="49" charset="-122"/>
                <a:ea typeface="黑体" panose="02010609060101010101" pitchFamily="49" charset="-122"/>
                <a:cs typeface="黑体" panose="02010609060101010101" pitchFamily="49" charset="-122"/>
              </a:rPr>
              <a:t>或者从属于</a:t>
            </a:r>
            <a:r>
              <a:rPr sz="2000" spc="-10" dirty="0">
                <a:latin typeface="黑体" panose="02010609060101010101" pitchFamily="49" charset="-122"/>
                <a:ea typeface="黑体" panose="02010609060101010101" pitchFamily="49" charset="-122"/>
                <a:cs typeface="黑体" panose="02010609060101010101" pitchFamily="49" charset="-122"/>
              </a:rPr>
              <a:t>B</a:t>
            </a:r>
            <a:r>
              <a:rPr sz="2000" spc="15" dirty="0">
                <a:latin typeface="黑体" panose="02010609060101010101" pitchFamily="49" charset="-122"/>
                <a:ea typeface="黑体" panose="02010609060101010101" pitchFamily="49" charset="-122"/>
                <a:cs typeface="黑体" panose="02010609060101010101" pitchFamily="49" charset="-122"/>
              </a:rPr>
              <a:t>，</a:t>
            </a:r>
            <a:r>
              <a:rPr sz="2000" dirty="0">
                <a:latin typeface="黑体" panose="02010609060101010101" pitchFamily="49" charset="-122"/>
                <a:ea typeface="黑体" panose="02010609060101010101" pitchFamily="49" charset="-122"/>
                <a:cs typeface="黑体" panose="02010609060101010101" pitchFamily="49" charset="-122"/>
              </a:rPr>
              <a:t>或</a:t>
            </a:r>
            <a:r>
              <a:rPr sz="2000" spc="15" dirty="0">
                <a:latin typeface="黑体" panose="02010609060101010101" pitchFamily="49" charset="-122"/>
                <a:ea typeface="黑体" panose="02010609060101010101" pitchFamily="49" charset="-122"/>
                <a:cs typeface="黑体" panose="02010609060101010101" pitchFamily="49" charset="-122"/>
              </a:rPr>
              <a:t>者</a:t>
            </a:r>
            <a:r>
              <a:rPr sz="2000" dirty="0">
                <a:latin typeface="黑体" panose="02010609060101010101" pitchFamily="49" charset="-122"/>
                <a:ea typeface="黑体" panose="02010609060101010101" pitchFamily="49" charset="-122"/>
                <a:cs typeface="黑体" panose="02010609060101010101" pitchFamily="49" charset="-122"/>
              </a:rPr>
              <a:t>从</a:t>
            </a:r>
            <a:r>
              <a:rPr sz="2000" spc="15" dirty="0">
                <a:latin typeface="黑体" panose="02010609060101010101" pitchFamily="49" charset="-122"/>
                <a:ea typeface="黑体" panose="02010609060101010101" pitchFamily="49" charset="-122"/>
                <a:cs typeface="黑体" panose="02010609060101010101" pitchFamily="49" charset="-122"/>
              </a:rPr>
              <a:t>属</a:t>
            </a:r>
            <a:r>
              <a:rPr sz="2000" spc="20" dirty="0">
                <a:latin typeface="黑体" panose="02010609060101010101" pitchFamily="49" charset="-122"/>
                <a:ea typeface="黑体" panose="02010609060101010101" pitchFamily="49" charset="-122"/>
                <a:cs typeface="黑体" panose="02010609060101010101" pitchFamily="49" charset="-122"/>
              </a:rPr>
              <a:t>于</a:t>
            </a:r>
            <a:r>
              <a:rPr sz="2000" spc="-10" dirty="0">
                <a:latin typeface="黑体" panose="02010609060101010101" pitchFamily="49" charset="-122"/>
                <a:ea typeface="黑体" panose="02010609060101010101" pitchFamily="49" charset="-122"/>
                <a:cs typeface="黑体" panose="02010609060101010101" pitchFamily="49" charset="-122"/>
              </a:rPr>
              <a:t>A</a:t>
            </a:r>
            <a:r>
              <a:rPr sz="2000" spc="15" dirty="0">
                <a:latin typeface="黑体" panose="02010609060101010101" pitchFamily="49" charset="-122"/>
                <a:ea typeface="黑体" panose="02010609060101010101" pitchFamily="49" charset="-122"/>
                <a:cs typeface="黑体" panose="02010609060101010101" pitchFamily="49" charset="-122"/>
              </a:rPr>
              <a:t>和</a:t>
            </a:r>
            <a:r>
              <a:rPr sz="2000" spc="-10" dirty="0">
                <a:latin typeface="黑体" panose="02010609060101010101" pitchFamily="49" charset="-122"/>
                <a:ea typeface="黑体" panose="02010609060101010101" pitchFamily="49" charset="-122"/>
                <a:cs typeface="黑体" panose="02010609060101010101" pitchFamily="49" charset="-122"/>
              </a:rPr>
              <a:t>B</a:t>
            </a:r>
            <a:r>
              <a:rPr sz="2000" spc="15" dirty="0">
                <a:latin typeface="黑体" panose="02010609060101010101" pitchFamily="49" charset="-122"/>
                <a:ea typeface="黑体" panose="02010609060101010101" pitchFamily="49" charset="-122"/>
                <a:cs typeface="黑体" panose="02010609060101010101" pitchFamily="49" charset="-122"/>
              </a:rPr>
              <a:t>之</a:t>
            </a:r>
            <a:r>
              <a:rPr sz="2000" dirty="0">
                <a:latin typeface="黑体" panose="02010609060101010101" pitchFamily="49" charset="-122"/>
                <a:ea typeface="黑体" panose="02010609060101010101" pitchFamily="49" charset="-122"/>
                <a:cs typeface="黑体" panose="02010609060101010101" pitchFamily="49" charset="-122"/>
              </a:rPr>
              <a:t>间的</a:t>
            </a:r>
            <a:r>
              <a:rPr sz="2000" spc="15" dirty="0">
                <a:latin typeface="黑体" panose="02010609060101010101" pitchFamily="49" charset="-122"/>
                <a:ea typeface="黑体" panose="02010609060101010101" pitchFamily="49" charset="-122"/>
                <a:cs typeface="黑体" panose="02010609060101010101" pitchFamily="49" charset="-122"/>
              </a:rPr>
              <a:t>某</a:t>
            </a:r>
            <a:r>
              <a:rPr sz="2000" dirty="0">
                <a:latin typeface="黑体" panose="02010609060101010101" pitchFamily="49" charset="-122"/>
                <a:ea typeface="黑体" panose="02010609060101010101" pitchFamily="49" charset="-122"/>
                <a:cs typeface="黑体" panose="02010609060101010101" pitchFamily="49" charset="-122"/>
              </a:rPr>
              <a:t>一</a:t>
            </a:r>
            <a:r>
              <a:rPr sz="2000" spc="15" dirty="0">
                <a:latin typeface="黑体" panose="02010609060101010101" pitchFamily="49" charset="-122"/>
                <a:ea typeface="黑体" panose="02010609060101010101" pitchFamily="49" charset="-122"/>
                <a:cs typeface="黑体" panose="02010609060101010101" pitchFamily="49" charset="-122"/>
              </a:rPr>
              <a:t>成</a:t>
            </a:r>
            <a:r>
              <a:rPr sz="2000" dirty="0">
                <a:latin typeface="黑体" panose="02010609060101010101" pitchFamily="49" charset="-122"/>
                <a:ea typeface="黑体" panose="02010609060101010101" pitchFamily="49" charset="-122"/>
                <a:cs typeface="黑体" panose="02010609060101010101" pitchFamily="49" charset="-122"/>
              </a:rPr>
              <a:t>分</a:t>
            </a:r>
            <a:r>
              <a:rPr lang="zh-CN" sz="2000" spc="-5" dirty="0">
                <a:latin typeface="黑体" panose="02010609060101010101" pitchFamily="49" charset="-122"/>
                <a:ea typeface="黑体" panose="02010609060101010101" pitchFamily="49" charset="-122"/>
                <a:cs typeface="黑体" panose="02010609060101010101" pitchFamily="49" charset="-122"/>
              </a:rPr>
              <a:t>（即没有交叉）。</a:t>
            </a:r>
            <a:endParaRPr lang="zh-CN" sz="2000" spc="-5" dirty="0">
              <a:latin typeface="黑体" panose="02010609060101010101" pitchFamily="49" charset="-122"/>
              <a:ea typeface="黑体" panose="02010609060101010101" pitchFamily="49" charset="-122"/>
              <a:cs typeface="黑体" panose="02010609060101010101" pitchFamily="49" charset="-122"/>
            </a:endParaRPr>
          </a:p>
        </p:txBody>
      </p:sp>
      <p:sp>
        <p:nvSpPr>
          <p:cNvPr id="17" name="object 12"/>
          <p:cNvSpPr txBox="1">
            <a:spLocks noGrp="1"/>
          </p:cNvSpPr>
          <p:nvPr/>
        </p:nvSpPr>
        <p:spPr>
          <a:xfrm>
            <a:off x="565785" y="318770"/>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038225" y="1713865"/>
            <a:ext cx="10642600" cy="2907665"/>
          </a:xfrm>
          <a:prstGeom prst="rect">
            <a:avLst/>
          </a:prstGeom>
        </p:spPr>
        <p:txBody>
          <a:bodyPr vert="horz" wrap="square" lIns="0" tIns="137795" rIns="0" bIns="0" rtlCol="0">
            <a:spAutoFit/>
          </a:bodyPr>
          <a:lstStyle/>
          <a:p>
            <a:pPr marL="12700" indent="0" fontAlgn="auto">
              <a:lnSpc>
                <a:spcPct val="150000"/>
              </a:lnSpc>
              <a:spcBef>
                <a:spcPts val="0"/>
              </a:spcBef>
            </a:pPr>
            <a:r>
              <a:rPr sz="2000" spc="15" dirty="0">
                <a:latin typeface="黑体" panose="02010609060101010101" pitchFamily="49" charset="-122"/>
                <a:ea typeface="黑体" panose="02010609060101010101" pitchFamily="49" charset="-122"/>
                <a:cs typeface="黑体" panose="02010609060101010101" pitchFamily="49" charset="-122"/>
              </a:rPr>
              <a:t>这4条公理相当于对依存图和依存树的形式约束为：</a:t>
            </a:r>
            <a:endParaRPr sz="2000" spc="15" dirty="0">
              <a:latin typeface="黑体" panose="02010609060101010101" pitchFamily="49" charset="-122"/>
              <a:ea typeface="黑体" panose="02010609060101010101" pitchFamily="49" charset="-122"/>
              <a:cs typeface="黑体" panose="02010609060101010101" pitchFamily="49" charset="-122"/>
            </a:endParaRPr>
          </a:p>
          <a:p>
            <a:pPr marL="815975" indent="0" fontAlgn="auto">
              <a:lnSpc>
                <a:spcPct val="150000"/>
              </a:lnSpc>
              <a:spcBef>
                <a:spcPts val="0"/>
              </a:spcBef>
              <a:buSzPct val="80000"/>
              <a:buFont typeface="Wingdings" panose="05000000000000000000"/>
              <a:buChar char=""/>
              <a:tabLst>
                <a:tab pos="816610" algn="l"/>
              </a:tabLst>
            </a:pPr>
            <a:r>
              <a:rPr sz="2000" spc="15" dirty="0">
                <a:latin typeface="黑体" panose="02010609060101010101" pitchFamily="49" charset="-122"/>
                <a:ea typeface="黑体" panose="02010609060101010101" pitchFamily="49" charset="-122"/>
                <a:cs typeface="黑体" panose="02010609060101010101" pitchFamily="49" charset="-122"/>
              </a:rPr>
              <a:t>单一父结点(single headed)</a:t>
            </a:r>
            <a:endParaRPr sz="2000" spc="15" dirty="0">
              <a:latin typeface="黑体" panose="02010609060101010101" pitchFamily="49" charset="-122"/>
              <a:ea typeface="黑体" panose="02010609060101010101" pitchFamily="49" charset="-122"/>
              <a:cs typeface="黑体" panose="02010609060101010101" pitchFamily="49" charset="-122"/>
            </a:endParaRPr>
          </a:p>
          <a:p>
            <a:pPr marL="815975" indent="0" fontAlgn="auto">
              <a:lnSpc>
                <a:spcPct val="150000"/>
              </a:lnSpc>
              <a:spcBef>
                <a:spcPts val="0"/>
              </a:spcBef>
              <a:buSzPct val="80000"/>
              <a:buFont typeface="Wingdings" panose="05000000000000000000"/>
              <a:buChar char=""/>
              <a:tabLst>
                <a:tab pos="816610" algn="l"/>
              </a:tabLst>
            </a:pPr>
            <a:r>
              <a:rPr sz="2000" spc="15" dirty="0">
                <a:latin typeface="黑体" panose="02010609060101010101" pitchFamily="49" charset="-122"/>
                <a:ea typeface="黑体" panose="02010609060101010101" pitchFamily="49" charset="-122"/>
                <a:cs typeface="黑体" panose="02010609060101010101" pitchFamily="49" charset="-122"/>
              </a:rPr>
              <a:t>连通(connective)</a:t>
            </a:r>
            <a:endParaRPr sz="2000" spc="15" dirty="0">
              <a:latin typeface="黑体" panose="02010609060101010101" pitchFamily="49" charset="-122"/>
              <a:ea typeface="黑体" panose="02010609060101010101" pitchFamily="49" charset="-122"/>
              <a:cs typeface="黑体" panose="02010609060101010101" pitchFamily="49" charset="-122"/>
            </a:endParaRPr>
          </a:p>
          <a:p>
            <a:pPr marL="815975" indent="0" fontAlgn="auto">
              <a:lnSpc>
                <a:spcPct val="150000"/>
              </a:lnSpc>
              <a:spcBef>
                <a:spcPts val="0"/>
              </a:spcBef>
              <a:buSzPct val="80000"/>
              <a:buFont typeface="Wingdings" panose="05000000000000000000"/>
              <a:buChar char=""/>
              <a:tabLst>
                <a:tab pos="816610" algn="l"/>
              </a:tabLst>
            </a:pPr>
            <a:r>
              <a:rPr sz="2000" spc="15" dirty="0">
                <a:latin typeface="黑体" panose="02010609060101010101" pitchFamily="49" charset="-122"/>
                <a:ea typeface="黑体" panose="02010609060101010101" pitchFamily="49" charset="-122"/>
                <a:cs typeface="黑体" panose="02010609060101010101" pitchFamily="49" charset="-122"/>
              </a:rPr>
              <a:t>无环(acyclic)</a:t>
            </a:r>
            <a:endParaRPr sz="2000" spc="15" dirty="0">
              <a:latin typeface="黑体" panose="02010609060101010101" pitchFamily="49" charset="-122"/>
              <a:ea typeface="黑体" panose="02010609060101010101" pitchFamily="49" charset="-122"/>
              <a:cs typeface="黑体" panose="02010609060101010101" pitchFamily="49" charset="-122"/>
            </a:endParaRPr>
          </a:p>
          <a:p>
            <a:pPr marL="815975" indent="0" fontAlgn="auto">
              <a:lnSpc>
                <a:spcPct val="150000"/>
              </a:lnSpc>
              <a:spcBef>
                <a:spcPts val="0"/>
              </a:spcBef>
              <a:buSzPct val="80000"/>
              <a:buFont typeface="Wingdings" panose="05000000000000000000"/>
              <a:buChar char=""/>
              <a:tabLst>
                <a:tab pos="816610" algn="l"/>
              </a:tabLst>
            </a:pPr>
            <a:r>
              <a:rPr sz="2000" spc="15" dirty="0">
                <a:latin typeface="黑体" panose="02010609060101010101" pitchFamily="49" charset="-122"/>
                <a:ea typeface="黑体" panose="02010609060101010101" pitchFamily="49" charset="-122"/>
                <a:cs typeface="黑体" panose="02010609060101010101" pitchFamily="49" charset="-122"/>
              </a:rPr>
              <a:t>可投射(projective)</a:t>
            </a:r>
            <a:endParaRPr sz="2000" spc="15" dirty="0">
              <a:latin typeface="黑体" panose="02010609060101010101" pitchFamily="49" charset="-122"/>
              <a:ea typeface="黑体" panose="02010609060101010101" pitchFamily="49" charset="-122"/>
              <a:cs typeface="黑体" panose="02010609060101010101" pitchFamily="49" charset="-122"/>
            </a:endParaRPr>
          </a:p>
          <a:p>
            <a:pPr marL="12700" algn="l" defTabSz="457200" fontAlgn="auto">
              <a:lnSpc>
                <a:spcPct val="150000"/>
              </a:lnSpc>
              <a:spcBef>
                <a:spcPts val="0"/>
              </a:spcBef>
              <a:buClrTx/>
              <a:buSzTx/>
              <a:buFontTx/>
              <a:buNone/>
            </a:pPr>
            <a:r>
              <a:rPr sz="2000" spc="15" dirty="0">
                <a:latin typeface="黑体" panose="02010609060101010101" pitchFamily="49" charset="-122"/>
                <a:ea typeface="黑体" panose="02010609060101010101" pitchFamily="49" charset="-122"/>
                <a:cs typeface="黑体" panose="02010609060101010101" pitchFamily="49" charset="-122"/>
              </a:rPr>
              <a:t>由此来保证句子的依存分析结果是一棵有“根(root) ”的树结构。</a:t>
            </a:r>
            <a:endParaRPr sz="2000" spc="15" dirty="0">
              <a:latin typeface="黑体" panose="02010609060101010101" pitchFamily="49" charset="-122"/>
              <a:ea typeface="黑体" panose="02010609060101010101" pitchFamily="49" charset="-122"/>
              <a:cs typeface="黑体" panose="02010609060101010101" pitchFamily="49" charset="-122"/>
            </a:endParaRPr>
          </a:p>
        </p:txBody>
      </p:sp>
      <p:sp>
        <p:nvSpPr>
          <p:cNvPr id="17"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743075" y="1353185"/>
            <a:ext cx="8221980" cy="44259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黑体" panose="02010609060101010101" pitchFamily="49" charset="-122"/>
                <a:ea typeface="黑体" panose="02010609060101010101" pitchFamily="49" charset="-122"/>
                <a:cs typeface="Microsoft JhengHei" panose="020B0604030504040204" charset="-120"/>
              </a:rPr>
              <a:t>投</a:t>
            </a:r>
            <a:r>
              <a:rPr sz="2800" b="1" spc="5" dirty="0">
                <a:latin typeface="黑体" panose="02010609060101010101" pitchFamily="49" charset="-122"/>
                <a:ea typeface="黑体" panose="02010609060101010101" pitchFamily="49" charset="-122"/>
                <a:cs typeface="黑体" panose="02010609060101010101" pitchFamily="49" charset="-122"/>
              </a:rPr>
              <a:t>射</a:t>
            </a:r>
            <a:r>
              <a:rPr sz="2800" b="1" dirty="0">
                <a:latin typeface="黑体" panose="02010609060101010101" pitchFamily="49" charset="-122"/>
                <a:ea typeface="黑体" panose="02010609060101010101" pitchFamily="49" charset="-122"/>
                <a:cs typeface="黑体" panose="02010609060101010101" pitchFamily="49" charset="-122"/>
              </a:rPr>
              <a:t>(p</a:t>
            </a:r>
            <a:r>
              <a:rPr sz="2800" dirty="0">
                <a:latin typeface="黑体" panose="02010609060101010101" pitchFamily="49" charset="-122"/>
                <a:ea typeface="黑体" panose="02010609060101010101" pitchFamily="49" charset="-122"/>
                <a:cs typeface="黑体" panose="02010609060101010101" pitchFamily="49" charset="-122"/>
              </a:rPr>
              <a:t>rojective)</a:t>
            </a:r>
            <a:r>
              <a:rPr sz="2800" b="1" spc="-5" dirty="0">
                <a:latin typeface="黑体" panose="02010609060101010101" pitchFamily="49" charset="-122"/>
                <a:ea typeface="黑体" panose="02010609060101010101" pitchFamily="49" charset="-122"/>
                <a:cs typeface="黑体" panose="02010609060101010101" pitchFamily="49" charset="-122"/>
              </a:rPr>
              <a:t>与</a:t>
            </a:r>
            <a:r>
              <a:rPr sz="2800" b="1" spc="5" dirty="0">
                <a:latin typeface="黑体" panose="02010609060101010101" pitchFamily="49" charset="-122"/>
                <a:ea typeface="黑体" panose="02010609060101010101" pitchFamily="49" charset="-122"/>
                <a:cs typeface="黑体" panose="02010609060101010101" pitchFamily="49" charset="-122"/>
              </a:rPr>
              <a:t>非投射</a:t>
            </a:r>
            <a:r>
              <a:rPr sz="2800" spc="-5" dirty="0">
                <a:latin typeface="黑体" panose="02010609060101010101" pitchFamily="49" charset="-122"/>
                <a:ea typeface="黑体" panose="02010609060101010101" pitchFamily="49" charset="-122"/>
                <a:cs typeface="黑体" panose="02010609060101010101" pitchFamily="49" charset="-122"/>
              </a:rPr>
              <a:t>(no-projective)</a:t>
            </a:r>
            <a:endParaRPr sz="2800">
              <a:latin typeface="黑体" panose="02010609060101010101" pitchFamily="49" charset="-122"/>
              <a:ea typeface="黑体" panose="02010609060101010101" pitchFamily="49" charset="-122"/>
              <a:cs typeface="黑体" panose="02010609060101010101" pitchFamily="49" charset="-122"/>
            </a:endParaRPr>
          </a:p>
        </p:txBody>
      </p:sp>
      <p:sp>
        <p:nvSpPr>
          <p:cNvPr id="11" name="object 11"/>
          <p:cNvSpPr/>
          <p:nvPr/>
        </p:nvSpPr>
        <p:spPr>
          <a:xfrm>
            <a:off x="926287" y="2170335"/>
            <a:ext cx="5793745" cy="2517631"/>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3073145" y="2333879"/>
            <a:ext cx="864235" cy="864235"/>
          </a:xfrm>
          <a:custGeom>
            <a:avLst/>
            <a:gdLst/>
            <a:ahLst/>
            <a:cxnLst/>
            <a:rect l="l" t="t" r="r" b="b"/>
            <a:pathLst>
              <a:path w="864235" h="864235">
                <a:moveTo>
                  <a:pt x="0" y="432054"/>
                </a:moveTo>
                <a:lnTo>
                  <a:pt x="2535" y="384974"/>
                </a:lnTo>
                <a:lnTo>
                  <a:pt x="9964" y="339363"/>
                </a:lnTo>
                <a:lnTo>
                  <a:pt x="22024" y="295485"/>
                </a:lnTo>
                <a:lnTo>
                  <a:pt x="38452" y="253603"/>
                </a:lnTo>
                <a:lnTo>
                  <a:pt x="58984" y="213980"/>
                </a:lnTo>
                <a:lnTo>
                  <a:pt x="83356" y="176881"/>
                </a:lnTo>
                <a:lnTo>
                  <a:pt x="111305" y="142568"/>
                </a:lnTo>
                <a:lnTo>
                  <a:pt x="142568" y="111305"/>
                </a:lnTo>
                <a:lnTo>
                  <a:pt x="176881" y="83356"/>
                </a:lnTo>
                <a:lnTo>
                  <a:pt x="213980" y="58984"/>
                </a:lnTo>
                <a:lnTo>
                  <a:pt x="253603" y="38452"/>
                </a:lnTo>
                <a:lnTo>
                  <a:pt x="295485" y="22024"/>
                </a:lnTo>
                <a:lnTo>
                  <a:pt x="339363" y="9964"/>
                </a:lnTo>
                <a:lnTo>
                  <a:pt x="384974" y="2535"/>
                </a:lnTo>
                <a:lnTo>
                  <a:pt x="432054" y="0"/>
                </a:lnTo>
                <a:lnTo>
                  <a:pt x="479133" y="2535"/>
                </a:lnTo>
                <a:lnTo>
                  <a:pt x="524744" y="9964"/>
                </a:lnTo>
                <a:lnTo>
                  <a:pt x="568622" y="22024"/>
                </a:lnTo>
                <a:lnTo>
                  <a:pt x="610504" y="38452"/>
                </a:lnTo>
                <a:lnTo>
                  <a:pt x="650127" y="58984"/>
                </a:lnTo>
                <a:lnTo>
                  <a:pt x="687226" y="83356"/>
                </a:lnTo>
                <a:lnTo>
                  <a:pt x="721539" y="111305"/>
                </a:lnTo>
                <a:lnTo>
                  <a:pt x="752802" y="142568"/>
                </a:lnTo>
                <a:lnTo>
                  <a:pt x="780751" y="176881"/>
                </a:lnTo>
                <a:lnTo>
                  <a:pt x="805123" y="213980"/>
                </a:lnTo>
                <a:lnTo>
                  <a:pt x="825655" y="253603"/>
                </a:lnTo>
                <a:lnTo>
                  <a:pt x="842083" y="295485"/>
                </a:lnTo>
                <a:lnTo>
                  <a:pt x="854143" y="339363"/>
                </a:lnTo>
                <a:lnTo>
                  <a:pt x="861572" y="384974"/>
                </a:lnTo>
                <a:lnTo>
                  <a:pt x="864107" y="432054"/>
                </a:lnTo>
                <a:lnTo>
                  <a:pt x="861572" y="479133"/>
                </a:lnTo>
                <a:lnTo>
                  <a:pt x="854143" y="524744"/>
                </a:lnTo>
                <a:lnTo>
                  <a:pt x="842083" y="568622"/>
                </a:lnTo>
                <a:lnTo>
                  <a:pt x="825655" y="610504"/>
                </a:lnTo>
                <a:lnTo>
                  <a:pt x="805123" y="650127"/>
                </a:lnTo>
                <a:lnTo>
                  <a:pt x="780751" y="687226"/>
                </a:lnTo>
                <a:lnTo>
                  <a:pt x="752802" y="721539"/>
                </a:lnTo>
                <a:lnTo>
                  <a:pt x="721539" y="752802"/>
                </a:lnTo>
                <a:lnTo>
                  <a:pt x="687226" y="780751"/>
                </a:lnTo>
                <a:lnTo>
                  <a:pt x="650127" y="805123"/>
                </a:lnTo>
                <a:lnTo>
                  <a:pt x="610504" y="825655"/>
                </a:lnTo>
                <a:lnTo>
                  <a:pt x="568622" y="842083"/>
                </a:lnTo>
                <a:lnTo>
                  <a:pt x="524744" y="854143"/>
                </a:lnTo>
                <a:lnTo>
                  <a:pt x="479133" y="861572"/>
                </a:lnTo>
                <a:lnTo>
                  <a:pt x="432054" y="864108"/>
                </a:lnTo>
                <a:lnTo>
                  <a:pt x="384974" y="861572"/>
                </a:lnTo>
                <a:lnTo>
                  <a:pt x="339363" y="854143"/>
                </a:lnTo>
                <a:lnTo>
                  <a:pt x="295485" y="842083"/>
                </a:lnTo>
                <a:lnTo>
                  <a:pt x="253603" y="825655"/>
                </a:lnTo>
                <a:lnTo>
                  <a:pt x="213980" y="805123"/>
                </a:lnTo>
                <a:lnTo>
                  <a:pt x="176881" y="780751"/>
                </a:lnTo>
                <a:lnTo>
                  <a:pt x="142568" y="752802"/>
                </a:lnTo>
                <a:lnTo>
                  <a:pt x="111305" y="721539"/>
                </a:lnTo>
                <a:lnTo>
                  <a:pt x="83356" y="687226"/>
                </a:lnTo>
                <a:lnTo>
                  <a:pt x="58984" y="650127"/>
                </a:lnTo>
                <a:lnTo>
                  <a:pt x="38452" y="610504"/>
                </a:lnTo>
                <a:lnTo>
                  <a:pt x="22024" y="568622"/>
                </a:lnTo>
                <a:lnTo>
                  <a:pt x="9964" y="524744"/>
                </a:lnTo>
                <a:lnTo>
                  <a:pt x="2535" y="479133"/>
                </a:lnTo>
                <a:lnTo>
                  <a:pt x="0" y="432054"/>
                </a:lnTo>
                <a:close/>
              </a:path>
            </a:pathLst>
          </a:custGeom>
          <a:ln w="25908">
            <a:solidFill>
              <a:srgbClr val="000066"/>
            </a:solidFill>
          </a:ln>
        </p:spPr>
        <p:txBody>
          <a:bodyPr wrap="square" lIns="0" tIns="0" rIns="0" bIns="0" rtlCol="0"/>
          <a:lstStyle/>
          <a:p/>
        </p:txBody>
      </p:sp>
      <p:sp>
        <p:nvSpPr>
          <p:cNvPr id="13" name="object 13"/>
          <p:cNvSpPr/>
          <p:nvPr/>
        </p:nvSpPr>
        <p:spPr>
          <a:xfrm>
            <a:off x="7082535" y="2238221"/>
            <a:ext cx="4399022" cy="2570967"/>
          </a:xfrm>
          <a:prstGeom prst="rect">
            <a:avLst/>
          </a:prstGeom>
          <a:blipFill>
            <a:blip r:embed="rId2" cstate="print"/>
            <a:stretch>
              <a:fillRect/>
            </a:stretch>
          </a:blipFill>
        </p:spPr>
        <p:txBody>
          <a:bodyPr wrap="square" lIns="0" tIns="0" rIns="0" bIns="0" rtlCol="0"/>
          <a:lstStyle/>
          <a:p/>
        </p:txBody>
      </p:sp>
      <p:sp>
        <p:nvSpPr>
          <p:cNvPr id="20"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095375" y="1383665"/>
            <a:ext cx="9897110" cy="3844290"/>
          </a:xfrm>
          <a:prstGeom prst="rect">
            <a:avLst/>
          </a:prstGeom>
        </p:spPr>
        <p:txBody>
          <a:bodyPr vert="horz" wrap="square" lIns="0" tIns="240665" rIns="0" bIns="0" rtlCol="0">
            <a:spAutoFit/>
          </a:bodyPr>
          <a:lstStyle/>
          <a:p>
            <a:pPr marL="12700" indent="0" algn="l" defTabSz="457200">
              <a:lnSpc>
                <a:spcPct val="150000"/>
              </a:lnSpc>
              <a:spcBef>
                <a:spcPts val="95"/>
              </a:spcBef>
              <a:buClrTx/>
              <a:buSzTx/>
              <a:buFont typeface="Arial" panose="020B0604020202020204" pitchFamily="34" charset="0"/>
              <a:buNone/>
            </a:pPr>
            <a:r>
              <a:rPr sz="2200" b="1" spc="5" dirty="0">
                <a:latin typeface="黑体" panose="02010609060101010101" pitchFamily="49" charset="-122"/>
                <a:ea typeface="黑体" panose="02010609060101010101" pitchFamily="49" charset="-122"/>
                <a:cs typeface="Microsoft JhengHei" panose="020B0604030504040204" charset="-120"/>
              </a:rPr>
              <a:t>依存语法的优势</a:t>
            </a:r>
            <a:r>
              <a:rPr lang="zh-CN" sz="2200" b="1" spc="5" dirty="0">
                <a:latin typeface="黑体" panose="02010609060101010101" pitchFamily="49" charset="-122"/>
                <a:ea typeface="黑体" panose="02010609060101010101" pitchFamily="49" charset="-122"/>
                <a:cs typeface="Microsoft JhengHei" panose="020B0604030504040204" charset="-120"/>
              </a:rPr>
              <a:t>：</a:t>
            </a:r>
            <a:endParaRPr sz="2200" b="1" spc="5" dirty="0">
              <a:latin typeface="黑体" panose="02010609060101010101" pitchFamily="49" charset="-122"/>
              <a:ea typeface="黑体" panose="02010609060101010101" pitchFamily="49" charset="-122"/>
              <a:cs typeface="Microsoft JhengHei" panose="020B0604030504040204" charset="-120"/>
            </a:endParaRPr>
          </a:p>
          <a:p>
            <a:pPr marL="469900" lvl="1" indent="-457200" algn="l" defTabSz="457200">
              <a:lnSpc>
                <a:spcPct val="150000"/>
              </a:lnSpc>
              <a:spcBef>
                <a:spcPts val="95"/>
              </a:spcBef>
              <a:buClrTx/>
              <a:buSzTx/>
              <a:buFont typeface="Arial" panose="020B0604020202020204" pitchFamily="34" charset="0"/>
              <a:buChar char="•"/>
            </a:pPr>
            <a:r>
              <a:rPr sz="2200" spc="5" dirty="0">
                <a:latin typeface="黑体" panose="02010609060101010101" pitchFamily="49" charset="-122"/>
                <a:ea typeface="黑体" panose="02010609060101010101" pitchFamily="49" charset="-122"/>
                <a:cs typeface="Microsoft JhengHei" panose="020B0604030504040204" charset="-120"/>
              </a:rPr>
              <a:t>简单，直接按照词语之间的依存关系工作，是天然词汇化的</a:t>
            </a:r>
            <a:r>
              <a:rPr lang="zh-CN" sz="2200" spc="5" dirty="0">
                <a:latin typeface="黑体" panose="02010609060101010101" pitchFamily="49" charset="-122"/>
                <a:ea typeface="黑体" panose="02010609060101010101" pitchFamily="49" charset="-122"/>
                <a:cs typeface="Microsoft JhengHei" panose="020B0604030504040204" charset="-120"/>
              </a:rPr>
              <a:t>（每个结点天然就是一个词）</a:t>
            </a:r>
            <a:r>
              <a:rPr sz="2200" spc="5" dirty="0">
                <a:latin typeface="黑体" panose="02010609060101010101" pitchFamily="49" charset="-122"/>
                <a:ea typeface="黑体" panose="02010609060101010101" pitchFamily="49" charset="-122"/>
                <a:cs typeface="Microsoft JhengHei" panose="020B0604030504040204" charset="-120"/>
              </a:rPr>
              <a:t>；</a:t>
            </a:r>
            <a:endParaRPr sz="2200" spc="5" dirty="0">
              <a:latin typeface="黑体" panose="02010609060101010101" pitchFamily="49" charset="-122"/>
              <a:ea typeface="黑体" panose="02010609060101010101" pitchFamily="49" charset="-122"/>
              <a:cs typeface="Microsoft JhengHei" panose="020B0604030504040204" charset="-120"/>
            </a:endParaRPr>
          </a:p>
          <a:p>
            <a:pPr marL="469900" lvl="1" indent="-457200" algn="l" defTabSz="457200">
              <a:lnSpc>
                <a:spcPct val="150000"/>
              </a:lnSpc>
              <a:spcBef>
                <a:spcPts val="95"/>
              </a:spcBef>
              <a:buClrTx/>
              <a:buSzTx/>
              <a:buFont typeface="Arial" panose="020B0604020202020204" pitchFamily="34" charset="0"/>
              <a:buChar char="•"/>
            </a:pPr>
            <a:r>
              <a:rPr sz="2200" spc="5" dirty="0">
                <a:latin typeface="黑体" panose="02010609060101010101" pitchFamily="49" charset="-122"/>
                <a:ea typeface="黑体" panose="02010609060101010101" pitchFamily="49" charset="-122"/>
                <a:cs typeface="Microsoft JhengHei" panose="020B0604030504040204" charset="-120"/>
              </a:rPr>
              <a:t>不过多强调句子中的固定词序，对自由语序的语言分析更有优势</a:t>
            </a:r>
            <a:r>
              <a:rPr lang="zh-CN" sz="2200" spc="5" dirty="0">
                <a:latin typeface="黑体" panose="02010609060101010101" pitchFamily="49" charset="-122"/>
                <a:ea typeface="黑体" panose="02010609060101010101" pitchFamily="49" charset="-122"/>
                <a:cs typeface="Microsoft JhengHei" panose="020B0604030504040204" charset="-120"/>
              </a:rPr>
              <a:t>（词语顺序变化可以表达同一个意思，比如倒装）</a:t>
            </a:r>
            <a:r>
              <a:rPr sz="2200" spc="5" dirty="0">
                <a:latin typeface="黑体" panose="02010609060101010101" pitchFamily="49" charset="-122"/>
                <a:ea typeface="黑体" panose="02010609060101010101" pitchFamily="49" charset="-122"/>
                <a:cs typeface="Microsoft JhengHei" panose="020B0604030504040204" charset="-120"/>
              </a:rPr>
              <a:t>；</a:t>
            </a:r>
            <a:endParaRPr sz="2200" spc="5" dirty="0">
              <a:latin typeface="黑体" panose="02010609060101010101" pitchFamily="49" charset="-122"/>
              <a:ea typeface="黑体" panose="02010609060101010101" pitchFamily="49" charset="-122"/>
              <a:cs typeface="Microsoft JhengHei" panose="020B0604030504040204" charset="-120"/>
            </a:endParaRPr>
          </a:p>
          <a:p>
            <a:pPr marL="469900" lvl="1" indent="-457200" algn="l" defTabSz="457200">
              <a:lnSpc>
                <a:spcPct val="150000"/>
              </a:lnSpc>
              <a:spcBef>
                <a:spcPts val="95"/>
              </a:spcBef>
              <a:buClrTx/>
              <a:buSzTx/>
              <a:buFont typeface="Arial" panose="020B0604020202020204" pitchFamily="34" charset="0"/>
              <a:buChar char="•"/>
            </a:pPr>
            <a:r>
              <a:rPr sz="2200" spc="5" dirty="0">
                <a:latin typeface="黑体" panose="02010609060101010101" pitchFamily="49" charset="-122"/>
                <a:ea typeface="黑体" panose="02010609060101010101" pitchFamily="49" charset="-122"/>
                <a:cs typeface="Microsoft JhengHei" panose="020B0604030504040204" charset="-120"/>
              </a:rPr>
              <a:t>受深层语义结构的驱动，词汇的依存本质是语义的；</a:t>
            </a:r>
            <a:endParaRPr sz="2200" spc="5" dirty="0">
              <a:latin typeface="黑体" panose="02010609060101010101" pitchFamily="49" charset="-122"/>
              <a:ea typeface="黑体" panose="02010609060101010101" pitchFamily="49" charset="-122"/>
              <a:cs typeface="Microsoft JhengHei" panose="020B0604030504040204" charset="-120"/>
            </a:endParaRPr>
          </a:p>
          <a:p>
            <a:pPr marL="469900" lvl="1" indent="-457200" algn="l" defTabSz="457200">
              <a:lnSpc>
                <a:spcPct val="150000"/>
              </a:lnSpc>
              <a:spcBef>
                <a:spcPts val="95"/>
              </a:spcBef>
              <a:buClrTx/>
              <a:buSzTx/>
              <a:buFont typeface="Arial" panose="020B0604020202020204" pitchFamily="34" charset="0"/>
              <a:buChar char="•"/>
            </a:pPr>
            <a:r>
              <a:rPr sz="2200" spc="5" dirty="0">
                <a:latin typeface="黑体" panose="02010609060101010101" pitchFamily="49" charset="-122"/>
                <a:ea typeface="黑体" panose="02010609060101010101" pitchFamily="49" charset="-122"/>
                <a:cs typeface="Microsoft JhengHei" panose="020B0604030504040204" charset="-120"/>
              </a:rPr>
              <a:t>形式化程度较短语结构语法浅，对句法结构的表述更为灵活。</a:t>
            </a:r>
            <a:endParaRPr sz="2200" spc="5" dirty="0">
              <a:latin typeface="黑体" panose="02010609060101010101" pitchFamily="49" charset="-122"/>
              <a:ea typeface="黑体" panose="02010609060101010101" pitchFamily="49" charset="-122"/>
              <a:cs typeface="Microsoft JhengHei" panose="020B0604030504040204" charset="-120"/>
            </a:endParaRPr>
          </a:p>
        </p:txBody>
      </p:sp>
      <p:sp>
        <p:nvSpPr>
          <p:cNvPr id="17"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依存句法分析</a:t>
            </a:r>
            <a:endParaRPr lang="zh-CN" altLang="en-US"/>
          </a:p>
        </p:txBody>
      </p:sp>
      <p:pic>
        <p:nvPicPr>
          <p:cNvPr id="100" name="图片 99"/>
          <p:cNvPicPr/>
          <p:nvPr/>
        </p:nvPicPr>
        <p:blipFill>
          <a:blip r:embed="rId1"/>
          <a:stretch>
            <a:fillRect/>
          </a:stretch>
        </p:blipFill>
        <p:spPr>
          <a:xfrm>
            <a:off x="3465830" y="885825"/>
            <a:ext cx="4509135" cy="1563370"/>
          </a:xfrm>
          <a:prstGeom prst="rect">
            <a:avLst/>
          </a:prstGeom>
          <a:noFill/>
          <a:ln w="9525">
            <a:noFill/>
          </a:ln>
        </p:spPr>
      </p:pic>
      <p:pic>
        <p:nvPicPr>
          <p:cNvPr id="101" name="图片 100"/>
          <p:cNvPicPr/>
          <p:nvPr/>
        </p:nvPicPr>
        <p:blipFill>
          <a:blip r:embed="rId2"/>
          <a:stretch>
            <a:fillRect/>
          </a:stretch>
        </p:blipFill>
        <p:spPr>
          <a:xfrm>
            <a:off x="2484755" y="2449195"/>
            <a:ext cx="6679565" cy="396621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a:sym typeface="+mn-ea"/>
              </a:rPr>
              <a:t>依存句法分析</a:t>
            </a:r>
            <a:br>
              <a:rPr lang="zh-CN" altLang="en-US"/>
            </a:br>
            <a:endParaRPr lang="zh-CN" altLang="en-US"/>
          </a:p>
        </p:txBody>
      </p:sp>
      <p:pic>
        <p:nvPicPr>
          <p:cNvPr id="3" name="图片 2"/>
          <p:cNvPicPr>
            <a:picLocks noChangeAspect="1"/>
          </p:cNvPicPr>
          <p:nvPr>
            <p:custDataLst>
              <p:tags r:id="rId1"/>
            </p:custDataLst>
          </p:nvPr>
        </p:nvPicPr>
        <p:blipFill>
          <a:blip r:embed="rId2"/>
          <a:stretch>
            <a:fillRect/>
          </a:stretch>
        </p:blipFill>
        <p:spPr>
          <a:xfrm>
            <a:off x="3253105" y="274955"/>
            <a:ext cx="5015230" cy="6438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a:sym typeface="+mn-ea"/>
              </a:rPr>
              <a:t>依存句法分析</a:t>
            </a:r>
            <a:br>
              <a:rPr lang="zh-CN" altLang="en-US"/>
            </a:br>
            <a:endParaRPr lang="zh-CN" altLang="en-US"/>
          </a:p>
        </p:txBody>
      </p:sp>
      <p:sp>
        <p:nvSpPr>
          <p:cNvPr id="4" name="文本框 3"/>
          <p:cNvSpPr txBox="1"/>
          <p:nvPr/>
        </p:nvSpPr>
        <p:spPr>
          <a:xfrm>
            <a:off x="3042920" y="1934845"/>
            <a:ext cx="5941060" cy="368300"/>
          </a:xfrm>
          <a:prstGeom prst="rect">
            <a:avLst/>
          </a:prstGeom>
          <a:noFill/>
        </p:spPr>
        <p:txBody>
          <a:bodyPr wrap="square" rtlCol="0">
            <a:spAutoFit/>
          </a:bodyPr>
          <a:p>
            <a:r>
              <a:rPr lang="zh-CN" altLang="en-US"/>
              <a:t>谢霆锋</a:t>
            </a:r>
            <a:r>
              <a:rPr lang="en-US" altLang="zh-CN"/>
              <a:t>		</a:t>
            </a:r>
            <a:r>
              <a:rPr lang="zh-CN" altLang="en-US"/>
              <a:t>是</a:t>
            </a:r>
            <a:r>
              <a:rPr lang="en-US" altLang="zh-CN"/>
              <a:t>		</a:t>
            </a:r>
            <a:r>
              <a:rPr lang="zh-CN" altLang="en-US"/>
              <a:t>谁</a:t>
            </a:r>
            <a:r>
              <a:rPr lang="en-US" altLang="zh-CN"/>
              <a:t>		</a:t>
            </a:r>
            <a:r>
              <a:rPr lang="zh-CN" altLang="en-US"/>
              <a:t>的</a:t>
            </a:r>
            <a:r>
              <a:rPr lang="en-US" altLang="zh-CN"/>
              <a:t>		</a:t>
            </a:r>
            <a:r>
              <a:rPr lang="zh-CN" altLang="en-US"/>
              <a:t>儿子</a:t>
            </a:r>
            <a:r>
              <a:rPr lang="en-US" altLang="zh-CN"/>
              <a:t>		</a:t>
            </a:r>
            <a:r>
              <a:rPr lang="zh-CN" altLang="en-US"/>
              <a:t>？</a:t>
            </a:r>
            <a:endParaRPr lang="zh-CN" altLang="en-US"/>
          </a:p>
        </p:txBody>
      </p:sp>
      <p:sp>
        <p:nvSpPr>
          <p:cNvPr id="5" name="文本框 4"/>
          <p:cNvSpPr txBox="1"/>
          <p:nvPr/>
        </p:nvSpPr>
        <p:spPr>
          <a:xfrm>
            <a:off x="3086735" y="2303145"/>
            <a:ext cx="6570345" cy="368300"/>
          </a:xfrm>
          <a:prstGeom prst="rect">
            <a:avLst/>
          </a:prstGeom>
          <a:noFill/>
        </p:spPr>
        <p:txBody>
          <a:bodyPr wrap="square" rtlCol="0">
            <a:spAutoFit/>
          </a:bodyPr>
          <a:p>
            <a:r>
              <a:rPr lang="en-US"/>
              <a:t>nh			v		r		u		n	</a:t>
            </a:r>
            <a:r>
              <a:rPr lang="en-US" altLang="zh-CN"/>
              <a:t>		wp</a:t>
            </a:r>
            <a:endParaRPr lang="zh-CN" altLang="en-US"/>
          </a:p>
        </p:txBody>
      </p:sp>
      <p:sp>
        <p:nvSpPr>
          <p:cNvPr id="6" name="文本框 5"/>
          <p:cNvSpPr txBox="1"/>
          <p:nvPr/>
        </p:nvSpPr>
        <p:spPr>
          <a:xfrm>
            <a:off x="2328545" y="1934845"/>
            <a:ext cx="633730" cy="368300"/>
          </a:xfrm>
          <a:prstGeom prst="rect">
            <a:avLst/>
          </a:prstGeom>
          <a:noFill/>
        </p:spPr>
        <p:txBody>
          <a:bodyPr wrap="square" rtlCol="0">
            <a:spAutoFit/>
          </a:bodyPr>
          <a:p>
            <a:r>
              <a:rPr lang="en-US" altLang="zh-CN"/>
              <a:t>Root</a:t>
            </a:r>
            <a:endParaRPr lang="en-US" altLang="zh-CN"/>
          </a:p>
        </p:txBody>
      </p:sp>
      <p:sp>
        <p:nvSpPr>
          <p:cNvPr id="8" name="弧形 7"/>
          <p:cNvSpPr/>
          <p:nvPr/>
        </p:nvSpPr>
        <p:spPr>
          <a:xfrm rot="19620000">
            <a:off x="3203575" y="1696720"/>
            <a:ext cx="1518285" cy="1334770"/>
          </a:xfrm>
          <a:prstGeom prst="arc">
            <a:avLst>
              <a:gd name="adj1" fmla="val 15181927"/>
              <a:gd name="adj2" fmla="val 0"/>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弧形 9"/>
          <p:cNvSpPr/>
          <p:nvPr/>
        </p:nvSpPr>
        <p:spPr>
          <a:xfrm rot="20700000">
            <a:off x="4425315" y="1339850"/>
            <a:ext cx="3086735" cy="1570990"/>
          </a:xfrm>
          <a:prstGeom prst="arc">
            <a:avLst>
              <a:gd name="adj1" fmla="val 12059902"/>
              <a:gd name="adj2" fmla="val 566730"/>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弧形 10"/>
          <p:cNvSpPr/>
          <p:nvPr/>
        </p:nvSpPr>
        <p:spPr>
          <a:xfrm rot="20700000">
            <a:off x="4382135" y="1024890"/>
            <a:ext cx="4374515" cy="2033905"/>
          </a:xfrm>
          <a:prstGeom prst="arc">
            <a:avLst>
              <a:gd name="adj1" fmla="val 11925930"/>
              <a:gd name="adj2" fmla="val 790965"/>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弧形 11"/>
          <p:cNvSpPr/>
          <p:nvPr/>
        </p:nvSpPr>
        <p:spPr>
          <a:xfrm rot="18600000">
            <a:off x="5013325" y="1948815"/>
            <a:ext cx="1661160" cy="1224280"/>
          </a:xfrm>
          <a:prstGeom prst="arc">
            <a:avLst>
              <a:gd name="adj1" fmla="val 16848924"/>
              <a:gd name="adj2" fmla="val 661773"/>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弧形 12"/>
          <p:cNvSpPr/>
          <p:nvPr/>
        </p:nvSpPr>
        <p:spPr>
          <a:xfrm rot="19620000">
            <a:off x="5351780" y="1466850"/>
            <a:ext cx="2051050" cy="1559560"/>
          </a:xfrm>
          <a:prstGeom prst="arc">
            <a:avLst>
              <a:gd name="adj1" fmla="val 13783162"/>
              <a:gd name="adj2" fmla="val 937279"/>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4" name="弧形 13"/>
          <p:cNvSpPr/>
          <p:nvPr/>
        </p:nvSpPr>
        <p:spPr>
          <a:xfrm rot="18600000">
            <a:off x="2372995" y="1362710"/>
            <a:ext cx="2439035" cy="2337435"/>
          </a:xfrm>
          <a:prstGeom prst="arc">
            <a:avLst>
              <a:gd name="adj1" fmla="val 15595733"/>
              <a:gd name="adj2" fmla="val 1510841"/>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2997835" y="4805045"/>
            <a:ext cx="5941060" cy="368300"/>
          </a:xfrm>
          <a:prstGeom prst="rect">
            <a:avLst/>
          </a:prstGeom>
          <a:noFill/>
        </p:spPr>
        <p:txBody>
          <a:bodyPr wrap="square" rtlCol="0">
            <a:spAutoFit/>
          </a:bodyPr>
          <a:p>
            <a:r>
              <a:rPr lang="zh-CN" altLang="en-US"/>
              <a:t>谢霆锋</a:t>
            </a:r>
            <a:r>
              <a:rPr lang="en-US" altLang="zh-CN"/>
              <a:t>		</a:t>
            </a:r>
            <a:r>
              <a:rPr lang="zh-CN" altLang="en-US"/>
              <a:t>的</a:t>
            </a:r>
            <a:r>
              <a:rPr lang="en-US" altLang="zh-CN"/>
              <a:t>		</a:t>
            </a:r>
            <a:r>
              <a:rPr lang="zh-CN" altLang="en-US"/>
              <a:t>儿子</a:t>
            </a:r>
            <a:r>
              <a:rPr lang="en-US" altLang="zh-CN"/>
              <a:t>		</a:t>
            </a:r>
            <a:r>
              <a:rPr lang="zh-CN" altLang="en-US"/>
              <a:t>是</a:t>
            </a:r>
            <a:r>
              <a:rPr lang="en-US" altLang="zh-CN"/>
              <a:t>		</a:t>
            </a:r>
            <a:r>
              <a:rPr lang="zh-CN" altLang="en-US"/>
              <a:t>谁</a:t>
            </a:r>
            <a:r>
              <a:rPr lang="en-US" altLang="zh-CN"/>
              <a:t>		</a:t>
            </a:r>
            <a:r>
              <a:rPr lang="zh-CN" altLang="en-US"/>
              <a:t>？</a:t>
            </a:r>
            <a:endParaRPr lang="zh-CN" altLang="en-US"/>
          </a:p>
        </p:txBody>
      </p:sp>
      <p:sp>
        <p:nvSpPr>
          <p:cNvPr id="16" name="文本框 15"/>
          <p:cNvSpPr txBox="1"/>
          <p:nvPr/>
        </p:nvSpPr>
        <p:spPr>
          <a:xfrm>
            <a:off x="3059430" y="5173345"/>
            <a:ext cx="6570345" cy="368300"/>
          </a:xfrm>
          <a:prstGeom prst="rect">
            <a:avLst/>
          </a:prstGeom>
          <a:noFill/>
        </p:spPr>
        <p:txBody>
          <a:bodyPr wrap="square" rtlCol="0">
            <a:spAutoFit/>
          </a:bodyPr>
          <a:p>
            <a:r>
              <a:rPr lang="en-US"/>
              <a:t>nh			u		n			v		r	</a:t>
            </a:r>
            <a:r>
              <a:rPr lang="en-US" altLang="zh-CN"/>
              <a:t>	wp</a:t>
            </a:r>
            <a:endParaRPr lang="zh-CN" altLang="en-US"/>
          </a:p>
        </p:txBody>
      </p:sp>
      <p:sp>
        <p:nvSpPr>
          <p:cNvPr id="17" name="弧形 16"/>
          <p:cNvSpPr/>
          <p:nvPr/>
        </p:nvSpPr>
        <p:spPr>
          <a:xfrm rot="18600000">
            <a:off x="2779395" y="2937510"/>
            <a:ext cx="3947160" cy="4398645"/>
          </a:xfrm>
          <a:prstGeom prst="arc">
            <a:avLst>
              <a:gd name="adj1" fmla="val 14746960"/>
              <a:gd name="adj2" fmla="val 2098370"/>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2157730" y="4805045"/>
            <a:ext cx="633730" cy="368300"/>
          </a:xfrm>
          <a:prstGeom prst="rect">
            <a:avLst/>
          </a:prstGeom>
          <a:noFill/>
        </p:spPr>
        <p:txBody>
          <a:bodyPr wrap="square" rtlCol="0">
            <a:spAutoFit/>
          </a:bodyPr>
          <a:p>
            <a:r>
              <a:rPr lang="en-US" altLang="zh-CN"/>
              <a:t>Root</a:t>
            </a:r>
            <a:endParaRPr lang="en-US" altLang="zh-CN"/>
          </a:p>
        </p:txBody>
      </p:sp>
      <p:sp>
        <p:nvSpPr>
          <p:cNvPr id="19" name="弧形 18"/>
          <p:cNvSpPr/>
          <p:nvPr/>
        </p:nvSpPr>
        <p:spPr>
          <a:xfrm rot="19620000">
            <a:off x="3465195" y="4189095"/>
            <a:ext cx="2068195" cy="2003425"/>
          </a:xfrm>
          <a:prstGeom prst="arc">
            <a:avLst>
              <a:gd name="adj1" fmla="val 14198243"/>
              <a:gd name="adj2" fmla="val 804063"/>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弧形 19"/>
          <p:cNvSpPr/>
          <p:nvPr/>
        </p:nvSpPr>
        <p:spPr>
          <a:xfrm rot="18600000">
            <a:off x="3129915" y="4745990"/>
            <a:ext cx="1661160" cy="1224280"/>
          </a:xfrm>
          <a:prstGeom prst="arc">
            <a:avLst>
              <a:gd name="adj1" fmla="val 16848924"/>
              <a:gd name="adj2" fmla="val 661773"/>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弧形 20"/>
          <p:cNvSpPr/>
          <p:nvPr/>
        </p:nvSpPr>
        <p:spPr>
          <a:xfrm rot="19620000">
            <a:off x="5307965" y="4634230"/>
            <a:ext cx="1518285" cy="1334770"/>
          </a:xfrm>
          <a:prstGeom prst="arc">
            <a:avLst>
              <a:gd name="adj1" fmla="val 15181927"/>
              <a:gd name="adj2" fmla="val 501706"/>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弧形 21"/>
          <p:cNvSpPr/>
          <p:nvPr/>
        </p:nvSpPr>
        <p:spPr>
          <a:xfrm rot="18600000">
            <a:off x="6435725" y="4751070"/>
            <a:ext cx="1537335" cy="1143635"/>
          </a:xfrm>
          <a:prstGeom prst="arc">
            <a:avLst>
              <a:gd name="adj1" fmla="val 16848924"/>
              <a:gd name="adj2" fmla="val 634389"/>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弧形 22"/>
          <p:cNvSpPr/>
          <p:nvPr/>
        </p:nvSpPr>
        <p:spPr>
          <a:xfrm rot="18600000">
            <a:off x="6673850" y="4351020"/>
            <a:ext cx="2207895" cy="2192020"/>
          </a:xfrm>
          <a:prstGeom prst="arc">
            <a:avLst>
              <a:gd name="adj1" fmla="val 15989629"/>
              <a:gd name="adj2" fmla="val 634389"/>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699135" y="1562735"/>
            <a:ext cx="10775315" cy="4137025"/>
          </a:xfrm>
          <a:prstGeom prst="rect">
            <a:avLst/>
          </a:prstGeom>
        </p:spPr>
        <p:txBody>
          <a:bodyPr vert="horz" wrap="square" lIns="0" tIns="97790" rIns="0" bIns="0" rtlCol="0">
            <a:spAutoFit/>
          </a:bodyPr>
          <a:lstStyle/>
          <a:p>
            <a:pPr marL="12700" algn="l" fontAlgn="auto">
              <a:lnSpc>
                <a:spcPct val="150000"/>
              </a:lnSpc>
              <a:spcBef>
                <a:spcPts val="95"/>
              </a:spcBef>
              <a:buClrTx/>
              <a:buSzTx/>
              <a:buFont typeface="Arial" panose="020B0604020202020204" pitchFamily="34" charset="0"/>
            </a:pPr>
            <a:r>
              <a:rPr sz="2500" spc="5" dirty="0">
                <a:latin typeface="黑体" panose="02010609060101010101" pitchFamily="49" charset="-122"/>
                <a:ea typeface="黑体" panose="02010609060101010101" pitchFamily="49" charset="-122"/>
                <a:cs typeface="Microsoft JhengHei" panose="020B0604030504040204" charset="-120"/>
              </a:rPr>
              <a:t>目前依存句法结构描述一般采用有向图方法或依存树方法，所采用的句法分析算法可大致归为以下4类：</a:t>
            </a:r>
            <a:endParaRPr sz="2500" spc="5" dirty="0">
              <a:latin typeface="黑体" panose="02010609060101010101" pitchFamily="49" charset="-122"/>
              <a:ea typeface="黑体" panose="02010609060101010101" pitchFamily="49" charset="-122"/>
              <a:cs typeface="Microsoft JhengHei" panose="020B0604030504040204" charset="-120"/>
            </a:endParaRPr>
          </a:p>
          <a:p>
            <a:pPr marL="640080" indent="0" fontAlgn="auto">
              <a:lnSpc>
                <a:spcPct val="150000"/>
              </a:lnSpc>
              <a:spcBef>
                <a:spcPts val="0"/>
              </a:spcBef>
              <a:buFont typeface="Wingdings" panose="05000000000000000000"/>
              <a:buChar char=""/>
              <a:tabLst>
                <a:tab pos="640715" algn="l"/>
              </a:tabLst>
            </a:pPr>
            <a:r>
              <a:rPr sz="2500" b="1" spc="5" dirty="0">
                <a:latin typeface="黑体" panose="02010609060101010101" pitchFamily="49" charset="-122"/>
                <a:ea typeface="黑体" panose="02010609060101010101" pitchFamily="49" charset="-122"/>
                <a:cs typeface="Microsoft JhengHei" panose="020B0604030504040204" charset="-120"/>
              </a:rPr>
              <a:t>生成式的分析方法</a:t>
            </a:r>
            <a:r>
              <a:rPr sz="2500" spc="5" dirty="0">
                <a:latin typeface="黑体" panose="02010609060101010101" pitchFamily="49" charset="-122"/>
                <a:ea typeface="黑体" panose="02010609060101010101" pitchFamily="49" charset="-122"/>
                <a:cs typeface="Microsoft JhengHei" panose="020B0604030504040204" charset="-120"/>
              </a:rPr>
              <a:t>(generative parsing)</a:t>
            </a:r>
            <a:endParaRPr sz="2500" spc="5" dirty="0">
              <a:latin typeface="黑体" panose="02010609060101010101" pitchFamily="49" charset="-122"/>
              <a:ea typeface="黑体" panose="02010609060101010101" pitchFamily="49" charset="-122"/>
              <a:cs typeface="Microsoft JhengHei" panose="020B0604030504040204" charset="-120"/>
            </a:endParaRPr>
          </a:p>
          <a:p>
            <a:pPr marL="640080" indent="0" fontAlgn="auto">
              <a:lnSpc>
                <a:spcPct val="150000"/>
              </a:lnSpc>
              <a:spcBef>
                <a:spcPts val="0"/>
              </a:spcBef>
              <a:buFont typeface="Wingdings" panose="05000000000000000000"/>
              <a:buChar char=""/>
              <a:tabLst>
                <a:tab pos="640715" algn="l"/>
              </a:tabLst>
            </a:pPr>
            <a:r>
              <a:rPr sz="2500" b="1" spc="5" dirty="0">
                <a:latin typeface="黑体" panose="02010609060101010101" pitchFamily="49" charset="-122"/>
                <a:ea typeface="黑体" panose="02010609060101010101" pitchFamily="49" charset="-122"/>
                <a:cs typeface="Microsoft JhengHei" panose="020B0604030504040204" charset="-120"/>
              </a:rPr>
              <a:t>判别式的分析方法</a:t>
            </a:r>
            <a:r>
              <a:rPr sz="2500" spc="5" dirty="0">
                <a:latin typeface="黑体" panose="02010609060101010101" pitchFamily="49" charset="-122"/>
                <a:ea typeface="黑体" panose="02010609060101010101" pitchFamily="49" charset="-122"/>
                <a:cs typeface="Microsoft JhengHei" panose="020B0604030504040204" charset="-120"/>
              </a:rPr>
              <a:t>(discriminative parsing)</a:t>
            </a:r>
            <a:endParaRPr sz="2500" spc="5" dirty="0">
              <a:latin typeface="黑体" panose="02010609060101010101" pitchFamily="49" charset="-122"/>
              <a:ea typeface="黑体" panose="02010609060101010101" pitchFamily="49" charset="-122"/>
              <a:cs typeface="Microsoft JhengHei" panose="020B0604030504040204" charset="-120"/>
            </a:endParaRPr>
          </a:p>
          <a:p>
            <a:pPr marL="640080" indent="0" fontAlgn="auto">
              <a:lnSpc>
                <a:spcPct val="150000"/>
              </a:lnSpc>
              <a:spcBef>
                <a:spcPts val="0"/>
              </a:spcBef>
              <a:buFont typeface="Wingdings" panose="05000000000000000000"/>
              <a:buChar char=""/>
              <a:tabLst>
                <a:tab pos="640715" algn="l"/>
              </a:tabLst>
            </a:pPr>
            <a:r>
              <a:rPr sz="2500" b="1" spc="5" dirty="0">
                <a:latin typeface="黑体" panose="02010609060101010101" pitchFamily="49" charset="-122"/>
                <a:ea typeface="黑体" panose="02010609060101010101" pitchFamily="49" charset="-122"/>
                <a:cs typeface="Microsoft JhengHei" panose="020B0604030504040204" charset="-120"/>
              </a:rPr>
              <a:t>决策式的(确定性的)分析方法</a:t>
            </a:r>
            <a:r>
              <a:rPr sz="2500" spc="5" dirty="0">
                <a:latin typeface="黑体" panose="02010609060101010101" pitchFamily="49" charset="-122"/>
                <a:ea typeface="黑体" panose="02010609060101010101" pitchFamily="49" charset="-122"/>
                <a:cs typeface="Microsoft JhengHei" panose="020B0604030504040204" charset="-120"/>
              </a:rPr>
              <a:t>(deterministic parsing)</a:t>
            </a:r>
            <a:endParaRPr sz="2500" spc="5" dirty="0">
              <a:latin typeface="黑体" panose="02010609060101010101" pitchFamily="49" charset="-122"/>
              <a:ea typeface="黑体" panose="02010609060101010101" pitchFamily="49" charset="-122"/>
              <a:cs typeface="Microsoft JhengHei" panose="020B0604030504040204" charset="-120"/>
            </a:endParaRPr>
          </a:p>
          <a:p>
            <a:pPr marL="640080" marR="1202055" indent="0" fontAlgn="auto">
              <a:lnSpc>
                <a:spcPct val="150000"/>
              </a:lnSpc>
              <a:spcBef>
                <a:spcPts val="0"/>
              </a:spcBef>
              <a:buFont typeface="Wingdings" panose="05000000000000000000"/>
              <a:buChar char=""/>
              <a:tabLst>
                <a:tab pos="640715" algn="l"/>
              </a:tabLst>
            </a:pPr>
            <a:r>
              <a:rPr sz="2500" b="1" spc="5" dirty="0">
                <a:latin typeface="黑体" panose="02010609060101010101" pitchFamily="49" charset="-122"/>
                <a:ea typeface="黑体" panose="02010609060101010101" pitchFamily="49" charset="-122"/>
                <a:cs typeface="Microsoft JhengHei" panose="020B0604030504040204" charset="-120"/>
              </a:rPr>
              <a:t>基于约束满足的分析方法</a:t>
            </a:r>
            <a:r>
              <a:rPr sz="2500" spc="5" dirty="0">
                <a:latin typeface="黑体" panose="02010609060101010101" pitchFamily="49" charset="-122"/>
                <a:ea typeface="黑体" panose="02010609060101010101" pitchFamily="49" charset="-122"/>
                <a:cs typeface="Microsoft JhengHei" panose="020B0604030504040204" charset="-120"/>
              </a:rPr>
              <a:t>(constraint satisfaction  parsing)</a:t>
            </a:r>
            <a:endParaRPr sz="2500" spc="5" dirty="0">
              <a:latin typeface="黑体" panose="02010609060101010101" pitchFamily="49" charset="-122"/>
              <a:ea typeface="黑体" panose="02010609060101010101" pitchFamily="49" charset="-122"/>
              <a:cs typeface="Microsoft JhengHei" panose="020B0604030504040204" charset="-120"/>
            </a:endParaRPr>
          </a:p>
        </p:txBody>
      </p:sp>
      <p:sp>
        <p:nvSpPr>
          <p:cNvPr id="17" name="object 12"/>
          <p:cNvSpPr txBox="1">
            <a:spLocks noGrp="1"/>
          </p:cNvSpPr>
          <p:nvPr/>
        </p:nvSpPr>
        <p:spPr>
          <a:xfrm>
            <a:off x="502920" y="490220"/>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29005" y="1449705"/>
            <a:ext cx="10603230" cy="3683000"/>
          </a:xfrm>
          <a:prstGeom prst="rect">
            <a:avLst/>
          </a:prstGeom>
        </p:spPr>
        <p:txBody>
          <a:bodyPr vert="horz" wrap="square" lIns="0" tIns="196215" rIns="0" bIns="0" rtlCol="0">
            <a:spAutoFit/>
          </a:bodyPr>
          <a:lstStyle/>
          <a:p>
            <a:pPr marL="355600" indent="-342900" algn="l" defTabSz="457200">
              <a:lnSpc>
                <a:spcPct val="150000"/>
              </a:lnSpc>
              <a:spcBef>
                <a:spcPts val="95"/>
              </a:spcBef>
              <a:buClrTx/>
              <a:buSzTx/>
              <a:buFont typeface="Arial" panose="020B0604020202020204" pitchFamily="34" charset="0"/>
              <a:buChar char="•"/>
            </a:pPr>
            <a:r>
              <a:rPr sz="2500" b="1" spc="5" dirty="0">
                <a:latin typeface="黑体" panose="02010609060101010101" pitchFamily="49" charset="-122"/>
                <a:ea typeface="黑体" panose="02010609060101010101" pitchFamily="49" charset="-122"/>
                <a:cs typeface="Microsoft JhengHei" panose="020B0604030504040204" charset="-120"/>
              </a:rPr>
              <a:t>生成式的分析方法 (generative parsing)</a:t>
            </a:r>
            <a:endParaRPr sz="2500" b="1" spc="5" dirty="0">
              <a:latin typeface="黑体" panose="02010609060101010101" pitchFamily="49" charset="-122"/>
              <a:ea typeface="黑体" panose="02010609060101010101" pitchFamily="49" charset="-122"/>
              <a:cs typeface="Microsoft JhengHei" panose="020B0604030504040204" charset="-120"/>
            </a:endParaRPr>
          </a:p>
          <a:p>
            <a:pPr marL="355600" lvl="1" indent="-342900" algn="l" defTabSz="457200">
              <a:lnSpc>
                <a:spcPct val="150000"/>
              </a:lnSpc>
              <a:spcBef>
                <a:spcPts val="95"/>
              </a:spcBef>
              <a:buClrTx/>
              <a:buSzTx/>
              <a:buFont typeface="Arial" panose="020B0604020202020204" pitchFamily="34" charset="0"/>
              <a:buChar char="•"/>
            </a:pPr>
            <a:r>
              <a:rPr sz="2500" spc="5" dirty="0">
                <a:latin typeface="黑体" panose="02010609060101010101" pitchFamily="49" charset="-122"/>
                <a:ea typeface="黑体" panose="02010609060101010101" pitchFamily="49" charset="-122"/>
                <a:cs typeface="Microsoft JhengHei" panose="020B0604030504040204" charset="-120"/>
              </a:rPr>
              <a:t>基本思想：</a:t>
            </a:r>
            <a:endParaRPr sz="2500" spc="5" dirty="0">
              <a:latin typeface="黑体" panose="02010609060101010101" pitchFamily="49" charset="-122"/>
              <a:ea typeface="黑体" panose="02010609060101010101" pitchFamily="49" charset="-122"/>
              <a:cs typeface="Microsoft JhengHei" panose="020B0604030504040204" charset="-120"/>
            </a:endParaRPr>
          </a:p>
          <a:p>
            <a:pPr marL="355600" lvl="1" indent="-342900" algn="l" defTabSz="457200">
              <a:lnSpc>
                <a:spcPct val="150000"/>
              </a:lnSpc>
              <a:spcBef>
                <a:spcPts val="95"/>
              </a:spcBef>
              <a:buClrTx/>
              <a:buSzTx/>
              <a:buFont typeface="Arial" panose="020B0604020202020204" pitchFamily="34" charset="0"/>
              <a:buChar char="•"/>
            </a:pPr>
            <a:r>
              <a:rPr sz="2500" spc="5" dirty="0">
                <a:latin typeface="黑体" panose="02010609060101010101" pitchFamily="49" charset="-122"/>
                <a:ea typeface="黑体" panose="02010609060101010101" pitchFamily="49" charset="-122"/>
                <a:cs typeface="Microsoft JhengHei" panose="020B0604030504040204" charset="-120"/>
              </a:rPr>
              <a:t>采用</a:t>
            </a:r>
            <a:r>
              <a:rPr sz="2500" b="1" spc="5" dirty="0">
                <a:solidFill>
                  <a:srgbClr val="FF0000"/>
                </a:solidFill>
                <a:latin typeface="黑体" panose="02010609060101010101" pitchFamily="49" charset="-122"/>
                <a:ea typeface="黑体" panose="02010609060101010101" pitchFamily="49" charset="-122"/>
                <a:cs typeface="Microsoft JhengHei" panose="020B0604030504040204" charset="-120"/>
              </a:rPr>
              <a:t>联合概率模型Score(x,y|</a:t>
            </a:r>
            <a:r>
              <a:rPr sz="2500" b="1" spc="5" dirty="0">
                <a:solidFill>
                  <a:srgbClr val="FF0000"/>
                </a:solidFill>
                <a:latin typeface="Arial" panose="020B0604020202020204" pitchFamily="34" charset="0"/>
                <a:ea typeface="黑体" panose="02010609060101010101" pitchFamily="49" charset="-122"/>
                <a:cs typeface="Arial" panose="020B0604020202020204" pitchFamily="34" charset="0"/>
              </a:rPr>
              <a:t>θ</a:t>
            </a:r>
            <a:r>
              <a:rPr lang="en-US" sz="2500" b="1" spc="5" dirty="0">
                <a:solidFill>
                  <a:srgbClr val="FF0000"/>
                </a:solidFill>
                <a:latin typeface="黑体" panose="02010609060101010101" pitchFamily="49" charset="-122"/>
                <a:ea typeface="黑体" panose="02010609060101010101" pitchFamily="49" charset="-122"/>
                <a:cs typeface="Microsoft JhengHei" panose="020B0604030504040204" charset="-120"/>
              </a:rPr>
              <a:t>)</a:t>
            </a:r>
            <a:r>
              <a:rPr sz="2500" spc="5" dirty="0">
                <a:latin typeface="黑体" panose="02010609060101010101" pitchFamily="49" charset="-122"/>
                <a:ea typeface="黑体" panose="02010609060101010101" pitchFamily="49" charset="-122"/>
                <a:cs typeface="Microsoft JhengHei" panose="020B0604030504040204" charset="-120"/>
              </a:rPr>
              <a:t>(其中，</a:t>
            </a:r>
            <a:r>
              <a:rPr sz="2500" spc="5" dirty="0">
                <a:solidFill>
                  <a:schemeClr val="accent1"/>
                </a:solidFill>
                <a:latin typeface="黑体" panose="02010609060101010101" pitchFamily="49" charset="-122"/>
                <a:ea typeface="黑体" panose="02010609060101010101" pitchFamily="49" charset="-122"/>
                <a:cs typeface="Microsoft JhengHei" panose="020B0604030504040204" charset="-120"/>
              </a:rPr>
              <a:t>x为输入句子，y为依存分析结构，</a:t>
            </a:r>
            <a:r>
              <a:rPr sz="2500" spc="5" dirty="0">
                <a:solidFill>
                  <a:schemeClr val="accent1"/>
                </a:solidFill>
                <a:latin typeface="Arial" panose="020B0604020202020204" pitchFamily="34" charset="0"/>
                <a:ea typeface="黑体" panose="02010609060101010101" pitchFamily="49" charset="-122"/>
                <a:cs typeface="Arial" panose="020B0604020202020204" pitchFamily="34" charset="0"/>
                <a:sym typeface="+mn-ea"/>
              </a:rPr>
              <a:t>θ</a:t>
            </a:r>
            <a:r>
              <a:rPr sz="2500" spc="5" dirty="0">
                <a:solidFill>
                  <a:schemeClr val="accent1"/>
                </a:solidFill>
                <a:latin typeface="黑体" panose="02010609060101010101" pitchFamily="49" charset="-122"/>
                <a:ea typeface="黑体" panose="02010609060101010101" pitchFamily="49" charset="-122"/>
                <a:cs typeface="Microsoft JhengHei" panose="020B0604030504040204" charset="-120"/>
              </a:rPr>
              <a:t>为模型的参数</a:t>
            </a:r>
            <a:r>
              <a:rPr sz="2500" spc="5" dirty="0">
                <a:latin typeface="黑体" panose="02010609060101010101" pitchFamily="49" charset="-122"/>
                <a:ea typeface="黑体" panose="02010609060101010101" pitchFamily="49" charset="-122"/>
                <a:cs typeface="Microsoft JhengHei" panose="020B0604030504040204" charset="-120"/>
              </a:rPr>
              <a:t>)生成一系列依存句法树，并赋予其概率分值，然后采用相关算法找到概率打分最高的分析结果作为最后输出。这是一种完全句法分析方法，它搜索整个概率空间，得到整个句子的依存分析结果。</a:t>
            </a:r>
            <a:endParaRPr sz="2500" spc="5" dirty="0">
              <a:latin typeface="黑体" panose="02010609060101010101" pitchFamily="49" charset="-122"/>
              <a:ea typeface="黑体" panose="02010609060101010101" pitchFamily="49" charset="-122"/>
              <a:cs typeface="Microsoft JhengHei" panose="020B0604030504040204" charset="-120"/>
            </a:endParaRPr>
          </a:p>
        </p:txBody>
      </p:sp>
      <p:sp>
        <p:nvSpPr>
          <p:cNvPr id="17"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819785" y="1355725"/>
            <a:ext cx="10386060" cy="4221480"/>
          </a:xfrm>
          <a:prstGeom prst="rect">
            <a:avLst/>
          </a:prstGeom>
        </p:spPr>
        <p:txBody>
          <a:bodyPr vert="horz" wrap="square" lIns="0" tIns="121285" rIns="0" bIns="0" rtlCol="0">
            <a:spAutoFit/>
          </a:bodyPr>
          <a:lstStyle/>
          <a:p>
            <a:pPr marL="12700" indent="0" algn="l" defTabSz="457200">
              <a:lnSpc>
                <a:spcPct val="150000"/>
              </a:lnSpc>
              <a:spcBef>
                <a:spcPts val="95"/>
              </a:spcBef>
              <a:buClrTx/>
              <a:buSzTx/>
              <a:buFont typeface="Arial" panose="020B0604020202020204" pitchFamily="34" charset="0"/>
              <a:buNone/>
            </a:pPr>
            <a:r>
              <a:rPr sz="2500" spc="5" dirty="0">
                <a:latin typeface="黑体" panose="02010609060101010101" pitchFamily="49" charset="-122"/>
                <a:ea typeface="黑体" panose="02010609060101010101" pitchFamily="49" charset="-122"/>
                <a:cs typeface="Microsoft JhengHei" panose="020B0604030504040204" charset="-120"/>
              </a:rPr>
              <a:t>优点：</a:t>
            </a:r>
            <a:endParaRPr sz="2500" spc="5" dirty="0">
              <a:latin typeface="黑体" panose="02010609060101010101" pitchFamily="49" charset="-122"/>
              <a:ea typeface="黑体" panose="02010609060101010101" pitchFamily="49" charset="-122"/>
              <a:cs typeface="Microsoft JhengHei" panose="020B0604030504040204" charset="-120"/>
            </a:endParaRPr>
          </a:p>
          <a:p>
            <a:pPr marL="355600" lvl="2" indent="-342900" algn="l" defTabSz="457200">
              <a:lnSpc>
                <a:spcPct val="150000"/>
              </a:lnSpc>
              <a:spcBef>
                <a:spcPts val="95"/>
              </a:spcBef>
              <a:buClrTx/>
              <a:buSzTx/>
              <a:buFont typeface="Arial" panose="020B0604020202020204" pitchFamily="34" charset="0"/>
              <a:buChar char="•"/>
            </a:pPr>
            <a:r>
              <a:rPr sz="2500" spc="5" dirty="0">
                <a:latin typeface="黑体" panose="02010609060101010101" pitchFamily="49" charset="-122"/>
                <a:ea typeface="黑体" panose="02010609060101010101" pitchFamily="49" charset="-122"/>
                <a:cs typeface="Microsoft JhengHei" panose="020B0604030504040204" charset="-120"/>
              </a:rPr>
              <a:t>此类方法的准确率较高</a:t>
            </a:r>
            <a:endParaRPr sz="2500" spc="5" dirty="0">
              <a:latin typeface="黑体" panose="02010609060101010101" pitchFamily="49" charset="-122"/>
              <a:ea typeface="黑体" panose="02010609060101010101" pitchFamily="49" charset="-122"/>
              <a:cs typeface="Microsoft JhengHei" panose="020B0604030504040204" charset="-120"/>
            </a:endParaRPr>
          </a:p>
          <a:p>
            <a:pPr marL="12700" lvl="1" indent="0" algn="l" defTabSz="457200">
              <a:lnSpc>
                <a:spcPct val="150000"/>
              </a:lnSpc>
              <a:spcBef>
                <a:spcPts val="95"/>
              </a:spcBef>
              <a:buClrTx/>
              <a:buSzTx/>
              <a:buFont typeface="Arial" panose="020B0604020202020204" pitchFamily="34" charset="0"/>
              <a:buNone/>
            </a:pPr>
            <a:r>
              <a:rPr sz="2500" spc="5" dirty="0">
                <a:latin typeface="黑体" panose="02010609060101010101" pitchFamily="49" charset="-122"/>
                <a:ea typeface="黑体" panose="02010609060101010101" pitchFamily="49" charset="-122"/>
                <a:cs typeface="Microsoft JhengHei" panose="020B0604030504040204" charset="-120"/>
              </a:rPr>
              <a:t>弱点：</a:t>
            </a:r>
            <a:endParaRPr sz="2500" spc="5" dirty="0">
              <a:latin typeface="黑体" panose="02010609060101010101" pitchFamily="49" charset="-122"/>
              <a:ea typeface="黑体" panose="02010609060101010101" pitchFamily="49" charset="-122"/>
              <a:cs typeface="Microsoft JhengHei" panose="020B0604030504040204" charset="-120"/>
            </a:endParaRPr>
          </a:p>
          <a:p>
            <a:pPr marL="355600" lvl="2" indent="-342900" algn="l" defTabSz="457200">
              <a:lnSpc>
                <a:spcPct val="150000"/>
              </a:lnSpc>
              <a:spcBef>
                <a:spcPts val="95"/>
              </a:spcBef>
              <a:buClrTx/>
              <a:buSzTx/>
              <a:buFont typeface="Arial" panose="020B0604020202020204" pitchFamily="34" charset="0"/>
              <a:buChar char="•"/>
            </a:pPr>
            <a:r>
              <a:rPr sz="2500" spc="5" dirty="0">
                <a:latin typeface="黑体" panose="02010609060101010101" pitchFamily="49" charset="-122"/>
                <a:ea typeface="黑体" panose="02010609060101010101" pitchFamily="49" charset="-122"/>
                <a:cs typeface="Microsoft JhengHei" panose="020B0604030504040204" charset="-120"/>
              </a:rPr>
              <a:t>采用联合概率模型，在进行概率乘积分解时做了不尽合理的假设，不易加入语言特征；</a:t>
            </a:r>
            <a:endParaRPr sz="2500" spc="5" dirty="0">
              <a:latin typeface="黑体" panose="02010609060101010101" pitchFamily="49" charset="-122"/>
              <a:ea typeface="黑体" panose="02010609060101010101" pitchFamily="49" charset="-122"/>
              <a:cs typeface="Microsoft JhengHei" panose="020B0604030504040204" charset="-120"/>
            </a:endParaRPr>
          </a:p>
          <a:p>
            <a:pPr marL="355600" lvl="2" indent="-342900" algn="l" defTabSz="457200">
              <a:lnSpc>
                <a:spcPct val="150000"/>
              </a:lnSpc>
              <a:spcBef>
                <a:spcPts val="95"/>
              </a:spcBef>
              <a:buClrTx/>
              <a:buSzTx/>
              <a:buFont typeface="Arial" panose="020B0604020202020204" pitchFamily="34" charset="0"/>
              <a:buChar char="•"/>
            </a:pPr>
            <a:r>
              <a:rPr sz="2500" spc="5" dirty="0">
                <a:latin typeface="黑体" panose="02010609060101010101" pitchFamily="49" charset="-122"/>
                <a:ea typeface="黑体" panose="02010609060101010101" pitchFamily="49" charset="-122"/>
                <a:cs typeface="Microsoft JhengHei" panose="020B0604030504040204" charset="-120"/>
              </a:rPr>
              <a:t>因为采用全局搜索，算法的复杂度较高，一般为O(n</a:t>
            </a:r>
            <a:r>
              <a:rPr sz="2500" spc="5" baseline="30000" dirty="0">
                <a:latin typeface="黑体" panose="02010609060101010101" pitchFamily="49" charset="-122"/>
                <a:ea typeface="黑体" panose="02010609060101010101" pitchFamily="49" charset="-122"/>
                <a:cs typeface="Microsoft JhengHei" panose="020B0604030504040204" charset="-120"/>
              </a:rPr>
              <a:t>3</a:t>
            </a:r>
            <a:r>
              <a:rPr sz="2500" spc="5" dirty="0">
                <a:latin typeface="黑体" panose="02010609060101010101" pitchFamily="49" charset="-122"/>
                <a:ea typeface="黑体" panose="02010609060101010101" pitchFamily="49" charset="-122"/>
                <a:cs typeface="Microsoft JhengHei" panose="020B0604030504040204" charset="-120"/>
              </a:rPr>
              <a:t>)或O(n</a:t>
            </a:r>
            <a:r>
              <a:rPr sz="2500" spc="5" baseline="30000" dirty="0">
                <a:latin typeface="黑体" panose="02010609060101010101" pitchFamily="49" charset="-122"/>
                <a:ea typeface="黑体" panose="02010609060101010101" pitchFamily="49" charset="-122"/>
                <a:cs typeface="Microsoft JhengHei" panose="020B0604030504040204" charset="-120"/>
              </a:rPr>
              <a:t>5</a:t>
            </a:r>
            <a:r>
              <a:rPr sz="2500" spc="5" dirty="0">
                <a:latin typeface="黑体" panose="02010609060101010101" pitchFamily="49" charset="-122"/>
                <a:ea typeface="黑体" panose="02010609060101010101" pitchFamily="49" charset="-122"/>
                <a:cs typeface="Microsoft JhengHei" panose="020B0604030504040204" charset="-120"/>
              </a:rPr>
              <a:t>)；</a:t>
            </a:r>
            <a:endParaRPr sz="2500" spc="5" dirty="0">
              <a:latin typeface="黑体" panose="02010609060101010101" pitchFamily="49" charset="-122"/>
              <a:ea typeface="黑体" panose="02010609060101010101" pitchFamily="49" charset="-122"/>
              <a:cs typeface="Microsoft JhengHei" panose="020B0604030504040204" charset="-120"/>
            </a:endParaRPr>
          </a:p>
          <a:p>
            <a:pPr marL="355600" lvl="2" indent="-342900" algn="l" defTabSz="457200">
              <a:lnSpc>
                <a:spcPct val="150000"/>
              </a:lnSpc>
              <a:spcBef>
                <a:spcPts val="95"/>
              </a:spcBef>
              <a:buClrTx/>
              <a:buSzTx/>
              <a:buFont typeface="Arial" panose="020B0604020202020204" pitchFamily="34" charset="0"/>
              <a:buChar char="•"/>
            </a:pPr>
            <a:r>
              <a:rPr sz="2500" spc="5" dirty="0">
                <a:latin typeface="黑体" panose="02010609060101010101" pitchFamily="49" charset="-122"/>
                <a:ea typeface="黑体" panose="02010609060101010101" pitchFamily="49" charset="-122"/>
                <a:cs typeface="Microsoft JhengHei" panose="020B0604030504040204" charset="-120"/>
              </a:rPr>
              <a:t>不易处理非投射现象。</a:t>
            </a:r>
            <a:endParaRPr sz="2500" spc="5" dirty="0">
              <a:latin typeface="黑体" panose="02010609060101010101" pitchFamily="49" charset="-122"/>
              <a:ea typeface="黑体" panose="02010609060101010101" pitchFamily="49" charset="-122"/>
              <a:cs typeface="Microsoft JhengHei" panose="020B0604030504040204" charset="-120"/>
            </a:endParaRPr>
          </a:p>
        </p:txBody>
      </p:sp>
      <p:sp>
        <p:nvSpPr>
          <p:cNvPr id="18"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nvPicPr>
        <p:blipFill>
          <a:blip r:embed="rId1">
            <a:extLst>
              <a:ext uri="{28A0092B-C50C-407E-A947-70E740481C1C}">
                <a14:useLocalDpi xmlns:a14="http://schemas.microsoft.com/office/drawing/2010/main" val="0"/>
              </a:ext>
            </a:extLst>
          </a:blip>
          <a:stretch>
            <a:fillRect/>
          </a:stretch>
        </p:blipFill>
        <p:spPr>
          <a:xfrm>
            <a:off x="0" y="1477282"/>
            <a:ext cx="5312229" cy="3905382"/>
          </a:xfrm>
          <a:prstGeom prst="rect">
            <a:avLst/>
          </a:prstGeom>
        </p:spPr>
      </p:pic>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0" y="1476018"/>
            <a:ext cx="6648450" cy="3905964"/>
          </a:xfrm>
          <a:prstGeom prst="rect">
            <a:avLst/>
          </a:prstGeom>
        </p:spPr>
      </p:pic>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4579620" y="-753745"/>
            <a:ext cx="6868795" cy="8354060"/>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7756816" y="4385476"/>
            <a:ext cx="1706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依存句法分析</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7756816" y="4876179"/>
            <a:ext cx="221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buClrTx/>
              <a:buSzTx/>
              <a:buFontTx/>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依存句法分析方法</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010535" cy="64516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en-US" sz="3600" dirty="0">
                <a:sym typeface="微软雅黑" panose="020B0503020204020204" pitchFamily="34" charset="-122"/>
              </a:rPr>
              <a:t>Lecture Plan</a:t>
            </a:r>
            <a:endParaRPr lang="en-US" sz="3600" dirty="0">
              <a:sym typeface="微软雅黑" panose="020B0503020204020204" pitchFamily="34" charset="-122"/>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9906000" y="825500"/>
            <a:ext cx="1397000" cy="1397000"/>
          </a:xfrm>
          <a:prstGeom prst="rect">
            <a:avLst/>
          </a:prstGeom>
        </p:spPr>
      </p:pic>
      <p:sp>
        <p:nvSpPr>
          <p:cNvPr id="2" name="矩形 1"/>
          <p:cNvSpPr/>
          <p:nvPr/>
        </p:nvSpPr>
        <p:spPr>
          <a:xfrm>
            <a:off x="7294012" y="491668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7294012" y="5380870"/>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7756816" y="5367034"/>
            <a:ext cx="3230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l">
              <a:buClrTx/>
              <a:buSzTx/>
              <a:buFontTx/>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依存句法分析方法评价指标</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7294012" y="587172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7756816" y="585788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l">
              <a:buClrTx/>
              <a:buSzTx/>
              <a:buFontTx/>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短语句法分析与依存句法分析</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694840" y="4559376"/>
            <a:ext cx="8310245" cy="1094740"/>
          </a:xfrm>
          <a:prstGeom prst="rect">
            <a:avLst/>
          </a:prstGeom>
        </p:spPr>
        <p:txBody>
          <a:bodyPr vert="horz" wrap="square" lIns="0" tIns="12065" rIns="0" bIns="0" rtlCol="0">
            <a:spAutoFit/>
          </a:bodyPr>
          <a:lstStyle/>
          <a:p>
            <a:pPr marR="795020" algn="ctr">
              <a:lnSpc>
                <a:spcPts val="5840"/>
              </a:lnSpc>
              <a:tabLst>
                <a:tab pos="1450340" algn="l"/>
                <a:tab pos="3203575" algn="l"/>
              </a:tabLst>
            </a:pPr>
            <a:r>
              <a:rPr sz="3000" i="1" spc="10" dirty="0">
                <a:latin typeface="Times New Roman" panose="02020603050405020304"/>
                <a:cs typeface="Times New Roman" panose="02020603050405020304"/>
              </a:rPr>
              <a:t>s</a:t>
            </a:r>
            <a:r>
              <a:rPr sz="3000" spc="10" dirty="0">
                <a:latin typeface="Times New Roman" panose="02020603050405020304"/>
                <a:cs typeface="Times New Roman" panose="02020603050405020304"/>
              </a:rPr>
              <a:t>(</a:t>
            </a:r>
            <a:r>
              <a:rPr sz="3000" b="1" i="1" spc="10" dirty="0">
                <a:latin typeface="Times New Roman" panose="02020603050405020304"/>
                <a:cs typeface="Times New Roman" panose="02020603050405020304"/>
              </a:rPr>
              <a:t>x</a:t>
            </a:r>
            <a:r>
              <a:rPr sz="3000" spc="10" dirty="0">
                <a:latin typeface="Times New Roman" panose="02020603050405020304"/>
                <a:cs typeface="Times New Roman" panose="02020603050405020304"/>
              </a:rPr>
              <a:t>,</a:t>
            </a:r>
            <a:r>
              <a:rPr sz="3000" spc="-70" dirty="0">
                <a:latin typeface="Times New Roman" panose="02020603050405020304"/>
                <a:cs typeface="Times New Roman" panose="02020603050405020304"/>
              </a:rPr>
              <a:t> </a:t>
            </a:r>
            <a:r>
              <a:rPr sz="3000" b="1" i="1" spc="-50" dirty="0">
                <a:latin typeface="Times New Roman" panose="02020603050405020304"/>
                <a:cs typeface="Times New Roman" panose="02020603050405020304"/>
              </a:rPr>
              <a:t>y</a:t>
            </a:r>
            <a:r>
              <a:rPr sz="3000" spc="-50" dirty="0">
                <a:latin typeface="Times New Roman" panose="02020603050405020304"/>
                <a:cs typeface="Times New Roman" panose="02020603050405020304"/>
              </a:rPr>
              <a:t>)</a:t>
            </a:r>
            <a:r>
              <a:rPr sz="3000" spc="-30" dirty="0">
                <a:latin typeface="Times New Roman" panose="02020603050405020304"/>
                <a:cs typeface="Times New Roman" panose="02020603050405020304"/>
              </a:rPr>
              <a:t> </a:t>
            </a:r>
            <a:r>
              <a:rPr sz="3000" spc="-120" dirty="0">
                <a:latin typeface="Symbol" panose="05050102010706020507"/>
                <a:cs typeface="Symbol" panose="05050102010706020507"/>
              </a:rPr>
              <a:t></a:t>
            </a:r>
            <a:r>
              <a:rPr sz="3000" spc="-120" dirty="0">
                <a:latin typeface="Times New Roman" panose="02020603050405020304"/>
                <a:cs typeface="Times New Roman" panose="02020603050405020304"/>
              </a:rPr>
              <a:t>	</a:t>
            </a:r>
            <a:r>
              <a:rPr sz="7350" spc="-44" baseline="-9000" dirty="0">
                <a:latin typeface="Symbol" panose="05050102010706020507"/>
                <a:cs typeface="Symbol" panose="05050102010706020507"/>
              </a:rPr>
              <a:t></a:t>
            </a:r>
            <a:r>
              <a:rPr sz="3000" i="1" spc="-30" dirty="0">
                <a:latin typeface="Times New Roman" panose="02020603050405020304"/>
                <a:cs typeface="Times New Roman" panose="02020603050405020304"/>
              </a:rPr>
              <a:t>s</a:t>
            </a:r>
            <a:r>
              <a:rPr sz="3000" spc="-30" dirty="0">
                <a:latin typeface="Times New Roman" panose="02020603050405020304"/>
                <a:cs typeface="Times New Roman" panose="02020603050405020304"/>
              </a:rPr>
              <a:t>(</a:t>
            </a:r>
            <a:r>
              <a:rPr sz="3000" i="1" spc="-30" dirty="0">
                <a:latin typeface="Times New Roman" panose="02020603050405020304"/>
                <a:cs typeface="Times New Roman" panose="02020603050405020304"/>
              </a:rPr>
              <a:t>i</a:t>
            </a:r>
            <a:r>
              <a:rPr sz="3000" spc="-30" dirty="0">
                <a:latin typeface="Times New Roman" panose="02020603050405020304"/>
                <a:cs typeface="Times New Roman" panose="02020603050405020304"/>
              </a:rPr>
              <a:t>,</a:t>
            </a:r>
            <a:r>
              <a:rPr sz="3000" spc="95" dirty="0">
                <a:latin typeface="Times New Roman" panose="02020603050405020304"/>
                <a:cs typeface="Times New Roman" panose="02020603050405020304"/>
              </a:rPr>
              <a:t> </a:t>
            </a:r>
            <a:r>
              <a:rPr sz="3000" i="1" spc="-10" dirty="0">
                <a:latin typeface="Times New Roman" panose="02020603050405020304"/>
                <a:cs typeface="Times New Roman" panose="02020603050405020304"/>
              </a:rPr>
              <a:t>j</a:t>
            </a:r>
            <a:r>
              <a:rPr sz="3000" spc="-10" dirty="0">
                <a:latin typeface="Times New Roman" panose="02020603050405020304"/>
                <a:cs typeface="Times New Roman" panose="02020603050405020304"/>
              </a:rPr>
              <a:t>)</a:t>
            </a:r>
            <a:r>
              <a:rPr sz="3000" spc="-30" dirty="0">
                <a:latin typeface="Times New Roman" panose="02020603050405020304"/>
                <a:cs typeface="Times New Roman" panose="02020603050405020304"/>
              </a:rPr>
              <a:t> </a:t>
            </a:r>
            <a:r>
              <a:rPr sz="3000" spc="-120" dirty="0">
                <a:latin typeface="Symbol" panose="05050102010706020507"/>
                <a:cs typeface="Symbol" panose="05050102010706020507"/>
              </a:rPr>
              <a:t></a:t>
            </a:r>
            <a:r>
              <a:rPr sz="3000" spc="-120" dirty="0">
                <a:latin typeface="Times New Roman" panose="02020603050405020304"/>
                <a:cs typeface="Times New Roman" panose="02020603050405020304"/>
              </a:rPr>
              <a:t>	</a:t>
            </a:r>
            <a:r>
              <a:rPr sz="7350" spc="-89" baseline="-9000" dirty="0">
                <a:latin typeface="Symbol" panose="05050102010706020507"/>
                <a:cs typeface="Symbol" panose="05050102010706020507"/>
              </a:rPr>
              <a:t></a:t>
            </a:r>
            <a:r>
              <a:rPr sz="3000" b="1" spc="-60" dirty="0">
                <a:latin typeface="Times New Roman" panose="02020603050405020304"/>
                <a:cs typeface="Times New Roman" panose="02020603050405020304"/>
              </a:rPr>
              <a:t>w</a:t>
            </a:r>
            <a:r>
              <a:rPr sz="3000" b="1" spc="-285" dirty="0">
                <a:latin typeface="Times New Roman" panose="02020603050405020304"/>
                <a:cs typeface="Times New Roman" panose="02020603050405020304"/>
              </a:rPr>
              <a:t> </a:t>
            </a:r>
            <a:r>
              <a:rPr sz="3000" spc="-55" dirty="0">
                <a:latin typeface="Symbol" panose="05050102010706020507"/>
                <a:cs typeface="Symbol" panose="05050102010706020507"/>
              </a:rPr>
              <a:t></a:t>
            </a:r>
            <a:r>
              <a:rPr sz="3000" spc="-400" dirty="0">
                <a:latin typeface="Times New Roman" panose="02020603050405020304"/>
                <a:cs typeface="Times New Roman" panose="02020603050405020304"/>
              </a:rPr>
              <a:t> </a:t>
            </a:r>
            <a:r>
              <a:rPr sz="3000" b="1" spc="-75" dirty="0">
                <a:latin typeface="Times New Roman" panose="02020603050405020304"/>
                <a:cs typeface="Times New Roman" panose="02020603050405020304"/>
              </a:rPr>
              <a:t>f</a:t>
            </a:r>
            <a:r>
              <a:rPr sz="3000" b="1" spc="-405" dirty="0">
                <a:latin typeface="Times New Roman" panose="02020603050405020304"/>
                <a:cs typeface="Times New Roman" panose="02020603050405020304"/>
              </a:rPr>
              <a:t> </a:t>
            </a:r>
            <a:r>
              <a:rPr sz="3000" spc="-65" dirty="0">
                <a:latin typeface="Times New Roman" panose="02020603050405020304"/>
                <a:cs typeface="Times New Roman" panose="02020603050405020304"/>
              </a:rPr>
              <a:t>(</a:t>
            </a:r>
            <a:r>
              <a:rPr sz="3000" i="1" spc="-65" dirty="0">
                <a:latin typeface="Times New Roman" panose="02020603050405020304"/>
                <a:cs typeface="Times New Roman" panose="02020603050405020304"/>
              </a:rPr>
              <a:t>i</a:t>
            </a:r>
            <a:r>
              <a:rPr sz="3000" spc="-65" dirty="0">
                <a:latin typeface="Times New Roman" panose="02020603050405020304"/>
                <a:cs typeface="Times New Roman" panose="02020603050405020304"/>
              </a:rPr>
              <a:t>,</a:t>
            </a:r>
            <a:r>
              <a:rPr sz="3000" spc="80" dirty="0">
                <a:latin typeface="Times New Roman" panose="02020603050405020304"/>
                <a:cs typeface="Times New Roman" panose="02020603050405020304"/>
              </a:rPr>
              <a:t> </a:t>
            </a:r>
            <a:r>
              <a:rPr sz="3000" i="1" spc="-10" dirty="0">
                <a:latin typeface="Times New Roman" panose="02020603050405020304"/>
                <a:cs typeface="Times New Roman" panose="02020603050405020304"/>
              </a:rPr>
              <a:t>j</a:t>
            </a:r>
            <a:r>
              <a:rPr sz="3000" spc="-10" dirty="0">
                <a:latin typeface="Times New Roman" panose="02020603050405020304"/>
                <a:cs typeface="Times New Roman" panose="02020603050405020304"/>
              </a:rPr>
              <a:t>)</a:t>
            </a:r>
            <a:endParaRPr sz="3000">
              <a:latin typeface="Times New Roman" panose="02020603050405020304"/>
              <a:cs typeface="Times New Roman" panose="02020603050405020304"/>
            </a:endParaRPr>
          </a:p>
          <a:p>
            <a:pPr marL="2614295">
              <a:lnSpc>
                <a:spcPct val="100000"/>
              </a:lnSpc>
              <a:spcBef>
                <a:spcPts val="325"/>
              </a:spcBef>
              <a:tabLst>
                <a:tab pos="4367530" algn="l"/>
              </a:tabLst>
            </a:pPr>
            <a:r>
              <a:rPr sz="1900" spc="10" dirty="0">
                <a:latin typeface="Times New Roman" panose="02020603050405020304"/>
                <a:cs typeface="Times New Roman" panose="02020603050405020304"/>
              </a:rPr>
              <a:t>(</a:t>
            </a:r>
            <a:r>
              <a:rPr sz="1900" i="1" spc="10" dirty="0">
                <a:latin typeface="Times New Roman" panose="02020603050405020304"/>
                <a:cs typeface="Times New Roman" panose="02020603050405020304"/>
              </a:rPr>
              <a:t>i</a:t>
            </a:r>
            <a:r>
              <a:rPr sz="1900" spc="10" dirty="0">
                <a:latin typeface="Times New Roman" panose="02020603050405020304"/>
                <a:cs typeface="Times New Roman" panose="02020603050405020304"/>
              </a:rPr>
              <a:t>,</a:t>
            </a:r>
            <a:r>
              <a:rPr sz="1900" spc="-100" dirty="0">
                <a:latin typeface="Times New Roman" panose="02020603050405020304"/>
                <a:cs typeface="Times New Roman" panose="02020603050405020304"/>
              </a:rPr>
              <a:t> </a:t>
            </a:r>
            <a:r>
              <a:rPr sz="1900" i="1" spc="-45" dirty="0">
                <a:latin typeface="Times New Roman" panose="02020603050405020304"/>
                <a:cs typeface="Times New Roman" panose="02020603050405020304"/>
              </a:rPr>
              <a:t>j</a:t>
            </a:r>
            <a:r>
              <a:rPr sz="1900" spc="-45" dirty="0">
                <a:latin typeface="Times New Roman" panose="02020603050405020304"/>
                <a:cs typeface="Times New Roman" panose="02020603050405020304"/>
              </a:rPr>
              <a:t>)</a:t>
            </a:r>
            <a:r>
              <a:rPr sz="1900" spc="-45" dirty="0">
                <a:latin typeface="Symbol" panose="05050102010706020507"/>
                <a:cs typeface="Symbol" panose="05050102010706020507"/>
              </a:rPr>
              <a:t></a:t>
            </a:r>
            <a:r>
              <a:rPr sz="1900" i="1" spc="-45" dirty="0">
                <a:latin typeface="Times New Roman" panose="02020603050405020304"/>
                <a:cs typeface="Times New Roman" panose="02020603050405020304"/>
              </a:rPr>
              <a:t>y	</a:t>
            </a:r>
            <a:r>
              <a:rPr sz="1900" spc="10" dirty="0">
                <a:latin typeface="Times New Roman" panose="02020603050405020304"/>
                <a:cs typeface="Times New Roman" panose="02020603050405020304"/>
              </a:rPr>
              <a:t>(</a:t>
            </a:r>
            <a:r>
              <a:rPr sz="1900" i="1" spc="10" dirty="0">
                <a:latin typeface="Times New Roman" panose="02020603050405020304"/>
                <a:cs typeface="Times New Roman" panose="02020603050405020304"/>
              </a:rPr>
              <a:t>i</a:t>
            </a:r>
            <a:r>
              <a:rPr sz="1900" spc="10" dirty="0">
                <a:latin typeface="Times New Roman" panose="02020603050405020304"/>
                <a:cs typeface="Times New Roman" panose="02020603050405020304"/>
              </a:rPr>
              <a:t>,</a:t>
            </a:r>
            <a:r>
              <a:rPr sz="1900" spc="-105" dirty="0">
                <a:latin typeface="Times New Roman" panose="02020603050405020304"/>
                <a:cs typeface="Times New Roman" panose="02020603050405020304"/>
              </a:rPr>
              <a:t> </a:t>
            </a:r>
            <a:r>
              <a:rPr sz="1900" i="1" spc="-45" dirty="0">
                <a:latin typeface="Times New Roman" panose="02020603050405020304"/>
                <a:cs typeface="Times New Roman" panose="02020603050405020304"/>
              </a:rPr>
              <a:t>j</a:t>
            </a:r>
            <a:r>
              <a:rPr sz="1900" spc="-45" dirty="0">
                <a:latin typeface="Times New Roman" panose="02020603050405020304"/>
                <a:cs typeface="Times New Roman" panose="02020603050405020304"/>
              </a:rPr>
              <a:t>)</a:t>
            </a:r>
            <a:r>
              <a:rPr sz="1900" spc="-45" dirty="0">
                <a:latin typeface="Symbol" panose="05050102010706020507"/>
                <a:cs typeface="Symbol" panose="05050102010706020507"/>
              </a:rPr>
              <a:t></a:t>
            </a:r>
            <a:r>
              <a:rPr sz="1900" i="1" spc="-45" dirty="0">
                <a:latin typeface="Times New Roman" panose="02020603050405020304"/>
                <a:cs typeface="Times New Roman" panose="02020603050405020304"/>
              </a:rPr>
              <a:t>y</a:t>
            </a:r>
            <a:endParaRPr sz="1900">
              <a:latin typeface="Times New Roman" panose="02020603050405020304"/>
              <a:cs typeface="Times New Roman" panose="02020603050405020304"/>
            </a:endParaRPr>
          </a:p>
        </p:txBody>
      </p:sp>
      <mc:AlternateContent xmlns:mc="http://schemas.openxmlformats.org/markup-compatibility/2006">
        <mc:Choice xmlns:a14="http://schemas.microsoft.com/office/drawing/2010/main" Requires="a14">
          <p:sp>
            <p:nvSpPr>
              <p:cNvPr id="16" name="object 16"/>
              <p:cNvSpPr txBox="1"/>
              <p:nvPr/>
            </p:nvSpPr>
            <p:spPr>
              <a:xfrm>
                <a:off x="1165225" y="1572260"/>
                <a:ext cx="10171430" cy="3343275"/>
              </a:xfrm>
              <a:prstGeom prst="rect">
                <a:avLst/>
              </a:prstGeom>
            </p:spPr>
            <p:txBody>
              <a:bodyPr vert="horz" wrap="square" lIns="0" tIns="175895" rIns="0" bIns="0" rtlCol="0">
                <a:spAutoFit/>
              </a:bodyPr>
              <a:lstStyle/>
              <a:p>
                <a:pPr marL="380365" indent="-342900">
                  <a:lnSpc>
                    <a:spcPct val="100000"/>
                  </a:lnSpc>
                  <a:spcBef>
                    <a:spcPts val="1385"/>
                  </a:spcBef>
                  <a:buSzPct val="96000"/>
                  <a:buFont typeface="Arial" panose="020B0604020202020204" pitchFamily="34" charset="0"/>
                  <a:buChar char="•"/>
                  <a:tabLst>
                    <a:tab pos="321310" algn="l"/>
                  </a:tabLst>
                </a:pPr>
                <a:r>
                  <a:rPr sz="2500" b="1" spc="5" dirty="0">
                    <a:latin typeface="黑体" panose="02010609060101010101" pitchFamily="49" charset="-122"/>
                    <a:ea typeface="黑体" panose="02010609060101010101" pitchFamily="49" charset="-122"/>
                    <a:cs typeface="Microsoft JhengHei" panose="020B0604030504040204" charset="-120"/>
                  </a:rPr>
                  <a:t>判别式的分析方法 (discriminative parsing)</a:t>
                </a:r>
                <a:endParaRPr sz="2500" b="1" spc="5" dirty="0">
                  <a:latin typeface="黑体" panose="02010609060101010101" pitchFamily="49" charset="-122"/>
                  <a:ea typeface="黑体" panose="02010609060101010101" pitchFamily="49" charset="-122"/>
                  <a:cs typeface="Microsoft JhengHei" panose="020B0604030504040204" charset="-120"/>
                </a:endParaRPr>
              </a:p>
              <a:p>
                <a:pPr marL="642620" marR="224155" lvl="1" indent="-342900">
                  <a:lnSpc>
                    <a:spcPts val="3940"/>
                  </a:lnSpc>
                  <a:spcBef>
                    <a:spcPts val="1015"/>
                  </a:spcBef>
                  <a:buSzPct val="96000"/>
                  <a:buFont typeface="Arial" panose="020B0604020202020204" pitchFamily="34" charset="0"/>
                  <a:buChar char="•"/>
                  <a:tabLst>
                    <a:tab pos="617855" algn="l"/>
                  </a:tabLst>
                </a:pPr>
                <a:r>
                  <a:rPr sz="2500" spc="5" dirty="0">
                    <a:latin typeface="黑体" panose="02010609060101010101" pitchFamily="49" charset="-122"/>
                    <a:ea typeface="黑体" panose="02010609060101010101" pitchFamily="49" charset="-122"/>
                    <a:cs typeface="Microsoft JhengHei" panose="020B0604030504040204" charset="-120"/>
                  </a:rPr>
                  <a:t>基本思想：采用条件概率模型 </a:t>
                </a:r>
                <a:r>
                  <a:rPr sz="2500" b="1" spc="5" dirty="0">
                    <a:solidFill>
                      <a:srgbClr val="FF0000"/>
                    </a:solidFill>
                    <a:latin typeface="黑体" panose="02010609060101010101" pitchFamily="49" charset="-122"/>
                    <a:ea typeface="黑体" panose="02010609060101010101" pitchFamily="49" charset="-122"/>
                    <a:cs typeface="Microsoft JhengHei" panose="020B0604030504040204" charset="-120"/>
                    <a:sym typeface="+mn-ea"/>
                  </a:rPr>
                  <a:t>Score(x</a:t>
                </a:r>
                <a:r>
                  <a:rPr lang="en-US" sz="2500" b="1" spc="5" dirty="0">
                    <a:solidFill>
                      <a:srgbClr val="FF0000"/>
                    </a:solidFill>
                    <a:latin typeface="黑体" panose="02010609060101010101" pitchFamily="49" charset="-122"/>
                    <a:ea typeface="黑体" panose="02010609060101010101" pitchFamily="49" charset="-122"/>
                    <a:cs typeface="Microsoft JhengHei" panose="020B0604030504040204" charset="-120"/>
                    <a:sym typeface="+mn-ea"/>
                  </a:rPr>
                  <a:t>|</a:t>
                </a:r>
                <a:r>
                  <a:rPr sz="2500" b="1" spc="5" dirty="0">
                    <a:solidFill>
                      <a:srgbClr val="FF0000"/>
                    </a:solidFill>
                    <a:latin typeface="黑体" panose="02010609060101010101" pitchFamily="49" charset="-122"/>
                    <a:ea typeface="黑体" panose="02010609060101010101" pitchFamily="49" charset="-122"/>
                    <a:cs typeface="Microsoft JhengHei" panose="020B0604030504040204" charset="-120"/>
                    <a:sym typeface="+mn-ea"/>
                  </a:rPr>
                  <a:t>y</a:t>
                </a:r>
                <a:r>
                  <a:rPr lang="en-US" sz="2500" b="1" spc="5" dirty="0">
                    <a:solidFill>
                      <a:srgbClr val="FF0000"/>
                    </a:solidFill>
                    <a:latin typeface="黑体" panose="02010609060101010101" pitchFamily="49" charset="-122"/>
                    <a:ea typeface="黑体" panose="02010609060101010101" pitchFamily="49" charset="-122"/>
                    <a:cs typeface="Microsoft JhengHei" panose="020B0604030504040204" charset="-120"/>
                    <a:sym typeface="+mn-ea"/>
                  </a:rPr>
                  <a:t>,</a:t>
                </a:r>
                <a:r>
                  <a:rPr sz="2500" b="1" spc="5" dirty="0">
                    <a:solidFill>
                      <a:srgbClr val="FF0000"/>
                    </a:solidFill>
                    <a:latin typeface="Arial" panose="020B0604020202020204" pitchFamily="34" charset="0"/>
                    <a:ea typeface="黑体" panose="02010609060101010101" pitchFamily="49" charset="-122"/>
                    <a:cs typeface="Arial" panose="020B0604020202020204" pitchFamily="34" charset="0"/>
                    <a:sym typeface="+mn-ea"/>
                  </a:rPr>
                  <a:t>θ</a:t>
                </a:r>
                <a:r>
                  <a:rPr lang="en-US" sz="2500" b="1" spc="5" dirty="0">
                    <a:solidFill>
                      <a:srgbClr val="FF0000"/>
                    </a:solidFill>
                    <a:latin typeface="黑体" panose="02010609060101010101" pitchFamily="49" charset="-122"/>
                    <a:ea typeface="黑体" panose="02010609060101010101" pitchFamily="49" charset="-122"/>
                    <a:cs typeface="Microsoft JhengHei" panose="020B0604030504040204" charset="-120"/>
                    <a:sym typeface="+mn-ea"/>
                  </a:rPr>
                  <a:t>)</a:t>
                </a:r>
                <a:r>
                  <a:rPr sz="2500" spc="5" dirty="0">
                    <a:latin typeface="黑体" panose="02010609060101010101" pitchFamily="49" charset="-122"/>
                    <a:ea typeface="黑体" panose="02010609060101010101" pitchFamily="49" charset="-122"/>
                    <a:cs typeface="Microsoft JhengHei" panose="020B0604030504040204" charset="-120"/>
                  </a:rPr>
                  <a:t> ，使目标函</a:t>
                </a:r>
                <a:r>
                  <a:rPr lang="zh-CN" sz="2500" spc="5" dirty="0">
                    <a:latin typeface="黑体" panose="02010609060101010101" pitchFamily="49" charset="-122"/>
                    <a:ea typeface="黑体" panose="02010609060101010101" pitchFamily="49" charset="-122"/>
                    <a:cs typeface="Microsoft JhengHei" panose="020B0604030504040204" charset="-120"/>
                  </a:rPr>
                  <a:t>数</a:t>
                </a:r>
                <a:endParaRPr lang="zh-CN" sz="2500" spc="5" dirty="0">
                  <a:latin typeface="黑体" panose="02010609060101010101" pitchFamily="49" charset="-122"/>
                  <a:ea typeface="黑体" panose="02010609060101010101" pitchFamily="49" charset="-122"/>
                  <a:cs typeface="Microsoft JhengHei" panose="020B0604030504040204" charset="-120"/>
                </a:endParaRPr>
              </a:p>
              <a:p>
                <a:pPr marL="299720" marR="224155" lvl="1" indent="0">
                  <a:lnSpc>
                    <a:spcPts val="3940"/>
                  </a:lnSpc>
                  <a:spcBef>
                    <a:spcPts val="1015"/>
                  </a:spcBef>
                  <a:buSzPct val="96000"/>
                  <a:buFont typeface="Arial" panose="020B0604020202020204" pitchFamily="34" charset="0"/>
                  <a:buNone/>
                  <a:tabLst>
                    <a:tab pos="617855" algn="l"/>
                  </a:tabLst>
                </a:pPr>
                <a14:m>
                  <m:oMath xmlns:m="http://schemas.openxmlformats.org/officeDocument/2006/math">
                    <m:nary>
                      <m:naryPr>
                        <m:chr m:val="∏"/>
                        <m:limLoc m:val="undOvr"/>
                        <m:ctrlPr>
                          <a:rPr lang="en-US" sz="2500" i="1" spc="5" dirty="0">
                            <a:solidFill>
                              <a:srgbClr val="FF0000"/>
                            </a:solidFill>
                            <a:latin typeface="Cambria Math" panose="02040503050406030204" charset="0"/>
                            <a:ea typeface="黑体" panose="02010609060101010101" pitchFamily="49" charset="-122"/>
                            <a:cs typeface="Cambria Math" panose="02040503050406030204" charset="0"/>
                          </a:rPr>
                        </m:ctrlPr>
                      </m:naryPr>
                      <m:sub>
                        <m:r>
                          <a:rPr lang="en-US" sz="2500" i="1" spc="5" dirty="0">
                            <a:solidFill>
                              <a:srgbClr val="FF0000"/>
                            </a:solidFill>
                            <a:latin typeface="Cambria Math" panose="02040503050406030204" charset="0"/>
                            <a:ea typeface="黑体" panose="02010609060101010101" pitchFamily="49" charset="-122"/>
                            <a:cs typeface="Cambria Math" panose="02040503050406030204" charset="0"/>
                          </a:rPr>
                          <m:t>𝑖</m:t>
                        </m:r>
                        <m:r>
                          <a:rPr lang="en-US" sz="2500" i="1" spc="5" dirty="0">
                            <a:solidFill>
                              <a:srgbClr val="FF0000"/>
                            </a:solidFill>
                            <a:latin typeface="Cambria Math" panose="02040503050406030204" charset="0"/>
                            <a:ea typeface="黑体" panose="02010609060101010101" pitchFamily="49" charset="-122"/>
                            <a:cs typeface="Cambria Math" panose="02040503050406030204" charset="0"/>
                          </a:rPr>
                          <m:t>=</m:t>
                        </m:r>
                        <m:r>
                          <a:rPr lang="en-US" sz="2500" i="1" spc="5" dirty="0">
                            <a:solidFill>
                              <a:srgbClr val="FF0000"/>
                            </a:solidFill>
                            <a:latin typeface="Cambria Math" panose="02040503050406030204" charset="0"/>
                            <a:ea typeface="黑体" panose="02010609060101010101" pitchFamily="49" charset="-122"/>
                            <a:cs typeface="Cambria Math" panose="02040503050406030204" charset="0"/>
                          </a:rPr>
                          <m:t>1</m:t>
                        </m:r>
                      </m:sub>
                      <m:sup>
                        <m:r>
                          <a:rPr lang="en-US" sz="2500" i="1" spc="5" dirty="0">
                            <a:solidFill>
                              <a:srgbClr val="FF0000"/>
                            </a:solidFill>
                            <a:latin typeface="Cambria Math" panose="02040503050406030204" charset="0"/>
                            <a:ea typeface="黑体" panose="02010609060101010101" pitchFamily="49" charset="-122"/>
                            <a:cs typeface="Cambria Math" panose="02040503050406030204" charset="0"/>
                          </a:rPr>
                          <m:t>𝑛</m:t>
                        </m:r>
                      </m:sup>
                      <m:e>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𝑆𝑐𝑜𝑟𝑒</m:t>
                        </m:r>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m:t>
                        </m:r>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𝑥</m:t>
                        </m:r>
                        <m:r>
                          <a:rPr lang="en-US" sz="2500" b="1" spc="5" baseline="-25000" dirty="0">
                            <a:solidFill>
                              <a:srgbClr val="FF0000"/>
                            </a:solidFill>
                            <a:latin typeface="Cambria Math" panose="02040503050406030204" charset="0"/>
                            <a:ea typeface="黑体" panose="02010609060101010101" pitchFamily="49" charset="-122"/>
                            <a:cs typeface="Cambria Math" panose="02040503050406030204" charset="0"/>
                            <a:sym typeface="+mn-ea"/>
                          </a:rPr>
                          <m:t>𝐢</m:t>
                        </m:r>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m:t>
                        </m:r>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𝑦</m:t>
                        </m:r>
                        <m:r>
                          <a:rPr lang="en-US" sz="2500" b="1" spc="5" baseline="-25000" dirty="0">
                            <a:solidFill>
                              <a:srgbClr val="FF0000"/>
                            </a:solidFill>
                            <a:latin typeface="Cambria Math" panose="02040503050406030204" charset="0"/>
                            <a:ea typeface="黑体" panose="02010609060101010101" pitchFamily="49" charset="-122"/>
                            <a:cs typeface="Cambria Math" panose="02040503050406030204" charset="0"/>
                            <a:sym typeface="+mn-ea"/>
                          </a:rPr>
                          <m:t>𝐢</m:t>
                        </m:r>
                        <m:r>
                          <a:rPr lang="en-US" sz="2500" b="1" spc="5" dirty="0">
                            <a:solidFill>
                              <a:srgbClr val="FF0000"/>
                            </a:solidFill>
                            <a:latin typeface="Cambria Math" panose="02040503050406030204" charset="0"/>
                            <a:ea typeface="MS Mincho" charset="0"/>
                            <a:cs typeface="Cambria Math" panose="02040503050406030204" charset="0"/>
                            <a:sym typeface="+mn-ea"/>
                          </a:rPr>
                          <m:t>;</m:t>
                        </m:r>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𝜃</m:t>
                        </m:r>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m:t>
                        </m:r>
                      </m:e>
                    </m:nary>
                  </m:oMath>
                </a14:m>
                <a:r>
                  <a:rPr sz="2500" spc="5" dirty="0">
                    <a:latin typeface="黑体" panose="02010609060101010101" pitchFamily="49" charset="-122"/>
                    <a:ea typeface="黑体" panose="02010609060101010101" pitchFamily="49" charset="-122"/>
                    <a:cs typeface="Microsoft JhengHei" panose="020B0604030504040204" charset="-120"/>
                  </a:rPr>
                  <a:t>最大的</a:t>
                </a:r>
                <a14:m>
                  <m:oMath xmlns:m="http://schemas.openxmlformats.org/officeDocument/2006/math">
                    <m:r>
                      <a:rPr lang="en-US" sz="2500" b="1" spc="5" dirty="0">
                        <a:solidFill>
                          <a:srgbClr val="FF0000"/>
                        </a:solidFill>
                        <a:latin typeface="Cambria Math" panose="02040503050406030204" charset="0"/>
                        <a:ea typeface="黑体" panose="02010609060101010101" pitchFamily="49" charset="-122"/>
                        <a:cs typeface="Cambria Math" panose="02040503050406030204" charset="0"/>
                        <a:sym typeface="+mn-ea"/>
                      </a:rPr>
                      <m:t>𝜃</m:t>
                    </m:r>
                  </m:oMath>
                </a14:m>
                <a:r>
                  <a:rPr sz="2500" spc="5" dirty="0">
                    <a:latin typeface="黑体" panose="02010609060101010101" pitchFamily="49" charset="-122"/>
                    <a:ea typeface="黑体" panose="02010609060101010101" pitchFamily="49" charset="-122"/>
                    <a:cs typeface="Microsoft JhengHei" panose="020B0604030504040204" charset="-120"/>
                  </a:rPr>
                  <a:t>作为模型的参数。</a:t>
                </a:r>
                <a:endParaRPr sz="2500" spc="5" dirty="0">
                  <a:latin typeface="黑体" panose="02010609060101010101" pitchFamily="49" charset="-122"/>
                  <a:ea typeface="黑体" panose="02010609060101010101" pitchFamily="49" charset="-122"/>
                  <a:cs typeface="Microsoft JhengHei" panose="020B0604030504040204" charset="-120"/>
                </a:endParaRPr>
              </a:p>
              <a:p>
                <a:pPr marL="641985" lvl="1" indent="-342900">
                  <a:lnSpc>
                    <a:spcPct val="100000"/>
                  </a:lnSpc>
                  <a:spcBef>
                    <a:spcPts val="930"/>
                  </a:spcBef>
                  <a:buSzPct val="96000"/>
                  <a:buFont typeface="Arial" panose="020B0604020202020204" pitchFamily="34" charset="0"/>
                  <a:buChar char="•"/>
                  <a:tabLst>
                    <a:tab pos="617855" algn="l"/>
                  </a:tabLst>
                </a:pPr>
                <a:r>
                  <a:rPr sz="2500" spc="5" dirty="0">
                    <a:latin typeface="黑体" panose="02010609060101010101" pitchFamily="49" charset="-122"/>
                    <a:ea typeface="黑体" panose="02010609060101010101" pitchFamily="49" charset="-122"/>
                    <a:cs typeface="Microsoft JhengHei" panose="020B0604030504040204" charset="-120"/>
                  </a:rPr>
                  <a:t>例如：最大生成树模型(maximum spanning trees, MST)</a:t>
                </a:r>
                <a:endParaRPr sz="2500" spc="5" dirty="0">
                  <a:latin typeface="黑体" panose="02010609060101010101" pitchFamily="49" charset="-122"/>
                  <a:ea typeface="黑体" panose="02010609060101010101" pitchFamily="49" charset="-122"/>
                  <a:cs typeface="Microsoft JhengHei" panose="020B0604030504040204" charset="-120"/>
                </a:endParaRPr>
              </a:p>
              <a:p>
                <a:pPr marL="641985" lvl="1" indent="-342900">
                  <a:lnSpc>
                    <a:spcPct val="100000"/>
                  </a:lnSpc>
                  <a:spcBef>
                    <a:spcPts val="930"/>
                  </a:spcBef>
                  <a:buSzPct val="96000"/>
                  <a:buFont typeface="Arial" panose="020B0604020202020204" pitchFamily="34" charset="0"/>
                  <a:buChar char="•"/>
                  <a:tabLst>
                    <a:tab pos="617855" algn="l"/>
                  </a:tabLst>
                </a:pPr>
                <a:r>
                  <a:rPr sz="2500" spc="5" dirty="0">
                    <a:latin typeface="黑体" panose="02010609060101010101" pitchFamily="49" charset="-122"/>
                    <a:ea typeface="黑体" panose="02010609060101010101" pitchFamily="49" charset="-122"/>
                    <a:cs typeface="Microsoft JhengHei" panose="020B0604030504040204" charset="-120"/>
                    <a:sym typeface="+mn-ea"/>
                  </a:rPr>
                  <a:t>定义整棵句法树的打分是树中各条边打分的加权和：</a:t>
                </a:r>
                <a:endParaRPr sz="2500" spc="5" dirty="0">
                  <a:latin typeface="黑体" panose="02010609060101010101" pitchFamily="49" charset="-122"/>
                  <a:ea typeface="黑体" panose="02010609060101010101" pitchFamily="49" charset="-122"/>
                  <a:cs typeface="Microsoft JhengHei" panose="020B0604030504040204" charset="-120"/>
                </a:endParaRPr>
              </a:p>
              <a:p>
                <a:pPr marL="641985" lvl="1" indent="-342900">
                  <a:lnSpc>
                    <a:spcPct val="100000"/>
                  </a:lnSpc>
                  <a:spcBef>
                    <a:spcPts val="930"/>
                  </a:spcBef>
                  <a:buSzPct val="96000"/>
                  <a:buFont typeface="Arial" panose="020B0604020202020204" pitchFamily="34" charset="0"/>
                  <a:buChar char="•"/>
                  <a:tabLst>
                    <a:tab pos="617855" algn="l"/>
                  </a:tabLst>
                </a:pPr>
                <a:endParaRPr sz="2500" spc="5" dirty="0">
                  <a:latin typeface="黑体" panose="02010609060101010101" pitchFamily="49" charset="-122"/>
                  <a:ea typeface="黑体" panose="02010609060101010101" pitchFamily="49" charset="-122"/>
                  <a:cs typeface="Microsoft JhengHei" panose="020B0604030504040204" charset="-120"/>
                </a:endParaRPr>
              </a:p>
            </p:txBody>
          </p:sp>
        </mc:Choice>
        <mc:Fallback>
          <p:sp>
            <p:nvSpPr>
              <p:cNvPr id="16" name="object 16"/>
              <p:cNvSpPr txBox="1">
                <a:spLocks noRot="1" noChangeAspect="1" noMove="1" noResize="1" noEditPoints="1" noAdjustHandles="1" noChangeArrowheads="1" noChangeShapeType="1" noTextEdit="1"/>
              </p:cNvSpPr>
              <p:nvPr/>
            </p:nvSpPr>
            <p:spPr>
              <a:xfrm>
                <a:off x="1165225" y="1572260"/>
                <a:ext cx="10171430" cy="3343275"/>
              </a:xfrm>
              <a:prstGeom prst="rect">
                <a:avLst/>
              </a:prstGeom>
              <a:blipFill rotWithShape="1">
                <a:blip r:embed="rId1"/>
                <a:stretch>
                  <a:fillRect/>
                </a:stretch>
              </a:blipFill>
            </p:spPr>
            <p:txBody>
              <a:bodyPr/>
              <a:lstStyle/>
              <a:p>
                <a:r>
                  <a:rPr lang="zh-CN" altLang="en-US">
                    <a:noFill/>
                  </a:rPr>
                  <a:t> </a:t>
                </a:r>
              </a:p>
            </p:txBody>
          </p:sp>
        </mc:Fallback>
      </mc:AlternateContent>
      <p:sp>
        <p:nvSpPr>
          <p:cNvPr id="20"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873125" y="1530985"/>
            <a:ext cx="10624820" cy="1906905"/>
          </a:xfrm>
          <a:prstGeom prst="rect">
            <a:avLst/>
          </a:prstGeom>
        </p:spPr>
        <p:txBody>
          <a:bodyPr vert="horz" wrap="square" lIns="0" tIns="12065" rIns="0" bIns="0" rtlCol="0">
            <a:spAutoFit/>
          </a:bodyPr>
          <a:lstStyle/>
          <a:p>
            <a:pPr marL="38100" marR="30480">
              <a:lnSpc>
                <a:spcPct val="110000"/>
              </a:lnSpc>
              <a:spcBef>
                <a:spcPts val="95"/>
              </a:spcBef>
              <a:tabLst>
                <a:tab pos="7473950" algn="l"/>
              </a:tabLst>
            </a:pPr>
            <a:r>
              <a:rPr sz="2800" spc="5" dirty="0">
                <a:latin typeface="Times New Roman" panose="02020603050405020304" charset="0"/>
                <a:ea typeface="黑体" panose="02010609060101010101" pitchFamily="49" charset="-122"/>
                <a:cs typeface="Times New Roman" panose="02020603050405020304" charset="0"/>
              </a:rPr>
              <a:t>其中</a:t>
            </a:r>
            <a:r>
              <a:rPr sz="2800" dirty="0">
                <a:latin typeface="Times New Roman" panose="02020603050405020304" charset="0"/>
                <a:ea typeface="黑体" panose="02010609060101010101" pitchFamily="49" charset="-122"/>
                <a:cs typeface="Times New Roman" panose="02020603050405020304" charset="0"/>
              </a:rPr>
              <a:t>，</a:t>
            </a:r>
            <a:r>
              <a:rPr sz="2800" i="1" dirty="0">
                <a:latin typeface="Times New Roman" panose="02020603050405020304" charset="0"/>
                <a:ea typeface="黑体" panose="02010609060101010101" pitchFamily="49" charset="-122"/>
                <a:cs typeface="Times New Roman" panose="02020603050405020304" charset="0"/>
              </a:rPr>
              <a:t>s</a:t>
            </a:r>
            <a:r>
              <a:rPr sz="2800" i="1" spc="15" dirty="0">
                <a:latin typeface="Times New Roman" panose="02020603050405020304" charset="0"/>
                <a:ea typeface="黑体" panose="02010609060101010101" pitchFamily="49" charset="-122"/>
                <a:cs typeface="Times New Roman" panose="02020603050405020304" charset="0"/>
              </a:rPr>
              <a:t> </a:t>
            </a:r>
            <a:r>
              <a:rPr sz="2800" spc="5" dirty="0">
                <a:latin typeface="Times New Roman" panose="02020603050405020304" charset="0"/>
                <a:ea typeface="黑体" panose="02010609060101010101" pitchFamily="49" charset="-122"/>
                <a:cs typeface="Times New Roman" panose="02020603050405020304" charset="0"/>
              </a:rPr>
              <a:t>表示打分值</a:t>
            </a:r>
            <a:r>
              <a:rPr sz="2800" dirty="0">
                <a:latin typeface="Times New Roman" panose="02020603050405020304" charset="0"/>
                <a:ea typeface="黑体" panose="02010609060101010101" pitchFamily="49" charset="-122"/>
                <a:cs typeface="Times New Roman" panose="02020603050405020304" charset="0"/>
              </a:rPr>
              <a:t>，</a:t>
            </a:r>
            <a:r>
              <a:rPr sz="2800" i="1" dirty="0">
                <a:latin typeface="Times New Roman" panose="02020603050405020304" charset="0"/>
                <a:ea typeface="黑体" panose="02010609060101010101" pitchFamily="49" charset="-122"/>
                <a:cs typeface="Times New Roman" panose="02020603050405020304" charset="0"/>
              </a:rPr>
              <a:t>y</a:t>
            </a:r>
            <a:r>
              <a:rPr sz="2800" i="1" spc="30" dirty="0">
                <a:latin typeface="Times New Roman" panose="02020603050405020304" charset="0"/>
                <a:ea typeface="黑体" panose="02010609060101010101" pitchFamily="49" charset="-122"/>
                <a:cs typeface="Times New Roman" panose="02020603050405020304" charset="0"/>
              </a:rPr>
              <a:t> </a:t>
            </a:r>
            <a:r>
              <a:rPr sz="2800" spc="5" dirty="0">
                <a:latin typeface="Times New Roman" panose="02020603050405020304" charset="0"/>
                <a:ea typeface="黑体" panose="02010609060101010101" pitchFamily="49" charset="-122"/>
                <a:cs typeface="Times New Roman" panose="02020603050405020304" charset="0"/>
              </a:rPr>
              <a:t>是句子</a:t>
            </a:r>
            <a:r>
              <a:rPr sz="2800" i="1" spc="-5" dirty="0">
                <a:latin typeface="Times New Roman" panose="02020603050405020304" charset="0"/>
                <a:ea typeface="黑体" panose="02010609060101010101" pitchFamily="49" charset="-122"/>
                <a:cs typeface="Times New Roman" panose="02020603050405020304" charset="0"/>
              </a:rPr>
              <a:t>x</a:t>
            </a:r>
            <a:r>
              <a:rPr sz="2800" i="1" spc="25" dirty="0">
                <a:latin typeface="Times New Roman" panose="02020603050405020304" charset="0"/>
                <a:ea typeface="黑体" panose="02010609060101010101" pitchFamily="49" charset="-122"/>
                <a:cs typeface="Times New Roman" panose="02020603050405020304" charset="0"/>
              </a:rPr>
              <a:t> </a:t>
            </a:r>
            <a:r>
              <a:rPr sz="2800" spc="5" dirty="0">
                <a:latin typeface="Times New Roman" panose="02020603050405020304" charset="0"/>
                <a:ea typeface="黑体" panose="02010609060101010101" pitchFamily="49" charset="-122"/>
                <a:cs typeface="Times New Roman" panose="02020603050405020304" charset="0"/>
              </a:rPr>
              <a:t>的一棵依存树</a:t>
            </a:r>
            <a:r>
              <a:rPr sz="2800" spc="-5" dirty="0">
                <a:latin typeface="Times New Roman" panose="02020603050405020304" charset="0"/>
                <a:ea typeface="黑体" panose="02010609060101010101" pitchFamily="49" charset="-122"/>
                <a:cs typeface="Times New Roman" panose="02020603050405020304" charset="0"/>
              </a:rPr>
              <a:t>,	(</a:t>
            </a:r>
            <a:r>
              <a:rPr sz="2800" i="1" spc="-5" dirty="0">
                <a:latin typeface="Times New Roman" panose="02020603050405020304" charset="0"/>
                <a:ea typeface="黑体" panose="02010609060101010101" pitchFamily="49" charset="-122"/>
                <a:cs typeface="Times New Roman" panose="02020603050405020304" charset="0"/>
              </a:rPr>
              <a:t>i</a:t>
            </a:r>
            <a:r>
              <a:rPr sz="2800" spc="-5" dirty="0">
                <a:latin typeface="Times New Roman" panose="02020603050405020304" charset="0"/>
                <a:ea typeface="黑体" panose="02010609060101010101" pitchFamily="49" charset="-122"/>
                <a:cs typeface="Times New Roman" panose="02020603050405020304" charset="0"/>
              </a:rPr>
              <a:t>, </a:t>
            </a:r>
            <a:r>
              <a:rPr sz="2800" i="1" spc="-5" dirty="0">
                <a:latin typeface="Times New Roman" panose="02020603050405020304" charset="0"/>
                <a:ea typeface="黑体" panose="02010609060101010101" pitchFamily="49" charset="-122"/>
                <a:cs typeface="Times New Roman" panose="02020603050405020304" charset="0"/>
              </a:rPr>
              <a:t>j</a:t>
            </a:r>
            <a:r>
              <a:rPr sz="2800" spc="-5" dirty="0">
                <a:latin typeface="Times New Roman" panose="02020603050405020304" charset="0"/>
                <a:ea typeface="黑体" panose="02010609060101010101" pitchFamily="49" charset="-122"/>
                <a:cs typeface="Times New Roman" panose="02020603050405020304" charset="0"/>
              </a:rPr>
              <a:t>)  </a:t>
            </a:r>
            <a:r>
              <a:rPr sz="2800" dirty="0">
                <a:latin typeface="Times New Roman" panose="02020603050405020304" charset="0"/>
                <a:ea typeface="黑体" panose="02010609060101010101" pitchFamily="49" charset="-122"/>
                <a:cs typeface="Times New Roman" panose="02020603050405020304" charset="0"/>
              </a:rPr>
              <a:t>是</a:t>
            </a:r>
            <a:r>
              <a:rPr sz="2800" i="1" spc="-5" dirty="0">
                <a:latin typeface="Times New Roman" panose="02020603050405020304" charset="0"/>
                <a:ea typeface="黑体" panose="02010609060101010101" pitchFamily="49" charset="-122"/>
                <a:cs typeface="Times New Roman" panose="02020603050405020304" charset="0"/>
              </a:rPr>
              <a:t>y </a:t>
            </a:r>
            <a:r>
              <a:rPr sz="2800" spc="5" dirty="0">
                <a:latin typeface="Times New Roman" panose="02020603050405020304" charset="0"/>
                <a:ea typeface="黑体" panose="02010609060101010101" pitchFamily="49" charset="-122"/>
                <a:cs typeface="Times New Roman" panose="02020603050405020304" charset="0"/>
              </a:rPr>
              <a:t>中的结点对</a:t>
            </a:r>
            <a:r>
              <a:rPr sz="2800" spc="-10" dirty="0">
                <a:latin typeface="Times New Roman" panose="02020603050405020304" charset="0"/>
                <a:ea typeface="黑体" panose="02010609060101010101" pitchFamily="49" charset="-122"/>
                <a:cs typeface="Times New Roman" panose="02020603050405020304" charset="0"/>
              </a:rPr>
              <a:t>。</a:t>
            </a:r>
            <a:r>
              <a:rPr sz="2800" b="1" dirty="0">
                <a:solidFill>
                  <a:schemeClr val="accent1"/>
                </a:solidFill>
                <a:latin typeface="Times New Roman" panose="02020603050405020304" charset="0"/>
                <a:ea typeface="黑体" panose="02010609060101010101" pitchFamily="49" charset="-122"/>
                <a:cs typeface="Times New Roman" panose="02020603050405020304" charset="0"/>
              </a:rPr>
              <a:t>f(</a:t>
            </a:r>
            <a:r>
              <a:rPr lang="en-US" sz="2800" b="1" dirty="0">
                <a:solidFill>
                  <a:schemeClr val="accent1"/>
                </a:solidFill>
                <a:latin typeface="Times New Roman" panose="02020603050405020304" charset="0"/>
                <a:ea typeface="黑体" panose="02010609060101010101" pitchFamily="49" charset="-122"/>
                <a:cs typeface="Times New Roman" panose="02020603050405020304" charset="0"/>
              </a:rPr>
              <a:t>·</a:t>
            </a:r>
            <a:r>
              <a:rPr sz="2800" b="1" dirty="0">
                <a:solidFill>
                  <a:schemeClr val="accent1"/>
                </a:solidFill>
                <a:latin typeface="Times New Roman" panose="02020603050405020304" charset="0"/>
                <a:ea typeface="黑体" panose="02010609060101010101" pitchFamily="49" charset="-122"/>
                <a:cs typeface="Times New Roman" panose="02020603050405020304" charset="0"/>
              </a:rPr>
              <a:t>)是取值</a:t>
            </a:r>
            <a:r>
              <a:rPr sz="2800" b="1" spc="-5" dirty="0">
                <a:solidFill>
                  <a:schemeClr val="accent1"/>
                </a:solidFill>
                <a:latin typeface="Times New Roman" panose="02020603050405020304" charset="0"/>
                <a:ea typeface="黑体" panose="02010609060101010101" pitchFamily="49" charset="-122"/>
                <a:cs typeface="Times New Roman" panose="02020603050405020304" charset="0"/>
              </a:rPr>
              <a:t>为</a:t>
            </a:r>
            <a:r>
              <a:rPr sz="2800" b="1" spc="45" dirty="0">
                <a:solidFill>
                  <a:schemeClr val="accent1"/>
                </a:solidFill>
                <a:latin typeface="Times New Roman" panose="02020603050405020304" charset="0"/>
                <a:ea typeface="黑体" panose="02010609060101010101" pitchFamily="49" charset="-122"/>
                <a:cs typeface="Times New Roman" panose="02020603050405020304" charset="0"/>
              </a:rPr>
              <a:t> </a:t>
            </a:r>
            <a:r>
              <a:rPr sz="2800" b="1" spc="-5" dirty="0">
                <a:solidFill>
                  <a:schemeClr val="accent1"/>
                </a:solidFill>
                <a:latin typeface="Times New Roman" panose="02020603050405020304" charset="0"/>
                <a:ea typeface="黑体" panose="02010609060101010101" pitchFamily="49" charset="-122"/>
                <a:cs typeface="Times New Roman" panose="02020603050405020304" charset="0"/>
              </a:rPr>
              <a:t>1</a:t>
            </a:r>
            <a:r>
              <a:rPr sz="2800" b="1" dirty="0">
                <a:solidFill>
                  <a:schemeClr val="accent1"/>
                </a:solidFill>
                <a:latin typeface="Times New Roman" panose="02020603050405020304" charset="0"/>
                <a:ea typeface="黑体" panose="02010609060101010101" pitchFamily="49" charset="-122"/>
                <a:cs typeface="Times New Roman" panose="02020603050405020304" charset="0"/>
              </a:rPr>
              <a:t> </a:t>
            </a:r>
            <a:r>
              <a:rPr sz="2800" b="1" spc="-5" dirty="0">
                <a:solidFill>
                  <a:schemeClr val="accent1"/>
                </a:solidFill>
                <a:latin typeface="Times New Roman" panose="02020603050405020304" charset="0"/>
                <a:ea typeface="黑体" panose="02010609060101010101" pitchFamily="49" charset="-122"/>
                <a:cs typeface="Times New Roman" panose="02020603050405020304" charset="0"/>
              </a:rPr>
              <a:t>或</a:t>
            </a:r>
            <a:r>
              <a:rPr sz="2800" b="1" dirty="0">
                <a:solidFill>
                  <a:schemeClr val="accent1"/>
                </a:solidFill>
                <a:latin typeface="Times New Roman" panose="02020603050405020304" charset="0"/>
                <a:ea typeface="黑体" panose="02010609060101010101" pitchFamily="49" charset="-122"/>
                <a:cs typeface="Times New Roman" panose="02020603050405020304" charset="0"/>
              </a:rPr>
              <a:t> </a:t>
            </a:r>
            <a:r>
              <a:rPr sz="2800" b="1" spc="-5" dirty="0">
                <a:solidFill>
                  <a:schemeClr val="accent1"/>
                </a:solidFill>
                <a:latin typeface="Times New Roman" panose="02020603050405020304" charset="0"/>
                <a:ea typeface="黑体" panose="02010609060101010101" pitchFamily="49" charset="-122"/>
                <a:cs typeface="Times New Roman" panose="02020603050405020304" charset="0"/>
              </a:rPr>
              <a:t>0 </a:t>
            </a:r>
            <a:r>
              <a:rPr sz="2800" b="1" dirty="0">
                <a:solidFill>
                  <a:schemeClr val="accent1"/>
                </a:solidFill>
                <a:latin typeface="Times New Roman" panose="02020603050405020304" charset="0"/>
                <a:ea typeface="黑体" panose="02010609060101010101" pitchFamily="49" charset="-122"/>
                <a:cs typeface="Times New Roman" panose="02020603050405020304" charset="0"/>
              </a:rPr>
              <a:t>的高维二元特征</a:t>
            </a:r>
            <a:r>
              <a:rPr sz="2800" b="1" spc="5" dirty="0">
                <a:solidFill>
                  <a:schemeClr val="accent1"/>
                </a:solidFill>
                <a:latin typeface="Times New Roman" panose="02020603050405020304" charset="0"/>
                <a:ea typeface="黑体" panose="02010609060101010101" pitchFamily="49" charset="-122"/>
                <a:cs typeface="Times New Roman" panose="02020603050405020304" charset="0"/>
              </a:rPr>
              <a:t>函数向量</a:t>
            </a:r>
            <a:r>
              <a:rPr sz="2800" spc="5" dirty="0">
                <a:latin typeface="Times New Roman" panose="02020603050405020304" charset="0"/>
                <a:ea typeface="黑体" panose="02010609060101010101" pitchFamily="49" charset="-122"/>
                <a:cs typeface="Times New Roman" panose="02020603050405020304" charset="0"/>
              </a:rPr>
              <a:t>，表示结</a:t>
            </a:r>
            <a:r>
              <a:rPr sz="2800" spc="10" dirty="0">
                <a:latin typeface="Times New Roman" panose="02020603050405020304" charset="0"/>
                <a:ea typeface="黑体" panose="02010609060101010101" pitchFamily="49" charset="-122"/>
                <a:cs typeface="Times New Roman" panose="02020603050405020304" charset="0"/>
              </a:rPr>
              <a:t>点</a:t>
            </a:r>
            <a:r>
              <a:rPr sz="2800" i="1" dirty="0">
                <a:latin typeface="Times New Roman" panose="02020603050405020304" charset="0"/>
                <a:ea typeface="黑体" panose="02010609060101010101" pitchFamily="49" charset="-122"/>
                <a:cs typeface="Times New Roman" panose="02020603050405020304" charset="0"/>
              </a:rPr>
              <a:t>x</a:t>
            </a:r>
            <a:r>
              <a:rPr sz="2775" i="1" baseline="-21000" dirty="0">
                <a:latin typeface="Times New Roman" panose="02020603050405020304" charset="0"/>
                <a:ea typeface="黑体" panose="02010609060101010101" pitchFamily="49" charset="-122"/>
                <a:cs typeface="Times New Roman" panose="02020603050405020304" charset="0"/>
              </a:rPr>
              <a:t>i</a:t>
            </a:r>
            <a:r>
              <a:rPr sz="2775" i="1" spc="359" baseline="-21000" dirty="0">
                <a:latin typeface="Times New Roman" panose="02020603050405020304" charset="0"/>
                <a:ea typeface="黑体" panose="02010609060101010101" pitchFamily="49" charset="-122"/>
                <a:cs typeface="Times New Roman" panose="02020603050405020304" charset="0"/>
              </a:rPr>
              <a:t> </a:t>
            </a:r>
            <a:r>
              <a:rPr sz="2800" spc="-5" dirty="0">
                <a:latin typeface="Times New Roman" panose="02020603050405020304" charset="0"/>
                <a:ea typeface="黑体" panose="02010609060101010101" pitchFamily="49" charset="-122"/>
                <a:cs typeface="Times New Roman" panose="02020603050405020304" charset="0"/>
              </a:rPr>
              <a:t>和</a:t>
            </a:r>
            <a:r>
              <a:rPr sz="2800" dirty="0">
                <a:latin typeface="Times New Roman" panose="02020603050405020304" charset="0"/>
                <a:ea typeface="黑体" panose="02010609060101010101" pitchFamily="49" charset="-122"/>
                <a:cs typeface="Times New Roman" panose="02020603050405020304" charset="0"/>
              </a:rPr>
              <a:t> </a:t>
            </a:r>
            <a:r>
              <a:rPr sz="2800" i="1" dirty="0">
                <a:latin typeface="Times New Roman" panose="02020603050405020304" charset="0"/>
                <a:ea typeface="黑体" panose="02010609060101010101" pitchFamily="49" charset="-122"/>
                <a:cs typeface="Times New Roman" panose="02020603050405020304" charset="0"/>
              </a:rPr>
              <a:t>x</a:t>
            </a:r>
            <a:r>
              <a:rPr sz="2775" i="1" baseline="-21000" dirty="0">
                <a:latin typeface="Times New Roman" panose="02020603050405020304" charset="0"/>
                <a:ea typeface="黑体" panose="02010609060101010101" pitchFamily="49" charset="-122"/>
                <a:cs typeface="Times New Roman" panose="02020603050405020304" charset="0"/>
              </a:rPr>
              <a:t>j</a:t>
            </a:r>
            <a:r>
              <a:rPr sz="2775" i="1" spc="315" baseline="-21000" dirty="0">
                <a:latin typeface="Times New Roman" panose="02020603050405020304" charset="0"/>
                <a:ea typeface="黑体" panose="02010609060101010101" pitchFamily="49" charset="-122"/>
                <a:cs typeface="Times New Roman" panose="02020603050405020304" charset="0"/>
              </a:rPr>
              <a:t> </a:t>
            </a:r>
            <a:r>
              <a:rPr sz="2800" spc="5" dirty="0">
                <a:latin typeface="Times New Roman" panose="02020603050405020304" charset="0"/>
                <a:ea typeface="黑体" panose="02010609060101010101" pitchFamily="49" charset="-122"/>
                <a:cs typeface="Times New Roman" panose="02020603050405020304" charset="0"/>
              </a:rPr>
              <a:t>之间的依存关系，如果一 棵依存分析树中两个词存在依</a:t>
            </a:r>
            <a:r>
              <a:rPr sz="2800" spc="15" dirty="0">
                <a:latin typeface="Times New Roman" panose="02020603050405020304" charset="0"/>
                <a:ea typeface="黑体" panose="02010609060101010101" pitchFamily="49" charset="-122"/>
                <a:cs typeface="Times New Roman" panose="02020603050405020304" charset="0"/>
              </a:rPr>
              <a:t>存</a:t>
            </a:r>
            <a:r>
              <a:rPr sz="2800" spc="5" dirty="0">
                <a:latin typeface="Times New Roman" panose="02020603050405020304" charset="0"/>
                <a:ea typeface="黑体" panose="02010609060101010101" pitchFamily="49" charset="-122"/>
                <a:cs typeface="Times New Roman" panose="02020603050405020304" charset="0"/>
              </a:rPr>
              <a:t>关</a:t>
            </a:r>
            <a:r>
              <a:rPr sz="2800" spc="15" dirty="0">
                <a:latin typeface="Times New Roman" panose="02020603050405020304" charset="0"/>
                <a:ea typeface="黑体" panose="02010609060101010101" pitchFamily="49" charset="-122"/>
                <a:cs typeface="Times New Roman" panose="02020603050405020304" charset="0"/>
              </a:rPr>
              <a:t>系</a:t>
            </a:r>
            <a:r>
              <a:rPr sz="2800" spc="-5" dirty="0">
                <a:latin typeface="Times New Roman" panose="02020603050405020304" charset="0"/>
                <a:ea typeface="黑体" panose="02010609060101010101" pitchFamily="49" charset="-122"/>
                <a:cs typeface="Times New Roman" panose="02020603050405020304" charset="0"/>
              </a:rPr>
              <a:t>,</a:t>
            </a:r>
            <a:r>
              <a:rPr sz="2800" spc="40" dirty="0">
                <a:latin typeface="Times New Roman" panose="02020603050405020304" charset="0"/>
                <a:ea typeface="黑体" panose="02010609060101010101" pitchFamily="49" charset="-122"/>
                <a:cs typeface="Times New Roman" panose="02020603050405020304" charset="0"/>
              </a:rPr>
              <a:t> </a:t>
            </a:r>
            <a:r>
              <a:rPr sz="2800" spc="5" dirty="0">
                <a:latin typeface="Times New Roman" panose="02020603050405020304" charset="0"/>
                <a:ea typeface="黑体" panose="02010609060101010101" pitchFamily="49" charset="-122"/>
                <a:cs typeface="Times New Roman" panose="02020603050405020304" charset="0"/>
              </a:rPr>
              <a:t>例如：“打”  </a:t>
            </a:r>
            <a:r>
              <a:rPr sz="2800" dirty="0">
                <a:latin typeface="Times New Roman" panose="02020603050405020304" charset="0"/>
                <a:ea typeface="黑体" panose="02010609060101010101" pitchFamily="49" charset="-122"/>
                <a:cs typeface="Times New Roman" panose="02020603050405020304" charset="0"/>
              </a:rPr>
              <a:t>和“球</a:t>
            </a:r>
            <a:r>
              <a:rPr sz="2800" spc="5" dirty="0">
                <a:latin typeface="Times New Roman" panose="02020603050405020304" charset="0"/>
                <a:ea typeface="黑体" panose="02010609060101010101" pitchFamily="49" charset="-122"/>
                <a:cs typeface="Times New Roman" panose="02020603050405020304" charset="0"/>
              </a:rPr>
              <a:t>”，</a:t>
            </a:r>
            <a:r>
              <a:rPr sz="2800" spc="-5" dirty="0">
                <a:latin typeface="Times New Roman" panose="02020603050405020304" charset="0"/>
                <a:ea typeface="黑体" panose="02010609060101010101" pitchFamily="49" charset="-122"/>
                <a:cs typeface="Times New Roman" panose="02020603050405020304" charset="0"/>
              </a:rPr>
              <a:t>则</a:t>
            </a:r>
            <a:r>
              <a:rPr sz="2800" spc="35" dirty="0">
                <a:latin typeface="Times New Roman" panose="02020603050405020304" charset="0"/>
                <a:ea typeface="黑体" panose="02010609060101010101" pitchFamily="49" charset="-122"/>
                <a:cs typeface="Times New Roman" panose="02020603050405020304" charset="0"/>
              </a:rPr>
              <a:t> </a:t>
            </a:r>
            <a:r>
              <a:rPr sz="2800" i="1" spc="-5" dirty="0">
                <a:latin typeface="Times New Roman" panose="02020603050405020304" charset="0"/>
                <a:ea typeface="黑体" panose="02010609060101010101" pitchFamily="49" charset="-122"/>
                <a:cs typeface="Times New Roman" panose="02020603050405020304" charset="0"/>
              </a:rPr>
              <a:t>f</a:t>
            </a:r>
            <a:r>
              <a:rPr sz="2800" spc="-5" dirty="0">
                <a:latin typeface="Times New Roman" panose="02020603050405020304" charset="0"/>
                <a:ea typeface="黑体" panose="02010609060101010101" pitchFamily="49" charset="-122"/>
                <a:cs typeface="Times New Roman" panose="02020603050405020304" charset="0"/>
              </a:rPr>
              <a:t>(</a:t>
            </a:r>
            <a:r>
              <a:rPr sz="2800" i="1" spc="-5" dirty="0">
                <a:latin typeface="Times New Roman" panose="02020603050405020304" charset="0"/>
                <a:ea typeface="黑体" panose="02010609060101010101" pitchFamily="49" charset="-122"/>
                <a:cs typeface="Times New Roman" panose="02020603050405020304" charset="0"/>
              </a:rPr>
              <a:t>i</a:t>
            </a:r>
            <a:r>
              <a:rPr sz="2800" spc="-5" dirty="0">
                <a:latin typeface="Times New Roman" panose="02020603050405020304" charset="0"/>
                <a:ea typeface="黑体" panose="02010609060101010101" pitchFamily="49" charset="-122"/>
                <a:cs typeface="Times New Roman" panose="02020603050405020304" charset="0"/>
              </a:rPr>
              <a:t>,</a:t>
            </a:r>
            <a:r>
              <a:rPr sz="2800" spc="-10" dirty="0">
                <a:latin typeface="Times New Roman" panose="02020603050405020304" charset="0"/>
                <a:ea typeface="黑体" panose="02010609060101010101" pitchFamily="49" charset="-122"/>
                <a:cs typeface="Times New Roman" panose="02020603050405020304" charset="0"/>
              </a:rPr>
              <a:t> </a:t>
            </a:r>
            <a:r>
              <a:rPr sz="2800" i="1" dirty="0">
                <a:latin typeface="Times New Roman" panose="02020603050405020304" charset="0"/>
                <a:ea typeface="黑体" panose="02010609060101010101" pitchFamily="49" charset="-122"/>
                <a:cs typeface="Times New Roman" panose="02020603050405020304" charset="0"/>
              </a:rPr>
              <a:t>j</a:t>
            </a:r>
            <a:r>
              <a:rPr sz="2800" dirty="0">
                <a:latin typeface="Times New Roman" panose="02020603050405020304" charset="0"/>
                <a:ea typeface="黑体" panose="02010609060101010101" pitchFamily="49" charset="-122"/>
                <a:cs typeface="Times New Roman" panose="02020603050405020304" charset="0"/>
              </a:rPr>
              <a:t>)＝1，否则，</a:t>
            </a:r>
            <a:r>
              <a:rPr sz="2800" i="1" dirty="0">
                <a:latin typeface="Times New Roman" panose="02020603050405020304" charset="0"/>
                <a:ea typeface="黑体" panose="02010609060101010101" pitchFamily="49" charset="-122"/>
                <a:cs typeface="Times New Roman" panose="02020603050405020304" charset="0"/>
              </a:rPr>
              <a:t>f</a:t>
            </a:r>
            <a:r>
              <a:rPr sz="2800" dirty="0">
                <a:latin typeface="Times New Roman" panose="02020603050405020304" charset="0"/>
                <a:ea typeface="黑体" panose="02010609060101010101" pitchFamily="49" charset="-122"/>
                <a:cs typeface="Times New Roman" panose="02020603050405020304" charset="0"/>
              </a:rPr>
              <a:t>(</a:t>
            </a:r>
            <a:r>
              <a:rPr sz="2800" i="1" dirty="0">
                <a:latin typeface="Times New Roman" panose="02020603050405020304" charset="0"/>
                <a:ea typeface="黑体" panose="02010609060101010101" pitchFamily="49" charset="-122"/>
                <a:cs typeface="Times New Roman" panose="02020603050405020304" charset="0"/>
              </a:rPr>
              <a:t>i</a:t>
            </a:r>
            <a:r>
              <a:rPr sz="2800" dirty="0">
                <a:latin typeface="Times New Roman" panose="02020603050405020304" charset="0"/>
                <a:ea typeface="黑体" panose="02010609060101010101" pitchFamily="49" charset="-122"/>
                <a:cs typeface="Times New Roman" panose="02020603050405020304" charset="0"/>
              </a:rPr>
              <a:t>,</a:t>
            </a:r>
            <a:r>
              <a:rPr sz="2800" spc="-5" dirty="0">
                <a:latin typeface="Times New Roman" panose="02020603050405020304" charset="0"/>
                <a:ea typeface="黑体" panose="02010609060101010101" pitchFamily="49" charset="-122"/>
                <a:cs typeface="Times New Roman" panose="02020603050405020304" charset="0"/>
              </a:rPr>
              <a:t> </a:t>
            </a:r>
            <a:r>
              <a:rPr sz="2800" i="1" spc="-5" dirty="0">
                <a:latin typeface="Times New Roman" panose="02020603050405020304" charset="0"/>
                <a:ea typeface="黑体" panose="02010609060101010101" pitchFamily="49" charset="-122"/>
                <a:cs typeface="Times New Roman" panose="02020603050405020304" charset="0"/>
              </a:rPr>
              <a:t>j</a:t>
            </a:r>
            <a:r>
              <a:rPr sz="2800" spc="-5" dirty="0">
                <a:latin typeface="Times New Roman" panose="02020603050405020304" charset="0"/>
                <a:ea typeface="黑体" panose="02010609060101010101" pitchFamily="49" charset="-122"/>
                <a:cs typeface="Times New Roman" panose="02020603050405020304" charset="0"/>
              </a:rPr>
              <a:t>)</a:t>
            </a:r>
            <a:r>
              <a:rPr sz="2800" dirty="0">
                <a:latin typeface="Times New Roman" panose="02020603050405020304" charset="0"/>
                <a:ea typeface="黑体" panose="02010609060101010101" pitchFamily="49" charset="-122"/>
                <a:cs typeface="Times New Roman" panose="02020603050405020304" charset="0"/>
              </a:rPr>
              <a:t> </a:t>
            </a:r>
            <a:r>
              <a:rPr sz="2800" spc="-5" dirty="0">
                <a:latin typeface="Times New Roman" panose="02020603050405020304" charset="0"/>
                <a:ea typeface="黑体" panose="02010609060101010101" pitchFamily="49" charset="-122"/>
                <a:cs typeface="Times New Roman" panose="02020603050405020304" charset="0"/>
              </a:rPr>
              <a:t>＝0</a:t>
            </a:r>
            <a:r>
              <a:rPr sz="2800" dirty="0">
                <a:latin typeface="Times New Roman" panose="02020603050405020304" charset="0"/>
                <a:ea typeface="黑体" panose="02010609060101010101" pitchFamily="49" charset="-122"/>
                <a:cs typeface="Times New Roman" panose="02020603050405020304" charset="0"/>
              </a:rPr>
              <a:t>。即：</a:t>
            </a:r>
            <a:endParaRPr sz="2800">
              <a:latin typeface="Times New Roman" panose="02020603050405020304" charset="0"/>
              <a:ea typeface="黑体" panose="02010609060101010101" pitchFamily="49" charset="-122"/>
              <a:cs typeface="Times New Roman" panose="02020603050405020304" charset="0"/>
            </a:endParaRPr>
          </a:p>
        </p:txBody>
      </p:sp>
      <mc:AlternateContent xmlns:mc="http://schemas.openxmlformats.org/markup-compatibility/2006">
        <mc:Choice xmlns:a14="http://schemas.microsoft.com/office/drawing/2010/main" Requires="a14">
          <p:sp>
            <p:nvSpPr>
              <p:cNvPr id="16" name="object 16"/>
              <p:cNvSpPr txBox="1"/>
              <p:nvPr/>
            </p:nvSpPr>
            <p:spPr>
              <a:xfrm>
                <a:off x="3215005" y="3871595"/>
                <a:ext cx="5459730" cy="757555"/>
              </a:xfrm>
              <a:prstGeom prst="rect">
                <a:avLst/>
              </a:prstGeom>
            </p:spPr>
            <p:txBody>
              <a:bodyPr vert="horz" wrap="square" lIns="0" tIns="12700" rIns="0" bIns="0" rtlCol="0">
                <a:spAutoFit/>
              </a:bodyPr>
              <a:lstStyle/>
              <a:p>
                <a:pPr marL="38100">
                  <a:lnSpc>
                    <a:spcPct val="100000"/>
                  </a:lnSpc>
                  <a:spcBef>
                    <a:spcPts val="100"/>
                  </a:spcBef>
                </a:pPr>
                <a:r>
                  <a:rPr sz="2500" i="1" spc="20" dirty="0">
                    <a:latin typeface="Times New Roman" panose="02020603050405020304"/>
                    <a:cs typeface="Times New Roman" panose="02020603050405020304"/>
                  </a:rPr>
                  <a:t>f </a:t>
                </a:r>
                <a:r>
                  <a:rPr sz="2500" spc="20" dirty="0">
                    <a:latin typeface="Times New Roman" panose="02020603050405020304"/>
                    <a:cs typeface="Times New Roman" panose="02020603050405020304"/>
                  </a:rPr>
                  <a:t>(</a:t>
                </a:r>
                <a:r>
                  <a:rPr sz="2500" i="1" spc="20" dirty="0">
                    <a:latin typeface="Times New Roman" panose="02020603050405020304"/>
                    <a:cs typeface="Times New Roman" panose="02020603050405020304"/>
                  </a:rPr>
                  <a:t>i</a:t>
                </a:r>
                <a:r>
                  <a:rPr sz="2500" spc="20" dirty="0">
                    <a:latin typeface="Times New Roman" panose="02020603050405020304"/>
                    <a:cs typeface="Times New Roman" panose="02020603050405020304"/>
                  </a:rPr>
                  <a:t>, </a:t>
                </a:r>
                <a:r>
                  <a:rPr sz="2500" i="1" spc="80" dirty="0">
                    <a:latin typeface="Times New Roman" panose="02020603050405020304"/>
                    <a:cs typeface="Times New Roman" panose="02020603050405020304"/>
                  </a:rPr>
                  <a:t>j</a:t>
                </a:r>
                <a:r>
                  <a:rPr sz="2500" spc="80" dirty="0">
                    <a:latin typeface="Times New Roman" panose="02020603050405020304"/>
                    <a:cs typeface="Times New Roman" panose="02020603050405020304"/>
                  </a:rPr>
                  <a:t>) </a:t>
                </a:r>
                <a:r>
                  <a:rPr sz="2500" spc="40" dirty="0">
                    <a:latin typeface="Symbol" panose="05050102010706020507"/>
                    <a:cs typeface="Symbol" panose="05050102010706020507"/>
                  </a:rPr>
                  <a:t></a:t>
                </a:r>
                <a:r>
                  <a:rPr sz="2500" spc="-235" dirty="0">
                    <a:latin typeface="Times New Roman" panose="02020603050405020304"/>
                    <a:cs typeface="Times New Roman" panose="02020603050405020304"/>
                  </a:rPr>
                  <a:t> </a:t>
                </a:r>
                <a14:m>
                  <m:oMath xmlns:m="http://schemas.openxmlformats.org/officeDocument/2006/math">
                    <m:d>
                      <m:dPr>
                        <m:begChr m:val="{"/>
                        <m:endChr m:val=""/>
                        <m:ctrlPr>
                          <a:rPr lang="en-US" sz="2500" i="1" spc="-235" dirty="0">
                            <a:latin typeface="Cambria Math" panose="02040503050406030204" charset="0"/>
                            <a:cs typeface="Cambria Math" panose="02040503050406030204" charset="0"/>
                          </a:rPr>
                        </m:ctrlPr>
                      </m:dPr>
                      <m:e>
                        <m:eqArr>
                          <m:eqArrPr>
                            <m:ctrlPr>
                              <a:rPr lang="en-US" sz="2500" i="1" spc="-235" dirty="0">
                                <a:latin typeface="Cambria Math" panose="02040503050406030204" charset="0"/>
                                <a:cs typeface="Cambria Math" panose="02040503050406030204" charset="0"/>
                              </a:rPr>
                            </m:ctrlPr>
                          </m:eqArrPr>
                          <m:e>
                            <m:r>
                              <a:rPr lang="en-US" sz="2500" i="1" spc="-235" dirty="0">
                                <a:latin typeface="Cambria Math" panose="02040503050406030204" charset="0"/>
                                <a:cs typeface="Cambria Math" panose="02040503050406030204" charset="0"/>
                              </a:rPr>
                              <m:t>1</m:t>
                            </m:r>
                            <m:r>
                              <a:rPr lang="en-US" sz="2500" i="1" spc="-235" dirty="0">
                                <a:latin typeface="Cambria Math" panose="02040503050406030204" charset="0"/>
                                <a:cs typeface="Cambria Math" panose="02040503050406030204" charset="0"/>
                              </a:rPr>
                              <m:t>     </m:t>
                            </m:r>
                            <m:r>
                              <a:rPr sz="2500" spc="250" dirty="0">
                                <a:latin typeface="宋体" panose="02010600030101010101" pitchFamily="2" charset="-122"/>
                                <a:cs typeface="宋体" panose="02010600030101010101" pitchFamily="2" charset="-122"/>
                                <a:sym typeface="+mn-ea"/>
                              </a:rPr>
                              <m:t>如</m:t>
                            </m:r>
                            <m:r>
                              <a:rPr sz="2500" spc="470" dirty="0">
                                <a:latin typeface="宋体" panose="02010600030101010101" pitchFamily="2" charset="-122"/>
                                <a:cs typeface="宋体" panose="02010600030101010101" pitchFamily="2" charset="-122"/>
                                <a:sym typeface="+mn-ea"/>
                              </a:rPr>
                              <m:t>果</m:t>
                            </m:r>
                            <m:r>
                              <a:rPr sz="2500" i="1" spc="45" dirty="0">
                                <a:latin typeface="Times New Roman" panose="02020603050405020304"/>
                                <a:cs typeface="Times New Roman" panose="02020603050405020304"/>
                                <a:sym typeface="+mn-ea"/>
                              </a:rPr>
                              <m:t>𝑥</m:t>
                            </m:r>
                            <m:r>
                              <a:rPr sz="2500" i="1" spc="67" baseline="-23000" dirty="0">
                                <a:latin typeface="Times New Roman" panose="02020603050405020304"/>
                                <a:cs typeface="Times New Roman" panose="02020603050405020304"/>
                                <a:sym typeface="+mn-ea"/>
                              </a:rPr>
                              <m:t>𝑖</m:t>
                            </m:r>
                            <m:r>
                              <a:rPr sz="2500" i="1" spc="142" baseline="-23000" dirty="0">
                                <a:latin typeface="Times New Roman" panose="02020603050405020304"/>
                                <a:cs typeface="Times New Roman" panose="02020603050405020304"/>
                                <a:sym typeface="+mn-ea"/>
                              </a:rPr>
                              <m:t> </m:t>
                            </m:r>
                            <m:r>
                              <a:rPr sz="2500" spc="130" dirty="0">
                                <a:latin typeface="Symbol" panose="05050102010706020507"/>
                                <a:cs typeface="Symbol" panose="05050102010706020507"/>
                                <a:sym typeface="+mn-ea"/>
                              </a:rPr>
                              <m:t></m:t>
                            </m:r>
                            <m:r>
                              <a:rPr sz="2500" spc="130" dirty="0">
                                <a:latin typeface="Times New Roman" panose="02020603050405020304"/>
                                <a:cs typeface="Times New Roman" panose="02020603050405020304"/>
                                <a:sym typeface="+mn-ea"/>
                              </a:rPr>
                              <m:t>'</m:t>
                            </m:r>
                            <m:r>
                              <a:rPr sz="2500" spc="65" dirty="0">
                                <a:latin typeface="宋体" panose="02010600030101010101" pitchFamily="2" charset="-122"/>
                                <a:cs typeface="宋体" panose="02010600030101010101" pitchFamily="2" charset="-122"/>
                                <a:sym typeface="+mn-ea"/>
                              </a:rPr>
                              <m:t>打</m:t>
                            </m:r>
                            <m:r>
                              <a:rPr sz="2500" spc="10" dirty="0">
                                <a:latin typeface="Times New Roman" panose="02020603050405020304"/>
                                <a:cs typeface="Times New Roman" panose="02020603050405020304"/>
                                <a:sym typeface="+mn-ea"/>
                              </a:rPr>
                              <m:t>'</m:t>
                            </m:r>
                            <m:r>
                              <a:rPr sz="2500" spc="-345" dirty="0">
                                <a:latin typeface="Times New Roman" panose="02020603050405020304"/>
                                <a:cs typeface="Times New Roman" panose="02020603050405020304"/>
                                <a:sym typeface="+mn-ea"/>
                              </a:rPr>
                              <m:t> </m:t>
                            </m:r>
                            <m:r>
                              <a:rPr sz="2500" i="1" spc="95" dirty="0">
                                <a:latin typeface="Times New Roman" panose="02020603050405020304"/>
                                <a:cs typeface="Times New Roman" panose="02020603050405020304"/>
                                <a:sym typeface="+mn-ea"/>
                              </a:rPr>
                              <m:t>𝑎𝑛𝑑</m:t>
                            </m:r>
                            <m:r>
                              <a:rPr sz="2500" i="1" spc="30" dirty="0">
                                <a:latin typeface="Times New Roman" panose="02020603050405020304"/>
                                <a:cs typeface="Times New Roman" panose="02020603050405020304"/>
                                <a:sym typeface="+mn-ea"/>
                              </a:rPr>
                              <m:t> </m:t>
                            </m:r>
                            <m:r>
                              <a:rPr sz="2500" i="1" spc="30" dirty="0">
                                <a:latin typeface="Times New Roman" panose="02020603050405020304"/>
                                <a:cs typeface="Times New Roman" panose="02020603050405020304"/>
                                <a:sym typeface="+mn-ea"/>
                              </a:rPr>
                              <m:t>𝑥</m:t>
                            </m:r>
                            <m:r>
                              <a:rPr sz="2500" i="1" spc="-250" dirty="0">
                                <a:latin typeface="Times New Roman" panose="02020603050405020304"/>
                                <a:cs typeface="Times New Roman" panose="02020603050405020304"/>
                                <a:sym typeface="+mn-ea"/>
                              </a:rPr>
                              <m:t> </m:t>
                            </m:r>
                            <m:r>
                              <a:rPr sz="2500" i="1" spc="15" baseline="-23000" dirty="0">
                                <a:latin typeface="Times New Roman" panose="02020603050405020304"/>
                                <a:cs typeface="Times New Roman" panose="02020603050405020304"/>
                                <a:sym typeface="+mn-ea"/>
                              </a:rPr>
                              <m:t>𝑗</m:t>
                            </m:r>
                            <m:r>
                              <a:rPr sz="2500" i="1" spc="247" baseline="-23000" dirty="0">
                                <a:latin typeface="Times New Roman" panose="02020603050405020304"/>
                                <a:cs typeface="Times New Roman" panose="02020603050405020304"/>
                                <a:sym typeface="+mn-ea"/>
                              </a:rPr>
                              <m:t> </m:t>
                            </m:r>
                            <m:r>
                              <a:rPr sz="2500" spc="25" dirty="0">
                                <a:latin typeface="Symbol" panose="05050102010706020507"/>
                                <a:cs typeface="Symbol" panose="05050102010706020507"/>
                                <a:sym typeface="+mn-ea"/>
                              </a:rPr>
                              <m:t></m:t>
                            </m:r>
                            <m:r>
                              <a:rPr sz="2500" spc="25" dirty="0">
                                <a:latin typeface="Times New Roman" panose="02020603050405020304"/>
                                <a:cs typeface="Times New Roman" panose="02020603050405020304"/>
                                <a:sym typeface="+mn-ea"/>
                              </a:rPr>
                              <m:t>'</m:t>
                            </m:r>
                            <m:r>
                              <a:rPr sz="2500" spc="-390" dirty="0">
                                <a:latin typeface="Times New Roman" panose="02020603050405020304"/>
                                <a:cs typeface="Times New Roman" panose="02020603050405020304"/>
                                <a:sym typeface="+mn-ea"/>
                              </a:rPr>
                              <m:t> </m:t>
                            </m:r>
                            <m:r>
                              <a:rPr sz="2500" spc="95" dirty="0">
                                <a:latin typeface="宋体" panose="02010600030101010101" pitchFamily="2" charset="-122"/>
                                <a:cs typeface="宋体" panose="02010600030101010101" pitchFamily="2" charset="-122"/>
                                <a:sym typeface="+mn-ea"/>
                              </a:rPr>
                              <m:t>球</m:t>
                            </m:r>
                            <m:r>
                              <a:rPr sz="2500" spc="10" dirty="0">
                                <a:latin typeface="Times New Roman" panose="02020603050405020304"/>
                                <a:cs typeface="Times New Roman" panose="02020603050405020304"/>
                                <a:sym typeface="+mn-ea"/>
                              </a:rPr>
                              <m:t>'</m:t>
                            </m:r>
                            <m:r>
                              <a:rPr sz="2500">
                                <a:latin typeface="Times New Roman" panose="02020603050405020304"/>
                                <a:cs typeface="Times New Roman" panose="02020603050405020304"/>
                              </a:rPr>
                              <m:t> </m:t>
                            </m:r>
                          </m:e>
                          <m:e>
                            <m:r>
                              <a:rPr lang="en-US" sz="2500" i="1" spc="-235" dirty="0">
                                <a:latin typeface="Cambria Math" panose="02040503050406030204" charset="0"/>
                                <a:cs typeface="Cambria Math" panose="02040503050406030204" charset="0"/>
                              </a:rPr>
                              <m:t>0</m:t>
                            </m:r>
                            <m:r>
                              <a:rPr lang="en-US" sz="2500" i="1" spc="-235" dirty="0">
                                <a:latin typeface="Cambria Math" panose="02040503050406030204" charset="0"/>
                                <a:cs typeface="Cambria Math" panose="02040503050406030204" charset="0"/>
                              </a:rPr>
                              <m:t>                                                                           其他</m:t>
                            </m:r>
                          </m:e>
                        </m:eqArr>
                      </m:e>
                    </m:d>
                  </m:oMath>
                </a14:m>
                <a:endParaRPr sz="3750" baseline="46000">
                  <a:latin typeface="Times New Roman" panose="02020603050405020304"/>
                  <a:cs typeface="Times New Roman" panose="02020603050405020304"/>
                </a:endParaRPr>
              </a:p>
            </p:txBody>
          </p:sp>
        </mc:Choice>
        <mc:Fallback>
          <p:sp>
            <p:nvSpPr>
              <p:cNvPr id="16" name="object 16"/>
              <p:cNvSpPr txBox="1">
                <a:spLocks noRot="1" noChangeAspect="1" noMove="1" noResize="1" noEditPoints="1" noAdjustHandles="1" noChangeArrowheads="1" noChangeShapeType="1" noTextEdit="1"/>
              </p:cNvSpPr>
              <p:nvPr/>
            </p:nvSpPr>
            <p:spPr>
              <a:xfrm>
                <a:off x="3215005" y="3871595"/>
                <a:ext cx="5459730" cy="757555"/>
              </a:xfrm>
              <a:prstGeom prst="rect">
                <a:avLst/>
              </a:prstGeom>
              <a:blipFill rotWithShape="1">
                <a:blip r:embed="rId1"/>
                <a:stretch>
                  <a:fillRect t="-24057"/>
                </a:stretch>
              </a:blipFill>
            </p:spPr>
            <p:txBody>
              <a:bodyPr/>
              <a:lstStyle/>
              <a:p>
                <a:r>
                  <a:rPr lang="zh-CN" altLang="en-US">
                    <a:noFill/>
                  </a:rPr>
                  <a:t> </a:t>
                </a:r>
              </a:p>
            </p:txBody>
          </p:sp>
        </mc:Fallback>
      </mc:AlternateContent>
      <p:sp>
        <p:nvSpPr>
          <p:cNvPr id="17" name="object 17"/>
          <p:cNvSpPr txBox="1"/>
          <p:nvPr/>
        </p:nvSpPr>
        <p:spPr>
          <a:xfrm>
            <a:off x="946785" y="4786630"/>
            <a:ext cx="10723880" cy="528955"/>
          </a:xfrm>
          <a:prstGeom prst="rect">
            <a:avLst/>
          </a:prstGeom>
        </p:spPr>
        <p:txBody>
          <a:bodyPr vert="horz" wrap="square" lIns="0" tIns="12700" rIns="0" bIns="0" rtlCol="0">
            <a:spAutoFit/>
          </a:bodyPr>
          <a:lstStyle/>
          <a:p>
            <a:pPr marL="12700" marR="5080">
              <a:lnSpc>
                <a:spcPct val="120000"/>
              </a:lnSpc>
              <a:spcBef>
                <a:spcPts val="100"/>
              </a:spcBef>
            </a:pPr>
            <a:r>
              <a:rPr sz="2800" dirty="0">
                <a:latin typeface="Times New Roman" panose="02020603050405020304" charset="0"/>
                <a:ea typeface="黑体" panose="02010609060101010101" pitchFamily="49" charset="-122"/>
                <a:cs typeface="Times New Roman" panose="02020603050405020304" charset="0"/>
              </a:rPr>
              <a:t>w 是特征 f(i, j) 的权值向量，w在确定了特征后由样本训练得到</a:t>
            </a:r>
            <a:r>
              <a:rPr sz="2800" dirty="0">
                <a:latin typeface="Times New Roman" panose="02020603050405020304" charset="0"/>
                <a:ea typeface="黑体" panose="02010609060101010101" pitchFamily="49" charset="-122"/>
                <a:cs typeface="Times New Roman" panose="02020603050405020304" charset="0"/>
              </a:rPr>
              <a:t>。</a:t>
            </a:r>
            <a:endParaRPr sz="2800" dirty="0">
              <a:latin typeface="Times New Roman" panose="02020603050405020304" charset="0"/>
              <a:ea typeface="黑体" panose="02010609060101010101" pitchFamily="49" charset="-122"/>
              <a:cs typeface="Times New Roman" panose="02020603050405020304" charset="0"/>
            </a:endParaRPr>
          </a:p>
        </p:txBody>
      </p:sp>
      <p:sp>
        <p:nvSpPr>
          <p:cNvPr id="21"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559051" y="1470660"/>
            <a:ext cx="9037320" cy="2246630"/>
          </a:xfrm>
          <a:custGeom>
            <a:avLst/>
            <a:gdLst/>
            <a:ahLst/>
            <a:cxnLst/>
            <a:rect l="l" t="t" r="r" b="b"/>
            <a:pathLst>
              <a:path w="9037320" h="2246629">
                <a:moveTo>
                  <a:pt x="0" y="2246376"/>
                </a:moveTo>
                <a:lnTo>
                  <a:pt x="9037320" y="2246376"/>
                </a:lnTo>
                <a:lnTo>
                  <a:pt x="9037320" y="0"/>
                </a:lnTo>
                <a:lnTo>
                  <a:pt x="0" y="0"/>
                </a:lnTo>
                <a:lnTo>
                  <a:pt x="0" y="2246376"/>
                </a:lnTo>
                <a:close/>
              </a:path>
            </a:pathLst>
          </a:custGeom>
          <a:solidFill>
            <a:srgbClr val="FFFFFF"/>
          </a:solidFill>
        </p:spPr>
        <p:txBody>
          <a:bodyPr wrap="square" lIns="0" tIns="0" rIns="0" bIns="0" rtlCol="0"/>
          <a:lstStyle/>
          <a:p/>
        </p:txBody>
      </p:sp>
      <p:sp>
        <p:nvSpPr>
          <p:cNvPr id="16" name="object 16"/>
          <p:cNvSpPr txBox="1"/>
          <p:nvPr/>
        </p:nvSpPr>
        <p:spPr>
          <a:xfrm>
            <a:off x="568325" y="1482090"/>
            <a:ext cx="11055350" cy="1409065"/>
          </a:xfrm>
          <a:prstGeom prst="rect">
            <a:avLst/>
          </a:prstGeom>
        </p:spPr>
        <p:txBody>
          <a:bodyPr vert="horz" wrap="square" lIns="0" tIns="12065" rIns="0" bIns="0" rtlCol="0">
            <a:spAutoFit/>
          </a:bodyPr>
          <a:lstStyle/>
          <a:p>
            <a:pPr marL="12700" marR="5080">
              <a:lnSpc>
                <a:spcPct val="150000"/>
              </a:lnSpc>
              <a:spcBef>
                <a:spcPts val="95"/>
              </a:spcBef>
            </a:pPr>
            <a:r>
              <a:rPr sz="2000" dirty="0">
                <a:latin typeface="Times New Roman" panose="02020603050405020304" charset="0"/>
                <a:ea typeface="黑体" panose="02010609060101010101" pitchFamily="49" charset="-122"/>
                <a:cs typeface="Times New Roman" panose="02020603050405020304" charset="0"/>
              </a:rPr>
              <a:t>该方法基本思想是：在点和边组成的生成树(spanning tree)  中找到</a:t>
            </a:r>
            <a:r>
              <a:rPr sz="2000" b="1" dirty="0">
                <a:solidFill>
                  <a:srgbClr val="FF0000"/>
                </a:solidFill>
                <a:latin typeface="Times New Roman" panose="02020603050405020304" charset="0"/>
                <a:ea typeface="黑体" panose="02010609060101010101" pitchFamily="49" charset="-122"/>
                <a:cs typeface="Times New Roman" panose="02020603050405020304" charset="0"/>
              </a:rPr>
              <a:t>加权和分值最高的边的组合</a:t>
            </a:r>
            <a:r>
              <a:rPr sz="2000" dirty="0">
                <a:latin typeface="Times New Roman" panose="02020603050405020304" charset="0"/>
                <a:ea typeface="黑体" panose="02010609060101010101" pitchFamily="49" charset="-122"/>
                <a:cs typeface="Times New Roman" panose="02020603050405020304" charset="0"/>
              </a:rPr>
              <a:t>。</a:t>
            </a:r>
            <a:endParaRPr sz="2000" dirty="0">
              <a:latin typeface="Times New Roman" panose="02020603050405020304" charset="0"/>
              <a:ea typeface="黑体" panose="02010609060101010101" pitchFamily="49" charset="-122"/>
              <a:cs typeface="Times New Roman" panose="02020603050405020304" charset="0"/>
            </a:endParaRPr>
          </a:p>
          <a:p>
            <a:pPr marL="12700" marR="5080">
              <a:lnSpc>
                <a:spcPct val="150000"/>
              </a:lnSpc>
              <a:spcBef>
                <a:spcPts val="95"/>
              </a:spcBef>
            </a:pPr>
            <a:r>
              <a:rPr sz="2000" dirty="0">
                <a:latin typeface="Times New Roman" panose="02020603050405020304" charset="0"/>
                <a:ea typeface="黑体" panose="02010609060101010101" pitchFamily="49" charset="-122"/>
                <a:cs typeface="Times New Roman" panose="02020603050405020304" charset="0"/>
              </a:rPr>
              <a:t>生成树中任意两个由词表示的节点之间都有边，根据特征和权值为每条边打分，求解最佳分析结果转化为</a:t>
            </a:r>
            <a:r>
              <a:rPr sz="2000" dirty="0">
                <a:solidFill>
                  <a:srgbClr val="FF0000"/>
                </a:solidFill>
                <a:latin typeface="Times New Roman" panose="02020603050405020304" charset="0"/>
                <a:ea typeface="黑体" panose="02010609060101010101" pitchFamily="49" charset="-122"/>
                <a:cs typeface="Times New Roman" panose="02020603050405020304" charset="0"/>
              </a:rPr>
              <a:t>搜索打分最高的最大生成树问题</a:t>
            </a:r>
            <a:r>
              <a:rPr sz="2000" dirty="0">
                <a:latin typeface="Times New Roman" panose="02020603050405020304" charset="0"/>
                <a:ea typeface="黑体" panose="02010609060101010101" pitchFamily="49" charset="-122"/>
                <a:cs typeface="Times New Roman" panose="02020603050405020304" charset="0"/>
              </a:rPr>
              <a:t>。</a:t>
            </a:r>
            <a:endParaRPr sz="2000" dirty="0">
              <a:latin typeface="Times New Roman" panose="02020603050405020304" charset="0"/>
              <a:ea typeface="黑体" panose="02010609060101010101" pitchFamily="49" charset="-122"/>
              <a:cs typeface="Times New Roman" panose="02020603050405020304" charset="0"/>
            </a:endParaRPr>
          </a:p>
        </p:txBody>
      </p:sp>
      <p:sp>
        <p:nvSpPr>
          <p:cNvPr id="17" name="object 17"/>
          <p:cNvSpPr/>
          <p:nvPr/>
        </p:nvSpPr>
        <p:spPr>
          <a:xfrm>
            <a:off x="5651500" y="3345110"/>
            <a:ext cx="4178935" cy="627380"/>
          </a:xfrm>
          <a:custGeom>
            <a:avLst/>
            <a:gdLst/>
            <a:ahLst/>
            <a:cxnLst/>
            <a:rect l="l" t="t" r="r" b="b"/>
            <a:pathLst>
              <a:path w="4178934" h="627379">
                <a:moveTo>
                  <a:pt x="2615585" y="0"/>
                </a:moveTo>
                <a:lnTo>
                  <a:pt x="2498078" y="560"/>
                </a:lnTo>
                <a:lnTo>
                  <a:pt x="2380235" y="2786"/>
                </a:lnTo>
                <a:lnTo>
                  <a:pt x="2262517" y="6713"/>
                </a:lnTo>
                <a:lnTo>
                  <a:pt x="2145387" y="12376"/>
                </a:lnTo>
                <a:lnTo>
                  <a:pt x="2029305" y="19808"/>
                </a:lnTo>
                <a:lnTo>
                  <a:pt x="1895546" y="30779"/>
                </a:lnTo>
                <a:lnTo>
                  <a:pt x="1822043" y="38017"/>
                </a:lnTo>
                <a:lnTo>
                  <a:pt x="1751350" y="45884"/>
                </a:lnTo>
                <a:lnTo>
                  <a:pt x="1683525" y="54354"/>
                </a:lnTo>
                <a:lnTo>
                  <a:pt x="1618624" y="63400"/>
                </a:lnTo>
                <a:lnTo>
                  <a:pt x="1556705" y="72995"/>
                </a:lnTo>
                <a:lnTo>
                  <a:pt x="1497825" y="83112"/>
                </a:lnTo>
                <a:lnTo>
                  <a:pt x="1442041" y="93724"/>
                </a:lnTo>
                <a:lnTo>
                  <a:pt x="1389409" y="104805"/>
                </a:lnTo>
                <a:lnTo>
                  <a:pt x="1339988" y="116328"/>
                </a:lnTo>
                <a:lnTo>
                  <a:pt x="1293835" y="128265"/>
                </a:lnTo>
                <a:lnTo>
                  <a:pt x="1251005" y="140590"/>
                </a:lnTo>
                <a:lnTo>
                  <a:pt x="1211558" y="153276"/>
                </a:lnTo>
                <a:lnTo>
                  <a:pt x="1175549" y="166296"/>
                </a:lnTo>
                <a:lnTo>
                  <a:pt x="1114077" y="193230"/>
                </a:lnTo>
                <a:lnTo>
                  <a:pt x="1067045" y="221178"/>
                </a:lnTo>
                <a:lnTo>
                  <a:pt x="1034911" y="249925"/>
                </a:lnTo>
                <a:lnTo>
                  <a:pt x="1015644" y="294071"/>
                </a:lnTo>
                <a:lnTo>
                  <a:pt x="1017166" y="308953"/>
                </a:lnTo>
                <a:lnTo>
                  <a:pt x="1046364" y="353720"/>
                </a:lnTo>
                <a:lnTo>
                  <a:pt x="1086928" y="383398"/>
                </a:lnTo>
                <a:lnTo>
                  <a:pt x="1144904" y="412692"/>
                </a:lnTo>
                <a:lnTo>
                  <a:pt x="0" y="626941"/>
                </a:lnTo>
                <a:lnTo>
                  <a:pt x="1484884" y="505910"/>
                </a:lnTo>
                <a:lnTo>
                  <a:pt x="3709235" y="505910"/>
                </a:lnTo>
                <a:lnTo>
                  <a:pt x="3752258" y="497725"/>
                </a:lnTo>
                <a:lnTo>
                  <a:pt x="3804890" y="486644"/>
                </a:lnTo>
                <a:lnTo>
                  <a:pt x="3854311" y="475121"/>
                </a:lnTo>
                <a:lnTo>
                  <a:pt x="3900464" y="463184"/>
                </a:lnTo>
                <a:lnTo>
                  <a:pt x="3943294" y="450859"/>
                </a:lnTo>
                <a:lnTo>
                  <a:pt x="3982741" y="438173"/>
                </a:lnTo>
                <a:lnTo>
                  <a:pt x="4018750" y="425153"/>
                </a:lnTo>
                <a:lnTo>
                  <a:pt x="4080222" y="398219"/>
                </a:lnTo>
                <a:lnTo>
                  <a:pt x="4127254" y="370271"/>
                </a:lnTo>
                <a:lnTo>
                  <a:pt x="4159388" y="341524"/>
                </a:lnTo>
                <a:lnTo>
                  <a:pt x="4178655" y="297378"/>
                </a:lnTo>
                <a:lnTo>
                  <a:pt x="4177133" y="282496"/>
                </a:lnTo>
                <a:lnTo>
                  <a:pt x="4147935" y="237729"/>
                </a:lnTo>
                <a:lnTo>
                  <a:pt x="4107371" y="208051"/>
                </a:lnTo>
                <a:lnTo>
                  <a:pt x="4049395" y="178758"/>
                </a:lnTo>
                <a:lnTo>
                  <a:pt x="3996163" y="157886"/>
                </a:lnTo>
                <a:lnTo>
                  <a:pt x="3935436" y="138148"/>
                </a:lnTo>
                <a:lnTo>
                  <a:pt x="3867675" y="119577"/>
                </a:lnTo>
                <a:lnTo>
                  <a:pt x="3793344" y="102209"/>
                </a:lnTo>
                <a:lnTo>
                  <a:pt x="3753858" y="93986"/>
                </a:lnTo>
                <a:lnTo>
                  <a:pt x="3712902" y="86077"/>
                </a:lnTo>
                <a:lnTo>
                  <a:pt x="3670535" y="78486"/>
                </a:lnTo>
                <a:lnTo>
                  <a:pt x="3626813" y="71216"/>
                </a:lnTo>
                <a:lnTo>
                  <a:pt x="3581795" y="64273"/>
                </a:lnTo>
                <a:lnTo>
                  <a:pt x="3535538" y="57661"/>
                </a:lnTo>
                <a:lnTo>
                  <a:pt x="3488101" y="51383"/>
                </a:lnTo>
                <a:lnTo>
                  <a:pt x="3389913" y="39850"/>
                </a:lnTo>
                <a:lnTo>
                  <a:pt x="3287694" y="29708"/>
                </a:lnTo>
                <a:lnTo>
                  <a:pt x="3181905" y="20992"/>
                </a:lnTo>
                <a:lnTo>
                  <a:pt x="3073009" y="13736"/>
                </a:lnTo>
                <a:lnTo>
                  <a:pt x="2961467" y="7974"/>
                </a:lnTo>
                <a:lnTo>
                  <a:pt x="2847741" y="3741"/>
                </a:lnTo>
                <a:lnTo>
                  <a:pt x="2732293" y="1071"/>
                </a:lnTo>
                <a:lnTo>
                  <a:pt x="2615585" y="0"/>
                </a:lnTo>
                <a:close/>
              </a:path>
              <a:path w="4178934" h="627379">
                <a:moveTo>
                  <a:pt x="3709235" y="505910"/>
                </a:moveTo>
                <a:lnTo>
                  <a:pt x="1484884" y="505910"/>
                </a:lnTo>
                <a:lnTo>
                  <a:pt x="1525890" y="513227"/>
                </a:lnTo>
                <a:lnTo>
                  <a:pt x="1568038" y="520230"/>
                </a:lnTo>
                <a:lnTo>
                  <a:pt x="1611276" y="526915"/>
                </a:lnTo>
                <a:lnTo>
                  <a:pt x="1655557" y="533283"/>
                </a:lnTo>
                <a:lnTo>
                  <a:pt x="1747045" y="545055"/>
                </a:lnTo>
                <a:lnTo>
                  <a:pt x="1842105" y="555531"/>
                </a:lnTo>
                <a:lnTo>
                  <a:pt x="1940340" y="564697"/>
                </a:lnTo>
                <a:lnTo>
                  <a:pt x="2041355" y="572539"/>
                </a:lnTo>
                <a:lnTo>
                  <a:pt x="2144752" y="579041"/>
                </a:lnTo>
                <a:lnTo>
                  <a:pt x="2250134" y="584190"/>
                </a:lnTo>
                <a:lnTo>
                  <a:pt x="2411064" y="589345"/>
                </a:lnTo>
                <a:lnTo>
                  <a:pt x="2574230" y="591373"/>
                </a:lnTo>
                <a:lnTo>
                  <a:pt x="2738295" y="590227"/>
                </a:lnTo>
                <a:lnTo>
                  <a:pt x="2847510" y="587674"/>
                </a:lnTo>
                <a:lnTo>
                  <a:pt x="2956133" y="583675"/>
                </a:lnTo>
                <a:lnTo>
                  <a:pt x="3063767" y="578214"/>
                </a:lnTo>
                <a:lnTo>
                  <a:pt x="3170016" y="571277"/>
                </a:lnTo>
                <a:lnTo>
                  <a:pt x="3298753" y="560670"/>
                </a:lnTo>
                <a:lnTo>
                  <a:pt x="3372256" y="553432"/>
                </a:lnTo>
                <a:lnTo>
                  <a:pt x="3442949" y="545565"/>
                </a:lnTo>
                <a:lnTo>
                  <a:pt x="3510774" y="537095"/>
                </a:lnTo>
                <a:lnTo>
                  <a:pt x="3575675" y="528049"/>
                </a:lnTo>
                <a:lnTo>
                  <a:pt x="3637594" y="518454"/>
                </a:lnTo>
                <a:lnTo>
                  <a:pt x="3696474" y="508337"/>
                </a:lnTo>
                <a:lnTo>
                  <a:pt x="3709235" y="505910"/>
                </a:lnTo>
                <a:close/>
              </a:path>
            </a:pathLst>
          </a:custGeom>
          <a:solidFill>
            <a:srgbClr val="FFFFFF"/>
          </a:solidFill>
        </p:spPr>
        <p:txBody>
          <a:bodyPr wrap="square" lIns="0" tIns="0" rIns="0" bIns="0" rtlCol="0"/>
          <a:lstStyle/>
          <a:p/>
        </p:txBody>
      </p:sp>
      <p:sp>
        <p:nvSpPr>
          <p:cNvPr id="18" name="object 18"/>
          <p:cNvSpPr/>
          <p:nvPr/>
        </p:nvSpPr>
        <p:spPr>
          <a:xfrm>
            <a:off x="5651500" y="3345110"/>
            <a:ext cx="4178935" cy="627380"/>
          </a:xfrm>
          <a:custGeom>
            <a:avLst/>
            <a:gdLst/>
            <a:ahLst/>
            <a:cxnLst/>
            <a:rect l="l" t="t" r="r" b="b"/>
            <a:pathLst>
              <a:path w="4178934" h="627379">
                <a:moveTo>
                  <a:pt x="0" y="626941"/>
                </a:moveTo>
                <a:lnTo>
                  <a:pt x="1144904" y="412692"/>
                </a:lnTo>
                <a:lnTo>
                  <a:pt x="1113711" y="398106"/>
                </a:lnTo>
                <a:lnTo>
                  <a:pt x="1086928" y="383398"/>
                </a:lnTo>
                <a:lnTo>
                  <a:pt x="1046364" y="353720"/>
                </a:lnTo>
                <a:lnTo>
                  <a:pt x="1017166" y="308953"/>
                </a:lnTo>
                <a:lnTo>
                  <a:pt x="1015644" y="294071"/>
                </a:lnTo>
                <a:lnTo>
                  <a:pt x="1018132" y="279254"/>
                </a:lnTo>
                <a:lnTo>
                  <a:pt x="1049087" y="235465"/>
                </a:lnTo>
                <a:lnTo>
                  <a:pt x="1088727" y="207091"/>
                </a:lnTo>
                <a:lnTo>
                  <a:pt x="1143036" y="179623"/>
                </a:lnTo>
                <a:lnTo>
                  <a:pt x="1211558" y="153276"/>
                </a:lnTo>
                <a:lnTo>
                  <a:pt x="1251005" y="140590"/>
                </a:lnTo>
                <a:lnTo>
                  <a:pt x="1293835" y="128265"/>
                </a:lnTo>
                <a:lnTo>
                  <a:pt x="1339988" y="116328"/>
                </a:lnTo>
                <a:lnTo>
                  <a:pt x="1389409" y="104805"/>
                </a:lnTo>
                <a:lnTo>
                  <a:pt x="1442041" y="93724"/>
                </a:lnTo>
                <a:lnTo>
                  <a:pt x="1497825" y="83112"/>
                </a:lnTo>
                <a:lnTo>
                  <a:pt x="1556705" y="72995"/>
                </a:lnTo>
                <a:lnTo>
                  <a:pt x="1618624" y="63400"/>
                </a:lnTo>
                <a:lnTo>
                  <a:pt x="1683525" y="54354"/>
                </a:lnTo>
                <a:lnTo>
                  <a:pt x="1751350" y="45884"/>
                </a:lnTo>
                <a:lnTo>
                  <a:pt x="1822043" y="38017"/>
                </a:lnTo>
                <a:lnTo>
                  <a:pt x="1895546" y="30779"/>
                </a:lnTo>
                <a:lnTo>
                  <a:pt x="1971802" y="24199"/>
                </a:lnTo>
                <a:lnTo>
                  <a:pt x="2029305" y="19808"/>
                </a:lnTo>
                <a:lnTo>
                  <a:pt x="2087186" y="15869"/>
                </a:lnTo>
                <a:lnTo>
                  <a:pt x="2145387" y="12376"/>
                </a:lnTo>
                <a:lnTo>
                  <a:pt x="2203850" y="9326"/>
                </a:lnTo>
                <a:lnTo>
                  <a:pt x="2262517" y="6713"/>
                </a:lnTo>
                <a:lnTo>
                  <a:pt x="2321332" y="4535"/>
                </a:lnTo>
                <a:lnTo>
                  <a:pt x="2380235" y="2786"/>
                </a:lnTo>
                <a:lnTo>
                  <a:pt x="2439170" y="1462"/>
                </a:lnTo>
                <a:lnTo>
                  <a:pt x="2498078" y="560"/>
                </a:lnTo>
                <a:lnTo>
                  <a:pt x="2556903" y="73"/>
                </a:lnTo>
                <a:lnTo>
                  <a:pt x="2615585" y="0"/>
                </a:lnTo>
                <a:lnTo>
                  <a:pt x="2674068" y="334"/>
                </a:lnTo>
                <a:lnTo>
                  <a:pt x="2732293" y="1071"/>
                </a:lnTo>
                <a:lnTo>
                  <a:pt x="2790204" y="2209"/>
                </a:lnTo>
                <a:lnTo>
                  <a:pt x="2847741" y="3741"/>
                </a:lnTo>
                <a:lnTo>
                  <a:pt x="2904848" y="5664"/>
                </a:lnTo>
                <a:lnTo>
                  <a:pt x="2961467" y="7974"/>
                </a:lnTo>
                <a:lnTo>
                  <a:pt x="3017540" y="10666"/>
                </a:lnTo>
                <a:lnTo>
                  <a:pt x="3073009" y="13736"/>
                </a:lnTo>
                <a:lnTo>
                  <a:pt x="3127817" y="17179"/>
                </a:lnTo>
                <a:lnTo>
                  <a:pt x="3181905" y="20992"/>
                </a:lnTo>
                <a:lnTo>
                  <a:pt x="3235217" y="25170"/>
                </a:lnTo>
                <a:lnTo>
                  <a:pt x="3287694" y="29708"/>
                </a:lnTo>
                <a:lnTo>
                  <a:pt x="3339278" y="34603"/>
                </a:lnTo>
                <a:lnTo>
                  <a:pt x="3389913" y="39850"/>
                </a:lnTo>
                <a:lnTo>
                  <a:pt x="3439539" y="45445"/>
                </a:lnTo>
                <a:lnTo>
                  <a:pt x="3488101" y="51383"/>
                </a:lnTo>
                <a:lnTo>
                  <a:pt x="3535538" y="57661"/>
                </a:lnTo>
                <a:lnTo>
                  <a:pt x="3581795" y="64273"/>
                </a:lnTo>
                <a:lnTo>
                  <a:pt x="3626813" y="71216"/>
                </a:lnTo>
                <a:lnTo>
                  <a:pt x="3670535" y="78486"/>
                </a:lnTo>
                <a:lnTo>
                  <a:pt x="3712902" y="86077"/>
                </a:lnTo>
                <a:lnTo>
                  <a:pt x="3753858" y="93986"/>
                </a:lnTo>
                <a:lnTo>
                  <a:pt x="3793344" y="102209"/>
                </a:lnTo>
                <a:lnTo>
                  <a:pt x="3831302" y="110741"/>
                </a:lnTo>
                <a:lnTo>
                  <a:pt x="3902406" y="128714"/>
                </a:lnTo>
                <a:lnTo>
                  <a:pt x="3966707" y="147873"/>
                </a:lnTo>
                <a:lnTo>
                  <a:pt x="4023744" y="168182"/>
                </a:lnTo>
                <a:lnTo>
                  <a:pt x="4080588" y="193343"/>
                </a:lnTo>
                <a:lnTo>
                  <a:pt x="4129801" y="222856"/>
                </a:lnTo>
                <a:lnTo>
                  <a:pt x="4161830" y="252645"/>
                </a:lnTo>
                <a:lnTo>
                  <a:pt x="4178655" y="297378"/>
                </a:lnTo>
                <a:lnTo>
                  <a:pt x="4176167" y="312195"/>
                </a:lnTo>
                <a:lnTo>
                  <a:pt x="4145212" y="355984"/>
                </a:lnTo>
                <a:lnTo>
                  <a:pt x="4105572" y="384358"/>
                </a:lnTo>
                <a:lnTo>
                  <a:pt x="4051263" y="411826"/>
                </a:lnTo>
                <a:lnTo>
                  <a:pt x="3982741" y="438173"/>
                </a:lnTo>
                <a:lnTo>
                  <a:pt x="3943294" y="450859"/>
                </a:lnTo>
                <a:lnTo>
                  <a:pt x="3900464" y="463184"/>
                </a:lnTo>
                <a:lnTo>
                  <a:pt x="3854311" y="475121"/>
                </a:lnTo>
                <a:lnTo>
                  <a:pt x="3804890" y="486644"/>
                </a:lnTo>
                <a:lnTo>
                  <a:pt x="3752258" y="497725"/>
                </a:lnTo>
                <a:lnTo>
                  <a:pt x="3696474" y="508337"/>
                </a:lnTo>
                <a:lnTo>
                  <a:pt x="3637594" y="518454"/>
                </a:lnTo>
                <a:lnTo>
                  <a:pt x="3575675" y="528049"/>
                </a:lnTo>
                <a:lnTo>
                  <a:pt x="3510774" y="537095"/>
                </a:lnTo>
                <a:lnTo>
                  <a:pt x="3442949" y="545565"/>
                </a:lnTo>
                <a:lnTo>
                  <a:pt x="3372256" y="553432"/>
                </a:lnTo>
                <a:lnTo>
                  <a:pt x="3298753" y="560670"/>
                </a:lnTo>
                <a:lnTo>
                  <a:pt x="3222498" y="567251"/>
                </a:lnTo>
                <a:lnTo>
                  <a:pt x="3170016" y="571277"/>
                </a:lnTo>
                <a:lnTo>
                  <a:pt x="3117090" y="574931"/>
                </a:lnTo>
                <a:lnTo>
                  <a:pt x="3063767" y="578214"/>
                </a:lnTo>
                <a:lnTo>
                  <a:pt x="3010099" y="581128"/>
                </a:lnTo>
                <a:lnTo>
                  <a:pt x="2956133" y="583675"/>
                </a:lnTo>
                <a:lnTo>
                  <a:pt x="2901921" y="585857"/>
                </a:lnTo>
                <a:lnTo>
                  <a:pt x="2847510" y="587674"/>
                </a:lnTo>
                <a:lnTo>
                  <a:pt x="2792952" y="589131"/>
                </a:lnTo>
                <a:lnTo>
                  <a:pt x="2738295" y="590227"/>
                </a:lnTo>
                <a:lnTo>
                  <a:pt x="2683590" y="590965"/>
                </a:lnTo>
                <a:lnTo>
                  <a:pt x="2628885" y="591346"/>
                </a:lnTo>
                <a:lnTo>
                  <a:pt x="2574230" y="591373"/>
                </a:lnTo>
                <a:lnTo>
                  <a:pt x="2519675" y="591048"/>
                </a:lnTo>
                <a:lnTo>
                  <a:pt x="2465270" y="590371"/>
                </a:lnTo>
                <a:lnTo>
                  <a:pt x="2411064" y="589345"/>
                </a:lnTo>
                <a:lnTo>
                  <a:pt x="2357106" y="587972"/>
                </a:lnTo>
                <a:lnTo>
                  <a:pt x="2303446" y="586253"/>
                </a:lnTo>
                <a:lnTo>
                  <a:pt x="2250134" y="584190"/>
                </a:lnTo>
                <a:lnTo>
                  <a:pt x="2197219" y="581786"/>
                </a:lnTo>
                <a:lnTo>
                  <a:pt x="2144752" y="579041"/>
                </a:lnTo>
                <a:lnTo>
                  <a:pt x="2092780" y="575958"/>
                </a:lnTo>
                <a:lnTo>
                  <a:pt x="2041355" y="572539"/>
                </a:lnTo>
                <a:lnTo>
                  <a:pt x="1990525" y="568784"/>
                </a:lnTo>
                <a:lnTo>
                  <a:pt x="1940340" y="564697"/>
                </a:lnTo>
                <a:lnTo>
                  <a:pt x="1890851" y="560279"/>
                </a:lnTo>
                <a:lnTo>
                  <a:pt x="1842105" y="555531"/>
                </a:lnTo>
                <a:lnTo>
                  <a:pt x="1794153" y="550456"/>
                </a:lnTo>
                <a:lnTo>
                  <a:pt x="1747045" y="545055"/>
                </a:lnTo>
                <a:lnTo>
                  <a:pt x="1700830" y="539330"/>
                </a:lnTo>
                <a:lnTo>
                  <a:pt x="1655557" y="533283"/>
                </a:lnTo>
                <a:lnTo>
                  <a:pt x="1611276" y="526915"/>
                </a:lnTo>
                <a:lnTo>
                  <a:pt x="1568038" y="520230"/>
                </a:lnTo>
                <a:lnTo>
                  <a:pt x="1525890" y="513227"/>
                </a:lnTo>
                <a:lnTo>
                  <a:pt x="1484884" y="505910"/>
                </a:lnTo>
                <a:lnTo>
                  <a:pt x="0" y="626941"/>
                </a:lnTo>
                <a:close/>
              </a:path>
            </a:pathLst>
          </a:custGeom>
          <a:ln w="9144">
            <a:solidFill>
              <a:srgbClr val="000000"/>
            </a:solidFill>
          </a:ln>
        </p:spPr>
        <p:txBody>
          <a:bodyPr wrap="square" lIns="0" tIns="0" rIns="0" bIns="0" rtlCol="0"/>
          <a:lstStyle/>
          <a:p/>
        </p:txBody>
      </p:sp>
      <p:sp>
        <p:nvSpPr>
          <p:cNvPr id="19" name="object 19"/>
          <p:cNvSpPr txBox="1"/>
          <p:nvPr/>
        </p:nvSpPr>
        <p:spPr>
          <a:xfrm>
            <a:off x="7136638" y="3429711"/>
            <a:ext cx="1905000"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panose="020B0604020202020204"/>
                <a:cs typeface="Arial" panose="020B0604020202020204"/>
              </a:rPr>
              <a:t>Graph-based</a:t>
            </a:r>
            <a:endParaRPr sz="2400">
              <a:latin typeface="Arial" panose="020B0604020202020204"/>
              <a:cs typeface="Arial" panose="020B0604020202020204"/>
            </a:endParaRPr>
          </a:p>
        </p:txBody>
      </p:sp>
      <p:sp>
        <p:nvSpPr>
          <p:cNvPr id="20" name="object 20"/>
          <p:cNvSpPr txBox="1"/>
          <p:nvPr/>
        </p:nvSpPr>
        <p:spPr>
          <a:xfrm>
            <a:off x="6952615" y="4349750"/>
            <a:ext cx="3643630" cy="920750"/>
          </a:xfrm>
          <a:prstGeom prst="rect">
            <a:avLst/>
          </a:prstGeom>
          <a:ln w="12192">
            <a:noFill/>
          </a:ln>
        </p:spPr>
        <p:txBody>
          <a:bodyPr vert="horz" wrap="square" lIns="0" tIns="80010" rIns="0" bIns="0" rtlCol="0">
            <a:spAutoFit/>
          </a:bodyPr>
          <a:lstStyle/>
          <a:p>
            <a:pPr marL="92075" marR="321945">
              <a:lnSpc>
                <a:spcPts val="3280"/>
              </a:lnSpc>
              <a:spcBef>
                <a:spcPts val="630"/>
              </a:spcBef>
            </a:pPr>
            <a:r>
              <a:rPr sz="2000" b="1" spc="5" dirty="0">
                <a:solidFill>
                  <a:srgbClr val="000066"/>
                </a:solidFill>
                <a:latin typeface="宋体" panose="02010600030101010101" pitchFamily="2" charset="-122"/>
                <a:ea typeface="宋体" panose="02010600030101010101" pitchFamily="2" charset="-122"/>
                <a:cs typeface="Microsoft JhengHei" panose="020B0604030504040204" charset="-120"/>
              </a:rPr>
              <a:t>把所有的情况都考察一边，</a:t>
            </a:r>
            <a:r>
              <a:rPr sz="2000" b="1" spc="15" dirty="0">
                <a:solidFill>
                  <a:srgbClr val="000066"/>
                </a:solidFill>
                <a:latin typeface="宋体" panose="02010600030101010101" pitchFamily="2" charset="-122"/>
                <a:ea typeface="宋体" panose="02010600030101010101" pitchFamily="2" charset="-122"/>
                <a:cs typeface="Microsoft JhengHei" panose="020B0604030504040204" charset="-120"/>
              </a:rPr>
              <a:t>挑</a:t>
            </a:r>
            <a:r>
              <a:rPr sz="2000" b="1" spc="5" dirty="0">
                <a:solidFill>
                  <a:srgbClr val="000066"/>
                </a:solidFill>
                <a:latin typeface="宋体" panose="02010600030101010101" pitchFamily="2" charset="-122"/>
                <a:ea typeface="宋体" panose="02010600030101010101" pitchFamily="2" charset="-122"/>
                <a:cs typeface="Microsoft JhengHei" panose="020B0604030504040204" charset="-120"/>
              </a:rPr>
              <a:t>出最佳</a:t>
            </a:r>
            <a:r>
              <a:rPr sz="2000" b="1" spc="15" dirty="0">
                <a:solidFill>
                  <a:srgbClr val="000066"/>
                </a:solidFill>
                <a:latin typeface="宋体" panose="02010600030101010101" pitchFamily="2" charset="-122"/>
                <a:ea typeface="宋体" panose="02010600030101010101" pitchFamily="2" charset="-122"/>
                <a:cs typeface="Microsoft JhengHei" panose="020B0604030504040204" charset="-120"/>
              </a:rPr>
              <a:t>结</a:t>
            </a:r>
            <a:r>
              <a:rPr sz="2000" b="1" spc="-5" dirty="0">
                <a:solidFill>
                  <a:srgbClr val="000066"/>
                </a:solidFill>
                <a:latin typeface="宋体" panose="02010600030101010101" pitchFamily="2" charset="-122"/>
                <a:ea typeface="宋体" panose="02010600030101010101" pitchFamily="2" charset="-122"/>
                <a:cs typeface="Microsoft JhengHei" panose="020B0604030504040204" charset="-120"/>
              </a:rPr>
              <a:t>果</a:t>
            </a:r>
            <a:endParaRPr sz="2000">
              <a:latin typeface="宋体" panose="02010600030101010101" pitchFamily="2" charset="-122"/>
              <a:ea typeface="宋体" panose="02010600030101010101" pitchFamily="2" charset="-122"/>
              <a:cs typeface="Microsoft JhengHei" panose="020B0604030504040204" charset="-120"/>
            </a:endParaRPr>
          </a:p>
        </p:txBody>
      </p:sp>
      <p:sp>
        <p:nvSpPr>
          <p:cNvPr id="23" name="object 23"/>
          <p:cNvSpPr txBox="1"/>
          <p:nvPr/>
        </p:nvSpPr>
        <p:spPr>
          <a:xfrm>
            <a:off x="502920" y="5716270"/>
            <a:ext cx="10414635" cy="474345"/>
          </a:xfrm>
          <a:prstGeom prst="rect">
            <a:avLst/>
          </a:prstGeom>
        </p:spPr>
        <p:txBody>
          <a:bodyPr vert="horz" wrap="square" lIns="0" tIns="12700" rIns="0" bIns="0" rtlCol="0">
            <a:spAutoFit/>
          </a:bodyPr>
          <a:lstStyle/>
          <a:p>
            <a:pPr marL="462280" marR="5080" indent="-449580">
              <a:lnSpc>
                <a:spcPct val="100000"/>
              </a:lnSpc>
              <a:spcBef>
                <a:spcPts val="100"/>
              </a:spcBef>
            </a:pPr>
            <a:r>
              <a:rPr sz="1500" dirty="0">
                <a:solidFill>
                  <a:schemeClr val="tx1"/>
                </a:solidFill>
                <a:latin typeface="Times New Roman" panose="02020603050405020304"/>
                <a:cs typeface="Times New Roman" panose="02020603050405020304"/>
              </a:rPr>
              <a:t>R. McDonald, </a:t>
            </a:r>
            <a:r>
              <a:rPr sz="1500" spc="-5" dirty="0">
                <a:solidFill>
                  <a:schemeClr val="tx1"/>
                </a:solidFill>
                <a:latin typeface="Times New Roman" panose="02020603050405020304"/>
                <a:cs typeface="Times New Roman" panose="02020603050405020304"/>
              </a:rPr>
              <a:t>K. Lerman </a:t>
            </a:r>
            <a:r>
              <a:rPr sz="1500" dirty="0">
                <a:solidFill>
                  <a:schemeClr val="tx1"/>
                </a:solidFill>
                <a:latin typeface="Times New Roman" panose="02020603050405020304"/>
                <a:cs typeface="Times New Roman" panose="02020603050405020304"/>
              </a:rPr>
              <a:t>and </a:t>
            </a:r>
            <a:r>
              <a:rPr sz="1500" spc="-100" dirty="0">
                <a:solidFill>
                  <a:schemeClr val="tx1"/>
                </a:solidFill>
                <a:latin typeface="Times New Roman" panose="02020603050405020304"/>
                <a:cs typeface="Times New Roman" panose="02020603050405020304"/>
              </a:rPr>
              <a:t>F. </a:t>
            </a:r>
            <a:r>
              <a:rPr sz="1500" dirty="0">
                <a:solidFill>
                  <a:schemeClr val="tx1"/>
                </a:solidFill>
                <a:latin typeface="Times New Roman" panose="02020603050405020304"/>
                <a:cs typeface="Times New Roman" panose="02020603050405020304"/>
              </a:rPr>
              <a:t>Pereira. 2006. Multilingual  Dependency Analysis with a </a:t>
            </a:r>
            <a:r>
              <a:rPr sz="1500" spc="-20" dirty="0">
                <a:solidFill>
                  <a:schemeClr val="tx1"/>
                </a:solidFill>
                <a:latin typeface="Times New Roman" panose="02020603050405020304"/>
                <a:cs typeface="Times New Roman" panose="02020603050405020304"/>
              </a:rPr>
              <a:t>Two-Stage </a:t>
            </a:r>
            <a:r>
              <a:rPr sz="1500" spc="-5" dirty="0">
                <a:solidFill>
                  <a:schemeClr val="tx1"/>
                </a:solidFill>
                <a:latin typeface="Times New Roman" panose="02020603050405020304"/>
                <a:cs typeface="Times New Roman" panose="02020603050405020304"/>
              </a:rPr>
              <a:t>Discriminative</a:t>
            </a:r>
            <a:r>
              <a:rPr sz="1500" spc="-240" dirty="0">
                <a:solidFill>
                  <a:schemeClr val="tx1"/>
                </a:solidFill>
                <a:latin typeface="Times New Roman" panose="02020603050405020304"/>
                <a:cs typeface="Times New Roman" panose="02020603050405020304"/>
              </a:rPr>
              <a:t> </a:t>
            </a:r>
            <a:r>
              <a:rPr sz="1500" spc="-20" dirty="0">
                <a:solidFill>
                  <a:schemeClr val="tx1"/>
                </a:solidFill>
                <a:latin typeface="Times New Roman" panose="02020603050405020304"/>
                <a:cs typeface="Times New Roman" panose="02020603050405020304"/>
              </a:rPr>
              <a:t>Parser.  </a:t>
            </a:r>
            <a:r>
              <a:rPr sz="1500" i="1" spc="-20" dirty="0">
                <a:solidFill>
                  <a:schemeClr val="tx1"/>
                </a:solidFill>
                <a:latin typeface="Times New Roman" panose="02020603050405020304"/>
                <a:cs typeface="Times New Roman" panose="02020603050405020304"/>
              </a:rPr>
              <a:t>Proc. </a:t>
            </a:r>
            <a:r>
              <a:rPr sz="1500" i="1" spc="-5" dirty="0">
                <a:solidFill>
                  <a:schemeClr val="tx1"/>
                </a:solidFill>
                <a:latin typeface="Times New Roman" panose="02020603050405020304"/>
                <a:cs typeface="Times New Roman" panose="02020603050405020304"/>
              </a:rPr>
              <a:t>CoNLL-X, </a:t>
            </a:r>
            <a:r>
              <a:rPr sz="1500" spc="-5" dirty="0">
                <a:solidFill>
                  <a:schemeClr val="tx1"/>
                </a:solidFill>
                <a:latin typeface="Times New Roman" panose="02020603050405020304"/>
                <a:cs typeface="Times New Roman" panose="02020603050405020304"/>
              </a:rPr>
              <a:t>pp.</a:t>
            </a:r>
            <a:r>
              <a:rPr sz="1500" spc="5" dirty="0">
                <a:solidFill>
                  <a:schemeClr val="tx1"/>
                </a:solidFill>
                <a:latin typeface="Times New Roman" panose="02020603050405020304"/>
                <a:cs typeface="Times New Roman" panose="02020603050405020304"/>
              </a:rPr>
              <a:t> </a:t>
            </a:r>
            <a:r>
              <a:rPr sz="1500" spc="-5" dirty="0">
                <a:solidFill>
                  <a:schemeClr val="tx1"/>
                </a:solidFill>
                <a:latin typeface="Times New Roman" panose="02020603050405020304"/>
                <a:cs typeface="Times New Roman" panose="02020603050405020304"/>
              </a:rPr>
              <a:t>216–220</a:t>
            </a:r>
            <a:endParaRPr sz="1500" spc="-5" dirty="0">
              <a:solidFill>
                <a:schemeClr val="tx1"/>
              </a:solidFill>
              <a:latin typeface="Times New Roman" panose="02020603050405020304"/>
              <a:cs typeface="Times New Roman" panose="02020603050405020304"/>
            </a:endParaRPr>
          </a:p>
        </p:txBody>
      </p:sp>
      <p:sp>
        <p:nvSpPr>
          <p:cNvPr id="25" name="object 25"/>
          <p:cNvSpPr/>
          <p:nvPr/>
        </p:nvSpPr>
        <p:spPr>
          <a:xfrm>
            <a:off x="2209037" y="4720590"/>
            <a:ext cx="589915" cy="509270"/>
          </a:xfrm>
          <a:custGeom>
            <a:avLst/>
            <a:gdLst/>
            <a:ahLst/>
            <a:cxnLst/>
            <a:rect l="l" t="t" r="r" b="b"/>
            <a:pathLst>
              <a:path w="589915" h="509270">
                <a:moveTo>
                  <a:pt x="0" y="254508"/>
                </a:moveTo>
                <a:lnTo>
                  <a:pt x="4751" y="208752"/>
                </a:lnTo>
                <a:lnTo>
                  <a:pt x="18449" y="165690"/>
                </a:lnTo>
                <a:lnTo>
                  <a:pt x="40261" y="126040"/>
                </a:lnTo>
                <a:lnTo>
                  <a:pt x="69355" y="90520"/>
                </a:lnTo>
                <a:lnTo>
                  <a:pt x="104897" y="59847"/>
                </a:lnTo>
                <a:lnTo>
                  <a:pt x="146055" y="34741"/>
                </a:lnTo>
                <a:lnTo>
                  <a:pt x="191996" y="15919"/>
                </a:lnTo>
                <a:lnTo>
                  <a:pt x="241886" y="4099"/>
                </a:lnTo>
                <a:lnTo>
                  <a:pt x="294894" y="0"/>
                </a:lnTo>
                <a:lnTo>
                  <a:pt x="347901" y="4099"/>
                </a:lnTo>
                <a:lnTo>
                  <a:pt x="397791" y="15919"/>
                </a:lnTo>
                <a:lnTo>
                  <a:pt x="443732" y="34741"/>
                </a:lnTo>
                <a:lnTo>
                  <a:pt x="484890" y="59847"/>
                </a:lnTo>
                <a:lnTo>
                  <a:pt x="520432" y="90520"/>
                </a:lnTo>
                <a:lnTo>
                  <a:pt x="549526" y="126040"/>
                </a:lnTo>
                <a:lnTo>
                  <a:pt x="571338" y="165690"/>
                </a:lnTo>
                <a:lnTo>
                  <a:pt x="585036" y="208752"/>
                </a:lnTo>
                <a:lnTo>
                  <a:pt x="589788" y="254508"/>
                </a:lnTo>
                <a:lnTo>
                  <a:pt x="585036" y="300263"/>
                </a:lnTo>
                <a:lnTo>
                  <a:pt x="571338" y="343325"/>
                </a:lnTo>
                <a:lnTo>
                  <a:pt x="549526" y="382975"/>
                </a:lnTo>
                <a:lnTo>
                  <a:pt x="520432" y="418495"/>
                </a:lnTo>
                <a:lnTo>
                  <a:pt x="484890" y="449168"/>
                </a:lnTo>
                <a:lnTo>
                  <a:pt x="443732" y="474274"/>
                </a:lnTo>
                <a:lnTo>
                  <a:pt x="397791" y="493096"/>
                </a:lnTo>
                <a:lnTo>
                  <a:pt x="347901" y="504916"/>
                </a:lnTo>
                <a:lnTo>
                  <a:pt x="294894" y="509016"/>
                </a:lnTo>
                <a:lnTo>
                  <a:pt x="241886" y="504916"/>
                </a:lnTo>
                <a:lnTo>
                  <a:pt x="191996" y="493096"/>
                </a:lnTo>
                <a:lnTo>
                  <a:pt x="146055" y="474274"/>
                </a:lnTo>
                <a:lnTo>
                  <a:pt x="104897" y="449168"/>
                </a:lnTo>
                <a:lnTo>
                  <a:pt x="69355" y="418495"/>
                </a:lnTo>
                <a:lnTo>
                  <a:pt x="40261" y="382975"/>
                </a:lnTo>
                <a:lnTo>
                  <a:pt x="18449" y="343325"/>
                </a:lnTo>
                <a:lnTo>
                  <a:pt x="4751" y="300263"/>
                </a:lnTo>
                <a:lnTo>
                  <a:pt x="0" y="254508"/>
                </a:lnTo>
                <a:close/>
              </a:path>
            </a:pathLst>
          </a:custGeom>
          <a:ln w="25907">
            <a:solidFill>
              <a:srgbClr val="FF0000"/>
            </a:solidFill>
          </a:ln>
        </p:spPr>
        <p:txBody>
          <a:bodyPr wrap="square" lIns="0" tIns="0" rIns="0" bIns="0" rtlCol="0"/>
          <a:lstStyle/>
          <a:p/>
        </p:txBody>
      </p:sp>
      <p:sp>
        <p:nvSpPr>
          <p:cNvPr id="26" name="object 26"/>
          <p:cNvSpPr txBox="1"/>
          <p:nvPr/>
        </p:nvSpPr>
        <p:spPr>
          <a:xfrm>
            <a:off x="2234590" y="4818379"/>
            <a:ext cx="537845" cy="32004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0000"/>
                </a:solidFill>
                <a:latin typeface="微软雅黑" panose="020B0503020204020204" pitchFamily="34" charset="-122"/>
                <a:cs typeface="微软雅黑" panose="020B0503020204020204" pitchFamily="34" charset="-122"/>
              </a:rPr>
              <a:t>脚步</a:t>
            </a:r>
            <a:endParaRPr sz="2000">
              <a:latin typeface="微软雅黑" panose="020B0503020204020204" pitchFamily="34" charset="-122"/>
              <a:cs typeface="微软雅黑" panose="020B0503020204020204" pitchFamily="34" charset="-122"/>
            </a:endParaRPr>
          </a:p>
        </p:txBody>
      </p:sp>
      <p:sp>
        <p:nvSpPr>
          <p:cNvPr id="27" name="object 27"/>
          <p:cNvSpPr/>
          <p:nvPr/>
        </p:nvSpPr>
        <p:spPr>
          <a:xfrm>
            <a:off x="3018282" y="4135373"/>
            <a:ext cx="478790" cy="457200"/>
          </a:xfrm>
          <a:custGeom>
            <a:avLst/>
            <a:gdLst/>
            <a:ahLst/>
            <a:cxnLst/>
            <a:rect l="l" t="t" r="r" b="b"/>
            <a:pathLst>
              <a:path w="478789" h="457200">
                <a:moveTo>
                  <a:pt x="0" y="228600"/>
                </a:moveTo>
                <a:lnTo>
                  <a:pt x="4858" y="182533"/>
                </a:lnTo>
                <a:lnTo>
                  <a:pt x="18794" y="139624"/>
                </a:lnTo>
                <a:lnTo>
                  <a:pt x="40846" y="100793"/>
                </a:lnTo>
                <a:lnTo>
                  <a:pt x="70056" y="66960"/>
                </a:lnTo>
                <a:lnTo>
                  <a:pt x="105463" y="39045"/>
                </a:lnTo>
                <a:lnTo>
                  <a:pt x="146107" y="17966"/>
                </a:lnTo>
                <a:lnTo>
                  <a:pt x="191029" y="4644"/>
                </a:lnTo>
                <a:lnTo>
                  <a:pt x="239268" y="0"/>
                </a:lnTo>
                <a:lnTo>
                  <a:pt x="287506" y="4644"/>
                </a:lnTo>
                <a:lnTo>
                  <a:pt x="332428" y="17966"/>
                </a:lnTo>
                <a:lnTo>
                  <a:pt x="373072" y="39045"/>
                </a:lnTo>
                <a:lnTo>
                  <a:pt x="408479" y="66960"/>
                </a:lnTo>
                <a:lnTo>
                  <a:pt x="437689" y="100793"/>
                </a:lnTo>
                <a:lnTo>
                  <a:pt x="459741" y="139624"/>
                </a:lnTo>
                <a:lnTo>
                  <a:pt x="473677" y="182533"/>
                </a:lnTo>
                <a:lnTo>
                  <a:pt x="478536" y="228600"/>
                </a:lnTo>
                <a:lnTo>
                  <a:pt x="473677" y="274666"/>
                </a:lnTo>
                <a:lnTo>
                  <a:pt x="459741" y="317575"/>
                </a:lnTo>
                <a:lnTo>
                  <a:pt x="437689" y="356406"/>
                </a:lnTo>
                <a:lnTo>
                  <a:pt x="408479" y="390239"/>
                </a:lnTo>
                <a:lnTo>
                  <a:pt x="373072" y="418154"/>
                </a:lnTo>
                <a:lnTo>
                  <a:pt x="332428" y="439233"/>
                </a:lnTo>
                <a:lnTo>
                  <a:pt x="287506" y="452555"/>
                </a:lnTo>
                <a:lnTo>
                  <a:pt x="239268" y="457200"/>
                </a:lnTo>
                <a:lnTo>
                  <a:pt x="191029" y="452555"/>
                </a:lnTo>
                <a:lnTo>
                  <a:pt x="146107" y="439233"/>
                </a:lnTo>
                <a:lnTo>
                  <a:pt x="105463" y="418154"/>
                </a:lnTo>
                <a:lnTo>
                  <a:pt x="70056" y="390239"/>
                </a:lnTo>
                <a:lnTo>
                  <a:pt x="40846" y="356406"/>
                </a:lnTo>
                <a:lnTo>
                  <a:pt x="18794" y="317575"/>
                </a:lnTo>
                <a:lnTo>
                  <a:pt x="4858" y="274666"/>
                </a:lnTo>
                <a:lnTo>
                  <a:pt x="0" y="228600"/>
                </a:lnTo>
                <a:close/>
              </a:path>
            </a:pathLst>
          </a:custGeom>
          <a:ln w="25908">
            <a:solidFill>
              <a:srgbClr val="FF0000"/>
            </a:solidFill>
          </a:ln>
        </p:spPr>
        <p:txBody>
          <a:bodyPr wrap="square" lIns="0" tIns="0" rIns="0" bIns="0" rtlCol="0"/>
          <a:lstStyle/>
          <a:p/>
        </p:txBody>
      </p:sp>
      <p:sp>
        <p:nvSpPr>
          <p:cNvPr id="28" name="object 28"/>
          <p:cNvSpPr txBox="1"/>
          <p:nvPr/>
        </p:nvSpPr>
        <p:spPr>
          <a:xfrm>
            <a:off x="3116072" y="4206366"/>
            <a:ext cx="280035" cy="32004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0000"/>
                </a:solidFill>
                <a:latin typeface="微软雅黑" panose="020B0503020204020204" pitchFamily="34" charset="-122"/>
                <a:cs typeface="微软雅黑" panose="020B0503020204020204" pitchFamily="34" charset="-122"/>
              </a:rPr>
              <a:t>声</a:t>
            </a:r>
            <a:endParaRPr sz="2000">
              <a:latin typeface="微软雅黑" panose="020B0503020204020204" pitchFamily="34" charset="-122"/>
              <a:cs typeface="微软雅黑" panose="020B0503020204020204" pitchFamily="34" charset="-122"/>
            </a:endParaRPr>
          </a:p>
        </p:txBody>
      </p:sp>
      <p:sp>
        <p:nvSpPr>
          <p:cNvPr id="29" name="object 29"/>
          <p:cNvSpPr/>
          <p:nvPr/>
        </p:nvSpPr>
        <p:spPr>
          <a:xfrm>
            <a:off x="5560314" y="4600194"/>
            <a:ext cx="428625" cy="419100"/>
          </a:xfrm>
          <a:custGeom>
            <a:avLst/>
            <a:gdLst/>
            <a:ahLst/>
            <a:cxnLst/>
            <a:rect l="l" t="t" r="r" b="b"/>
            <a:pathLst>
              <a:path w="428625" h="419100">
                <a:moveTo>
                  <a:pt x="0" y="209549"/>
                </a:moveTo>
                <a:lnTo>
                  <a:pt x="5656" y="161512"/>
                </a:lnTo>
                <a:lnTo>
                  <a:pt x="21766" y="117410"/>
                </a:lnTo>
                <a:lnTo>
                  <a:pt x="47046" y="78501"/>
                </a:lnTo>
                <a:lnTo>
                  <a:pt x="80207" y="46046"/>
                </a:lnTo>
                <a:lnTo>
                  <a:pt x="119965" y="21304"/>
                </a:lnTo>
                <a:lnTo>
                  <a:pt x="165031" y="5536"/>
                </a:lnTo>
                <a:lnTo>
                  <a:pt x="214122" y="0"/>
                </a:lnTo>
                <a:lnTo>
                  <a:pt x="263212" y="5536"/>
                </a:lnTo>
                <a:lnTo>
                  <a:pt x="308278" y="21304"/>
                </a:lnTo>
                <a:lnTo>
                  <a:pt x="348036" y="46046"/>
                </a:lnTo>
                <a:lnTo>
                  <a:pt x="381197" y="78501"/>
                </a:lnTo>
                <a:lnTo>
                  <a:pt x="406477" y="117410"/>
                </a:lnTo>
                <a:lnTo>
                  <a:pt x="422587" y="161512"/>
                </a:lnTo>
                <a:lnTo>
                  <a:pt x="428244" y="209549"/>
                </a:lnTo>
                <a:lnTo>
                  <a:pt x="422587" y="257587"/>
                </a:lnTo>
                <a:lnTo>
                  <a:pt x="406477" y="301689"/>
                </a:lnTo>
                <a:lnTo>
                  <a:pt x="381197" y="340598"/>
                </a:lnTo>
                <a:lnTo>
                  <a:pt x="348036" y="373053"/>
                </a:lnTo>
                <a:lnTo>
                  <a:pt x="308278" y="397795"/>
                </a:lnTo>
                <a:lnTo>
                  <a:pt x="263212" y="413563"/>
                </a:lnTo>
                <a:lnTo>
                  <a:pt x="214122" y="419099"/>
                </a:lnTo>
                <a:lnTo>
                  <a:pt x="165031" y="413563"/>
                </a:lnTo>
                <a:lnTo>
                  <a:pt x="119965" y="397795"/>
                </a:lnTo>
                <a:lnTo>
                  <a:pt x="80207" y="373053"/>
                </a:lnTo>
                <a:lnTo>
                  <a:pt x="47046" y="340598"/>
                </a:lnTo>
                <a:lnTo>
                  <a:pt x="21766" y="301689"/>
                </a:lnTo>
                <a:lnTo>
                  <a:pt x="5656" y="257587"/>
                </a:lnTo>
                <a:lnTo>
                  <a:pt x="0" y="209549"/>
                </a:lnTo>
                <a:close/>
              </a:path>
            </a:pathLst>
          </a:custGeom>
          <a:ln w="25908">
            <a:solidFill>
              <a:srgbClr val="FF0000"/>
            </a:solidFill>
          </a:ln>
        </p:spPr>
        <p:txBody>
          <a:bodyPr wrap="square" lIns="0" tIns="0" rIns="0" bIns="0" rtlCol="0"/>
          <a:lstStyle/>
          <a:p/>
        </p:txBody>
      </p:sp>
      <p:sp>
        <p:nvSpPr>
          <p:cNvPr id="30" name="object 30"/>
          <p:cNvSpPr txBox="1"/>
          <p:nvPr/>
        </p:nvSpPr>
        <p:spPr>
          <a:xfrm>
            <a:off x="5633720" y="4652264"/>
            <a:ext cx="280035" cy="32004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0000"/>
                </a:solidFill>
                <a:latin typeface="微软雅黑" panose="020B0503020204020204" pitchFamily="34" charset="-122"/>
                <a:cs typeface="微软雅黑" panose="020B0503020204020204" pitchFamily="34" charset="-122"/>
              </a:rPr>
              <a:t>的</a:t>
            </a:r>
            <a:endParaRPr sz="2000">
              <a:latin typeface="微软雅黑" panose="020B0503020204020204" pitchFamily="34" charset="-122"/>
              <a:cs typeface="微软雅黑" panose="020B0503020204020204" pitchFamily="34" charset="-122"/>
            </a:endParaRPr>
          </a:p>
        </p:txBody>
      </p:sp>
      <p:sp>
        <p:nvSpPr>
          <p:cNvPr id="31" name="object 31"/>
          <p:cNvSpPr/>
          <p:nvPr/>
        </p:nvSpPr>
        <p:spPr>
          <a:xfrm>
            <a:off x="6015990" y="4028694"/>
            <a:ext cx="544195" cy="510540"/>
          </a:xfrm>
          <a:custGeom>
            <a:avLst/>
            <a:gdLst/>
            <a:ahLst/>
            <a:cxnLst/>
            <a:rect l="l" t="t" r="r" b="b"/>
            <a:pathLst>
              <a:path w="544195" h="510539">
                <a:moveTo>
                  <a:pt x="0" y="255269"/>
                </a:moveTo>
                <a:lnTo>
                  <a:pt x="4382" y="209387"/>
                </a:lnTo>
                <a:lnTo>
                  <a:pt x="17019" y="166202"/>
                </a:lnTo>
                <a:lnTo>
                  <a:pt x="37140" y="126435"/>
                </a:lnTo>
                <a:lnTo>
                  <a:pt x="63978" y="90807"/>
                </a:lnTo>
                <a:lnTo>
                  <a:pt x="96765" y="60040"/>
                </a:lnTo>
                <a:lnTo>
                  <a:pt x="134732" y="34854"/>
                </a:lnTo>
                <a:lnTo>
                  <a:pt x="177112" y="15971"/>
                </a:lnTo>
                <a:lnTo>
                  <a:pt x="223135" y="4113"/>
                </a:lnTo>
                <a:lnTo>
                  <a:pt x="272034" y="0"/>
                </a:lnTo>
                <a:lnTo>
                  <a:pt x="320932" y="4113"/>
                </a:lnTo>
                <a:lnTo>
                  <a:pt x="366955" y="15971"/>
                </a:lnTo>
                <a:lnTo>
                  <a:pt x="409335" y="34854"/>
                </a:lnTo>
                <a:lnTo>
                  <a:pt x="447302" y="60040"/>
                </a:lnTo>
                <a:lnTo>
                  <a:pt x="480089" y="90807"/>
                </a:lnTo>
                <a:lnTo>
                  <a:pt x="506927" y="126435"/>
                </a:lnTo>
                <a:lnTo>
                  <a:pt x="527048" y="166202"/>
                </a:lnTo>
                <a:lnTo>
                  <a:pt x="539685" y="209387"/>
                </a:lnTo>
                <a:lnTo>
                  <a:pt x="544068" y="255269"/>
                </a:lnTo>
                <a:lnTo>
                  <a:pt x="539685" y="301152"/>
                </a:lnTo>
                <a:lnTo>
                  <a:pt x="527048" y="344337"/>
                </a:lnTo>
                <a:lnTo>
                  <a:pt x="506927" y="384104"/>
                </a:lnTo>
                <a:lnTo>
                  <a:pt x="480089" y="419732"/>
                </a:lnTo>
                <a:lnTo>
                  <a:pt x="447302" y="450499"/>
                </a:lnTo>
                <a:lnTo>
                  <a:pt x="409335" y="475685"/>
                </a:lnTo>
                <a:lnTo>
                  <a:pt x="366955" y="494568"/>
                </a:lnTo>
                <a:lnTo>
                  <a:pt x="320932" y="506426"/>
                </a:lnTo>
                <a:lnTo>
                  <a:pt x="272034" y="510539"/>
                </a:lnTo>
                <a:lnTo>
                  <a:pt x="223135" y="506426"/>
                </a:lnTo>
                <a:lnTo>
                  <a:pt x="177112" y="494568"/>
                </a:lnTo>
                <a:lnTo>
                  <a:pt x="134732" y="475685"/>
                </a:lnTo>
                <a:lnTo>
                  <a:pt x="96765" y="450499"/>
                </a:lnTo>
                <a:lnTo>
                  <a:pt x="63978" y="419732"/>
                </a:lnTo>
                <a:lnTo>
                  <a:pt x="37140" y="384104"/>
                </a:lnTo>
                <a:lnTo>
                  <a:pt x="17019" y="344337"/>
                </a:lnTo>
                <a:lnTo>
                  <a:pt x="4382" y="301152"/>
                </a:lnTo>
                <a:lnTo>
                  <a:pt x="0" y="255269"/>
                </a:lnTo>
                <a:close/>
              </a:path>
            </a:pathLst>
          </a:custGeom>
          <a:ln w="25908">
            <a:solidFill>
              <a:srgbClr val="FF0000"/>
            </a:solidFill>
          </a:ln>
        </p:spPr>
        <p:txBody>
          <a:bodyPr wrap="square" lIns="0" tIns="0" rIns="0" bIns="0" rtlCol="0"/>
          <a:lstStyle/>
          <a:p/>
        </p:txBody>
      </p:sp>
      <p:sp>
        <p:nvSpPr>
          <p:cNvPr id="32" name="object 32"/>
          <p:cNvSpPr txBox="1"/>
          <p:nvPr/>
        </p:nvSpPr>
        <p:spPr>
          <a:xfrm>
            <a:off x="6020180" y="4126738"/>
            <a:ext cx="537845" cy="32004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0000"/>
                </a:solidFill>
                <a:latin typeface="微软雅黑" panose="020B0503020204020204" pitchFamily="34" charset="-122"/>
                <a:cs typeface="微软雅黑" panose="020B0503020204020204" pitchFamily="34" charset="-122"/>
              </a:rPr>
              <a:t>沉思</a:t>
            </a:r>
            <a:endParaRPr sz="2000">
              <a:latin typeface="微软雅黑" panose="020B0503020204020204" pitchFamily="34" charset="-122"/>
              <a:cs typeface="微软雅黑" panose="020B0503020204020204" pitchFamily="34" charset="-122"/>
            </a:endParaRPr>
          </a:p>
        </p:txBody>
      </p:sp>
      <p:sp>
        <p:nvSpPr>
          <p:cNvPr id="33" name="object 33"/>
          <p:cNvSpPr/>
          <p:nvPr/>
        </p:nvSpPr>
        <p:spPr>
          <a:xfrm>
            <a:off x="3821429" y="3512058"/>
            <a:ext cx="586740" cy="567055"/>
          </a:xfrm>
          <a:custGeom>
            <a:avLst/>
            <a:gdLst/>
            <a:ahLst/>
            <a:cxnLst/>
            <a:rect l="l" t="t" r="r" b="b"/>
            <a:pathLst>
              <a:path w="586739" h="567054">
                <a:moveTo>
                  <a:pt x="0" y="283463"/>
                </a:moveTo>
                <a:lnTo>
                  <a:pt x="3838" y="237475"/>
                </a:lnTo>
                <a:lnTo>
                  <a:pt x="14953" y="193852"/>
                </a:lnTo>
                <a:lnTo>
                  <a:pt x="32740" y="153179"/>
                </a:lnTo>
                <a:lnTo>
                  <a:pt x="56595" y="116037"/>
                </a:lnTo>
                <a:lnTo>
                  <a:pt x="85915" y="83010"/>
                </a:lnTo>
                <a:lnTo>
                  <a:pt x="120097" y="54681"/>
                </a:lnTo>
                <a:lnTo>
                  <a:pt x="158537" y="31632"/>
                </a:lnTo>
                <a:lnTo>
                  <a:pt x="200631" y="14447"/>
                </a:lnTo>
                <a:lnTo>
                  <a:pt x="245777" y="3709"/>
                </a:lnTo>
                <a:lnTo>
                  <a:pt x="293369" y="0"/>
                </a:lnTo>
                <a:lnTo>
                  <a:pt x="340962" y="3709"/>
                </a:lnTo>
                <a:lnTo>
                  <a:pt x="386108" y="14447"/>
                </a:lnTo>
                <a:lnTo>
                  <a:pt x="428202" y="31632"/>
                </a:lnTo>
                <a:lnTo>
                  <a:pt x="466642" y="54681"/>
                </a:lnTo>
                <a:lnTo>
                  <a:pt x="500824" y="83010"/>
                </a:lnTo>
                <a:lnTo>
                  <a:pt x="530144" y="116037"/>
                </a:lnTo>
                <a:lnTo>
                  <a:pt x="553999" y="153179"/>
                </a:lnTo>
                <a:lnTo>
                  <a:pt x="571786" y="193852"/>
                </a:lnTo>
                <a:lnTo>
                  <a:pt x="582901" y="237475"/>
                </a:lnTo>
                <a:lnTo>
                  <a:pt x="586739" y="283463"/>
                </a:lnTo>
                <a:lnTo>
                  <a:pt x="582901" y="329452"/>
                </a:lnTo>
                <a:lnTo>
                  <a:pt x="571786" y="373075"/>
                </a:lnTo>
                <a:lnTo>
                  <a:pt x="553999" y="413748"/>
                </a:lnTo>
                <a:lnTo>
                  <a:pt x="530144" y="450890"/>
                </a:lnTo>
                <a:lnTo>
                  <a:pt x="500824" y="483917"/>
                </a:lnTo>
                <a:lnTo>
                  <a:pt x="466642" y="512246"/>
                </a:lnTo>
                <a:lnTo>
                  <a:pt x="428202" y="535295"/>
                </a:lnTo>
                <a:lnTo>
                  <a:pt x="386108" y="552480"/>
                </a:lnTo>
                <a:lnTo>
                  <a:pt x="340962" y="563218"/>
                </a:lnTo>
                <a:lnTo>
                  <a:pt x="293369" y="566927"/>
                </a:lnTo>
                <a:lnTo>
                  <a:pt x="245777" y="563218"/>
                </a:lnTo>
                <a:lnTo>
                  <a:pt x="200631" y="552480"/>
                </a:lnTo>
                <a:lnTo>
                  <a:pt x="158537" y="535295"/>
                </a:lnTo>
                <a:lnTo>
                  <a:pt x="120097" y="512246"/>
                </a:lnTo>
                <a:lnTo>
                  <a:pt x="85915" y="483917"/>
                </a:lnTo>
                <a:lnTo>
                  <a:pt x="56595" y="450890"/>
                </a:lnTo>
                <a:lnTo>
                  <a:pt x="32740" y="413748"/>
                </a:lnTo>
                <a:lnTo>
                  <a:pt x="14953" y="373075"/>
                </a:lnTo>
                <a:lnTo>
                  <a:pt x="3838" y="329452"/>
                </a:lnTo>
                <a:lnTo>
                  <a:pt x="0" y="283463"/>
                </a:lnTo>
                <a:close/>
              </a:path>
            </a:pathLst>
          </a:custGeom>
          <a:ln w="25908">
            <a:solidFill>
              <a:srgbClr val="FF0000"/>
            </a:solidFill>
          </a:ln>
        </p:spPr>
        <p:txBody>
          <a:bodyPr wrap="square" lIns="0" tIns="0" rIns="0" bIns="0" rtlCol="0"/>
          <a:lstStyle/>
          <a:p/>
        </p:txBody>
      </p:sp>
      <p:sp>
        <p:nvSpPr>
          <p:cNvPr id="34" name="object 34"/>
          <p:cNvSpPr txBox="1"/>
          <p:nvPr/>
        </p:nvSpPr>
        <p:spPr>
          <a:xfrm>
            <a:off x="3846702" y="3638550"/>
            <a:ext cx="537845" cy="32004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0000"/>
                </a:solidFill>
                <a:latin typeface="微软雅黑" panose="020B0503020204020204" pitchFamily="34" charset="-122"/>
                <a:cs typeface="微软雅黑" panose="020B0503020204020204" pitchFamily="34" charset="-122"/>
              </a:rPr>
              <a:t>打断</a:t>
            </a:r>
            <a:endParaRPr sz="2000">
              <a:latin typeface="微软雅黑" panose="020B0503020204020204" pitchFamily="34" charset="-122"/>
              <a:cs typeface="微软雅黑" panose="020B0503020204020204" pitchFamily="34" charset="-122"/>
            </a:endParaRPr>
          </a:p>
        </p:txBody>
      </p:sp>
      <p:sp>
        <p:nvSpPr>
          <p:cNvPr id="35" name="object 35"/>
          <p:cNvSpPr/>
          <p:nvPr/>
        </p:nvSpPr>
        <p:spPr>
          <a:xfrm>
            <a:off x="4872990" y="4869941"/>
            <a:ext cx="504825" cy="455930"/>
          </a:xfrm>
          <a:custGeom>
            <a:avLst/>
            <a:gdLst/>
            <a:ahLst/>
            <a:cxnLst/>
            <a:rect l="l" t="t" r="r" b="b"/>
            <a:pathLst>
              <a:path w="504825" h="455929">
                <a:moveTo>
                  <a:pt x="0" y="227837"/>
                </a:moveTo>
                <a:lnTo>
                  <a:pt x="5123" y="181913"/>
                </a:lnTo>
                <a:lnTo>
                  <a:pt x="19817" y="139142"/>
                </a:lnTo>
                <a:lnTo>
                  <a:pt x="43070" y="100440"/>
                </a:lnTo>
                <a:lnTo>
                  <a:pt x="73866" y="66722"/>
                </a:lnTo>
                <a:lnTo>
                  <a:pt x="111193" y="38904"/>
                </a:lnTo>
                <a:lnTo>
                  <a:pt x="154037" y="17901"/>
                </a:lnTo>
                <a:lnTo>
                  <a:pt x="201384" y="4627"/>
                </a:lnTo>
                <a:lnTo>
                  <a:pt x="252222" y="0"/>
                </a:lnTo>
                <a:lnTo>
                  <a:pt x="303059" y="4627"/>
                </a:lnTo>
                <a:lnTo>
                  <a:pt x="350406" y="17901"/>
                </a:lnTo>
                <a:lnTo>
                  <a:pt x="393250" y="38904"/>
                </a:lnTo>
                <a:lnTo>
                  <a:pt x="430577" y="66722"/>
                </a:lnTo>
                <a:lnTo>
                  <a:pt x="461373" y="100440"/>
                </a:lnTo>
                <a:lnTo>
                  <a:pt x="484626" y="139142"/>
                </a:lnTo>
                <a:lnTo>
                  <a:pt x="499320" y="181913"/>
                </a:lnTo>
                <a:lnTo>
                  <a:pt x="504444" y="227837"/>
                </a:lnTo>
                <a:lnTo>
                  <a:pt x="499320" y="273762"/>
                </a:lnTo>
                <a:lnTo>
                  <a:pt x="484626" y="316533"/>
                </a:lnTo>
                <a:lnTo>
                  <a:pt x="461373" y="355235"/>
                </a:lnTo>
                <a:lnTo>
                  <a:pt x="430577" y="388953"/>
                </a:lnTo>
                <a:lnTo>
                  <a:pt x="393250" y="416771"/>
                </a:lnTo>
                <a:lnTo>
                  <a:pt x="350406" y="437774"/>
                </a:lnTo>
                <a:lnTo>
                  <a:pt x="303059" y="451048"/>
                </a:lnTo>
                <a:lnTo>
                  <a:pt x="252222" y="455675"/>
                </a:lnTo>
                <a:lnTo>
                  <a:pt x="201384" y="451048"/>
                </a:lnTo>
                <a:lnTo>
                  <a:pt x="154037" y="437774"/>
                </a:lnTo>
                <a:lnTo>
                  <a:pt x="111193" y="416771"/>
                </a:lnTo>
                <a:lnTo>
                  <a:pt x="73866" y="388953"/>
                </a:lnTo>
                <a:lnTo>
                  <a:pt x="43070" y="355235"/>
                </a:lnTo>
                <a:lnTo>
                  <a:pt x="19817" y="316533"/>
                </a:lnTo>
                <a:lnTo>
                  <a:pt x="5123" y="273762"/>
                </a:lnTo>
                <a:lnTo>
                  <a:pt x="0" y="227837"/>
                </a:lnTo>
                <a:close/>
              </a:path>
            </a:pathLst>
          </a:custGeom>
          <a:ln w="25908">
            <a:solidFill>
              <a:srgbClr val="FF0000"/>
            </a:solidFill>
          </a:ln>
        </p:spPr>
        <p:txBody>
          <a:bodyPr wrap="square" lIns="0" tIns="0" rIns="0" bIns="0" rtlCol="0"/>
          <a:lstStyle/>
          <a:p/>
        </p:txBody>
      </p:sp>
      <p:sp>
        <p:nvSpPr>
          <p:cNvPr id="36" name="object 36"/>
          <p:cNvSpPr txBox="1"/>
          <p:nvPr/>
        </p:nvSpPr>
        <p:spPr>
          <a:xfrm>
            <a:off x="4984496" y="4940553"/>
            <a:ext cx="280035" cy="32004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0000"/>
                </a:solidFill>
                <a:latin typeface="微软雅黑" panose="020B0503020204020204" pitchFamily="34" charset="-122"/>
                <a:cs typeface="微软雅黑" panose="020B0503020204020204" pitchFamily="34" charset="-122"/>
              </a:rPr>
              <a:t>我</a:t>
            </a:r>
            <a:endParaRPr sz="2000">
              <a:latin typeface="微软雅黑" panose="020B0503020204020204" pitchFamily="34" charset="-122"/>
              <a:cs typeface="微软雅黑" panose="020B0503020204020204" pitchFamily="34" charset="-122"/>
            </a:endParaRPr>
          </a:p>
        </p:txBody>
      </p:sp>
      <p:sp>
        <p:nvSpPr>
          <p:cNvPr id="37" name="object 37"/>
          <p:cNvSpPr/>
          <p:nvPr/>
        </p:nvSpPr>
        <p:spPr>
          <a:xfrm>
            <a:off x="4374642" y="4222241"/>
            <a:ext cx="433070" cy="429895"/>
          </a:xfrm>
          <a:custGeom>
            <a:avLst/>
            <a:gdLst/>
            <a:ahLst/>
            <a:cxnLst/>
            <a:rect l="l" t="t" r="r" b="b"/>
            <a:pathLst>
              <a:path w="433070" h="429895">
                <a:moveTo>
                  <a:pt x="0" y="214883"/>
                </a:moveTo>
                <a:lnTo>
                  <a:pt x="5716" y="165631"/>
                </a:lnTo>
                <a:lnTo>
                  <a:pt x="21998" y="120409"/>
                </a:lnTo>
                <a:lnTo>
                  <a:pt x="47546" y="80509"/>
                </a:lnTo>
                <a:lnTo>
                  <a:pt x="81060" y="47226"/>
                </a:lnTo>
                <a:lnTo>
                  <a:pt x="121242" y="21851"/>
                </a:lnTo>
                <a:lnTo>
                  <a:pt x="166791" y="5678"/>
                </a:lnTo>
                <a:lnTo>
                  <a:pt x="216407" y="0"/>
                </a:lnTo>
                <a:lnTo>
                  <a:pt x="266024" y="5678"/>
                </a:lnTo>
                <a:lnTo>
                  <a:pt x="311573" y="21851"/>
                </a:lnTo>
                <a:lnTo>
                  <a:pt x="351755" y="47226"/>
                </a:lnTo>
                <a:lnTo>
                  <a:pt x="385269" y="80509"/>
                </a:lnTo>
                <a:lnTo>
                  <a:pt x="410817" y="120409"/>
                </a:lnTo>
                <a:lnTo>
                  <a:pt x="427099" y="165631"/>
                </a:lnTo>
                <a:lnTo>
                  <a:pt x="432816" y="214883"/>
                </a:lnTo>
                <a:lnTo>
                  <a:pt x="427099" y="264136"/>
                </a:lnTo>
                <a:lnTo>
                  <a:pt x="410817" y="309358"/>
                </a:lnTo>
                <a:lnTo>
                  <a:pt x="385269" y="349258"/>
                </a:lnTo>
                <a:lnTo>
                  <a:pt x="351755" y="382541"/>
                </a:lnTo>
                <a:lnTo>
                  <a:pt x="311573" y="407916"/>
                </a:lnTo>
                <a:lnTo>
                  <a:pt x="266024" y="424089"/>
                </a:lnTo>
                <a:lnTo>
                  <a:pt x="216407" y="429767"/>
                </a:lnTo>
                <a:lnTo>
                  <a:pt x="166791" y="424089"/>
                </a:lnTo>
                <a:lnTo>
                  <a:pt x="121242" y="407916"/>
                </a:lnTo>
                <a:lnTo>
                  <a:pt x="81060" y="382541"/>
                </a:lnTo>
                <a:lnTo>
                  <a:pt x="47546" y="349258"/>
                </a:lnTo>
                <a:lnTo>
                  <a:pt x="21998" y="309358"/>
                </a:lnTo>
                <a:lnTo>
                  <a:pt x="5716" y="264136"/>
                </a:lnTo>
                <a:lnTo>
                  <a:pt x="0" y="214883"/>
                </a:lnTo>
                <a:close/>
              </a:path>
            </a:pathLst>
          </a:custGeom>
          <a:ln w="25908">
            <a:solidFill>
              <a:srgbClr val="FF0000"/>
            </a:solidFill>
          </a:ln>
        </p:spPr>
        <p:txBody>
          <a:bodyPr wrap="square" lIns="0" tIns="0" rIns="0" bIns="0" rtlCol="0"/>
          <a:lstStyle/>
          <a:p/>
        </p:txBody>
      </p:sp>
      <p:sp>
        <p:nvSpPr>
          <p:cNvPr id="38" name="object 38"/>
          <p:cNvSpPr txBox="1"/>
          <p:nvPr/>
        </p:nvSpPr>
        <p:spPr>
          <a:xfrm>
            <a:off x="4449826" y="4279468"/>
            <a:ext cx="280670" cy="32067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FF0000"/>
                </a:solidFill>
                <a:latin typeface="微软雅黑" panose="020B0503020204020204" pitchFamily="34" charset="-122"/>
                <a:cs typeface="微软雅黑" panose="020B0503020204020204" pitchFamily="34" charset="-122"/>
              </a:rPr>
              <a:t>了</a:t>
            </a:r>
            <a:endParaRPr sz="2000">
              <a:latin typeface="微软雅黑" panose="020B0503020204020204" pitchFamily="34" charset="-122"/>
              <a:cs typeface="微软雅黑" panose="020B0503020204020204" pitchFamily="34" charset="-122"/>
            </a:endParaRPr>
          </a:p>
        </p:txBody>
      </p:sp>
      <p:sp>
        <p:nvSpPr>
          <p:cNvPr id="39" name="object 39"/>
          <p:cNvSpPr/>
          <p:nvPr/>
        </p:nvSpPr>
        <p:spPr>
          <a:xfrm>
            <a:off x="3446526" y="3944873"/>
            <a:ext cx="425450" cy="287020"/>
          </a:xfrm>
          <a:custGeom>
            <a:avLst/>
            <a:gdLst/>
            <a:ahLst/>
            <a:cxnLst/>
            <a:rect l="l" t="t" r="r" b="b"/>
            <a:pathLst>
              <a:path w="425450" h="287020">
                <a:moveTo>
                  <a:pt x="0" y="286512"/>
                </a:moveTo>
                <a:lnTo>
                  <a:pt x="425196" y="0"/>
                </a:lnTo>
              </a:path>
            </a:pathLst>
          </a:custGeom>
          <a:ln w="28956">
            <a:solidFill>
              <a:srgbClr val="FF0000"/>
            </a:solidFill>
          </a:ln>
        </p:spPr>
        <p:txBody>
          <a:bodyPr wrap="square" lIns="0" tIns="0" rIns="0" bIns="0" rtlCol="0"/>
          <a:lstStyle/>
          <a:p/>
        </p:txBody>
      </p:sp>
      <p:sp>
        <p:nvSpPr>
          <p:cNvPr id="40" name="object 40"/>
          <p:cNvSpPr/>
          <p:nvPr/>
        </p:nvSpPr>
        <p:spPr>
          <a:xfrm>
            <a:off x="4408170" y="3801617"/>
            <a:ext cx="1664335" cy="434340"/>
          </a:xfrm>
          <a:custGeom>
            <a:avLst/>
            <a:gdLst/>
            <a:ahLst/>
            <a:cxnLst/>
            <a:rect l="l" t="t" r="r" b="b"/>
            <a:pathLst>
              <a:path w="1664335" h="434339">
                <a:moveTo>
                  <a:pt x="0" y="0"/>
                </a:moveTo>
                <a:lnTo>
                  <a:pt x="1664208" y="434339"/>
                </a:lnTo>
              </a:path>
            </a:pathLst>
          </a:custGeom>
          <a:ln w="25908">
            <a:solidFill>
              <a:srgbClr val="FF0000"/>
            </a:solidFill>
          </a:ln>
        </p:spPr>
        <p:txBody>
          <a:bodyPr wrap="square" lIns="0" tIns="0" rIns="0" bIns="0" rtlCol="0"/>
          <a:lstStyle/>
          <a:p/>
        </p:txBody>
      </p:sp>
      <p:sp>
        <p:nvSpPr>
          <p:cNvPr id="41" name="object 41"/>
          <p:cNvSpPr/>
          <p:nvPr/>
        </p:nvSpPr>
        <p:spPr>
          <a:xfrm>
            <a:off x="5356097" y="4936997"/>
            <a:ext cx="254635" cy="165100"/>
          </a:xfrm>
          <a:custGeom>
            <a:avLst/>
            <a:gdLst/>
            <a:ahLst/>
            <a:cxnLst/>
            <a:rect l="l" t="t" r="r" b="b"/>
            <a:pathLst>
              <a:path w="254635" h="165100">
                <a:moveTo>
                  <a:pt x="0" y="164591"/>
                </a:moveTo>
                <a:lnTo>
                  <a:pt x="254507" y="0"/>
                </a:lnTo>
              </a:path>
            </a:pathLst>
          </a:custGeom>
          <a:ln w="25908">
            <a:solidFill>
              <a:srgbClr val="FF0000"/>
            </a:solidFill>
          </a:ln>
        </p:spPr>
        <p:txBody>
          <a:bodyPr wrap="square" lIns="0" tIns="0" rIns="0" bIns="0" rtlCol="0"/>
          <a:lstStyle/>
          <a:p/>
        </p:txBody>
      </p:sp>
      <p:sp>
        <p:nvSpPr>
          <p:cNvPr id="42" name="object 42"/>
          <p:cNvSpPr/>
          <p:nvPr/>
        </p:nvSpPr>
        <p:spPr>
          <a:xfrm>
            <a:off x="5939790" y="4516373"/>
            <a:ext cx="245745" cy="178435"/>
          </a:xfrm>
          <a:custGeom>
            <a:avLst/>
            <a:gdLst/>
            <a:ahLst/>
            <a:cxnLst/>
            <a:rect l="l" t="t" r="r" b="b"/>
            <a:pathLst>
              <a:path w="245745" h="178435">
                <a:moveTo>
                  <a:pt x="0" y="178307"/>
                </a:moveTo>
                <a:lnTo>
                  <a:pt x="245363" y="0"/>
                </a:lnTo>
              </a:path>
            </a:pathLst>
          </a:custGeom>
          <a:ln w="25907">
            <a:solidFill>
              <a:srgbClr val="FF0000"/>
            </a:solidFill>
          </a:ln>
        </p:spPr>
        <p:txBody>
          <a:bodyPr wrap="square" lIns="0" tIns="0" rIns="0" bIns="0" rtlCol="0"/>
          <a:lstStyle/>
          <a:p/>
        </p:txBody>
      </p:sp>
      <p:sp>
        <p:nvSpPr>
          <p:cNvPr id="43" name="object 43"/>
          <p:cNvSpPr/>
          <p:nvPr/>
        </p:nvSpPr>
        <p:spPr>
          <a:xfrm>
            <a:off x="4374642" y="3937253"/>
            <a:ext cx="170815" cy="285115"/>
          </a:xfrm>
          <a:custGeom>
            <a:avLst/>
            <a:gdLst/>
            <a:ahLst/>
            <a:cxnLst/>
            <a:rect l="l" t="t" r="r" b="b"/>
            <a:pathLst>
              <a:path w="170814" h="285114">
                <a:moveTo>
                  <a:pt x="170687" y="284988"/>
                </a:moveTo>
                <a:lnTo>
                  <a:pt x="0" y="0"/>
                </a:lnTo>
              </a:path>
            </a:pathLst>
          </a:custGeom>
          <a:ln w="25908">
            <a:solidFill>
              <a:srgbClr val="FF0000"/>
            </a:solidFill>
          </a:ln>
        </p:spPr>
        <p:txBody>
          <a:bodyPr wrap="square" lIns="0" tIns="0" rIns="0" bIns="0" rtlCol="0"/>
          <a:lstStyle/>
          <a:p/>
        </p:txBody>
      </p:sp>
      <p:sp>
        <p:nvSpPr>
          <p:cNvPr id="44" name="object 44"/>
          <p:cNvSpPr/>
          <p:nvPr/>
        </p:nvSpPr>
        <p:spPr>
          <a:xfrm>
            <a:off x="2721102" y="4510278"/>
            <a:ext cx="342900" cy="273050"/>
          </a:xfrm>
          <a:custGeom>
            <a:avLst/>
            <a:gdLst/>
            <a:ahLst/>
            <a:cxnLst/>
            <a:rect l="l" t="t" r="r" b="b"/>
            <a:pathLst>
              <a:path w="342900" h="273050">
                <a:moveTo>
                  <a:pt x="0" y="272796"/>
                </a:moveTo>
                <a:lnTo>
                  <a:pt x="342900" y="0"/>
                </a:lnTo>
              </a:path>
            </a:pathLst>
          </a:custGeom>
          <a:ln w="28956">
            <a:solidFill>
              <a:srgbClr val="FF0000"/>
            </a:solidFill>
          </a:ln>
        </p:spPr>
        <p:txBody>
          <a:bodyPr wrap="square" lIns="0" tIns="0" rIns="0" bIns="0" rtlCol="0"/>
          <a:lstStyle/>
          <a:p/>
        </p:txBody>
      </p:sp>
      <p:sp>
        <p:nvSpPr>
          <p:cNvPr id="45" name="object 45"/>
          <p:cNvSpPr txBox="1"/>
          <p:nvPr/>
        </p:nvSpPr>
        <p:spPr>
          <a:xfrm>
            <a:off x="1854200" y="3960063"/>
            <a:ext cx="1096645" cy="442595"/>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00"/>
                </a:solidFill>
                <a:latin typeface="Microsoft JhengHei" panose="020B0604030504040204" charset="-120"/>
                <a:cs typeface="Microsoft JhengHei" panose="020B0604030504040204" charset="-120"/>
              </a:rPr>
              <a:t>例如：</a:t>
            </a:r>
            <a:endParaRPr sz="2800">
              <a:latin typeface="Microsoft JhengHei" panose="020B0604030504040204" charset="-120"/>
              <a:cs typeface="Microsoft JhengHei" panose="020B0604030504040204" charset="-120"/>
            </a:endParaRPr>
          </a:p>
        </p:txBody>
      </p:sp>
      <p:sp>
        <p:nvSpPr>
          <p:cNvPr id="47"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776605" y="1456690"/>
            <a:ext cx="10297795" cy="3553460"/>
          </a:xfrm>
          <a:prstGeom prst="rect">
            <a:avLst/>
          </a:prstGeom>
        </p:spPr>
        <p:txBody>
          <a:bodyPr vert="horz" wrap="square" lIns="0" tIns="164465" rIns="0" bIns="0" rtlCol="0">
            <a:spAutoFit/>
          </a:bodyPr>
          <a:lstStyle/>
          <a:p>
            <a:pPr marL="730885" lvl="1" indent="-457200">
              <a:lnSpc>
                <a:spcPct val="100000"/>
              </a:lnSpc>
              <a:spcBef>
                <a:spcPts val="1200"/>
              </a:spcBef>
              <a:buSzPct val="96000"/>
              <a:buFont typeface="Arial" panose="020B0604020202020204" pitchFamily="34" charset="0"/>
              <a:buChar char="•"/>
              <a:tabLst>
                <a:tab pos="549275" algn="l"/>
              </a:tabLst>
            </a:pPr>
            <a:r>
              <a:rPr sz="2500" dirty="0">
                <a:latin typeface="Times New Roman" panose="02020603050405020304" charset="0"/>
                <a:ea typeface="黑体" panose="02010609060101010101" pitchFamily="49" charset="-122"/>
                <a:cs typeface="Times New Roman" panose="02020603050405020304" charset="0"/>
              </a:rPr>
              <a:t>优点：</a:t>
            </a:r>
            <a:endParaRPr sz="2500" dirty="0">
              <a:latin typeface="Times New Roman" panose="02020603050405020304" charset="0"/>
              <a:ea typeface="黑体" panose="02010609060101010101" pitchFamily="49" charset="-122"/>
              <a:cs typeface="Times New Roman" panose="02020603050405020304" charset="0"/>
            </a:endParaRPr>
          </a:p>
          <a:p>
            <a:pPr marL="1092835" marR="5080" lvl="2" indent="-457200">
              <a:lnSpc>
                <a:spcPct val="100000"/>
              </a:lnSpc>
              <a:spcBef>
                <a:spcPts val="290"/>
              </a:spcBef>
              <a:buFont typeface="Arial" panose="020B0604020202020204" pitchFamily="34" charset="0"/>
              <a:buChar char="•"/>
              <a:tabLst>
                <a:tab pos="1000760" algn="l"/>
              </a:tabLst>
            </a:pPr>
            <a:r>
              <a:rPr sz="2500" dirty="0">
                <a:latin typeface="Times New Roman" panose="02020603050405020304" charset="0"/>
                <a:ea typeface="黑体" panose="02010609060101010101" pitchFamily="49" charset="-122"/>
                <a:cs typeface="Times New Roman" panose="02020603050405020304" charset="0"/>
              </a:rPr>
              <a:t>采用判别式模型，避开了联合概率模型所要求的独立性假设；</a:t>
            </a:r>
            <a:endParaRPr sz="2500" dirty="0">
              <a:latin typeface="Times New Roman" panose="02020603050405020304" charset="0"/>
              <a:ea typeface="黑体" panose="02010609060101010101" pitchFamily="49" charset="-122"/>
              <a:cs typeface="Times New Roman" panose="02020603050405020304" charset="0"/>
            </a:endParaRPr>
          </a:p>
          <a:p>
            <a:pPr marL="1092835" marR="5080" lvl="2" indent="-457200">
              <a:lnSpc>
                <a:spcPct val="100000"/>
              </a:lnSpc>
              <a:spcBef>
                <a:spcPts val="300"/>
              </a:spcBef>
              <a:buFont typeface="Arial" panose="020B0604020202020204" pitchFamily="34" charset="0"/>
              <a:buChar char="•"/>
              <a:tabLst>
                <a:tab pos="1000760" algn="l"/>
              </a:tabLst>
            </a:pPr>
            <a:r>
              <a:rPr sz="2500" dirty="0">
                <a:latin typeface="Times New Roman" panose="02020603050405020304" charset="0"/>
                <a:ea typeface="黑体" panose="02010609060101010101" pitchFamily="49" charset="-122"/>
                <a:cs typeface="Times New Roman" panose="02020603050405020304" charset="0"/>
              </a:rPr>
              <a:t>较好的可计算性，使诸多机器学习和运筹学的方法得以应用，并可处理非投射现象；</a:t>
            </a:r>
            <a:endParaRPr sz="2500" dirty="0">
              <a:latin typeface="Times New Roman" panose="02020603050405020304" charset="0"/>
              <a:ea typeface="黑体" panose="02010609060101010101" pitchFamily="49" charset="-122"/>
              <a:cs typeface="Times New Roman" panose="02020603050405020304" charset="0"/>
            </a:endParaRPr>
          </a:p>
          <a:p>
            <a:pPr marL="1092200" lvl="2" indent="-457200">
              <a:lnSpc>
                <a:spcPct val="100000"/>
              </a:lnSpc>
              <a:spcBef>
                <a:spcPts val="300"/>
              </a:spcBef>
              <a:buFont typeface="Arial" panose="020B0604020202020204" pitchFamily="34" charset="0"/>
              <a:buChar char="•"/>
              <a:tabLst>
                <a:tab pos="1000760" algn="l"/>
              </a:tabLst>
            </a:pPr>
            <a:r>
              <a:rPr sz="2500" dirty="0">
                <a:latin typeface="Times New Roman" panose="02020603050405020304" charset="0"/>
                <a:ea typeface="黑体" panose="02010609060101010101" pitchFamily="49" charset="-122"/>
                <a:cs typeface="Times New Roman" panose="02020603050405020304" charset="0"/>
              </a:rPr>
              <a:t>分析准确率较高。</a:t>
            </a:r>
            <a:endParaRPr sz="2500" dirty="0">
              <a:latin typeface="Times New Roman" panose="02020603050405020304" charset="0"/>
              <a:ea typeface="黑体" panose="02010609060101010101" pitchFamily="49" charset="-122"/>
              <a:cs typeface="Times New Roman" panose="02020603050405020304" charset="0"/>
            </a:endParaRPr>
          </a:p>
          <a:p>
            <a:pPr marL="730885" lvl="1" indent="-457200">
              <a:lnSpc>
                <a:spcPct val="100000"/>
              </a:lnSpc>
              <a:spcBef>
                <a:spcPts val="495"/>
              </a:spcBef>
              <a:buSzPct val="96000"/>
              <a:buFont typeface="Arial" panose="020B0604020202020204" pitchFamily="34" charset="0"/>
              <a:buChar char="•"/>
              <a:tabLst>
                <a:tab pos="549275" algn="l"/>
              </a:tabLst>
            </a:pPr>
            <a:r>
              <a:rPr sz="2500" dirty="0">
                <a:latin typeface="Times New Roman" panose="02020603050405020304" charset="0"/>
                <a:ea typeface="黑体" panose="02010609060101010101" pitchFamily="49" charset="-122"/>
                <a:cs typeface="Times New Roman" panose="02020603050405020304" charset="0"/>
              </a:rPr>
              <a:t>弱点：</a:t>
            </a:r>
            <a:endParaRPr sz="2500" dirty="0">
              <a:latin typeface="Times New Roman" panose="02020603050405020304" charset="0"/>
              <a:ea typeface="黑体" panose="02010609060101010101" pitchFamily="49" charset="-122"/>
              <a:cs typeface="Times New Roman" panose="02020603050405020304" charset="0"/>
            </a:endParaRPr>
          </a:p>
          <a:p>
            <a:pPr marL="1092200" lvl="2" indent="-457200">
              <a:lnSpc>
                <a:spcPct val="100000"/>
              </a:lnSpc>
              <a:spcBef>
                <a:spcPts val="745"/>
              </a:spcBef>
              <a:buFont typeface="Arial" panose="020B0604020202020204" pitchFamily="34" charset="0"/>
              <a:buChar char="•"/>
              <a:tabLst>
                <a:tab pos="1000760" algn="l"/>
              </a:tabLst>
            </a:pPr>
            <a:r>
              <a:rPr sz="2500" dirty="0">
                <a:latin typeface="Times New Roman" panose="02020603050405020304" charset="0"/>
                <a:ea typeface="黑体" panose="02010609060101010101" pitchFamily="49" charset="-122"/>
                <a:cs typeface="Times New Roman" panose="02020603050405020304" charset="0"/>
              </a:rPr>
              <a:t>整句内的全局搜索，不易使用动态特征；</a:t>
            </a:r>
            <a:endParaRPr sz="2500" dirty="0">
              <a:latin typeface="Times New Roman" panose="02020603050405020304" charset="0"/>
              <a:ea typeface="黑体" panose="02010609060101010101" pitchFamily="49" charset="-122"/>
              <a:cs typeface="Times New Roman" panose="02020603050405020304" charset="0"/>
            </a:endParaRPr>
          </a:p>
          <a:p>
            <a:pPr marL="1092200" lvl="2" indent="-457200">
              <a:lnSpc>
                <a:spcPct val="100000"/>
              </a:lnSpc>
              <a:spcBef>
                <a:spcPts val="300"/>
              </a:spcBef>
              <a:buFont typeface="Arial" panose="020B0604020202020204" pitchFamily="34" charset="0"/>
              <a:buChar char="•"/>
              <a:tabLst>
                <a:tab pos="1000760" algn="l"/>
              </a:tabLst>
            </a:pPr>
            <a:r>
              <a:rPr sz="2500" dirty="0">
                <a:latin typeface="Times New Roman" panose="02020603050405020304" charset="0"/>
                <a:ea typeface="黑体" panose="02010609060101010101" pitchFamily="49" charset="-122"/>
                <a:cs typeface="Times New Roman" panose="02020603050405020304" charset="0"/>
              </a:rPr>
              <a:t>同样由于是全局搜索，算法复杂度较高。</a:t>
            </a:r>
            <a:endParaRPr sz="2500" dirty="0">
              <a:latin typeface="Times New Roman" panose="02020603050405020304" charset="0"/>
              <a:ea typeface="黑体" panose="02010609060101010101" pitchFamily="49" charset="-122"/>
              <a:cs typeface="Times New Roman" panose="02020603050405020304" charset="0"/>
            </a:endParaRPr>
          </a:p>
        </p:txBody>
      </p:sp>
      <p:sp>
        <p:nvSpPr>
          <p:cNvPr id="18"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791845" y="1537970"/>
            <a:ext cx="10798175" cy="4097655"/>
          </a:xfrm>
          <a:prstGeom prst="rect">
            <a:avLst/>
          </a:prstGeom>
        </p:spPr>
        <p:txBody>
          <a:bodyPr vert="horz" wrap="square" lIns="0" tIns="173990" rIns="0" bIns="0" rtlCol="0">
            <a:spAutoFit/>
          </a:bodyPr>
          <a:lstStyle/>
          <a:p>
            <a:pPr marL="354965" indent="-342900">
              <a:lnSpc>
                <a:spcPct val="100000"/>
              </a:lnSpc>
              <a:spcBef>
                <a:spcPts val="1370"/>
              </a:spcBef>
              <a:buSzPct val="96000"/>
              <a:buFont typeface="Arial" panose="020B0604020202020204" pitchFamily="34" charset="0"/>
              <a:buChar char="•"/>
              <a:tabLst>
                <a:tab pos="295910" algn="l"/>
              </a:tabLst>
            </a:pPr>
            <a:r>
              <a:rPr sz="2500" b="1" dirty="0">
                <a:latin typeface="Times New Roman" panose="02020603050405020304" charset="0"/>
                <a:ea typeface="黑体" panose="02010609060101010101" pitchFamily="49" charset="-122"/>
                <a:cs typeface="Times New Roman" panose="02020603050405020304" charset="0"/>
              </a:rPr>
              <a:t>决策式的(确定性的)分析方法(deterministic parsing)</a:t>
            </a:r>
            <a:endParaRPr sz="2500" b="1" dirty="0">
              <a:latin typeface="Times New Roman" panose="02020603050405020304" charset="0"/>
              <a:ea typeface="黑体" panose="02010609060101010101" pitchFamily="49" charset="-122"/>
              <a:cs typeface="Times New Roman" panose="02020603050405020304" charset="0"/>
            </a:endParaRPr>
          </a:p>
          <a:p>
            <a:pPr marL="617220" marR="5080" lvl="1" indent="-342900">
              <a:lnSpc>
                <a:spcPct val="120000"/>
              </a:lnSpc>
              <a:spcBef>
                <a:spcPts val="600"/>
              </a:spcBef>
              <a:buFont typeface="Arial" panose="020B0604020202020204" pitchFamily="34" charset="0"/>
              <a:buChar char="•"/>
              <a:tabLst>
                <a:tab pos="637540" algn="l"/>
              </a:tabLst>
            </a:pPr>
            <a:r>
              <a:rPr sz="2500" dirty="0">
                <a:latin typeface="Times New Roman" panose="02020603050405020304" charset="0"/>
                <a:ea typeface="黑体" panose="02010609060101010101" pitchFamily="49" charset="-122"/>
                <a:cs typeface="Times New Roman" panose="02020603050405020304" charset="0"/>
              </a:rPr>
              <a:t>基本思想：</a:t>
            </a:r>
            <a:endParaRPr sz="2500" dirty="0">
              <a:latin typeface="Times New Roman" panose="02020603050405020304" charset="0"/>
              <a:ea typeface="黑体" panose="02010609060101010101" pitchFamily="49" charset="-122"/>
              <a:cs typeface="Times New Roman" panose="02020603050405020304" charset="0"/>
            </a:endParaRPr>
          </a:p>
          <a:p>
            <a:pPr marL="617220" marR="5080" lvl="1" indent="-342900">
              <a:lnSpc>
                <a:spcPct val="120000"/>
              </a:lnSpc>
              <a:spcBef>
                <a:spcPts val="600"/>
              </a:spcBef>
              <a:buFont typeface="Arial" panose="020B0604020202020204" pitchFamily="34" charset="0"/>
              <a:buChar char="•"/>
              <a:tabLst>
                <a:tab pos="637540" algn="l"/>
              </a:tabLst>
            </a:pPr>
            <a:r>
              <a:rPr sz="2500" dirty="0">
                <a:latin typeface="Times New Roman" panose="02020603050405020304" charset="0"/>
                <a:ea typeface="黑体" panose="02010609060101010101" pitchFamily="49" charset="-122"/>
                <a:cs typeface="Times New Roman" panose="02020603050405020304" charset="0"/>
              </a:rPr>
              <a:t>模仿人的认知过程，按照特定方向每次读入一个词。</a:t>
            </a:r>
            <a:endParaRPr sz="2500" dirty="0">
              <a:latin typeface="Times New Roman" panose="02020603050405020304" charset="0"/>
              <a:ea typeface="黑体" panose="02010609060101010101" pitchFamily="49" charset="-122"/>
              <a:cs typeface="Times New Roman" panose="02020603050405020304" charset="0"/>
            </a:endParaRPr>
          </a:p>
          <a:p>
            <a:pPr marL="617220" marR="5080" lvl="1" indent="-342900">
              <a:lnSpc>
                <a:spcPct val="120000"/>
              </a:lnSpc>
              <a:spcBef>
                <a:spcPts val="600"/>
              </a:spcBef>
              <a:buFont typeface="Arial" panose="020B0604020202020204" pitchFamily="34" charset="0"/>
              <a:buChar char="•"/>
              <a:tabLst>
                <a:tab pos="637540" algn="l"/>
              </a:tabLst>
            </a:pPr>
            <a:r>
              <a:rPr sz="2500" dirty="0">
                <a:latin typeface="Times New Roman" panose="02020603050405020304" charset="0"/>
                <a:ea typeface="黑体" panose="02010609060101010101" pitchFamily="49" charset="-122"/>
                <a:cs typeface="Times New Roman" panose="02020603050405020304" charset="0"/>
              </a:rPr>
              <a:t>每读入一个词，都要</a:t>
            </a:r>
            <a:r>
              <a:rPr sz="2500" dirty="0">
                <a:solidFill>
                  <a:srgbClr val="FF0000"/>
                </a:solidFill>
                <a:latin typeface="Times New Roman" panose="02020603050405020304" charset="0"/>
                <a:ea typeface="黑体" panose="02010609060101010101" pitchFamily="49" charset="-122"/>
                <a:cs typeface="Times New Roman" panose="02020603050405020304" charset="0"/>
              </a:rPr>
              <a:t>根据当前状态做出决策</a:t>
            </a:r>
            <a:r>
              <a:rPr sz="2500" dirty="0">
                <a:latin typeface="Times New Roman" panose="02020603050405020304" charset="0"/>
                <a:ea typeface="黑体" panose="02010609060101010101" pitchFamily="49" charset="-122"/>
                <a:cs typeface="Times New Roman" panose="02020603050405020304" charset="0"/>
              </a:rPr>
              <a:t>(比如判断是否与前一个词发生依存关系)。</a:t>
            </a:r>
            <a:endParaRPr sz="2500" dirty="0">
              <a:latin typeface="Times New Roman" panose="02020603050405020304" charset="0"/>
              <a:ea typeface="黑体" panose="02010609060101010101" pitchFamily="49" charset="-122"/>
              <a:cs typeface="Times New Roman" panose="02020603050405020304" charset="0"/>
            </a:endParaRPr>
          </a:p>
          <a:p>
            <a:pPr marL="617220" marR="5080" lvl="1" indent="-342900">
              <a:lnSpc>
                <a:spcPct val="120000"/>
              </a:lnSpc>
              <a:spcBef>
                <a:spcPts val="600"/>
              </a:spcBef>
              <a:buFont typeface="Arial" panose="020B0604020202020204" pitchFamily="34" charset="0"/>
              <a:buChar char="•"/>
              <a:tabLst>
                <a:tab pos="637540" algn="l"/>
              </a:tabLst>
            </a:pPr>
            <a:r>
              <a:rPr sz="2500" dirty="0">
                <a:latin typeface="Times New Roman" panose="02020603050405020304" charset="0"/>
                <a:ea typeface="黑体" panose="02010609060101010101" pitchFamily="49" charset="-122"/>
                <a:cs typeface="Times New Roman" panose="02020603050405020304" charset="0"/>
              </a:rPr>
              <a:t>一旦决策做出，将不再改变。所做决策即 “采取什么样的分析动作(action)”。分析过程可以看作是一步一步地作用于输入句子之上的分析动作(action)的序列。</a:t>
            </a:r>
            <a:endParaRPr sz="2500" dirty="0">
              <a:latin typeface="Times New Roman" panose="02020603050405020304" charset="0"/>
              <a:ea typeface="黑体" panose="02010609060101010101" pitchFamily="49" charset="-122"/>
              <a:cs typeface="Times New Roman" panose="02020603050405020304" charset="0"/>
            </a:endParaRPr>
          </a:p>
        </p:txBody>
      </p:sp>
      <p:sp>
        <p:nvSpPr>
          <p:cNvPr id="17"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848611" y="1484375"/>
            <a:ext cx="8568055" cy="4305300"/>
          </a:xfrm>
          <a:custGeom>
            <a:avLst/>
            <a:gdLst/>
            <a:ahLst/>
            <a:cxnLst/>
            <a:rect l="l" t="t" r="r" b="b"/>
            <a:pathLst>
              <a:path w="8568055" h="4305300">
                <a:moveTo>
                  <a:pt x="0" y="4305300"/>
                </a:moveTo>
                <a:lnTo>
                  <a:pt x="8567928" y="4305300"/>
                </a:lnTo>
                <a:lnTo>
                  <a:pt x="8567928" y="0"/>
                </a:lnTo>
                <a:lnTo>
                  <a:pt x="0" y="0"/>
                </a:lnTo>
                <a:lnTo>
                  <a:pt x="0" y="4305300"/>
                </a:lnTo>
                <a:close/>
              </a:path>
            </a:pathLst>
          </a:custGeom>
          <a:solidFill>
            <a:srgbClr val="FFFFFF"/>
          </a:solidFill>
        </p:spPr>
        <p:txBody>
          <a:bodyPr wrap="square" lIns="0" tIns="0" rIns="0" bIns="0" rtlCol="0"/>
          <a:lstStyle/>
          <a:p/>
        </p:txBody>
      </p:sp>
      <p:sp>
        <p:nvSpPr>
          <p:cNvPr id="15" name="object 15"/>
          <p:cNvSpPr txBox="1"/>
          <p:nvPr/>
        </p:nvSpPr>
        <p:spPr>
          <a:xfrm>
            <a:off x="502920" y="1576705"/>
            <a:ext cx="10873740" cy="4189730"/>
          </a:xfrm>
          <a:prstGeom prst="rect">
            <a:avLst/>
          </a:prstGeom>
        </p:spPr>
        <p:txBody>
          <a:bodyPr vert="horz" wrap="square" lIns="0" tIns="98425" rIns="0" bIns="0" rtlCol="0">
            <a:spAutoFit/>
          </a:bodyPr>
          <a:lstStyle/>
          <a:p>
            <a:pPr marL="374650">
              <a:lnSpc>
                <a:spcPct val="100000"/>
              </a:lnSpc>
              <a:spcBef>
                <a:spcPts val="775"/>
              </a:spcBef>
            </a:pPr>
            <a:r>
              <a:rPr lang="zh-CN" sz="2500" b="1" spc="10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基于转换的依存句法分析方法</a:t>
            </a:r>
            <a:endParaRPr sz="2500" b="1" spc="10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74650">
              <a:lnSpc>
                <a:spcPct val="100000"/>
              </a:lnSpc>
              <a:spcBef>
                <a:spcPts val="775"/>
              </a:spcBef>
            </a:pPr>
            <a:r>
              <a:rPr sz="2500" b="1" spc="105"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(1)</a:t>
            </a:r>
            <a:r>
              <a:rPr sz="2500" b="1" spc="10"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移</a:t>
            </a:r>
            <a:r>
              <a:rPr sz="2500" b="1"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进</a:t>
            </a:r>
            <a:r>
              <a:rPr sz="2500" b="1" spc="10"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a:t>
            </a:r>
            <a:r>
              <a:rPr sz="2500" b="1"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归约算</a:t>
            </a:r>
            <a:r>
              <a:rPr sz="2500" b="1" spc="-5"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法</a:t>
            </a:r>
            <a:r>
              <a:rPr lang="en-US" sz="2500" b="1" spc="-5"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500" b="1" spc="-5"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a:t>
            </a:r>
            <a:r>
              <a:rPr lang="en-US" sz="2500" b="1" spc="-5"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Shift-reduce</a:t>
            </a:r>
            <a:r>
              <a:rPr lang="zh-CN" altLang="en-US" sz="2500" b="1" spc="-5"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a:t>
            </a:r>
            <a:endParaRPr sz="25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717550" marR="115570" indent="-342900">
              <a:lnSpc>
                <a:spcPct val="120000"/>
              </a:lnSpc>
              <a:spcBef>
                <a:spcPts val="5"/>
              </a:spcBef>
              <a:buFont typeface="Arial" panose="020B0604020202020204" pitchFamily="34" charset="0"/>
              <a:buChar char="•"/>
            </a:pP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J.</a:t>
            </a:r>
            <a:r>
              <a:rPr sz="2500" spc="-4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Nivre</a:t>
            </a:r>
            <a:r>
              <a:rPr sz="2500" spc="1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(2003)</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提出的自左向右、自底向上的分析算法：</a:t>
            </a:r>
            <a:endParaRPr sz="25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17550" marR="17780" indent="-342900">
              <a:lnSpc>
                <a:spcPct val="120000"/>
              </a:lnSpc>
              <a:spcBef>
                <a:spcPts val="600"/>
              </a:spcBef>
              <a:buFont typeface="Arial" panose="020B0604020202020204" pitchFamily="34" charset="0"/>
              <a:buChar char="•"/>
            </a:pP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当前分析状态的格</a:t>
            </a:r>
            <a:r>
              <a:rPr sz="2500" spc="1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(co</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fi</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atio</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sz="2500" spc="1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是一个三元组：  </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500" i="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500" i="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500" i="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17550" marR="17780" indent="-342900">
              <a:lnSpc>
                <a:spcPct val="120000"/>
              </a:lnSpc>
              <a:spcBef>
                <a:spcPts val="600"/>
              </a:spcBef>
              <a:buFont typeface="Arial" panose="020B0604020202020204" pitchFamily="34" charset="0"/>
              <a:buChar char="•"/>
            </a:pPr>
            <a:r>
              <a:rPr sz="2500" b="1" i="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a:t>
            </a:r>
            <a:r>
              <a:rPr sz="2500" b="1" i="1" spc="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500" b="1" i="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a:t>
            </a:r>
            <a:r>
              <a:rPr sz="2500" b="1" i="1" spc="-10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500" b="1" i="1" spc="-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sz="2500" b="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分别表示栈、未处理结</a:t>
            </a:r>
            <a:r>
              <a:rPr sz="2500" b="1" spc="1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点</a:t>
            </a:r>
            <a:r>
              <a:rPr sz="2500" b="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序列</a:t>
            </a:r>
            <a:r>
              <a:rPr sz="2500" b="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(Input) </a:t>
            </a:r>
            <a:r>
              <a:rPr sz="25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和依存弧</a:t>
            </a:r>
            <a:r>
              <a:rPr sz="2500" b="1"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集合</a:t>
            </a:r>
            <a:r>
              <a:rPr sz="2500" b="1"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(Arcs)</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717550" marR="17780" indent="-342900">
              <a:lnSpc>
                <a:spcPct val="120000"/>
              </a:lnSpc>
              <a:spcBef>
                <a:spcPts val="600"/>
              </a:spcBef>
              <a:buFont typeface="Arial" panose="020B0604020202020204" pitchFamily="34" charset="0"/>
              <a:buChar char="•"/>
            </a:pP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分析体系</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主</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要包</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含</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两种</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析</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动</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作组合，一种是采用标准移进</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规约</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式</a:t>
            </a:r>
            <a:r>
              <a:rPr sz="2500" spc="1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sz="2500" spc="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使</a:t>
            </a:r>
            <a:r>
              <a:rPr sz="2500" spc="35"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a:t>
            </a:r>
            <a:r>
              <a:rPr sz="25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Left-Reduce</a:t>
            </a:r>
            <a:r>
              <a:rPr sz="2500" b="1" spc="-1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5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Right-Reduce</a:t>
            </a:r>
            <a:r>
              <a:rPr sz="2500" b="1" spc="-3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5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sz="2500" b="1" spc="1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5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Shift</a:t>
            </a:r>
            <a:r>
              <a:rPr sz="25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5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三种动作。</a:t>
            </a:r>
            <a:endParaRPr sz="25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00000"/>
              </a:lnSpc>
              <a:spcBef>
                <a:spcPts val="5"/>
              </a:spcBef>
            </a:pPr>
            <a:endParaRPr sz="2850">
              <a:latin typeface="Times New Roman" panose="02020603050405020304"/>
              <a:cs typeface="Times New Roman" panose="02020603050405020304"/>
            </a:endParaRPr>
          </a:p>
          <a:p>
            <a:pPr marL="462280" marR="5080" indent="-449580" algn="l">
              <a:lnSpc>
                <a:spcPct val="100000"/>
              </a:lnSpc>
              <a:spcBef>
                <a:spcPts val="100"/>
              </a:spcBef>
              <a:buClrTx/>
              <a:buSzTx/>
              <a:buFontTx/>
            </a:pPr>
            <a:r>
              <a:rPr sz="1500" dirty="0">
                <a:latin typeface="Times New Roman" panose="02020603050405020304"/>
                <a:cs typeface="Times New Roman" panose="02020603050405020304"/>
              </a:rPr>
              <a:t>J. Nivre, and J. Nilsson. 2003. Three Algorithms for Deterministic  Dependency Parsing. Proc. of the 15th NODALIDA, pp. 47-56</a:t>
            </a:r>
            <a:endParaRPr sz="1500" dirty="0">
              <a:latin typeface="Times New Roman" panose="02020603050405020304"/>
              <a:cs typeface="Times New Roman" panose="02020603050405020304"/>
            </a:endParaRPr>
          </a:p>
        </p:txBody>
      </p:sp>
      <p:sp>
        <p:nvSpPr>
          <p:cNvPr id="18"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2016251" y="1484375"/>
            <a:ext cx="7320280" cy="500380"/>
          </a:xfrm>
          <a:custGeom>
            <a:avLst/>
            <a:gdLst/>
            <a:ahLst/>
            <a:cxnLst/>
            <a:rect l="l" t="t" r="r" b="b"/>
            <a:pathLst>
              <a:path w="7320280" h="500380">
                <a:moveTo>
                  <a:pt x="0" y="499872"/>
                </a:moveTo>
                <a:lnTo>
                  <a:pt x="7319772" y="499872"/>
                </a:lnTo>
                <a:lnTo>
                  <a:pt x="7319772" y="0"/>
                </a:lnTo>
                <a:lnTo>
                  <a:pt x="0" y="0"/>
                </a:lnTo>
                <a:lnTo>
                  <a:pt x="0" y="499872"/>
                </a:lnTo>
                <a:close/>
              </a:path>
            </a:pathLst>
          </a:custGeom>
          <a:solidFill>
            <a:srgbClr val="FFFFFF"/>
          </a:solidFill>
        </p:spPr>
        <p:txBody>
          <a:bodyPr wrap="square" lIns="0" tIns="0" rIns="0" bIns="0" rtlCol="0"/>
          <a:lstStyle/>
          <a:p/>
        </p:txBody>
      </p:sp>
      <p:sp>
        <p:nvSpPr>
          <p:cNvPr id="16" name="object 16"/>
          <p:cNvSpPr txBox="1"/>
          <p:nvPr/>
        </p:nvSpPr>
        <p:spPr>
          <a:xfrm>
            <a:off x="2790952" y="1464005"/>
            <a:ext cx="5472430" cy="442595"/>
          </a:xfrm>
          <a:prstGeom prst="rect">
            <a:avLst/>
          </a:prstGeom>
        </p:spPr>
        <p:txBody>
          <a:bodyPr vert="horz" wrap="square" lIns="0" tIns="12065" rIns="0" bIns="0" rtlCol="0">
            <a:spAutoFit/>
          </a:bodyPr>
          <a:lstStyle/>
          <a:p>
            <a:pPr marL="25400">
              <a:lnSpc>
                <a:spcPct val="100000"/>
              </a:lnSpc>
              <a:spcBef>
                <a:spcPts val="95"/>
              </a:spcBef>
              <a:tabLst>
                <a:tab pos="1451610" algn="l"/>
                <a:tab pos="2882900" algn="l"/>
              </a:tabLst>
            </a:pPr>
            <a:r>
              <a:rPr sz="2800" b="1" dirty="0">
                <a:latin typeface="Microsoft JhengHei" panose="020B0604030504040204" charset="-120"/>
                <a:cs typeface="Microsoft JhengHei" panose="020B0604030504040204" charset="-120"/>
              </a:rPr>
              <a:t>初始</a:t>
            </a:r>
            <a:r>
              <a:rPr sz="2800" b="1" spc="-5" dirty="0">
                <a:latin typeface="Microsoft JhengHei" panose="020B0604030504040204" charset="-120"/>
                <a:cs typeface="Microsoft JhengHei" panose="020B0604030504040204" charset="-120"/>
              </a:rPr>
              <a:t>：	</a:t>
            </a:r>
            <a:r>
              <a:rPr sz="2800" b="1" spc="-5" dirty="0">
                <a:latin typeface="Times New Roman" panose="02020603050405020304"/>
                <a:cs typeface="Times New Roman" panose="02020603050405020304"/>
              </a:rPr>
              <a:t>[</a:t>
            </a:r>
            <a:r>
              <a:rPr sz="2800" b="1" spc="10" dirty="0">
                <a:latin typeface="Times New Roman" panose="02020603050405020304"/>
                <a:cs typeface="Times New Roman" panose="02020603050405020304"/>
              </a:rPr>
              <a:t> ]</a:t>
            </a:r>
            <a:r>
              <a:rPr sz="2775" b="1" i="1" spc="15" baseline="-21000" dirty="0">
                <a:latin typeface="Times New Roman" panose="02020603050405020304"/>
                <a:cs typeface="Times New Roman" panose="02020603050405020304"/>
              </a:rPr>
              <a:t>W	</a:t>
            </a:r>
            <a:r>
              <a:rPr sz="2800" b="1" dirty="0">
                <a:latin typeface="Microsoft JhengHei" panose="020B0604030504040204" charset="-120"/>
                <a:cs typeface="Microsoft JhengHei" panose="020B0604030504040204" charset="-120"/>
              </a:rPr>
              <a:t>终止：</a:t>
            </a:r>
            <a:r>
              <a:rPr sz="2800" b="1" dirty="0">
                <a:latin typeface="Times New Roman" panose="02020603050405020304"/>
                <a:cs typeface="Times New Roman" panose="02020603050405020304"/>
              </a:rPr>
              <a:t>[ROOT]</a:t>
            </a:r>
            <a:r>
              <a:rPr sz="2775" b="1" i="1" baseline="-21000" dirty="0">
                <a:latin typeface="Times New Roman" panose="02020603050405020304"/>
                <a:cs typeface="Times New Roman" panose="02020603050405020304"/>
              </a:rPr>
              <a:t>W</a:t>
            </a:r>
            <a:endParaRPr sz="2775" baseline="-21000">
              <a:latin typeface="Times New Roman" panose="02020603050405020304"/>
              <a:cs typeface="Times New Roman" panose="02020603050405020304"/>
            </a:endParaRPr>
          </a:p>
        </p:txBody>
      </p:sp>
      <p:sp>
        <p:nvSpPr>
          <p:cNvPr id="17" name="object 17"/>
          <p:cNvSpPr txBox="1"/>
          <p:nvPr/>
        </p:nvSpPr>
        <p:spPr>
          <a:xfrm>
            <a:off x="2797810" y="2403424"/>
            <a:ext cx="875665" cy="44259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panose="02020603050405020304"/>
                <a:cs typeface="Times New Roman" panose="02020603050405020304"/>
              </a:rPr>
              <a:t>Ri</a:t>
            </a:r>
            <a:r>
              <a:rPr sz="2800" b="1" dirty="0">
                <a:latin typeface="Times New Roman" panose="02020603050405020304"/>
                <a:cs typeface="Times New Roman" panose="02020603050405020304"/>
              </a:rPr>
              <a:t>g</a:t>
            </a:r>
            <a:r>
              <a:rPr sz="2800" b="1" spc="-5" dirty="0">
                <a:latin typeface="Times New Roman" panose="02020603050405020304"/>
                <a:cs typeface="Times New Roman" panose="02020603050405020304"/>
              </a:rPr>
              <a:t>ht</a:t>
            </a:r>
            <a:endParaRPr sz="2800">
              <a:latin typeface="Times New Roman" panose="02020603050405020304"/>
              <a:cs typeface="Times New Roman" panose="02020603050405020304"/>
            </a:endParaRPr>
          </a:p>
        </p:txBody>
      </p:sp>
      <p:sp>
        <p:nvSpPr>
          <p:cNvPr id="18" name="object 18"/>
          <p:cNvSpPr txBox="1"/>
          <p:nvPr/>
        </p:nvSpPr>
        <p:spPr>
          <a:xfrm>
            <a:off x="2852166" y="3923233"/>
            <a:ext cx="655320" cy="44259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panose="02020603050405020304"/>
                <a:cs typeface="Times New Roman" panose="02020603050405020304"/>
              </a:rPr>
              <a:t>L</a:t>
            </a:r>
            <a:r>
              <a:rPr sz="2800" b="1" spc="-20" dirty="0">
                <a:latin typeface="Times New Roman" panose="02020603050405020304"/>
                <a:cs typeface="Times New Roman" panose="02020603050405020304"/>
              </a:rPr>
              <a:t>e</a:t>
            </a:r>
            <a:r>
              <a:rPr sz="2800" b="1" spc="-5" dirty="0">
                <a:latin typeface="Times New Roman" panose="02020603050405020304"/>
                <a:cs typeface="Times New Roman" panose="02020603050405020304"/>
              </a:rPr>
              <a:t>ft</a:t>
            </a:r>
            <a:endParaRPr sz="2800">
              <a:latin typeface="Times New Roman" panose="02020603050405020304"/>
              <a:cs typeface="Times New Roman" panose="02020603050405020304"/>
            </a:endParaRPr>
          </a:p>
        </p:txBody>
      </p:sp>
      <p:sp>
        <p:nvSpPr>
          <p:cNvPr id="19" name="object 19"/>
          <p:cNvSpPr txBox="1"/>
          <p:nvPr/>
        </p:nvSpPr>
        <p:spPr>
          <a:xfrm>
            <a:off x="2869819" y="5355437"/>
            <a:ext cx="756920" cy="44259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panose="02020603050405020304"/>
                <a:cs typeface="Times New Roman" panose="02020603050405020304"/>
              </a:rPr>
              <a:t>S</a:t>
            </a:r>
            <a:r>
              <a:rPr sz="2800" b="1" dirty="0">
                <a:latin typeface="Times New Roman" panose="02020603050405020304"/>
                <a:cs typeface="Times New Roman" panose="02020603050405020304"/>
              </a:rPr>
              <a:t>h</a:t>
            </a:r>
            <a:r>
              <a:rPr sz="2800" b="1" spc="-5" dirty="0">
                <a:latin typeface="Times New Roman" panose="02020603050405020304"/>
                <a:cs typeface="Times New Roman" panose="02020603050405020304"/>
              </a:rPr>
              <a:t>ift</a:t>
            </a:r>
            <a:endParaRPr sz="2800">
              <a:latin typeface="Times New Roman" panose="02020603050405020304"/>
              <a:cs typeface="Times New Roman" panose="02020603050405020304"/>
            </a:endParaRPr>
          </a:p>
        </p:txBody>
      </p:sp>
      <p:sp>
        <p:nvSpPr>
          <p:cNvPr id="20" name="object 20"/>
          <p:cNvSpPr txBox="1"/>
          <p:nvPr/>
        </p:nvSpPr>
        <p:spPr>
          <a:xfrm>
            <a:off x="4701539" y="3763721"/>
            <a:ext cx="2113280" cy="381635"/>
          </a:xfrm>
          <a:prstGeom prst="rect">
            <a:avLst/>
          </a:prstGeom>
        </p:spPr>
        <p:txBody>
          <a:bodyPr vert="horz" wrap="square" lIns="0" tIns="12700" rIns="0" bIns="0" rtlCol="0">
            <a:spAutoFit/>
          </a:bodyPr>
          <a:lstStyle/>
          <a:p>
            <a:pPr marL="38100">
              <a:lnSpc>
                <a:spcPct val="100000"/>
              </a:lnSpc>
              <a:spcBef>
                <a:spcPts val="100"/>
              </a:spcBef>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 </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7" baseline="-21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a:t>
            </a:r>
            <a:r>
              <a:rPr sz="2400" b="1" i="1" spc="-7" baseline="-21000" dirty="0">
                <a:latin typeface="Times New Roman" panose="02020603050405020304"/>
                <a:cs typeface="Times New Roman" panose="02020603050405020304"/>
              </a:rPr>
              <a:t>W</a:t>
            </a:r>
            <a:r>
              <a:rPr sz="2400" b="1" i="1" spc="209" baseline="-2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1" name="object 21"/>
          <p:cNvSpPr/>
          <p:nvPr/>
        </p:nvSpPr>
        <p:spPr>
          <a:xfrm>
            <a:off x="4453127" y="4213859"/>
            <a:ext cx="4570730" cy="1905"/>
          </a:xfrm>
          <a:custGeom>
            <a:avLst/>
            <a:gdLst/>
            <a:ahLst/>
            <a:cxnLst/>
            <a:rect l="l" t="t" r="r" b="b"/>
            <a:pathLst>
              <a:path w="4570730" h="1904">
                <a:moveTo>
                  <a:pt x="0" y="0"/>
                </a:moveTo>
                <a:lnTo>
                  <a:pt x="4570476" y="1523"/>
                </a:lnTo>
              </a:path>
            </a:pathLst>
          </a:custGeom>
          <a:ln w="12192">
            <a:solidFill>
              <a:srgbClr val="000000"/>
            </a:solidFill>
          </a:ln>
        </p:spPr>
        <p:txBody>
          <a:bodyPr wrap="square" lIns="0" tIns="0" rIns="0" bIns="0" rtlCol="0"/>
          <a:lstStyle/>
          <a:p/>
        </p:txBody>
      </p:sp>
      <p:sp>
        <p:nvSpPr>
          <p:cNvPr id="22" name="object 22"/>
          <p:cNvSpPr/>
          <p:nvPr/>
        </p:nvSpPr>
        <p:spPr>
          <a:xfrm>
            <a:off x="5303520" y="4538471"/>
            <a:ext cx="7620" cy="257810"/>
          </a:xfrm>
          <a:custGeom>
            <a:avLst/>
            <a:gdLst/>
            <a:ahLst/>
            <a:cxnLst/>
            <a:rect l="l" t="t" r="r" b="b"/>
            <a:pathLst>
              <a:path w="7620" h="257810">
                <a:moveTo>
                  <a:pt x="7619" y="0"/>
                </a:moveTo>
                <a:lnTo>
                  <a:pt x="0" y="257555"/>
                </a:lnTo>
              </a:path>
            </a:pathLst>
          </a:custGeom>
          <a:ln w="12192">
            <a:solidFill>
              <a:srgbClr val="000000"/>
            </a:solidFill>
          </a:ln>
        </p:spPr>
        <p:txBody>
          <a:bodyPr wrap="square" lIns="0" tIns="0" rIns="0" bIns="0" rtlCol="0"/>
          <a:lstStyle/>
          <a:p/>
        </p:txBody>
      </p:sp>
      <p:sp>
        <p:nvSpPr>
          <p:cNvPr id="23" name="object 23"/>
          <p:cNvSpPr txBox="1"/>
          <p:nvPr/>
        </p:nvSpPr>
        <p:spPr>
          <a:xfrm>
            <a:off x="4701539" y="4191711"/>
            <a:ext cx="1483995" cy="963295"/>
          </a:xfrm>
          <a:prstGeom prst="rect">
            <a:avLst/>
          </a:prstGeom>
        </p:spPr>
        <p:txBody>
          <a:bodyPr vert="horz" wrap="square" lIns="0" tIns="12700" rIns="0" bIns="0" rtlCol="0">
            <a:spAutoFit/>
          </a:bodyPr>
          <a:lstStyle/>
          <a:p>
            <a:pPr algn="ctr">
              <a:lnSpc>
                <a:spcPct val="100000"/>
              </a:lnSpc>
              <a:spcBef>
                <a:spcPts val="100"/>
              </a:spcBef>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a:t>
            </a:r>
            <a:r>
              <a:rPr sz="2400" b="1" i="1" spc="-7" baseline="-21000" dirty="0">
                <a:latin typeface="Times New Roman" panose="02020603050405020304"/>
                <a:cs typeface="Times New Roman" panose="02020603050405020304"/>
              </a:rPr>
              <a:t>W</a:t>
            </a:r>
            <a:r>
              <a:rPr sz="2400" b="1" i="1" spc="202" baseline="-2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R="31750" algn="ctr">
              <a:lnSpc>
                <a:spcPct val="100000"/>
              </a:lnSpc>
              <a:spcBef>
                <a:spcPts val="1730"/>
              </a:spcBef>
            </a:pPr>
            <a:r>
              <a:rPr sz="3600" b="1" i="1" spc="-7" baseline="14000" dirty="0">
                <a:latin typeface="Times New Roman" panose="02020603050405020304"/>
                <a:cs typeface="Times New Roman" panose="02020603050405020304"/>
              </a:rPr>
              <a:t>w</a:t>
            </a:r>
            <a:r>
              <a:rPr sz="1600" b="1" i="1" spc="-5" dirty="0">
                <a:latin typeface="Times New Roman" panose="02020603050405020304"/>
                <a:cs typeface="Times New Roman" panose="02020603050405020304"/>
              </a:rPr>
              <a:t>i</a:t>
            </a:r>
            <a:r>
              <a:rPr sz="1600" b="1" spc="-5" dirty="0">
                <a:latin typeface="Times New Roman" panose="02020603050405020304"/>
                <a:cs typeface="Times New Roman" panose="02020603050405020304"/>
              </a:rPr>
              <a:t>+1</a:t>
            </a:r>
            <a:endParaRPr sz="1600">
              <a:latin typeface="Times New Roman" panose="02020603050405020304"/>
              <a:cs typeface="Times New Roman" panose="02020603050405020304"/>
            </a:endParaRPr>
          </a:p>
        </p:txBody>
      </p:sp>
      <p:sp>
        <p:nvSpPr>
          <p:cNvPr id="24" name="object 24"/>
          <p:cNvSpPr txBox="1"/>
          <p:nvPr/>
        </p:nvSpPr>
        <p:spPr>
          <a:xfrm>
            <a:off x="4701539" y="5198745"/>
            <a:ext cx="2112645" cy="381635"/>
          </a:xfrm>
          <a:prstGeom prst="rect">
            <a:avLst/>
          </a:prstGeom>
        </p:spPr>
        <p:txBody>
          <a:bodyPr vert="horz" wrap="square" lIns="0" tIns="12700" rIns="0" bIns="0" rtlCol="0">
            <a:spAutoFit/>
          </a:bodyPr>
          <a:lstStyle/>
          <a:p>
            <a:pPr marL="38100">
              <a:lnSpc>
                <a:spcPct val="100000"/>
              </a:lnSpc>
              <a:spcBef>
                <a:spcPts val="100"/>
              </a:spcBef>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 </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7" baseline="-21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a:t>
            </a:r>
            <a:r>
              <a:rPr sz="2400" b="1" i="1" spc="-7" baseline="-21000" dirty="0">
                <a:latin typeface="Times New Roman" panose="02020603050405020304"/>
                <a:cs typeface="Times New Roman" panose="02020603050405020304"/>
              </a:rPr>
              <a:t>W</a:t>
            </a:r>
            <a:r>
              <a:rPr sz="2400" b="1" i="1" spc="225" baseline="-2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5" name="object 25"/>
          <p:cNvSpPr/>
          <p:nvPr/>
        </p:nvSpPr>
        <p:spPr>
          <a:xfrm>
            <a:off x="4453127" y="5643371"/>
            <a:ext cx="4570730" cy="1905"/>
          </a:xfrm>
          <a:custGeom>
            <a:avLst/>
            <a:gdLst/>
            <a:ahLst/>
            <a:cxnLst/>
            <a:rect l="l" t="t" r="r" b="b"/>
            <a:pathLst>
              <a:path w="4570730" h="1904">
                <a:moveTo>
                  <a:pt x="0" y="0"/>
                </a:moveTo>
                <a:lnTo>
                  <a:pt x="4570476" y="1523"/>
                </a:lnTo>
              </a:path>
            </a:pathLst>
          </a:custGeom>
          <a:ln w="9144">
            <a:solidFill>
              <a:srgbClr val="000000"/>
            </a:solidFill>
          </a:ln>
        </p:spPr>
        <p:txBody>
          <a:bodyPr wrap="square" lIns="0" tIns="0" rIns="0" bIns="0" rtlCol="0"/>
          <a:lstStyle/>
          <a:p/>
        </p:txBody>
      </p:sp>
      <p:sp>
        <p:nvSpPr>
          <p:cNvPr id="26" name="object 26"/>
          <p:cNvSpPr txBox="1"/>
          <p:nvPr/>
        </p:nvSpPr>
        <p:spPr>
          <a:xfrm>
            <a:off x="5201411" y="5621528"/>
            <a:ext cx="2331085" cy="381635"/>
          </a:xfrm>
          <a:prstGeom prst="rect">
            <a:avLst/>
          </a:prstGeom>
        </p:spPr>
        <p:txBody>
          <a:bodyPr vert="horz" wrap="square" lIns="0" tIns="12700" rIns="0" bIns="0" rtlCol="0">
            <a:spAutoFit/>
          </a:bodyPr>
          <a:lstStyle/>
          <a:p>
            <a:pPr marL="38100">
              <a:lnSpc>
                <a:spcPct val="100000"/>
              </a:lnSpc>
              <a:spcBef>
                <a:spcPts val="100"/>
              </a:spcBef>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7" baseline="-21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 </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7" baseline="-21000" dirty="0">
                <a:latin typeface="Times New Roman" panose="02020603050405020304"/>
                <a:cs typeface="Times New Roman" panose="02020603050405020304"/>
              </a:rPr>
              <a:t>+2</a:t>
            </a:r>
            <a:r>
              <a:rPr sz="2400" b="1" spc="-5" dirty="0">
                <a:latin typeface="Times New Roman" panose="02020603050405020304"/>
                <a:cs typeface="Times New Roman" panose="02020603050405020304"/>
              </a:rPr>
              <a:t>]</a:t>
            </a:r>
            <a:r>
              <a:rPr sz="2400" b="1" i="1" spc="-7" baseline="-21000" dirty="0">
                <a:latin typeface="Times New Roman" panose="02020603050405020304"/>
                <a:cs typeface="Times New Roman" panose="02020603050405020304"/>
              </a:rPr>
              <a:t>W</a:t>
            </a:r>
            <a:r>
              <a:rPr sz="2400" b="1" i="1" spc="217" baseline="-2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7" name="object 27"/>
          <p:cNvSpPr txBox="1"/>
          <p:nvPr/>
        </p:nvSpPr>
        <p:spPr>
          <a:xfrm>
            <a:off x="4701539" y="2190953"/>
            <a:ext cx="2113280" cy="381635"/>
          </a:xfrm>
          <a:prstGeom prst="rect">
            <a:avLst/>
          </a:prstGeom>
        </p:spPr>
        <p:txBody>
          <a:bodyPr vert="horz" wrap="square" lIns="0" tIns="12700" rIns="0" bIns="0" rtlCol="0">
            <a:spAutoFit/>
          </a:bodyPr>
          <a:lstStyle/>
          <a:p>
            <a:pPr marL="38100">
              <a:lnSpc>
                <a:spcPct val="100000"/>
              </a:lnSpc>
              <a:spcBef>
                <a:spcPts val="100"/>
              </a:spcBef>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 </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7" baseline="-21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a:t>
            </a:r>
            <a:r>
              <a:rPr sz="2400" b="1" i="1" spc="-7" baseline="-21000" dirty="0">
                <a:latin typeface="Times New Roman" panose="02020603050405020304"/>
                <a:cs typeface="Times New Roman" panose="02020603050405020304"/>
              </a:rPr>
              <a:t>W</a:t>
            </a:r>
            <a:r>
              <a:rPr sz="2400" b="1" i="1" spc="209" baseline="-2100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28" name="object 28"/>
          <p:cNvSpPr/>
          <p:nvPr/>
        </p:nvSpPr>
        <p:spPr>
          <a:xfrm>
            <a:off x="4453127" y="2642616"/>
            <a:ext cx="4570730" cy="1905"/>
          </a:xfrm>
          <a:custGeom>
            <a:avLst/>
            <a:gdLst/>
            <a:ahLst/>
            <a:cxnLst/>
            <a:rect l="l" t="t" r="r" b="b"/>
            <a:pathLst>
              <a:path w="4570730" h="1905">
                <a:moveTo>
                  <a:pt x="0" y="0"/>
                </a:moveTo>
                <a:lnTo>
                  <a:pt x="4570476" y="1524"/>
                </a:lnTo>
              </a:path>
            </a:pathLst>
          </a:custGeom>
          <a:ln w="12192">
            <a:solidFill>
              <a:srgbClr val="000000"/>
            </a:solidFill>
          </a:ln>
        </p:spPr>
        <p:txBody>
          <a:bodyPr wrap="square" lIns="0" tIns="0" rIns="0" bIns="0" rtlCol="0"/>
          <a:lstStyle/>
          <a:p/>
        </p:txBody>
      </p:sp>
      <p:sp>
        <p:nvSpPr>
          <p:cNvPr id="29" name="object 29"/>
          <p:cNvSpPr txBox="1"/>
          <p:nvPr/>
        </p:nvSpPr>
        <p:spPr>
          <a:xfrm>
            <a:off x="5122164" y="2546985"/>
            <a:ext cx="1751330" cy="1037590"/>
          </a:xfrm>
          <a:prstGeom prst="rect">
            <a:avLst/>
          </a:prstGeom>
        </p:spPr>
        <p:txBody>
          <a:bodyPr vert="horz" wrap="square" lIns="0" tIns="12065" rIns="0" bIns="0" rtlCol="0">
            <a:spAutoFit/>
          </a:bodyPr>
          <a:lstStyle/>
          <a:p>
            <a:pPr marL="38100">
              <a:lnSpc>
                <a:spcPct val="100000"/>
              </a:lnSpc>
              <a:spcBef>
                <a:spcPts val="95"/>
              </a:spcBef>
            </a:pPr>
            <a:r>
              <a:rPr sz="2400" b="1"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7" baseline="-21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a:t>
            </a:r>
            <a:r>
              <a:rPr sz="2400" b="1" i="1" spc="-7" baseline="-21000" dirty="0">
                <a:latin typeface="Times New Roman" panose="02020603050405020304"/>
                <a:cs typeface="Times New Roman" panose="02020603050405020304"/>
              </a:rPr>
              <a:t>W</a:t>
            </a:r>
            <a:r>
              <a:rPr sz="2400" b="1" i="1" spc="217" baseline="-21000"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a:t>
            </a:r>
            <a:endParaRPr sz="2800">
              <a:latin typeface="Times New Roman" panose="02020603050405020304"/>
              <a:cs typeface="Times New Roman" panose="02020603050405020304"/>
            </a:endParaRPr>
          </a:p>
          <a:p>
            <a:pPr marL="494665">
              <a:lnSpc>
                <a:spcPct val="100000"/>
              </a:lnSpc>
              <a:spcBef>
                <a:spcPts val="1760"/>
              </a:spcBef>
            </a:pP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endParaRPr sz="2400" baseline="-21000">
              <a:latin typeface="Times New Roman" panose="02020603050405020304"/>
              <a:cs typeface="Times New Roman" panose="02020603050405020304"/>
            </a:endParaRPr>
          </a:p>
        </p:txBody>
      </p:sp>
      <p:sp>
        <p:nvSpPr>
          <p:cNvPr id="30" name="object 30"/>
          <p:cNvSpPr txBox="1"/>
          <p:nvPr/>
        </p:nvSpPr>
        <p:spPr>
          <a:xfrm>
            <a:off x="7300214" y="2625090"/>
            <a:ext cx="1867535" cy="381635"/>
          </a:xfrm>
          <a:prstGeom prst="rect">
            <a:avLst/>
          </a:prstGeom>
        </p:spPr>
        <p:txBody>
          <a:bodyPr vert="horz" wrap="square" lIns="0" tIns="12700" rIns="0" bIns="0" rtlCol="0">
            <a:spAutoFit/>
          </a:bodyPr>
          <a:lstStyle/>
          <a:p>
            <a:pPr marL="38100">
              <a:lnSpc>
                <a:spcPct val="100000"/>
              </a:lnSpc>
              <a:spcBef>
                <a:spcPts val="100"/>
              </a:spcBef>
            </a:pPr>
            <a:r>
              <a:rPr sz="2400" b="1" i="1" spc="-5" dirty="0">
                <a:latin typeface="Times New Roman" panose="02020603050405020304"/>
                <a:cs typeface="Times New Roman" panose="02020603050405020304"/>
              </a:rPr>
              <a:t>A</a:t>
            </a:r>
            <a:r>
              <a:rPr sz="2400" b="1" spc="-5" dirty="0">
                <a:latin typeface="Microsoft JhengHei" panose="020B0604030504040204" charset="-120"/>
                <a:cs typeface="Microsoft JhengHei" panose="020B0604030504040204" charset="-120"/>
              </a:rPr>
              <a:t>∪</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a:t>
            </a:r>
            <a:r>
              <a:rPr sz="2400" b="1" i="1" spc="-5" dirty="0">
                <a:latin typeface="Times New Roman" panose="02020603050405020304"/>
                <a:cs typeface="Times New Roman" panose="02020603050405020304"/>
              </a:rPr>
              <a:t>w</a:t>
            </a:r>
            <a:r>
              <a:rPr sz="2400" b="1" i="1" spc="-7" baseline="-21000" dirty="0">
                <a:latin typeface="Times New Roman" panose="02020603050405020304"/>
                <a:cs typeface="Times New Roman" panose="02020603050405020304"/>
              </a:rPr>
              <a:t>i</a:t>
            </a:r>
            <a:r>
              <a:rPr sz="2400" b="1" spc="-7" baseline="-21000" dirty="0">
                <a:latin typeface="Times New Roman" panose="02020603050405020304"/>
                <a:cs typeface="Times New Roman" panose="02020603050405020304"/>
              </a:rPr>
              <a:t>+1</a:t>
            </a:r>
            <a:r>
              <a:rPr sz="2400" b="1" spc="-5"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31" name="object 31"/>
          <p:cNvSpPr txBox="1"/>
          <p:nvPr/>
        </p:nvSpPr>
        <p:spPr>
          <a:xfrm>
            <a:off x="7282560" y="4196283"/>
            <a:ext cx="1870710" cy="381635"/>
          </a:xfrm>
          <a:prstGeom prst="rect">
            <a:avLst/>
          </a:prstGeom>
        </p:spPr>
        <p:txBody>
          <a:bodyPr vert="horz" wrap="square" lIns="0" tIns="12700" rIns="0" bIns="0" rtlCol="0">
            <a:spAutoFit/>
          </a:bodyPr>
          <a:lstStyle/>
          <a:p>
            <a:pPr marL="38100">
              <a:lnSpc>
                <a:spcPct val="100000"/>
              </a:lnSpc>
              <a:spcBef>
                <a:spcPts val="100"/>
              </a:spcBef>
            </a:pPr>
            <a:r>
              <a:rPr sz="2400" b="1" i="1" dirty="0">
                <a:latin typeface="Times New Roman" panose="02020603050405020304"/>
                <a:cs typeface="Times New Roman" panose="02020603050405020304"/>
              </a:rPr>
              <a:t>A</a:t>
            </a:r>
            <a:r>
              <a:rPr sz="2400" b="1" dirty="0">
                <a:latin typeface="Microsoft JhengHei" panose="020B0604030504040204" charset="-120"/>
                <a:cs typeface="Microsoft JhengHei" panose="020B0604030504040204" charset="-120"/>
              </a:rPr>
              <a:t>∪</a:t>
            </a:r>
            <a:r>
              <a:rPr sz="2400" b="1" dirty="0">
                <a:latin typeface="Times New Roman" panose="02020603050405020304"/>
                <a:cs typeface="Times New Roman" panose="02020603050405020304"/>
              </a:rPr>
              <a:t>{</a:t>
            </a:r>
            <a:r>
              <a:rPr sz="2400" b="1" i="1" dirty="0">
                <a:latin typeface="Times New Roman" panose="02020603050405020304"/>
                <a:cs typeface="Times New Roman" panose="02020603050405020304"/>
              </a:rPr>
              <a:t>w</a:t>
            </a:r>
            <a:r>
              <a:rPr sz="2400" b="1" i="1" baseline="-21000"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a:t>
            </a:r>
            <a:r>
              <a:rPr sz="2400" b="1" i="1" dirty="0">
                <a:latin typeface="Times New Roman" panose="02020603050405020304"/>
                <a:cs typeface="Times New Roman" panose="02020603050405020304"/>
              </a:rPr>
              <a:t>w</a:t>
            </a:r>
            <a:r>
              <a:rPr sz="2400" b="1" i="1" baseline="-21000" dirty="0">
                <a:latin typeface="Times New Roman" panose="02020603050405020304"/>
                <a:cs typeface="Times New Roman" panose="02020603050405020304"/>
              </a:rPr>
              <a:t>i</a:t>
            </a:r>
            <a:r>
              <a:rPr sz="2400" b="1" baseline="-21000" dirty="0">
                <a:latin typeface="Times New Roman" panose="02020603050405020304"/>
                <a:cs typeface="Times New Roman" panose="02020603050405020304"/>
              </a:rPr>
              <a:t>+1</a:t>
            </a:r>
            <a:r>
              <a:rPr sz="2400" b="1"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32" name="object 32"/>
          <p:cNvSpPr/>
          <p:nvPr/>
        </p:nvSpPr>
        <p:spPr>
          <a:xfrm>
            <a:off x="5734811" y="3072383"/>
            <a:ext cx="1905" cy="214629"/>
          </a:xfrm>
          <a:custGeom>
            <a:avLst/>
            <a:gdLst/>
            <a:ahLst/>
            <a:cxnLst/>
            <a:rect l="l" t="t" r="r" b="b"/>
            <a:pathLst>
              <a:path w="1904" h="214629">
                <a:moveTo>
                  <a:pt x="1650" y="0"/>
                </a:moveTo>
                <a:lnTo>
                  <a:pt x="0" y="214249"/>
                </a:lnTo>
              </a:path>
            </a:pathLst>
          </a:custGeom>
          <a:ln w="12191">
            <a:solidFill>
              <a:srgbClr val="000000"/>
            </a:solidFill>
          </a:ln>
        </p:spPr>
        <p:txBody>
          <a:bodyPr wrap="square" lIns="0" tIns="0" rIns="0" bIns="0" rtlCol="0"/>
          <a:lstStyle/>
          <a:p/>
        </p:txBody>
      </p:sp>
      <p:sp>
        <p:nvSpPr>
          <p:cNvPr id="33" name="object 33"/>
          <p:cNvSpPr/>
          <p:nvPr/>
        </p:nvSpPr>
        <p:spPr>
          <a:xfrm>
            <a:off x="2135123" y="2060448"/>
            <a:ext cx="7848600" cy="0"/>
          </a:xfrm>
          <a:custGeom>
            <a:avLst/>
            <a:gdLst/>
            <a:ahLst/>
            <a:cxnLst/>
            <a:rect l="l" t="t" r="r" b="b"/>
            <a:pathLst>
              <a:path w="7848600">
                <a:moveTo>
                  <a:pt x="0" y="0"/>
                </a:moveTo>
                <a:lnTo>
                  <a:pt x="7848600" y="0"/>
                </a:lnTo>
              </a:path>
            </a:pathLst>
          </a:custGeom>
          <a:ln w="12192">
            <a:solidFill>
              <a:srgbClr val="0000FF"/>
            </a:solidFill>
          </a:ln>
        </p:spPr>
        <p:txBody>
          <a:bodyPr wrap="square" lIns="0" tIns="0" rIns="0" bIns="0" rtlCol="0"/>
          <a:lstStyle/>
          <a:p/>
        </p:txBody>
      </p:sp>
      <p:sp>
        <p:nvSpPr>
          <p:cNvPr id="35"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239770" y="1407160"/>
            <a:ext cx="5941060" cy="368300"/>
          </a:xfrm>
          <a:prstGeom prst="rect">
            <a:avLst/>
          </a:prstGeom>
          <a:noFill/>
        </p:spPr>
        <p:txBody>
          <a:bodyPr wrap="square" rtlCol="0">
            <a:spAutoFit/>
          </a:bodyPr>
          <a:p>
            <a:r>
              <a:rPr lang="zh-CN" altLang="en-US"/>
              <a:t>北京</a:t>
            </a:r>
            <a:r>
              <a:rPr lang="en-US" altLang="zh-CN"/>
              <a:t>		</a:t>
            </a:r>
            <a:r>
              <a:rPr lang="zh-CN" altLang="en-US"/>
              <a:t>是</a:t>
            </a:r>
            <a:r>
              <a:rPr lang="en-US" altLang="zh-CN"/>
              <a:t>		</a:t>
            </a:r>
            <a:r>
              <a:rPr lang="zh-CN" altLang="en-US"/>
              <a:t>中国</a:t>
            </a:r>
            <a:r>
              <a:rPr lang="en-US" altLang="zh-CN"/>
              <a:t>		</a:t>
            </a:r>
            <a:r>
              <a:rPr lang="zh-CN" altLang="en-US"/>
              <a:t>的</a:t>
            </a:r>
            <a:r>
              <a:rPr lang="en-US" altLang="zh-CN"/>
              <a:t>		</a:t>
            </a:r>
            <a:r>
              <a:rPr lang="zh-CN" altLang="en-US"/>
              <a:t>首都</a:t>
            </a:r>
            <a:endParaRPr lang="zh-CN" altLang="en-US"/>
          </a:p>
        </p:txBody>
      </p:sp>
      <p:sp>
        <p:nvSpPr>
          <p:cNvPr id="8" name="弧形 7"/>
          <p:cNvSpPr/>
          <p:nvPr/>
        </p:nvSpPr>
        <p:spPr>
          <a:xfrm rot="19620000">
            <a:off x="3355340" y="1154430"/>
            <a:ext cx="1518285" cy="1334770"/>
          </a:xfrm>
          <a:prstGeom prst="arc">
            <a:avLst>
              <a:gd name="adj1" fmla="val 15181927"/>
              <a:gd name="adj2" fmla="val 0"/>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弧形 11"/>
          <p:cNvSpPr/>
          <p:nvPr/>
        </p:nvSpPr>
        <p:spPr>
          <a:xfrm rot="18600000">
            <a:off x="4393565" y="683260"/>
            <a:ext cx="4009390" cy="3688715"/>
          </a:xfrm>
          <a:prstGeom prst="arc">
            <a:avLst>
              <a:gd name="adj1" fmla="val 16099430"/>
              <a:gd name="adj2" fmla="val 1061191"/>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弧形 4"/>
          <p:cNvSpPr/>
          <p:nvPr/>
        </p:nvSpPr>
        <p:spPr>
          <a:xfrm rot="19620000">
            <a:off x="5547360" y="1215390"/>
            <a:ext cx="1518285" cy="1334770"/>
          </a:xfrm>
          <a:prstGeom prst="arc">
            <a:avLst>
              <a:gd name="adj1" fmla="val 15181927"/>
              <a:gd name="adj2" fmla="val 0"/>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弧形 5"/>
          <p:cNvSpPr/>
          <p:nvPr/>
        </p:nvSpPr>
        <p:spPr>
          <a:xfrm rot="19620000">
            <a:off x="6774180" y="1305560"/>
            <a:ext cx="1409065" cy="1217295"/>
          </a:xfrm>
          <a:prstGeom prst="arc">
            <a:avLst>
              <a:gd name="adj1" fmla="val 15803179"/>
              <a:gd name="adj2" fmla="val 0"/>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9" name="直接连接符 8"/>
          <p:cNvCxnSpPr/>
          <p:nvPr/>
        </p:nvCxnSpPr>
        <p:spPr>
          <a:xfrm>
            <a:off x="5382895" y="215836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382895" y="272986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60270" y="215836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直接连接符 12"/>
          <p:cNvCxnSpPr/>
          <p:nvPr/>
        </p:nvCxnSpPr>
        <p:spPr>
          <a:xfrm>
            <a:off x="2150745" y="272986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直接连接符 13"/>
          <p:cNvCxnSpPr/>
          <p:nvPr/>
        </p:nvCxnSpPr>
        <p:spPr>
          <a:xfrm>
            <a:off x="2155190" y="2152015"/>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15" name="文本框 14"/>
          <p:cNvSpPr txBox="1"/>
          <p:nvPr/>
        </p:nvSpPr>
        <p:spPr>
          <a:xfrm>
            <a:off x="5412105" y="2215515"/>
            <a:ext cx="2632075" cy="368300"/>
          </a:xfrm>
          <a:prstGeom prst="rect">
            <a:avLst/>
          </a:prstGeom>
          <a:noFill/>
        </p:spPr>
        <p:txBody>
          <a:bodyPr wrap="square" rtlCol="0">
            <a:spAutoFit/>
          </a:bodyPr>
          <a:p>
            <a:r>
              <a:rPr lang="zh-CN" altLang="en-US"/>
              <a:t>北京</a:t>
            </a:r>
            <a:r>
              <a:rPr lang="en-US" altLang="zh-CN"/>
              <a:t>  </a:t>
            </a:r>
            <a:r>
              <a:rPr lang="zh-CN" altLang="en-US"/>
              <a:t>是</a:t>
            </a:r>
            <a:r>
              <a:rPr lang="en-US" altLang="zh-CN"/>
              <a:t>  </a:t>
            </a:r>
            <a:r>
              <a:rPr lang="zh-CN" altLang="en-US"/>
              <a:t>中国</a:t>
            </a:r>
            <a:r>
              <a:rPr lang="en-US" altLang="zh-CN"/>
              <a:t>  </a:t>
            </a:r>
            <a:r>
              <a:rPr lang="zh-CN" altLang="en-US"/>
              <a:t>的</a:t>
            </a:r>
            <a:r>
              <a:rPr lang="en-US" altLang="zh-CN"/>
              <a:t>  </a:t>
            </a:r>
            <a:r>
              <a:rPr lang="zh-CN" altLang="en-US"/>
              <a:t>首都</a:t>
            </a:r>
            <a:endParaRPr lang="zh-CN" altLang="en-US"/>
          </a:p>
        </p:txBody>
      </p:sp>
      <p:cxnSp>
        <p:nvCxnSpPr>
          <p:cNvPr id="16" name="直接连接符 15"/>
          <p:cNvCxnSpPr/>
          <p:nvPr/>
        </p:nvCxnSpPr>
        <p:spPr>
          <a:xfrm>
            <a:off x="5382895" y="289750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82895" y="346900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60270" y="290322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直接连接符 18"/>
          <p:cNvCxnSpPr/>
          <p:nvPr/>
        </p:nvCxnSpPr>
        <p:spPr>
          <a:xfrm>
            <a:off x="2160270" y="347472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0" name="直接连接符 19"/>
          <p:cNvCxnSpPr/>
          <p:nvPr/>
        </p:nvCxnSpPr>
        <p:spPr>
          <a:xfrm>
            <a:off x="2164715" y="2896870"/>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21" name="文本框 20"/>
          <p:cNvSpPr txBox="1"/>
          <p:nvPr/>
        </p:nvSpPr>
        <p:spPr>
          <a:xfrm>
            <a:off x="5412105" y="2999105"/>
            <a:ext cx="2179320" cy="368300"/>
          </a:xfrm>
          <a:prstGeom prst="rect">
            <a:avLst/>
          </a:prstGeom>
          <a:noFill/>
        </p:spPr>
        <p:txBody>
          <a:bodyPr wrap="square" rtlCol="0">
            <a:spAutoFit/>
          </a:bodyPr>
          <a:p>
            <a:r>
              <a:rPr lang="zh-CN" altLang="en-US"/>
              <a:t>是</a:t>
            </a:r>
            <a:r>
              <a:rPr lang="en-US" altLang="zh-CN"/>
              <a:t>  </a:t>
            </a:r>
            <a:r>
              <a:rPr lang="zh-CN" altLang="en-US"/>
              <a:t>中国</a:t>
            </a:r>
            <a:r>
              <a:rPr lang="en-US" altLang="zh-CN"/>
              <a:t>  </a:t>
            </a:r>
            <a:r>
              <a:rPr lang="zh-CN" altLang="en-US"/>
              <a:t>的</a:t>
            </a:r>
            <a:r>
              <a:rPr lang="en-US" altLang="zh-CN"/>
              <a:t>  </a:t>
            </a:r>
            <a:r>
              <a:rPr lang="zh-CN" altLang="en-US"/>
              <a:t>首都</a:t>
            </a:r>
            <a:endParaRPr lang="zh-CN" altLang="en-US"/>
          </a:p>
        </p:txBody>
      </p:sp>
      <p:sp>
        <p:nvSpPr>
          <p:cNvPr id="22" name="文本框 21"/>
          <p:cNvSpPr txBox="1"/>
          <p:nvPr/>
        </p:nvSpPr>
        <p:spPr>
          <a:xfrm>
            <a:off x="4001770" y="3004820"/>
            <a:ext cx="742950" cy="368300"/>
          </a:xfrm>
          <a:prstGeom prst="rect">
            <a:avLst/>
          </a:prstGeom>
          <a:noFill/>
        </p:spPr>
        <p:txBody>
          <a:bodyPr wrap="none" rtlCol="0" anchor="t">
            <a:spAutoFit/>
          </a:bodyPr>
          <a:p>
            <a:r>
              <a:rPr lang="zh-CN" altLang="en-US">
                <a:sym typeface="+mn-ea"/>
              </a:rPr>
              <a:t>北京</a:t>
            </a:r>
            <a:r>
              <a:rPr lang="en-US" altLang="zh-CN">
                <a:sym typeface="+mn-ea"/>
              </a:rPr>
              <a:t>  </a:t>
            </a:r>
            <a:endParaRPr lang="zh-CN" altLang="en-US"/>
          </a:p>
        </p:txBody>
      </p:sp>
      <p:cxnSp>
        <p:nvCxnSpPr>
          <p:cNvPr id="23" name="直接连接符 22"/>
          <p:cNvCxnSpPr/>
          <p:nvPr/>
        </p:nvCxnSpPr>
        <p:spPr>
          <a:xfrm>
            <a:off x="5392420" y="3642360"/>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92420" y="4213860"/>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169795" y="364807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6" name="直接连接符 25"/>
          <p:cNvCxnSpPr/>
          <p:nvPr/>
        </p:nvCxnSpPr>
        <p:spPr>
          <a:xfrm>
            <a:off x="2169795" y="421957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直接连接符 26"/>
          <p:cNvCxnSpPr/>
          <p:nvPr/>
        </p:nvCxnSpPr>
        <p:spPr>
          <a:xfrm>
            <a:off x="2174240" y="3641725"/>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28" name="文本框 27"/>
          <p:cNvSpPr txBox="1"/>
          <p:nvPr/>
        </p:nvSpPr>
        <p:spPr>
          <a:xfrm>
            <a:off x="5421630" y="3743960"/>
            <a:ext cx="2179320" cy="368300"/>
          </a:xfrm>
          <a:prstGeom prst="rect">
            <a:avLst/>
          </a:prstGeom>
          <a:noFill/>
        </p:spPr>
        <p:txBody>
          <a:bodyPr wrap="square" rtlCol="0">
            <a:spAutoFit/>
          </a:bodyPr>
          <a:p>
            <a:r>
              <a:rPr lang="zh-CN" altLang="en-US"/>
              <a:t>中国</a:t>
            </a:r>
            <a:r>
              <a:rPr lang="en-US" altLang="zh-CN"/>
              <a:t>  </a:t>
            </a:r>
            <a:r>
              <a:rPr lang="zh-CN" altLang="en-US"/>
              <a:t>的</a:t>
            </a:r>
            <a:r>
              <a:rPr lang="en-US" altLang="zh-CN"/>
              <a:t>  </a:t>
            </a:r>
            <a:r>
              <a:rPr lang="zh-CN" altLang="en-US"/>
              <a:t>首都</a:t>
            </a:r>
            <a:endParaRPr lang="zh-CN" altLang="en-US"/>
          </a:p>
        </p:txBody>
      </p:sp>
      <p:sp>
        <p:nvSpPr>
          <p:cNvPr id="29" name="文本框 28"/>
          <p:cNvSpPr txBox="1"/>
          <p:nvPr/>
        </p:nvSpPr>
        <p:spPr>
          <a:xfrm>
            <a:off x="3772535" y="3745230"/>
            <a:ext cx="971550" cy="368300"/>
          </a:xfrm>
          <a:prstGeom prst="rect">
            <a:avLst/>
          </a:prstGeom>
          <a:noFill/>
        </p:spPr>
        <p:txBody>
          <a:bodyPr wrap="none" rtlCol="0" anchor="t">
            <a:spAutoFit/>
          </a:bodyPr>
          <a:p>
            <a:r>
              <a:rPr lang="zh-CN" altLang="en-US">
                <a:sym typeface="+mn-ea"/>
              </a:rPr>
              <a:t>北京</a:t>
            </a:r>
            <a:r>
              <a:rPr lang="en-US" altLang="zh-CN">
                <a:sym typeface="+mn-ea"/>
              </a:rPr>
              <a:t>  </a:t>
            </a:r>
            <a:r>
              <a:rPr lang="zh-CN" altLang="en-US">
                <a:sym typeface="+mn-ea"/>
              </a:rPr>
              <a:t>是</a:t>
            </a:r>
            <a:endParaRPr lang="zh-CN" altLang="en-US">
              <a:sym typeface="+mn-ea"/>
            </a:endParaRPr>
          </a:p>
        </p:txBody>
      </p:sp>
      <p:cxnSp>
        <p:nvCxnSpPr>
          <p:cNvPr id="30" name="直接连接符 29"/>
          <p:cNvCxnSpPr/>
          <p:nvPr/>
        </p:nvCxnSpPr>
        <p:spPr>
          <a:xfrm>
            <a:off x="5401945" y="441007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401945" y="498157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179320" y="441579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直接连接符 32"/>
          <p:cNvCxnSpPr/>
          <p:nvPr/>
        </p:nvCxnSpPr>
        <p:spPr>
          <a:xfrm>
            <a:off x="2179320" y="498729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直接连接符 33"/>
          <p:cNvCxnSpPr/>
          <p:nvPr/>
        </p:nvCxnSpPr>
        <p:spPr>
          <a:xfrm>
            <a:off x="2183765" y="4409440"/>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36" name="文本框 35"/>
          <p:cNvSpPr txBox="1"/>
          <p:nvPr/>
        </p:nvSpPr>
        <p:spPr>
          <a:xfrm>
            <a:off x="5431155" y="4511675"/>
            <a:ext cx="2179320" cy="368300"/>
          </a:xfrm>
          <a:prstGeom prst="rect">
            <a:avLst/>
          </a:prstGeom>
          <a:noFill/>
        </p:spPr>
        <p:txBody>
          <a:bodyPr wrap="square" rtlCol="0">
            <a:spAutoFit/>
          </a:bodyPr>
          <a:p>
            <a:r>
              <a:rPr lang="zh-CN" altLang="en-US"/>
              <a:t>中国</a:t>
            </a:r>
            <a:r>
              <a:rPr lang="en-US" altLang="zh-CN"/>
              <a:t>  </a:t>
            </a:r>
            <a:r>
              <a:rPr lang="zh-CN" altLang="en-US"/>
              <a:t>的</a:t>
            </a:r>
            <a:r>
              <a:rPr lang="en-US" altLang="zh-CN"/>
              <a:t>  </a:t>
            </a:r>
            <a:r>
              <a:rPr lang="zh-CN" altLang="en-US"/>
              <a:t>首都</a:t>
            </a:r>
            <a:endParaRPr lang="zh-CN" altLang="en-US"/>
          </a:p>
        </p:txBody>
      </p:sp>
      <p:sp>
        <p:nvSpPr>
          <p:cNvPr id="37" name="文本框 36"/>
          <p:cNvSpPr txBox="1"/>
          <p:nvPr/>
        </p:nvSpPr>
        <p:spPr>
          <a:xfrm>
            <a:off x="4272915" y="4546600"/>
            <a:ext cx="411480" cy="368300"/>
          </a:xfrm>
          <a:prstGeom prst="rect">
            <a:avLst/>
          </a:prstGeom>
          <a:noFill/>
        </p:spPr>
        <p:txBody>
          <a:bodyPr wrap="none" rtlCol="0" anchor="t">
            <a:spAutoFit/>
          </a:bodyPr>
          <a:p>
            <a:pPr algn="l"/>
            <a:r>
              <a:rPr lang="zh-CN" altLang="en-US">
                <a:sym typeface="+mn-ea"/>
              </a:rPr>
              <a:t>是</a:t>
            </a:r>
            <a:endParaRPr lang="zh-CN" altLang="en-US">
              <a:sym typeface="+mn-ea"/>
            </a:endParaRPr>
          </a:p>
        </p:txBody>
      </p:sp>
      <p:sp>
        <p:nvSpPr>
          <p:cNvPr id="38" name="文本框 37"/>
          <p:cNvSpPr txBox="1"/>
          <p:nvPr/>
        </p:nvSpPr>
        <p:spPr>
          <a:xfrm>
            <a:off x="4085590" y="5017135"/>
            <a:ext cx="742950" cy="368300"/>
          </a:xfrm>
          <a:prstGeom prst="rect">
            <a:avLst/>
          </a:prstGeom>
          <a:noFill/>
        </p:spPr>
        <p:txBody>
          <a:bodyPr wrap="none" rtlCol="0" anchor="t">
            <a:spAutoFit/>
          </a:bodyPr>
          <a:p>
            <a:r>
              <a:rPr lang="zh-CN" altLang="en-US">
                <a:sym typeface="+mn-ea"/>
              </a:rPr>
              <a:t>北京</a:t>
            </a:r>
            <a:r>
              <a:rPr lang="en-US" altLang="zh-CN">
                <a:sym typeface="+mn-ea"/>
              </a:rPr>
              <a:t>  </a:t>
            </a:r>
            <a:endParaRPr lang="zh-CN" altLang="en-US"/>
          </a:p>
        </p:txBody>
      </p:sp>
      <p:cxnSp>
        <p:nvCxnSpPr>
          <p:cNvPr id="39" name="直接箭头连接符 38"/>
          <p:cNvCxnSpPr>
            <a:endCxn id="38" idx="0"/>
          </p:cNvCxnSpPr>
          <p:nvPr/>
        </p:nvCxnSpPr>
        <p:spPr>
          <a:xfrm flipH="1">
            <a:off x="4457065" y="4757420"/>
            <a:ext cx="16510" cy="25971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87340" y="540956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87340" y="598106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164715" y="541528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直接连接符 42"/>
          <p:cNvCxnSpPr/>
          <p:nvPr/>
        </p:nvCxnSpPr>
        <p:spPr>
          <a:xfrm>
            <a:off x="2164715" y="598678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直接连接符 43"/>
          <p:cNvCxnSpPr/>
          <p:nvPr/>
        </p:nvCxnSpPr>
        <p:spPr>
          <a:xfrm>
            <a:off x="2169160" y="5408930"/>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45" name="文本框 44"/>
          <p:cNvSpPr txBox="1"/>
          <p:nvPr/>
        </p:nvSpPr>
        <p:spPr>
          <a:xfrm>
            <a:off x="5416550" y="5511165"/>
            <a:ext cx="2179320" cy="368300"/>
          </a:xfrm>
          <a:prstGeom prst="rect">
            <a:avLst/>
          </a:prstGeom>
          <a:noFill/>
        </p:spPr>
        <p:txBody>
          <a:bodyPr wrap="square" rtlCol="0">
            <a:spAutoFit/>
          </a:bodyPr>
          <a:p>
            <a:r>
              <a:rPr lang="zh-CN" altLang="en-US"/>
              <a:t>的</a:t>
            </a:r>
            <a:r>
              <a:rPr lang="en-US" altLang="zh-CN"/>
              <a:t>  </a:t>
            </a:r>
            <a:r>
              <a:rPr lang="zh-CN" altLang="en-US"/>
              <a:t>首都</a:t>
            </a:r>
            <a:endParaRPr lang="zh-CN" altLang="en-US"/>
          </a:p>
        </p:txBody>
      </p:sp>
      <p:sp>
        <p:nvSpPr>
          <p:cNvPr id="46" name="文本框 45"/>
          <p:cNvSpPr txBox="1"/>
          <p:nvPr/>
        </p:nvSpPr>
        <p:spPr>
          <a:xfrm>
            <a:off x="3754120" y="5550535"/>
            <a:ext cx="1074420" cy="368300"/>
          </a:xfrm>
          <a:prstGeom prst="rect">
            <a:avLst/>
          </a:prstGeom>
          <a:noFill/>
        </p:spPr>
        <p:txBody>
          <a:bodyPr wrap="none" rtlCol="0" anchor="t">
            <a:spAutoFit/>
          </a:bodyPr>
          <a:p>
            <a:pPr algn="l"/>
            <a:r>
              <a:rPr lang="zh-CN" altLang="en-US">
                <a:sym typeface="+mn-ea"/>
              </a:rPr>
              <a:t>是</a:t>
            </a:r>
            <a:r>
              <a:rPr lang="en-US" altLang="zh-CN">
                <a:sym typeface="+mn-ea"/>
              </a:rPr>
              <a:t>  </a:t>
            </a:r>
            <a:r>
              <a:rPr lang="zh-CN" altLang="en-US">
                <a:sym typeface="+mn-ea"/>
              </a:rPr>
              <a:t>中国</a:t>
            </a:r>
            <a:r>
              <a:rPr lang="en-US" altLang="zh-CN">
                <a:sym typeface="+mn-ea"/>
              </a:rPr>
              <a:t>  </a:t>
            </a:r>
            <a:endParaRPr lang="zh-CN" altLang="en-US">
              <a:sym typeface="+mn-ea"/>
            </a:endParaRPr>
          </a:p>
        </p:txBody>
      </p:sp>
      <p:sp>
        <p:nvSpPr>
          <p:cNvPr id="47" name="文本框 46"/>
          <p:cNvSpPr txBox="1"/>
          <p:nvPr/>
        </p:nvSpPr>
        <p:spPr>
          <a:xfrm>
            <a:off x="3575685" y="6224905"/>
            <a:ext cx="742950" cy="368300"/>
          </a:xfrm>
          <a:prstGeom prst="rect">
            <a:avLst/>
          </a:prstGeom>
          <a:noFill/>
        </p:spPr>
        <p:txBody>
          <a:bodyPr wrap="none" rtlCol="0" anchor="t">
            <a:spAutoFit/>
          </a:bodyPr>
          <a:p>
            <a:r>
              <a:rPr lang="zh-CN" altLang="en-US">
                <a:sym typeface="+mn-ea"/>
              </a:rPr>
              <a:t>北京</a:t>
            </a:r>
            <a:r>
              <a:rPr lang="en-US" altLang="zh-CN">
                <a:sym typeface="+mn-ea"/>
              </a:rPr>
              <a:t>  </a:t>
            </a:r>
            <a:endParaRPr lang="zh-CN" altLang="en-US"/>
          </a:p>
        </p:txBody>
      </p:sp>
      <p:cxnSp>
        <p:nvCxnSpPr>
          <p:cNvPr id="48" name="直接箭头连接符 47"/>
          <p:cNvCxnSpPr>
            <a:endCxn id="47" idx="0"/>
          </p:cNvCxnSpPr>
          <p:nvPr/>
        </p:nvCxnSpPr>
        <p:spPr>
          <a:xfrm flipH="1">
            <a:off x="3947160" y="5866130"/>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8044180" y="2184400"/>
            <a:ext cx="698500" cy="429895"/>
          </a:xfrm>
          <a:prstGeom prst="rect">
            <a:avLst/>
          </a:prstGeom>
          <a:noFill/>
        </p:spPr>
        <p:txBody>
          <a:bodyPr wrap="none" rtlCol="0" anchor="t">
            <a:spAutoFit/>
          </a:bodyPr>
          <a:p>
            <a:r>
              <a:rPr lang="en-US" sz="2200" b="1">
                <a:solidFill>
                  <a:srgbClr val="FF0000"/>
                </a:solidFill>
                <a:sym typeface="+mn-ea"/>
              </a:rPr>
              <a:t>shift</a:t>
            </a:r>
            <a:endParaRPr lang="en-US" sz="2200" b="1">
              <a:solidFill>
                <a:srgbClr val="FF0000"/>
              </a:solidFill>
              <a:sym typeface="+mn-ea"/>
            </a:endParaRPr>
          </a:p>
        </p:txBody>
      </p:sp>
      <p:sp>
        <p:nvSpPr>
          <p:cNvPr id="50" name="文本框 49"/>
          <p:cNvSpPr txBox="1"/>
          <p:nvPr/>
        </p:nvSpPr>
        <p:spPr>
          <a:xfrm>
            <a:off x="8044180" y="3041650"/>
            <a:ext cx="698500" cy="429895"/>
          </a:xfrm>
          <a:prstGeom prst="rect">
            <a:avLst/>
          </a:prstGeom>
          <a:noFill/>
        </p:spPr>
        <p:txBody>
          <a:bodyPr wrap="none" rtlCol="0" anchor="t">
            <a:spAutoFit/>
          </a:bodyPr>
          <a:p>
            <a:r>
              <a:rPr lang="en-US" sz="2200" b="1">
                <a:solidFill>
                  <a:srgbClr val="FF0000"/>
                </a:solidFill>
                <a:sym typeface="+mn-ea"/>
              </a:rPr>
              <a:t>shift</a:t>
            </a:r>
            <a:endParaRPr lang="en-US" sz="2200" b="1">
              <a:solidFill>
                <a:srgbClr val="FF0000"/>
              </a:solidFill>
              <a:sym typeface="+mn-ea"/>
            </a:endParaRPr>
          </a:p>
        </p:txBody>
      </p:sp>
      <p:sp>
        <p:nvSpPr>
          <p:cNvPr id="51" name="文本框 50"/>
          <p:cNvSpPr txBox="1"/>
          <p:nvPr/>
        </p:nvSpPr>
        <p:spPr>
          <a:xfrm>
            <a:off x="8074025" y="3712845"/>
            <a:ext cx="727075" cy="429895"/>
          </a:xfrm>
          <a:prstGeom prst="rect">
            <a:avLst/>
          </a:prstGeom>
          <a:noFill/>
        </p:spPr>
        <p:txBody>
          <a:bodyPr wrap="none" rtlCol="0" anchor="t">
            <a:spAutoFit/>
          </a:bodyPr>
          <a:p>
            <a:r>
              <a:rPr lang="en-US" sz="2200" b="1">
                <a:solidFill>
                  <a:srgbClr val="FF0000"/>
                </a:solidFill>
                <a:sym typeface="+mn-ea"/>
              </a:rPr>
              <a:t>right</a:t>
            </a:r>
            <a:endParaRPr lang="en-US" sz="2200" b="1">
              <a:solidFill>
                <a:srgbClr val="FF0000"/>
              </a:solidFill>
              <a:sym typeface="+mn-ea"/>
            </a:endParaRPr>
          </a:p>
        </p:txBody>
      </p:sp>
      <p:sp>
        <p:nvSpPr>
          <p:cNvPr id="52" name="文本框 51"/>
          <p:cNvSpPr txBox="1"/>
          <p:nvPr/>
        </p:nvSpPr>
        <p:spPr>
          <a:xfrm>
            <a:off x="8102600" y="4415790"/>
            <a:ext cx="698500" cy="429895"/>
          </a:xfrm>
          <a:prstGeom prst="rect">
            <a:avLst/>
          </a:prstGeom>
          <a:noFill/>
        </p:spPr>
        <p:txBody>
          <a:bodyPr wrap="none" rtlCol="0" anchor="t">
            <a:spAutoFit/>
          </a:bodyPr>
          <a:p>
            <a:r>
              <a:rPr lang="en-US" sz="2200" b="1">
                <a:solidFill>
                  <a:srgbClr val="FF0000"/>
                </a:solidFill>
                <a:sym typeface="+mn-ea"/>
              </a:rPr>
              <a:t>shift</a:t>
            </a:r>
            <a:endParaRPr lang="en-US" sz="2200" b="1">
              <a:solidFill>
                <a:srgbClr val="FF0000"/>
              </a:solidFill>
              <a:sym typeface="+mn-ea"/>
            </a:endParaRPr>
          </a:p>
        </p:txBody>
      </p:sp>
      <p:sp>
        <p:nvSpPr>
          <p:cNvPr id="53" name="文本框 52"/>
          <p:cNvSpPr txBox="1"/>
          <p:nvPr/>
        </p:nvSpPr>
        <p:spPr>
          <a:xfrm>
            <a:off x="8133080" y="5449570"/>
            <a:ext cx="698500" cy="429895"/>
          </a:xfrm>
          <a:prstGeom prst="rect">
            <a:avLst/>
          </a:prstGeom>
          <a:noFill/>
        </p:spPr>
        <p:txBody>
          <a:bodyPr wrap="none" rtlCol="0" anchor="t">
            <a:spAutoFit/>
          </a:bodyPr>
          <a:p>
            <a:r>
              <a:rPr lang="en-US" sz="2200" b="1">
                <a:solidFill>
                  <a:srgbClr val="FF0000"/>
                </a:solidFill>
                <a:sym typeface="+mn-ea"/>
              </a:rPr>
              <a:t>shift</a:t>
            </a:r>
            <a:endParaRPr lang="en-US" sz="2200" b="1">
              <a:solidFill>
                <a:srgbClr val="FF0000"/>
              </a:solidFill>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3239770" y="1407160"/>
            <a:ext cx="5941060" cy="368300"/>
          </a:xfrm>
          <a:prstGeom prst="rect">
            <a:avLst/>
          </a:prstGeom>
          <a:noFill/>
        </p:spPr>
        <p:txBody>
          <a:bodyPr wrap="square" rtlCol="0">
            <a:spAutoFit/>
          </a:bodyPr>
          <a:p>
            <a:r>
              <a:rPr lang="zh-CN" altLang="en-US"/>
              <a:t>北京</a:t>
            </a:r>
            <a:r>
              <a:rPr lang="en-US" altLang="zh-CN"/>
              <a:t>		</a:t>
            </a:r>
            <a:r>
              <a:rPr lang="zh-CN" altLang="en-US"/>
              <a:t>是</a:t>
            </a:r>
            <a:r>
              <a:rPr lang="en-US" altLang="zh-CN"/>
              <a:t>		</a:t>
            </a:r>
            <a:r>
              <a:rPr lang="zh-CN" altLang="en-US"/>
              <a:t>中国</a:t>
            </a:r>
            <a:r>
              <a:rPr lang="en-US" altLang="zh-CN"/>
              <a:t>		</a:t>
            </a:r>
            <a:r>
              <a:rPr lang="zh-CN" altLang="en-US"/>
              <a:t>的</a:t>
            </a:r>
            <a:r>
              <a:rPr lang="en-US" altLang="zh-CN"/>
              <a:t>		</a:t>
            </a:r>
            <a:r>
              <a:rPr lang="zh-CN" altLang="en-US"/>
              <a:t>首都</a:t>
            </a:r>
            <a:endParaRPr lang="zh-CN" altLang="en-US"/>
          </a:p>
        </p:txBody>
      </p:sp>
      <p:sp>
        <p:nvSpPr>
          <p:cNvPr id="8" name="弧形 7"/>
          <p:cNvSpPr/>
          <p:nvPr/>
        </p:nvSpPr>
        <p:spPr>
          <a:xfrm rot="19620000">
            <a:off x="3355340" y="1154430"/>
            <a:ext cx="1518285" cy="1334770"/>
          </a:xfrm>
          <a:prstGeom prst="arc">
            <a:avLst>
              <a:gd name="adj1" fmla="val 15181927"/>
              <a:gd name="adj2" fmla="val 0"/>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弧形 11"/>
          <p:cNvSpPr/>
          <p:nvPr/>
        </p:nvSpPr>
        <p:spPr>
          <a:xfrm rot="18600000">
            <a:off x="4393565" y="683260"/>
            <a:ext cx="4009390" cy="3688715"/>
          </a:xfrm>
          <a:prstGeom prst="arc">
            <a:avLst>
              <a:gd name="adj1" fmla="val 16099430"/>
              <a:gd name="adj2" fmla="val 1061191"/>
            </a:avLst>
          </a:prstGeom>
          <a:ln w="15875">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弧形 4"/>
          <p:cNvSpPr/>
          <p:nvPr/>
        </p:nvSpPr>
        <p:spPr>
          <a:xfrm rot="19620000">
            <a:off x="5547360" y="1215390"/>
            <a:ext cx="1518285" cy="1334770"/>
          </a:xfrm>
          <a:prstGeom prst="arc">
            <a:avLst>
              <a:gd name="adj1" fmla="val 15181927"/>
              <a:gd name="adj2" fmla="val 0"/>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弧形 5"/>
          <p:cNvSpPr/>
          <p:nvPr/>
        </p:nvSpPr>
        <p:spPr>
          <a:xfrm rot="19620000">
            <a:off x="6774180" y="1305560"/>
            <a:ext cx="1409065" cy="1217295"/>
          </a:xfrm>
          <a:prstGeom prst="arc">
            <a:avLst>
              <a:gd name="adj1" fmla="val 15803179"/>
              <a:gd name="adj2" fmla="val 0"/>
            </a:avLst>
          </a:prstGeom>
          <a:ln w="15875">
            <a:head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40" name="直接连接符 39"/>
          <p:cNvCxnSpPr/>
          <p:nvPr/>
        </p:nvCxnSpPr>
        <p:spPr>
          <a:xfrm>
            <a:off x="5725795" y="190817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725795" y="247967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520315" y="191452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直接连接符 42"/>
          <p:cNvCxnSpPr/>
          <p:nvPr/>
        </p:nvCxnSpPr>
        <p:spPr>
          <a:xfrm>
            <a:off x="2520315" y="248602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直接连接符 43"/>
          <p:cNvCxnSpPr/>
          <p:nvPr/>
        </p:nvCxnSpPr>
        <p:spPr>
          <a:xfrm>
            <a:off x="2524760" y="1908175"/>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45" name="文本框 44"/>
          <p:cNvSpPr txBox="1"/>
          <p:nvPr/>
        </p:nvSpPr>
        <p:spPr>
          <a:xfrm>
            <a:off x="5755005" y="2009775"/>
            <a:ext cx="2179320" cy="368300"/>
          </a:xfrm>
          <a:prstGeom prst="rect">
            <a:avLst/>
          </a:prstGeom>
          <a:noFill/>
        </p:spPr>
        <p:txBody>
          <a:bodyPr wrap="square" rtlCol="0">
            <a:spAutoFit/>
          </a:bodyPr>
          <a:p>
            <a:r>
              <a:rPr lang="zh-CN" altLang="en-US"/>
              <a:t>首都</a:t>
            </a:r>
            <a:endParaRPr lang="zh-CN" altLang="en-US"/>
          </a:p>
        </p:txBody>
      </p:sp>
      <p:sp>
        <p:nvSpPr>
          <p:cNvPr id="46" name="文本框 45"/>
          <p:cNvSpPr txBox="1"/>
          <p:nvPr/>
        </p:nvSpPr>
        <p:spPr>
          <a:xfrm>
            <a:off x="3923030" y="2049780"/>
            <a:ext cx="1303020" cy="368300"/>
          </a:xfrm>
          <a:prstGeom prst="rect">
            <a:avLst/>
          </a:prstGeom>
          <a:noFill/>
        </p:spPr>
        <p:txBody>
          <a:bodyPr wrap="none" rtlCol="0" anchor="t">
            <a:spAutoFit/>
          </a:bodyPr>
          <a:p>
            <a:pPr algn="l"/>
            <a:r>
              <a:rPr lang="zh-CN" altLang="en-US">
                <a:sym typeface="+mn-ea"/>
              </a:rPr>
              <a:t>是</a:t>
            </a:r>
            <a:r>
              <a:rPr lang="en-US" altLang="zh-CN">
                <a:sym typeface="+mn-ea"/>
              </a:rPr>
              <a:t>  </a:t>
            </a:r>
            <a:r>
              <a:rPr lang="zh-CN" altLang="en-US">
                <a:sym typeface="+mn-ea"/>
              </a:rPr>
              <a:t>中国</a:t>
            </a:r>
            <a:r>
              <a:rPr lang="en-US" altLang="zh-CN">
                <a:sym typeface="+mn-ea"/>
              </a:rPr>
              <a:t>  </a:t>
            </a:r>
            <a:r>
              <a:rPr lang="zh-CN" altLang="en-US">
                <a:sym typeface="+mn-ea"/>
              </a:rPr>
              <a:t>的</a:t>
            </a:r>
            <a:endParaRPr lang="zh-CN" altLang="en-US">
              <a:sym typeface="+mn-ea"/>
            </a:endParaRPr>
          </a:p>
        </p:txBody>
      </p:sp>
      <p:sp>
        <p:nvSpPr>
          <p:cNvPr id="47" name="文本框 46"/>
          <p:cNvSpPr txBox="1"/>
          <p:nvPr/>
        </p:nvSpPr>
        <p:spPr>
          <a:xfrm>
            <a:off x="3749040" y="2650490"/>
            <a:ext cx="742950" cy="368300"/>
          </a:xfrm>
          <a:prstGeom prst="rect">
            <a:avLst/>
          </a:prstGeom>
          <a:noFill/>
        </p:spPr>
        <p:txBody>
          <a:bodyPr wrap="none" rtlCol="0" anchor="t">
            <a:spAutoFit/>
          </a:bodyPr>
          <a:p>
            <a:r>
              <a:rPr lang="zh-CN" altLang="en-US">
                <a:sym typeface="+mn-ea"/>
              </a:rPr>
              <a:t>北京</a:t>
            </a:r>
            <a:r>
              <a:rPr lang="en-US" altLang="zh-CN">
                <a:sym typeface="+mn-ea"/>
              </a:rPr>
              <a:t>  </a:t>
            </a:r>
            <a:endParaRPr lang="zh-CN" altLang="en-US"/>
          </a:p>
        </p:txBody>
      </p:sp>
      <p:cxnSp>
        <p:nvCxnSpPr>
          <p:cNvPr id="48" name="直接箭头连接符 47"/>
          <p:cNvCxnSpPr>
            <a:endCxn id="47" idx="0"/>
          </p:cNvCxnSpPr>
          <p:nvPr/>
        </p:nvCxnSpPr>
        <p:spPr>
          <a:xfrm flipH="1">
            <a:off x="4120515" y="2291715"/>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730240" y="3041650"/>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730240" y="3613150"/>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24760" y="304800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9" name="直接连接符 48"/>
          <p:cNvCxnSpPr/>
          <p:nvPr/>
        </p:nvCxnSpPr>
        <p:spPr>
          <a:xfrm>
            <a:off x="2524760" y="361950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直接连接符 49"/>
          <p:cNvCxnSpPr/>
          <p:nvPr/>
        </p:nvCxnSpPr>
        <p:spPr>
          <a:xfrm>
            <a:off x="2529205" y="3041650"/>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51" name="文本框 50"/>
          <p:cNvSpPr txBox="1"/>
          <p:nvPr/>
        </p:nvSpPr>
        <p:spPr>
          <a:xfrm>
            <a:off x="5759450" y="3143250"/>
            <a:ext cx="2179320" cy="368300"/>
          </a:xfrm>
          <a:prstGeom prst="rect">
            <a:avLst/>
          </a:prstGeom>
          <a:noFill/>
        </p:spPr>
        <p:txBody>
          <a:bodyPr wrap="square" rtlCol="0">
            <a:spAutoFit/>
          </a:bodyPr>
          <a:p>
            <a:r>
              <a:rPr lang="zh-CN" altLang="en-US"/>
              <a:t>首都</a:t>
            </a:r>
            <a:endParaRPr lang="zh-CN" altLang="en-US"/>
          </a:p>
        </p:txBody>
      </p:sp>
      <p:sp>
        <p:nvSpPr>
          <p:cNvPr id="52" name="文本框 51"/>
          <p:cNvSpPr txBox="1"/>
          <p:nvPr/>
        </p:nvSpPr>
        <p:spPr>
          <a:xfrm>
            <a:off x="3927475" y="3183255"/>
            <a:ext cx="1325880" cy="368300"/>
          </a:xfrm>
          <a:prstGeom prst="rect">
            <a:avLst/>
          </a:prstGeom>
          <a:noFill/>
        </p:spPr>
        <p:txBody>
          <a:bodyPr wrap="none" rtlCol="0" anchor="t">
            <a:spAutoFit/>
          </a:bodyPr>
          <a:p>
            <a:pPr algn="l"/>
            <a:r>
              <a:rPr lang="zh-CN" altLang="en-US">
                <a:sym typeface="+mn-ea"/>
              </a:rPr>
              <a:t>是</a:t>
            </a:r>
            <a:r>
              <a:rPr lang="en-US" altLang="zh-CN">
                <a:sym typeface="+mn-ea"/>
              </a:rPr>
              <a:t>  		</a:t>
            </a:r>
            <a:r>
              <a:rPr lang="zh-CN" altLang="en-US">
                <a:sym typeface="+mn-ea"/>
              </a:rPr>
              <a:t>的</a:t>
            </a:r>
            <a:endParaRPr lang="zh-CN" altLang="en-US">
              <a:sym typeface="+mn-ea"/>
            </a:endParaRPr>
          </a:p>
        </p:txBody>
      </p:sp>
      <p:sp>
        <p:nvSpPr>
          <p:cNvPr id="53" name="文本框 52"/>
          <p:cNvSpPr txBox="1"/>
          <p:nvPr/>
        </p:nvSpPr>
        <p:spPr>
          <a:xfrm>
            <a:off x="3749040" y="3716020"/>
            <a:ext cx="742950" cy="368300"/>
          </a:xfrm>
          <a:prstGeom prst="rect">
            <a:avLst/>
          </a:prstGeom>
          <a:noFill/>
        </p:spPr>
        <p:txBody>
          <a:bodyPr wrap="none" rtlCol="0" anchor="t">
            <a:spAutoFit/>
          </a:bodyPr>
          <a:p>
            <a:r>
              <a:rPr lang="zh-CN" altLang="en-US">
                <a:sym typeface="+mn-ea"/>
              </a:rPr>
              <a:t>北京</a:t>
            </a:r>
            <a:r>
              <a:rPr lang="en-US" altLang="zh-CN">
                <a:sym typeface="+mn-ea"/>
              </a:rPr>
              <a:t>  </a:t>
            </a:r>
            <a:endParaRPr lang="zh-CN" altLang="en-US"/>
          </a:p>
        </p:txBody>
      </p:sp>
      <p:cxnSp>
        <p:nvCxnSpPr>
          <p:cNvPr id="54" name="直接箭头连接符 53"/>
          <p:cNvCxnSpPr>
            <a:endCxn id="53" idx="0"/>
          </p:cNvCxnSpPr>
          <p:nvPr/>
        </p:nvCxnSpPr>
        <p:spPr>
          <a:xfrm flipH="1">
            <a:off x="4120515" y="3357245"/>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4608195" y="3716020"/>
            <a:ext cx="742950" cy="368300"/>
          </a:xfrm>
          <a:prstGeom prst="rect">
            <a:avLst/>
          </a:prstGeom>
          <a:noFill/>
        </p:spPr>
        <p:txBody>
          <a:bodyPr wrap="none" rtlCol="0" anchor="t">
            <a:spAutoFit/>
          </a:bodyPr>
          <a:p>
            <a:r>
              <a:rPr lang="zh-CN" altLang="en-US">
                <a:sym typeface="+mn-ea"/>
              </a:rPr>
              <a:t>中国</a:t>
            </a:r>
            <a:r>
              <a:rPr lang="en-US" altLang="zh-CN">
                <a:sym typeface="+mn-ea"/>
              </a:rPr>
              <a:t>  </a:t>
            </a:r>
            <a:endParaRPr lang="zh-CN" altLang="en-US"/>
          </a:p>
        </p:txBody>
      </p:sp>
      <p:cxnSp>
        <p:nvCxnSpPr>
          <p:cNvPr id="56" name="直接箭头连接符 55"/>
          <p:cNvCxnSpPr/>
          <p:nvPr/>
        </p:nvCxnSpPr>
        <p:spPr>
          <a:xfrm flipH="1">
            <a:off x="4963160" y="3512185"/>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730240" y="405447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730240" y="4625975"/>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24760" y="406082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60" name="直接连接符 59"/>
          <p:cNvCxnSpPr/>
          <p:nvPr/>
        </p:nvCxnSpPr>
        <p:spPr>
          <a:xfrm>
            <a:off x="2524760" y="4632325"/>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61" name="直接连接符 60"/>
          <p:cNvCxnSpPr/>
          <p:nvPr/>
        </p:nvCxnSpPr>
        <p:spPr>
          <a:xfrm>
            <a:off x="2529205" y="4054475"/>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63" name="文本框 62"/>
          <p:cNvSpPr txBox="1"/>
          <p:nvPr/>
        </p:nvSpPr>
        <p:spPr>
          <a:xfrm>
            <a:off x="3567430" y="4123690"/>
            <a:ext cx="1554480" cy="368300"/>
          </a:xfrm>
          <a:prstGeom prst="rect">
            <a:avLst/>
          </a:prstGeom>
          <a:noFill/>
        </p:spPr>
        <p:txBody>
          <a:bodyPr wrap="none" rtlCol="0" anchor="t">
            <a:spAutoFit/>
          </a:bodyPr>
          <a:p>
            <a:pPr algn="l"/>
            <a:r>
              <a:rPr lang="zh-CN" altLang="en-US">
                <a:sym typeface="+mn-ea"/>
              </a:rPr>
              <a:t>是</a:t>
            </a:r>
            <a:r>
              <a:rPr lang="en-US" altLang="zh-CN">
                <a:sym typeface="+mn-ea"/>
              </a:rPr>
              <a:t>  	</a:t>
            </a:r>
            <a:r>
              <a:rPr lang="zh-CN" altLang="en-US">
                <a:sym typeface="+mn-ea"/>
              </a:rPr>
              <a:t>的</a:t>
            </a:r>
            <a:r>
              <a:rPr lang="en-US" altLang="zh-CN">
                <a:sym typeface="+mn-ea"/>
              </a:rPr>
              <a:t>  	</a:t>
            </a:r>
            <a:r>
              <a:rPr lang="zh-CN" altLang="en-US">
                <a:sym typeface="+mn-ea"/>
              </a:rPr>
              <a:t>首都</a:t>
            </a:r>
            <a:endParaRPr lang="zh-CN" altLang="en-US">
              <a:sym typeface="+mn-ea"/>
            </a:endParaRPr>
          </a:p>
        </p:txBody>
      </p:sp>
      <p:sp>
        <p:nvSpPr>
          <p:cNvPr id="64" name="文本框 63"/>
          <p:cNvSpPr txBox="1"/>
          <p:nvPr/>
        </p:nvSpPr>
        <p:spPr>
          <a:xfrm>
            <a:off x="3291840" y="4870450"/>
            <a:ext cx="742950" cy="368300"/>
          </a:xfrm>
          <a:prstGeom prst="rect">
            <a:avLst/>
          </a:prstGeom>
          <a:noFill/>
        </p:spPr>
        <p:txBody>
          <a:bodyPr wrap="none" rtlCol="0" anchor="t">
            <a:spAutoFit/>
          </a:bodyPr>
          <a:p>
            <a:r>
              <a:rPr lang="zh-CN" altLang="en-US">
                <a:sym typeface="+mn-ea"/>
              </a:rPr>
              <a:t>北京</a:t>
            </a:r>
            <a:r>
              <a:rPr lang="en-US" altLang="zh-CN">
                <a:sym typeface="+mn-ea"/>
              </a:rPr>
              <a:t>  </a:t>
            </a:r>
            <a:endParaRPr lang="zh-CN" altLang="en-US"/>
          </a:p>
        </p:txBody>
      </p:sp>
      <p:cxnSp>
        <p:nvCxnSpPr>
          <p:cNvPr id="65" name="直接箭头连接符 64"/>
          <p:cNvCxnSpPr>
            <a:endCxn id="64" idx="0"/>
          </p:cNvCxnSpPr>
          <p:nvPr/>
        </p:nvCxnSpPr>
        <p:spPr>
          <a:xfrm flipH="1">
            <a:off x="3663315" y="4511675"/>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3865245" y="4870450"/>
            <a:ext cx="742950" cy="368300"/>
          </a:xfrm>
          <a:prstGeom prst="rect">
            <a:avLst/>
          </a:prstGeom>
          <a:noFill/>
        </p:spPr>
        <p:txBody>
          <a:bodyPr wrap="none" rtlCol="0" anchor="t">
            <a:spAutoFit/>
          </a:bodyPr>
          <a:p>
            <a:r>
              <a:rPr lang="zh-CN" altLang="en-US">
                <a:sym typeface="+mn-ea"/>
              </a:rPr>
              <a:t>中国</a:t>
            </a:r>
            <a:r>
              <a:rPr lang="en-US" altLang="zh-CN">
                <a:sym typeface="+mn-ea"/>
              </a:rPr>
              <a:t>  </a:t>
            </a:r>
            <a:endParaRPr lang="zh-CN" altLang="en-US"/>
          </a:p>
        </p:txBody>
      </p:sp>
      <p:cxnSp>
        <p:nvCxnSpPr>
          <p:cNvPr id="67" name="直接箭头连接符 66"/>
          <p:cNvCxnSpPr/>
          <p:nvPr/>
        </p:nvCxnSpPr>
        <p:spPr>
          <a:xfrm flipH="1">
            <a:off x="4201160" y="4531360"/>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739765" y="5242560"/>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739765" y="5814060"/>
            <a:ext cx="2632710" cy="0"/>
          </a:xfrm>
          <a:prstGeom prst="line">
            <a:avLst/>
          </a:prstGeom>
          <a:ln w="28575" cmpd="sng">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534285" y="524891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直接连接符 70"/>
          <p:cNvCxnSpPr/>
          <p:nvPr/>
        </p:nvCxnSpPr>
        <p:spPr>
          <a:xfrm>
            <a:off x="2534285" y="5820410"/>
            <a:ext cx="263271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直接连接符 71"/>
          <p:cNvCxnSpPr/>
          <p:nvPr/>
        </p:nvCxnSpPr>
        <p:spPr>
          <a:xfrm>
            <a:off x="2538730" y="5242560"/>
            <a:ext cx="5080" cy="574675"/>
          </a:xfrm>
          <a:prstGeom prst="line">
            <a:avLst/>
          </a:prstGeom>
        </p:spPr>
        <p:style>
          <a:lnRef idx="3">
            <a:schemeClr val="accent5"/>
          </a:lnRef>
          <a:fillRef idx="0">
            <a:schemeClr val="accent5"/>
          </a:fillRef>
          <a:effectRef idx="2">
            <a:schemeClr val="accent5"/>
          </a:effectRef>
          <a:fontRef idx="minor">
            <a:schemeClr val="tx1"/>
          </a:fontRef>
        </p:style>
      </p:cxnSp>
      <p:sp>
        <p:nvSpPr>
          <p:cNvPr id="73" name="文本框 72"/>
          <p:cNvSpPr txBox="1"/>
          <p:nvPr/>
        </p:nvSpPr>
        <p:spPr>
          <a:xfrm>
            <a:off x="3576955" y="5311775"/>
            <a:ext cx="1097280" cy="368300"/>
          </a:xfrm>
          <a:prstGeom prst="rect">
            <a:avLst/>
          </a:prstGeom>
          <a:noFill/>
        </p:spPr>
        <p:txBody>
          <a:bodyPr wrap="none" rtlCol="0" anchor="t">
            <a:spAutoFit/>
          </a:bodyPr>
          <a:p>
            <a:pPr algn="l"/>
            <a:r>
              <a:rPr lang="zh-CN" altLang="en-US">
                <a:sym typeface="+mn-ea"/>
              </a:rPr>
              <a:t>是</a:t>
            </a:r>
            <a:r>
              <a:rPr lang="en-US" altLang="zh-CN">
                <a:sym typeface="+mn-ea"/>
              </a:rPr>
              <a:t>  	</a:t>
            </a:r>
            <a:r>
              <a:rPr lang="zh-CN" altLang="en-US">
                <a:sym typeface="+mn-ea"/>
              </a:rPr>
              <a:t>首都</a:t>
            </a:r>
            <a:endParaRPr lang="zh-CN" altLang="en-US">
              <a:sym typeface="+mn-ea"/>
            </a:endParaRPr>
          </a:p>
        </p:txBody>
      </p:sp>
      <p:sp>
        <p:nvSpPr>
          <p:cNvPr id="74" name="文本框 73"/>
          <p:cNvSpPr txBox="1"/>
          <p:nvPr/>
        </p:nvSpPr>
        <p:spPr>
          <a:xfrm>
            <a:off x="3301365" y="6058535"/>
            <a:ext cx="742950" cy="368300"/>
          </a:xfrm>
          <a:prstGeom prst="rect">
            <a:avLst/>
          </a:prstGeom>
          <a:noFill/>
        </p:spPr>
        <p:txBody>
          <a:bodyPr wrap="none" rtlCol="0" anchor="t">
            <a:spAutoFit/>
          </a:bodyPr>
          <a:p>
            <a:r>
              <a:rPr lang="zh-CN" altLang="en-US">
                <a:sym typeface="+mn-ea"/>
              </a:rPr>
              <a:t>北京</a:t>
            </a:r>
            <a:r>
              <a:rPr lang="en-US" altLang="zh-CN">
                <a:sym typeface="+mn-ea"/>
              </a:rPr>
              <a:t>  </a:t>
            </a:r>
            <a:endParaRPr lang="zh-CN" altLang="en-US"/>
          </a:p>
        </p:txBody>
      </p:sp>
      <p:cxnSp>
        <p:nvCxnSpPr>
          <p:cNvPr id="75" name="直接箭头连接符 74"/>
          <p:cNvCxnSpPr>
            <a:endCxn id="74" idx="0"/>
          </p:cNvCxnSpPr>
          <p:nvPr/>
        </p:nvCxnSpPr>
        <p:spPr>
          <a:xfrm flipH="1">
            <a:off x="3672840" y="5699760"/>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44315" y="6545580"/>
            <a:ext cx="742950" cy="368300"/>
          </a:xfrm>
          <a:prstGeom prst="rect">
            <a:avLst/>
          </a:prstGeom>
          <a:noFill/>
        </p:spPr>
        <p:txBody>
          <a:bodyPr wrap="none" rtlCol="0" anchor="t">
            <a:spAutoFit/>
          </a:bodyPr>
          <a:p>
            <a:r>
              <a:rPr lang="zh-CN" altLang="en-US">
                <a:sym typeface="+mn-ea"/>
              </a:rPr>
              <a:t>中国</a:t>
            </a:r>
            <a:r>
              <a:rPr lang="en-US" altLang="zh-CN">
                <a:sym typeface="+mn-ea"/>
              </a:rPr>
              <a:t>  </a:t>
            </a:r>
            <a:endParaRPr lang="zh-CN" altLang="en-US"/>
          </a:p>
        </p:txBody>
      </p:sp>
      <p:cxnSp>
        <p:nvCxnSpPr>
          <p:cNvPr id="77" name="直接箭头连接符 76"/>
          <p:cNvCxnSpPr/>
          <p:nvPr/>
        </p:nvCxnSpPr>
        <p:spPr>
          <a:xfrm flipH="1">
            <a:off x="4380230" y="6206490"/>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4234180" y="5904865"/>
            <a:ext cx="640080" cy="368300"/>
          </a:xfrm>
          <a:prstGeom prst="rect">
            <a:avLst/>
          </a:prstGeom>
          <a:noFill/>
        </p:spPr>
        <p:txBody>
          <a:bodyPr wrap="none" rtlCol="0" anchor="t">
            <a:spAutoFit/>
          </a:bodyPr>
          <a:p>
            <a:r>
              <a:rPr lang="zh-CN" altLang="en-US">
                <a:sym typeface="+mn-ea"/>
              </a:rPr>
              <a:t>的</a:t>
            </a:r>
            <a:r>
              <a:rPr lang="en-US" altLang="zh-CN">
                <a:sym typeface="+mn-ea"/>
              </a:rPr>
              <a:t>  	</a:t>
            </a:r>
            <a:endParaRPr lang="zh-CN" altLang="en-US"/>
          </a:p>
        </p:txBody>
      </p:sp>
      <p:cxnSp>
        <p:nvCxnSpPr>
          <p:cNvPr id="79" name="直接箭头连接符 78"/>
          <p:cNvCxnSpPr/>
          <p:nvPr/>
        </p:nvCxnSpPr>
        <p:spPr>
          <a:xfrm flipH="1">
            <a:off x="4414520" y="5641340"/>
            <a:ext cx="33020" cy="3587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8312785" y="2009775"/>
            <a:ext cx="727075" cy="429895"/>
          </a:xfrm>
          <a:prstGeom prst="rect">
            <a:avLst/>
          </a:prstGeom>
          <a:noFill/>
        </p:spPr>
        <p:txBody>
          <a:bodyPr wrap="none" rtlCol="0" anchor="t">
            <a:spAutoFit/>
          </a:bodyPr>
          <a:p>
            <a:r>
              <a:rPr lang="en-US" sz="2200" b="1">
                <a:solidFill>
                  <a:srgbClr val="FF0000"/>
                </a:solidFill>
                <a:sym typeface="+mn-ea"/>
              </a:rPr>
              <a:t>right</a:t>
            </a:r>
            <a:endParaRPr lang="en-US" sz="2200" b="1">
              <a:solidFill>
                <a:srgbClr val="FF0000"/>
              </a:solidFill>
              <a:sym typeface="+mn-ea"/>
            </a:endParaRPr>
          </a:p>
        </p:txBody>
      </p:sp>
      <p:sp>
        <p:nvSpPr>
          <p:cNvPr id="81" name="文本框 80"/>
          <p:cNvSpPr txBox="1"/>
          <p:nvPr/>
        </p:nvSpPr>
        <p:spPr>
          <a:xfrm>
            <a:off x="8397240" y="3121660"/>
            <a:ext cx="698500" cy="429895"/>
          </a:xfrm>
          <a:prstGeom prst="rect">
            <a:avLst/>
          </a:prstGeom>
          <a:noFill/>
        </p:spPr>
        <p:txBody>
          <a:bodyPr wrap="none" rtlCol="0" anchor="t">
            <a:spAutoFit/>
          </a:bodyPr>
          <a:p>
            <a:r>
              <a:rPr lang="en-US" sz="2200" b="1">
                <a:solidFill>
                  <a:srgbClr val="FF0000"/>
                </a:solidFill>
                <a:sym typeface="+mn-ea"/>
              </a:rPr>
              <a:t>shift</a:t>
            </a:r>
            <a:endParaRPr lang="en-US" sz="2200" b="1">
              <a:solidFill>
                <a:srgbClr val="FF0000"/>
              </a:solidFill>
              <a:sym typeface="+mn-ea"/>
            </a:endParaRPr>
          </a:p>
        </p:txBody>
      </p:sp>
      <p:sp>
        <p:nvSpPr>
          <p:cNvPr id="82" name="文本框 81"/>
          <p:cNvSpPr txBox="1"/>
          <p:nvPr/>
        </p:nvSpPr>
        <p:spPr>
          <a:xfrm>
            <a:off x="8397240" y="4123690"/>
            <a:ext cx="727075" cy="429895"/>
          </a:xfrm>
          <a:prstGeom prst="rect">
            <a:avLst/>
          </a:prstGeom>
          <a:noFill/>
        </p:spPr>
        <p:txBody>
          <a:bodyPr wrap="none" rtlCol="0" anchor="t">
            <a:spAutoFit/>
          </a:bodyPr>
          <a:p>
            <a:r>
              <a:rPr lang="en-US" sz="2200" b="1">
                <a:solidFill>
                  <a:srgbClr val="FF0000"/>
                </a:solidFill>
                <a:sym typeface="+mn-ea"/>
              </a:rPr>
              <a:t>right</a:t>
            </a:r>
            <a:endParaRPr lang="en-US" sz="2200" b="1">
              <a:solidFill>
                <a:srgbClr val="FF0000"/>
              </a:solidFill>
              <a:sym typeface="+mn-ea"/>
            </a:endParaRPr>
          </a:p>
        </p:txBody>
      </p:sp>
      <p:sp>
        <p:nvSpPr>
          <p:cNvPr id="83" name="文本框 82"/>
          <p:cNvSpPr txBox="1"/>
          <p:nvPr/>
        </p:nvSpPr>
        <p:spPr>
          <a:xfrm>
            <a:off x="8464550" y="5280660"/>
            <a:ext cx="575310" cy="429895"/>
          </a:xfrm>
          <a:prstGeom prst="rect">
            <a:avLst/>
          </a:prstGeom>
          <a:noFill/>
        </p:spPr>
        <p:txBody>
          <a:bodyPr wrap="none" rtlCol="0" anchor="t">
            <a:spAutoFit/>
          </a:bodyPr>
          <a:p>
            <a:r>
              <a:rPr lang="en-US" sz="2200" b="1">
                <a:solidFill>
                  <a:srgbClr val="FF0000"/>
                </a:solidFill>
                <a:sym typeface="+mn-ea"/>
              </a:rPr>
              <a:t>left</a:t>
            </a:r>
            <a:endParaRPr lang="en-US" sz="2200" b="1">
              <a:solidFill>
                <a:srgbClr val="FF0000"/>
              </a:solidFill>
              <a:sym typeface="+mn-ea"/>
            </a:endParaRPr>
          </a:p>
        </p:txBody>
      </p:sp>
      <p:sp>
        <p:nvSpPr>
          <p:cNvPr id="84" name="文本框 83"/>
          <p:cNvSpPr txBox="1"/>
          <p:nvPr/>
        </p:nvSpPr>
        <p:spPr>
          <a:xfrm>
            <a:off x="8254365" y="6224905"/>
            <a:ext cx="2518410" cy="429895"/>
          </a:xfrm>
          <a:prstGeom prst="rect">
            <a:avLst/>
          </a:prstGeom>
          <a:noFill/>
        </p:spPr>
        <p:txBody>
          <a:bodyPr wrap="none" rtlCol="0" anchor="t">
            <a:spAutoFit/>
          </a:bodyPr>
          <a:p>
            <a:r>
              <a:rPr lang="zh-CN" altLang="en-US" sz="2200" b="1">
                <a:solidFill>
                  <a:srgbClr val="FF0000"/>
                </a:solidFill>
                <a:highlight>
                  <a:srgbClr val="FFFF00"/>
                </a:highlight>
                <a:sym typeface="+mn-ea"/>
              </a:rPr>
              <a:t>操作次数：</a:t>
            </a:r>
            <a:r>
              <a:rPr lang="en-US" altLang="zh-CN" sz="2200" b="1">
                <a:solidFill>
                  <a:srgbClr val="FF0000"/>
                </a:solidFill>
                <a:highlight>
                  <a:srgbClr val="FFFF00"/>
                </a:highlight>
                <a:sym typeface="+mn-ea"/>
              </a:rPr>
              <a:t>9=2*n-1</a:t>
            </a:r>
            <a:endParaRPr lang="en-US" altLang="zh-CN" sz="2200" b="1">
              <a:solidFill>
                <a:srgbClr val="FF0000"/>
              </a:solidFill>
              <a:highlight>
                <a:srgbClr val="FFFF00"/>
              </a:highligh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703831" y="1412747"/>
            <a:ext cx="8429625" cy="524510"/>
          </a:xfrm>
          <a:custGeom>
            <a:avLst/>
            <a:gdLst/>
            <a:ahLst/>
            <a:cxnLst/>
            <a:rect l="l" t="t" r="r" b="b"/>
            <a:pathLst>
              <a:path w="8429625" h="524510">
                <a:moveTo>
                  <a:pt x="0" y="524255"/>
                </a:moveTo>
                <a:lnTo>
                  <a:pt x="8429244" y="524255"/>
                </a:lnTo>
                <a:lnTo>
                  <a:pt x="8429244" y="0"/>
                </a:lnTo>
                <a:lnTo>
                  <a:pt x="0" y="0"/>
                </a:lnTo>
                <a:lnTo>
                  <a:pt x="0" y="524255"/>
                </a:lnTo>
                <a:close/>
              </a:path>
            </a:pathLst>
          </a:custGeom>
          <a:solidFill>
            <a:srgbClr val="FFFFFF"/>
          </a:solidFill>
        </p:spPr>
        <p:txBody>
          <a:bodyPr wrap="square" lIns="0" tIns="0" rIns="0" bIns="0" rtlCol="0"/>
          <a:lstStyle/>
          <a:p/>
        </p:txBody>
      </p:sp>
      <p:sp>
        <p:nvSpPr>
          <p:cNvPr id="15" name="object 15"/>
          <p:cNvSpPr txBox="1"/>
          <p:nvPr/>
        </p:nvSpPr>
        <p:spPr>
          <a:xfrm>
            <a:off x="1353185" y="1623060"/>
            <a:ext cx="9484995" cy="3685540"/>
          </a:xfrm>
          <a:prstGeom prst="rect">
            <a:avLst/>
          </a:prstGeom>
        </p:spPr>
        <p:txBody>
          <a:bodyPr vert="horz" wrap="square" lIns="0" tIns="135255" rIns="0" bIns="0" rtlCol="0">
            <a:spAutoFit/>
          </a:bodyPr>
          <a:lstStyle/>
          <a:p>
            <a:pPr marL="12700">
              <a:lnSpc>
                <a:spcPct val="100000"/>
              </a:lnSpc>
              <a:spcBef>
                <a:spcPts val="1065"/>
              </a:spcBef>
            </a:pPr>
            <a:r>
              <a:rPr sz="2500" b="1" spc="10"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(2)Arc-eager 分析算法</a:t>
            </a:r>
            <a:endParaRPr sz="2500" b="1" spc="10"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endParaRPr>
          </a:p>
          <a:p>
            <a:pPr marL="12700">
              <a:lnSpc>
                <a:spcPct val="100000"/>
              </a:lnSpc>
              <a:spcBef>
                <a:spcPts val="1065"/>
              </a:spcBef>
            </a:pPr>
            <a:r>
              <a:rPr sz="2500" b="1" spc="10"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4种分析动作(Actions):</a:t>
            </a:r>
            <a:endParaRPr sz="2500" b="1" spc="10" dirty="0">
              <a:solidFill>
                <a:schemeClr val="accent1"/>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endParaRPr>
          </a:p>
          <a:p>
            <a:pPr marL="380365" indent="-342900">
              <a:lnSpc>
                <a:spcPct val="100000"/>
              </a:lnSpc>
              <a:spcBef>
                <a:spcPts val="835"/>
              </a:spcBef>
              <a:buFont typeface="Arial" panose="020B0604020202020204" pitchFamily="34" charset="0"/>
              <a:buChar char="•"/>
              <a:tabLst>
                <a:tab pos="2781300" algn="l"/>
              </a:tabLst>
            </a:pPr>
            <a:r>
              <a:rPr sz="2400" b="1">
                <a:latin typeface="微软雅黑" panose="020B0503020204020204" pitchFamily="34" charset="-122"/>
                <a:ea typeface="微软雅黑" panose="020B0503020204020204" pitchFamily="34" charset="-122"/>
                <a:cs typeface="微软雅黑" panose="020B0503020204020204" pitchFamily="34" charset="-122"/>
              </a:rPr>
              <a:t>SHIFT </a:t>
            </a:r>
            <a:r>
              <a:rPr lang="zh-CN" sz="2400" b="1">
                <a:latin typeface="微软雅黑" panose="020B0503020204020204" pitchFamily="34" charset="-122"/>
                <a:ea typeface="微软雅黑" panose="020B0503020204020204" pitchFamily="34" charset="-122"/>
                <a:cs typeface="微软雅黑" panose="020B0503020204020204" pitchFamily="34" charset="-122"/>
              </a:rPr>
              <a:t>：</a:t>
            </a:r>
            <a:r>
              <a:rPr sz="2400">
                <a:latin typeface="微软雅黑" panose="020B0503020204020204" pitchFamily="34" charset="-122"/>
                <a:ea typeface="微软雅黑" panose="020B0503020204020204" pitchFamily="34" charset="-122"/>
                <a:cs typeface="微软雅黑" panose="020B0503020204020204" pitchFamily="34" charset="-122"/>
              </a:rPr>
              <a:t>把队列头部的元素出队，放到栈顶</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L="380365" indent="-342900">
              <a:lnSpc>
                <a:spcPct val="100000"/>
              </a:lnSpc>
              <a:spcBef>
                <a:spcPts val="835"/>
              </a:spcBef>
              <a:buFont typeface="Arial" panose="020B0604020202020204" pitchFamily="34" charset="0"/>
              <a:buChar char="•"/>
              <a:tabLst>
                <a:tab pos="2781300" algn="l"/>
              </a:tabLst>
            </a:pPr>
            <a:r>
              <a:rPr sz="2400" b="1">
                <a:latin typeface="微软雅黑" panose="020B0503020204020204" pitchFamily="34" charset="-122"/>
                <a:ea typeface="微软雅黑" panose="020B0503020204020204" pitchFamily="34" charset="-122"/>
                <a:cs typeface="微软雅黑" panose="020B0503020204020204" pitchFamily="34" charset="-122"/>
              </a:rPr>
              <a:t>LEFT-ARC ：</a:t>
            </a:r>
            <a:r>
              <a:rPr sz="2400">
                <a:latin typeface="微软雅黑" panose="020B0503020204020204" pitchFamily="34" charset="-122"/>
                <a:ea typeface="微软雅黑" panose="020B0503020204020204" pitchFamily="34" charset="-122"/>
                <a:cs typeface="微软雅黑" panose="020B0503020204020204" pitchFamily="34" charset="-122"/>
              </a:rPr>
              <a:t>产生依存关系stack[-1] </a:t>
            </a:r>
            <a:r>
              <a:rPr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 </a:t>
            </a:r>
            <a:r>
              <a:rPr sz="2400">
                <a:latin typeface="微软雅黑" panose="020B0503020204020204" pitchFamily="34" charset="-122"/>
                <a:ea typeface="微软雅黑" panose="020B0503020204020204" pitchFamily="34" charset="-122"/>
                <a:cs typeface="微软雅黑" panose="020B0503020204020204" pitchFamily="34" charset="-122"/>
              </a:rPr>
              <a:t>queue[0]，然后把stack[-1]弹出(queue[0]不动)</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L="380365" indent="-342900">
              <a:lnSpc>
                <a:spcPct val="100000"/>
              </a:lnSpc>
              <a:spcBef>
                <a:spcPts val="835"/>
              </a:spcBef>
              <a:buFont typeface="Arial" panose="020B0604020202020204" pitchFamily="34" charset="0"/>
              <a:buChar char="•"/>
              <a:tabLst>
                <a:tab pos="2781300" algn="l"/>
              </a:tabLst>
            </a:pPr>
            <a:r>
              <a:rPr sz="2400" b="1">
                <a:latin typeface="微软雅黑" panose="020B0503020204020204" pitchFamily="34" charset="-122"/>
                <a:ea typeface="微软雅黑" panose="020B0503020204020204" pitchFamily="34" charset="-122"/>
                <a:cs typeface="微软雅黑" panose="020B0503020204020204" pitchFamily="34" charset="-122"/>
              </a:rPr>
              <a:t>RIGHT-ARC ：</a:t>
            </a:r>
            <a:r>
              <a:rPr sz="2400">
                <a:latin typeface="微软雅黑" panose="020B0503020204020204" pitchFamily="34" charset="-122"/>
                <a:ea typeface="微软雅黑" panose="020B0503020204020204" pitchFamily="34" charset="-122"/>
                <a:cs typeface="微软雅黑" panose="020B0503020204020204" pitchFamily="34" charset="-122"/>
              </a:rPr>
              <a:t>产生依存关系 stack[-1] </a:t>
            </a:r>
            <a:r>
              <a:rPr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-&gt;</a:t>
            </a:r>
            <a:r>
              <a:rPr sz="2400">
                <a:latin typeface="微软雅黑" panose="020B0503020204020204" pitchFamily="34" charset="-122"/>
                <a:ea typeface="微软雅黑" panose="020B0503020204020204" pitchFamily="34" charset="-122"/>
                <a:cs typeface="微软雅黑" panose="020B0503020204020204" pitchFamily="34" charset="-122"/>
              </a:rPr>
              <a:t> queue[0]，并且把queue[0]出队压入栈顶。</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L="380365" indent="-342900">
              <a:lnSpc>
                <a:spcPct val="100000"/>
              </a:lnSpc>
              <a:spcBef>
                <a:spcPts val="835"/>
              </a:spcBef>
              <a:buFont typeface="Arial" panose="020B0604020202020204" pitchFamily="34" charset="0"/>
              <a:buChar char="•"/>
              <a:tabLst>
                <a:tab pos="2781300" algn="l"/>
              </a:tabLst>
            </a:pPr>
            <a:r>
              <a:rPr sz="2400" b="1">
                <a:latin typeface="微软雅黑" panose="020B0503020204020204" pitchFamily="34" charset="-122"/>
                <a:ea typeface="微软雅黑" panose="020B0503020204020204" pitchFamily="34" charset="-122"/>
                <a:cs typeface="微软雅黑" panose="020B0503020204020204" pitchFamily="34" charset="-122"/>
              </a:rPr>
              <a:t>REDUCE</a:t>
            </a:r>
            <a:r>
              <a:rPr lang="zh-CN" sz="2400" b="1">
                <a:latin typeface="微软雅黑" panose="020B0503020204020204" pitchFamily="34" charset="-122"/>
                <a:ea typeface="微软雅黑" panose="020B0503020204020204" pitchFamily="34" charset="-122"/>
                <a:cs typeface="微软雅黑" panose="020B0503020204020204" pitchFamily="34" charset="-122"/>
              </a:rPr>
              <a:t>：</a:t>
            </a:r>
            <a:r>
              <a:rPr sz="2400">
                <a:latin typeface="微软雅黑" panose="020B0503020204020204" pitchFamily="34" charset="-122"/>
                <a:ea typeface="微软雅黑" panose="020B0503020204020204" pitchFamily="34" charset="-122"/>
                <a:cs typeface="微软雅黑" panose="020B0503020204020204" pitchFamily="34" charset="-122"/>
              </a:rPr>
              <a:t>弹出栈顶元素</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17" name="object 17"/>
          <p:cNvSpPr txBox="1"/>
          <p:nvPr/>
        </p:nvSpPr>
        <p:spPr>
          <a:xfrm>
            <a:off x="945515" y="1519555"/>
            <a:ext cx="10504170" cy="2164080"/>
          </a:xfrm>
          <a:prstGeom prst="rect">
            <a:avLst/>
          </a:prstGeom>
        </p:spPr>
        <p:txBody>
          <a:bodyPr vert="horz" wrap="square" lIns="0" tIns="208279" rIns="0" bIns="0" rtlCol="0">
            <a:spAutoFit/>
          </a:bodyPr>
          <a:lstStyle/>
          <a:p>
            <a:pPr marL="469265" indent="-457200">
              <a:lnSpc>
                <a:spcPct val="100000"/>
              </a:lnSpc>
              <a:spcBef>
                <a:spcPts val="1640"/>
              </a:spcBef>
              <a:buSzPct val="97000"/>
              <a:buFont typeface="Arial" panose="020B0604020202020204" pitchFamily="34" charset="0"/>
              <a:buChar char="•"/>
              <a:tabLst>
                <a:tab pos="415290" algn="l"/>
              </a:tabLst>
            </a:pPr>
            <a:r>
              <a:rPr sz="2000" b="1" spc="5" dirty="0">
                <a:latin typeface="黑体" panose="02010609060101010101" pitchFamily="49" charset="-122"/>
                <a:ea typeface="黑体" panose="02010609060101010101" pitchFamily="49" charset="-122"/>
                <a:cs typeface="黑体" panose="02010609060101010101" pitchFamily="49" charset="-122"/>
              </a:rPr>
              <a:t>依存</a:t>
            </a:r>
            <a:r>
              <a:rPr sz="2000" b="1" dirty="0">
                <a:latin typeface="黑体" panose="02010609060101010101" pitchFamily="49" charset="-122"/>
                <a:ea typeface="黑体" panose="02010609060101010101" pitchFamily="49" charset="-122"/>
                <a:cs typeface="黑体" panose="02010609060101010101" pitchFamily="49" charset="-122"/>
              </a:rPr>
              <a:t>句</a:t>
            </a:r>
            <a:r>
              <a:rPr sz="2000" b="1" spc="5" dirty="0">
                <a:latin typeface="黑体" panose="02010609060101010101" pitchFamily="49" charset="-122"/>
                <a:ea typeface="黑体" panose="02010609060101010101" pitchFamily="49" charset="-122"/>
                <a:cs typeface="黑体" panose="02010609060101010101" pitchFamily="49" charset="-122"/>
              </a:rPr>
              <a:t>法理</a:t>
            </a:r>
            <a:r>
              <a:rPr sz="2000" b="1" dirty="0">
                <a:latin typeface="黑体" panose="02010609060101010101" pitchFamily="49" charset="-122"/>
                <a:ea typeface="黑体" panose="02010609060101010101" pitchFamily="49" charset="-122"/>
                <a:cs typeface="黑体" panose="02010609060101010101" pitchFamily="49" charset="-122"/>
              </a:rPr>
              <a:t>论</a:t>
            </a:r>
            <a:endParaRPr sz="2000">
              <a:latin typeface="黑体" panose="02010609060101010101" pitchFamily="49" charset="-122"/>
              <a:ea typeface="黑体" panose="02010609060101010101" pitchFamily="49" charset="-122"/>
              <a:cs typeface="黑体" panose="02010609060101010101" pitchFamily="49" charset="-122"/>
            </a:endParaRPr>
          </a:p>
          <a:p>
            <a:pPr marL="469900" marR="5080" indent="-457200" algn="just">
              <a:lnSpc>
                <a:spcPct val="120000"/>
              </a:lnSpc>
              <a:spcBef>
                <a:spcPts val="670"/>
              </a:spcBef>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现代依存语法</a:t>
            </a:r>
            <a:r>
              <a:rPr sz="2000" spc="-5" dirty="0">
                <a:latin typeface="黑体" panose="02010609060101010101" pitchFamily="49" charset="-122"/>
                <a:ea typeface="黑体" panose="02010609060101010101" pitchFamily="49" charset="-122"/>
                <a:cs typeface="黑体" panose="02010609060101010101" pitchFamily="49" charset="-122"/>
              </a:rPr>
              <a:t>(dependency</a:t>
            </a:r>
            <a:r>
              <a:rPr sz="2000" spc="-10" dirty="0">
                <a:latin typeface="黑体" panose="02010609060101010101" pitchFamily="49" charset="-122"/>
                <a:ea typeface="黑体" panose="02010609060101010101" pitchFamily="49" charset="-122"/>
                <a:cs typeface="黑体" panose="02010609060101010101" pitchFamily="49" charset="-122"/>
              </a:rPr>
              <a:t> </a:t>
            </a:r>
            <a:r>
              <a:rPr sz="2000" spc="-5" dirty="0">
                <a:latin typeface="黑体" panose="02010609060101010101" pitchFamily="49" charset="-122"/>
                <a:ea typeface="黑体" panose="02010609060101010101" pitchFamily="49" charset="-122"/>
                <a:cs typeface="黑体" panose="02010609060101010101" pitchFamily="49" charset="-122"/>
              </a:rPr>
              <a:t>grammar)</a:t>
            </a:r>
            <a:r>
              <a:rPr sz="2000" spc="5" dirty="0">
                <a:latin typeface="黑体" panose="02010609060101010101" pitchFamily="49" charset="-122"/>
                <a:ea typeface="黑体" panose="02010609060101010101" pitchFamily="49" charset="-122"/>
                <a:cs typeface="黑体" panose="02010609060101010101" pitchFamily="49" charset="-122"/>
              </a:rPr>
              <a:t>理论的创立者是法国语言学家</a:t>
            </a:r>
            <a:r>
              <a:rPr sz="2000" spc="5" dirty="0">
                <a:solidFill>
                  <a:srgbClr val="FF0000"/>
                </a:solidFill>
                <a:uFill>
                  <a:solidFill>
                    <a:srgbClr val="0000FF"/>
                  </a:solidFill>
                </a:uFill>
                <a:latin typeface="黑体" panose="02010609060101010101" pitchFamily="49" charset="-122"/>
                <a:ea typeface="黑体" panose="02010609060101010101" pitchFamily="49" charset="-122"/>
                <a:cs typeface="黑体" panose="02010609060101010101" pitchFamily="49" charset="-122"/>
              </a:rPr>
              <a:t>吕西</a:t>
            </a:r>
            <a:r>
              <a:rPr sz="2000" spc="30" dirty="0">
                <a:solidFill>
                  <a:srgbClr val="FF0000"/>
                </a:solidFill>
                <a:uFill>
                  <a:solidFill>
                    <a:srgbClr val="0000FF"/>
                  </a:solidFill>
                </a:uFill>
                <a:latin typeface="黑体" panose="02010609060101010101" pitchFamily="49" charset="-122"/>
                <a:ea typeface="黑体" panose="02010609060101010101" pitchFamily="49" charset="-122"/>
                <a:cs typeface="黑体" panose="02010609060101010101" pitchFamily="49" charset="-122"/>
              </a:rPr>
              <a:t>安</a:t>
            </a:r>
            <a:r>
              <a:rPr sz="2000" spc="-25" dirty="0">
                <a:solidFill>
                  <a:srgbClr val="FF0000"/>
                </a:solidFill>
                <a:uFill>
                  <a:solidFill>
                    <a:srgbClr val="0000FF"/>
                  </a:solidFill>
                </a:uFill>
                <a:latin typeface="黑体" panose="02010609060101010101" pitchFamily="49" charset="-122"/>
                <a:ea typeface="黑体" panose="02010609060101010101" pitchFamily="49" charset="-122"/>
                <a:cs typeface="黑体" panose="02010609060101010101" pitchFamily="49" charset="-122"/>
              </a:rPr>
              <a:t>·</a:t>
            </a:r>
            <a:r>
              <a:rPr sz="2000" spc="5" dirty="0">
                <a:solidFill>
                  <a:srgbClr val="FF0000"/>
                </a:solidFill>
                <a:uFill>
                  <a:solidFill>
                    <a:srgbClr val="0000FF"/>
                  </a:solidFill>
                </a:uFill>
                <a:latin typeface="黑体" panose="02010609060101010101" pitchFamily="49" charset="-122"/>
                <a:ea typeface="黑体" panose="02010609060101010101" pitchFamily="49" charset="-122"/>
                <a:cs typeface="黑体" panose="02010609060101010101" pitchFamily="49" charset="-122"/>
              </a:rPr>
              <a:t>泰尼</a:t>
            </a:r>
            <a:r>
              <a:rPr sz="2000" spc="-5" dirty="0">
                <a:solidFill>
                  <a:srgbClr val="FF0000"/>
                </a:solidFill>
                <a:uFill>
                  <a:solidFill>
                    <a:srgbClr val="0000FF"/>
                  </a:solidFill>
                </a:uFill>
                <a:latin typeface="黑体" panose="02010609060101010101" pitchFamily="49" charset="-122"/>
                <a:ea typeface="黑体" panose="02010609060101010101" pitchFamily="49" charset="-122"/>
                <a:cs typeface="黑体" panose="02010609060101010101" pitchFamily="49" charset="-122"/>
              </a:rPr>
              <a:t>埃</a:t>
            </a:r>
            <a:r>
              <a:rPr lang="zh-CN" sz="2000" spc="-5" dirty="0">
                <a:solidFill>
                  <a:srgbClr val="FF0000"/>
                </a:solidFill>
                <a:uFill>
                  <a:solidFill>
                    <a:srgbClr val="0000FF"/>
                  </a:solidFill>
                </a:uFill>
                <a:latin typeface="黑体" panose="02010609060101010101" pitchFamily="49" charset="-122"/>
                <a:ea typeface="黑体" panose="02010609060101010101" pitchFamily="49" charset="-122"/>
                <a:cs typeface="黑体" panose="02010609060101010101" pitchFamily="49" charset="-122"/>
              </a:rPr>
              <a:t>尔</a:t>
            </a:r>
            <a:r>
              <a:rPr sz="2000" spc="20" dirty="0">
                <a:solidFill>
                  <a:srgbClr val="FF0000"/>
                </a:solidFill>
                <a:latin typeface="黑体" panose="02010609060101010101" pitchFamily="49" charset="-122"/>
                <a:ea typeface="黑体" panose="02010609060101010101" pitchFamily="49" charset="-122"/>
                <a:cs typeface="黑体" panose="02010609060101010101" pitchFamily="49" charset="-122"/>
              </a:rPr>
              <a:t> </a:t>
            </a:r>
            <a:r>
              <a:rPr sz="2000" spc="-5" dirty="0">
                <a:latin typeface="黑体" panose="02010609060101010101" pitchFamily="49" charset="-122"/>
                <a:ea typeface="黑体" panose="02010609060101010101" pitchFamily="49" charset="-122"/>
                <a:cs typeface="黑体" panose="02010609060101010101" pitchFamily="49" charset="-122"/>
              </a:rPr>
              <a:t>(Lucien</a:t>
            </a:r>
            <a:r>
              <a:rPr sz="2000" dirty="0">
                <a:latin typeface="黑体" panose="02010609060101010101" pitchFamily="49" charset="-122"/>
                <a:ea typeface="黑体" panose="02010609060101010101" pitchFamily="49" charset="-122"/>
                <a:cs typeface="黑体" panose="02010609060101010101" pitchFamily="49" charset="-122"/>
              </a:rPr>
              <a:t> </a:t>
            </a:r>
            <a:r>
              <a:rPr sz="2000" spc="-90" dirty="0">
                <a:latin typeface="黑体" panose="02010609060101010101" pitchFamily="49" charset="-122"/>
                <a:ea typeface="黑体" panose="02010609060101010101" pitchFamily="49" charset="-122"/>
                <a:cs typeface="黑体" panose="02010609060101010101" pitchFamily="49" charset="-122"/>
              </a:rPr>
              <a:t>Tesnière</a:t>
            </a:r>
            <a:r>
              <a:rPr sz="2000" spc="-235" dirty="0">
                <a:latin typeface="黑体" panose="02010609060101010101" pitchFamily="49" charset="-122"/>
                <a:ea typeface="黑体" panose="02010609060101010101" pitchFamily="49" charset="-122"/>
                <a:cs typeface="黑体" panose="02010609060101010101" pitchFamily="49" charset="-122"/>
              </a:rPr>
              <a:t> </a:t>
            </a:r>
            <a:r>
              <a:rPr sz="2000" spc="-5" dirty="0">
                <a:latin typeface="黑体" panose="02010609060101010101" pitchFamily="49" charset="-122"/>
                <a:ea typeface="黑体" panose="02010609060101010101" pitchFamily="49" charset="-122"/>
                <a:cs typeface="黑体" panose="02010609060101010101" pitchFamily="49" charset="-122"/>
              </a:rPr>
              <a:t>,</a:t>
            </a:r>
            <a:r>
              <a:rPr sz="2000" dirty="0">
                <a:latin typeface="黑体" panose="02010609060101010101" pitchFamily="49" charset="-122"/>
                <a:ea typeface="黑体" panose="02010609060101010101" pitchFamily="49" charset="-122"/>
                <a:cs typeface="黑体" panose="02010609060101010101" pitchFamily="49" charset="-122"/>
              </a:rPr>
              <a:t> 1893-1954)</a:t>
            </a:r>
            <a:r>
              <a:rPr sz="2000" spc="-5" dirty="0">
                <a:latin typeface="黑体" panose="02010609060101010101" pitchFamily="49" charset="-122"/>
                <a:ea typeface="黑体" panose="02010609060101010101" pitchFamily="49" charset="-122"/>
                <a:cs typeface="黑体" panose="02010609060101010101" pitchFamily="49" charset="-122"/>
              </a:rPr>
              <a:t>。 </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469900" marR="5080" indent="-457200" algn="just">
              <a:lnSpc>
                <a:spcPct val="120000"/>
              </a:lnSpc>
              <a:spcBef>
                <a:spcPts val="670"/>
              </a:spcBef>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他的主要思想反映在</a:t>
            </a:r>
            <a:r>
              <a:rPr sz="2000" dirty="0">
                <a:latin typeface="黑体" panose="02010609060101010101" pitchFamily="49" charset="-122"/>
                <a:ea typeface="黑体" panose="02010609060101010101" pitchFamily="49" charset="-122"/>
                <a:cs typeface="黑体" panose="02010609060101010101" pitchFamily="49" charset="-122"/>
              </a:rPr>
              <a:t>1953</a:t>
            </a:r>
            <a:r>
              <a:rPr sz="2000" spc="5" dirty="0">
                <a:latin typeface="黑体" panose="02010609060101010101" pitchFamily="49" charset="-122"/>
                <a:ea typeface="黑体" panose="02010609060101010101" pitchFamily="49" charset="-122"/>
                <a:cs typeface="黑体" panose="02010609060101010101" pitchFamily="49" charset="-122"/>
              </a:rPr>
              <a:t>年出版的专著《</a:t>
            </a:r>
            <a:r>
              <a:rPr sz="2000" dirty="0">
                <a:latin typeface="黑体" panose="02010609060101010101" pitchFamily="49" charset="-122"/>
                <a:ea typeface="黑体" panose="02010609060101010101" pitchFamily="49" charset="-122"/>
                <a:cs typeface="黑体" panose="02010609060101010101" pitchFamily="49" charset="-122"/>
              </a:rPr>
              <a:t>结</a:t>
            </a:r>
            <a:r>
              <a:rPr sz="2000" spc="15" dirty="0">
                <a:latin typeface="黑体" panose="02010609060101010101" pitchFamily="49" charset="-122"/>
                <a:ea typeface="黑体" panose="02010609060101010101" pitchFamily="49" charset="-122"/>
                <a:cs typeface="黑体" panose="02010609060101010101" pitchFamily="49" charset="-122"/>
              </a:rPr>
              <a:t>构</a:t>
            </a:r>
            <a:r>
              <a:rPr sz="2000" dirty="0">
                <a:latin typeface="黑体" panose="02010609060101010101" pitchFamily="49" charset="-122"/>
                <a:ea typeface="黑体" panose="02010609060101010101" pitchFamily="49" charset="-122"/>
                <a:cs typeface="黑体" panose="02010609060101010101" pitchFamily="49" charset="-122"/>
              </a:rPr>
              <a:t>句</a:t>
            </a:r>
            <a:r>
              <a:rPr sz="2000" spc="15" dirty="0">
                <a:latin typeface="黑体" panose="02010609060101010101" pitchFamily="49" charset="-122"/>
                <a:ea typeface="黑体" panose="02010609060101010101" pitchFamily="49" charset="-122"/>
                <a:cs typeface="黑体" panose="02010609060101010101" pitchFamily="49" charset="-122"/>
              </a:rPr>
              <a:t>法</a:t>
            </a:r>
            <a:r>
              <a:rPr sz="2000" spc="-5" dirty="0">
                <a:latin typeface="黑体" panose="02010609060101010101" pitchFamily="49" charset="-122"/>
                <a:ea typeface="黑体" panose="02010609060101010101" pitchFamily="49" charset="-122"/>
                <a:cs typeface="黑体" panose="02010609060101010101" pitchFamily="49" charset="-122"/>
              </a:rPr>
              <a:t>概</a:t>
            </a:r>
            <a:r>
              <a:rPr sz="2000" spc="5" dirty="0">
                <a:latin typeface="黑体" panose="02010609060101010101" pitchFamily="49" charset="-122"/>
                <a:ea typeface="黑体" panose="02010609060101010101" pitchFamily="49" charset="-122"/>
                <a:cs typeface="黑体" panose="02010609060101010101" pitchFamily="49" charset="-122"/>
              </a:rPr>
              <a:t>要》</a:t>
            </a:r>
            <a:r>
              <a:rPr sz="2000" spc="-5" dirty="0">
                <a:latin typeface="黑体" panose="02010609060101010101" pitchFamily="49" charset="-122"/>
                <a:ea typeface="黑体" panose="02010609060101010101" pitchFamily="49" charset="-122"/>
                <a:cs typeface="黑体" panose="02010609060101010101" pitchFamily="49" charset="-122"/>
              </a:rPr>
              <a:t>(Esquisse dune</a:t>
            </a:r>
            <a:r>
              <a:rPr sz="2000" spc="-15" dirty="0">
                <a:latin typeface="黑体" panose="02010609060101010101" pitchFamily="49" charset="-122"/>
                <a:ea typeface="黑体" panose="02010609060101010101" pitchFamily="49" charset="-122"/>
                <a:cs typeface="黑体" panose="02010609060101010101" pitchFamily="49" charset="-122"/>
              </a:rPr>
              <a:t> </a:t>
            </a:r>
            <a:r>
              <a:rPr sz="2000" spc="-5" dirty="0">
                <a:latin typeface="黑体" panose="02010609060101010101" pitchFamily="49" charset="-122"/>
                <a:ea typeface="黑体" panose="02010609060101010101" pitchFamily="49" charset="-122"/>
                <a:cs typeface="黑体" panose="02010609060101010101" pitchFamily="49" charset="-122"/>
              </a:rPr>
              <a:t>syntax</a:t>
            </a:r>
            <a:r>
              <a:rPr lang="en-US" sz="2000" spc="-5" dirty="0">
                <a:latin typeface="黑体" panose="02010609060101010101" pitchFamily="49" charset="-122"/>
                <a:ea typeface="黑体" panose="02010609060101010101" pitchFamily="49" charset="-122"/>
                <a:cs typeface="黑体" panose="02010609060101010101" pitchFamily="49" charset="-122"/>
              </a:rPr>
              <a:t>e</a:t>
            </a:r>
            <a:r>
              <a:rPr sz="2000" spc="-10" dirty="0">
                <a:latin typeface="黑体" panose="02010609060101010101" pitchFamily="49" charset="-122"/>
                <a:ea typeface="黑体" panose="02010609060101010101" pitchFamily="49" charset="-122"/>
                <a:cs typeface="黑体" panose="02010609060101010101" pitchFamily="49" charset="-122"/>
              </a:rPr>
              <a:t> </a:t>
            </a:r>
            <a:r>
              <a:rPr sz="2000" spc="-5" dirty="0">
                <a:latin typeface="黑体" panose="02010609060101010101" pitchFamily="49" charset="-122"/>
                <a:ea typeface="黑体" panose="02010609060101010101" pitchFamily="49" charset="-122"/>
                <a:cs typeface="黑体" panose="02010609060101010101" pitchFamily="49" charset="-122"/>
              </a:rPr>
              <a:t>structurale)</a:t>
            </a:r>
            <a:r>
              <a:rPr sz="2000" spc="5" dirty="0">
                <a:latin typeface="黑体" panose="02010609060101010101" pitchFamily="49" charset="-122"/>
                <a:ea typeface="黑体" panose="02010609060101010101" pitchFamily="49" charset="-122"/>
                <a:cs typeface="黑体" panose="02010609060101010101" pitchFamily="49" charset="-122"/>
              </a:rPr>
              <a:t>中。</a:t>
            </a:r>
            <a:endParaRPr sz="2000">
              <a:latin typeface="黑体" panose="02010609060101010101" pitchFamily="49" charset="-122"/>
              <a:ea typeface="黑体" panose="02010609060101010101" pitchFamily="49" charset="-122"/>
              <a:cs typeface="黑体" panose="02010609060101010101" pitchFamily="49" charset="-122"/>
            </a:endParaRPr>
          </a:p>
        </p:txBody>
      </p:sp>
      <p:sp>
        <p:nvSpPr>
          <p:cNvPr id="2" name="文本框 1"/>
          <p:cNvSpPr txBox="1"/>
          <p:nvPr/>
        </p:nvSpPr>
        <p:spPr>
          <a:xfrm>
            <a:off x="1242060" y="4051300"/>
            <a:ext cx="10207625" cy="1476375"/>
          </a:xfrm>
          <a:prstGeom prst="rect">
            <a:avLst/>
          </a:prstGeom>
          <a:noFill/>
        </p:spPr>
        <p:txBody>
          <a:bodyPr wrap="square" rtlCol="0" anchor="t">
            <a:spAutoFit/>
          </a:bodyPr>
          <a:p>
            <a:pPr>
              <a:lnSpc>
                <a:spcPct val="150000"/>
              </a:lnSpc>
            </a:pPr>
            <a:r>
              <a:rPr lang="zh-CN" altLang="en-US" sz="2000"/>
              <a:t>在依存句法中，共同的</a:t>
            </a:r>
            <a:r>
              <a:rPr lang="zh-CN" altLang="en-US" sz="2000">
                <a:solidFill>
                  <a:srgbClr val="FF0000"/>
                </a:solidFill>
              </a:rPr>
              <a:t>基本假设</a:t>
            </a:r>
            <a:r>
              <a:rPr lang="zh-CN" altLang="en-US" sz="2000"/>
              <a:t>是：</a:t>
            </a:r>
            <a:endParaRPr lang="zh-CN" altLang="en-US" sz="2000"/>
          </a:p>
          <a:p>
            <a:pPr>
              <a:lnSpc>
                <a:spcPct val="150000"/>
              </a:lnSpc>
            </a:pPr>
            <a:r>
              <a:rPr lang="zh-CN" altLang="en-US" sz="2000"/>
              <a:t>句法结构本质上包含</a:t>
            </a:r>
            <a:r>
              <a:rPr lang="zh-CN" altLang="en-US" sz="2000" b="1"/>
              <a:t>词和词对之间的关系</a:t>
            </a:r>
            <a:r>
              <a:rPr lang="zh-CN" altLang="en-US" sz="2000"/>
              <a:t>。这种关系就是依存关系（dependency relations）。</a:t>
            </a:r>
            <a:endParaRPr lang="zh-CN"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959965" y="1563699"/>
            <a:ext cx="3909695" cy="442595"/>
          </a:xfrm>
          <a:prstGeom prst="rect">
            <a:avLst/>
          </a:prstGeom>
        </p:spPr>
        <p:txBody>
          <a:bodyPr vert="horz" wrap="square" lIns="0" tIns="12065" rIns="0" bIns="0" rtlCol="0">
            <a:spAutoFit/>
          </a:bodyPr>
          <a:lstStyle/>
          <a:p>
            <a:pPr marL="12065" indent="0">
              <a:lnSpc>
                <a:spcPct val="100000"/>
              </a:lnSpc>
              <a:spcBef>
                <a:spcPts val="95"/>
              </a:spcBef>
              <a:buSzPct val="96000"/>
              <a:buFont typeface="Wingdings" panose="05000000000000000000"/>
              <a:buNone/>
              <a:tabLst>
                <a:tab pos="330200" algn="l"/>
              </a:tabLst>
            </a:pPr>
            <a:r>
              <a:rPr sz="2800" b="1" u="heavy" spc="15" dirty="0">
                <a:solidFill>
                  <a:srgbClr val="000066"/>
                </a:solidFill>
                <a:uFill>
                  <a:solidFill>
                    <a:srgbClr val="000066"/>
                  </a:solidFill>
                </a:uFill>
                <a:latin typeface="微软雅黑" panose="020B0503020204020204" pitchFamily="34" charset="-122"/>
                <a:cs typeface="微软雅黑" panose="020B0503020204020204" pitchFamily="34" charset="-122"/>
              </a:rPr>
              <a:t>举</a:t>
            </a:r>
            <a:r>
              <a:rPr sz="2800" b="1" u="heavy" spc="5" dirty="0">
                <a:solidFill>
                  <a:srgbClr val="000066"/>
                </a:solidFill>
                <a:uFill>
                  <a:solidFill>
                    <a:srgbClr val="000066"/>
                  </a:solidFill>
                </a:uFill>
                <a:latin typeface="微软雅黑" panose="020B0503020204020204" pitchFamily="34" charset="-122"/>
                <a:cs typeface="微软雅黑" panose="020B0503020204020204" pitchFamily="34" charset="-122"/>
              </a:rPr>
              <a:t>例</a:t>
            </a:r>
            <a:r>
              <a:rPr sz="2800" b="1" dirty="0">
                <a:solidFill>
                  <a:srgbClr val="000066"/>
                </a:solidFill>
                <a:latin typeface="微软雅黑" panose="020B0503020204020204" pitchFamily="34" charset="-122"/>
                <a:cs typeface="微软雅黑" panose="020B0503020204020204" pitchFamily="34" charset="-122"/>
              </a:rPr>
              <a:t>：分</a:t>
            </a:r>
            <a:r>
              <a:rPr sz="2800" b="1" spc="10" dirty="0">
                <a:solidFill>
                  <a:srgbClr val="000066"/>
                </a:solidFill>
                <a:latin typeface="微软雅黑" panose="020B0503020204020204" pitchFamily="34" charset="-122"/>
                <a:cs typeface="微软雅黑" panose="020B0503020204020204" pitchFamily="34" charset="-122"/>
              </a:rPr>
              <a:t>析</a:t>
            </a:r>
            <a:r>
              <a:rPr sz="2800" b="1" dirty="0">
                <a:solidFill>
                  <a:srgbClr val="000066"/>
                </a:solidFill>
                <a:latin typeface="微软雅黑" panose="020B0503020204020204" pitchFamily="34" charset="-122"/>
                <a:cs typeface="微软雅黑" panose="020B0503020204020204" pitchFamily="34" charset="-122"/>
              </a:rPr>
              <a:t>如下句</a:t>
            </a:r>
            <a:r>
              <a:rPr sz="2800" b="1" spc="10" dirty="0">
                <a:solidFill>
                  <a:srgbClr val="000066"/>
                </a:solidFill>
                <a:latin typeface="微软雅黑" panose="020B0503020204020204" pitchFamily="34" charset="-122"/>
                <a:cs typeface="微软雅黑" panose="020B0503020204020204" pitchFamily="34" charset="-122"/>
              </a:rPr>
              <a:t>子</a:t>
            </a:r>
            <a:r>
              <a:rPr sz="2800" b="1" spc="-5" dirty="0">
                <a:solidFill>
                  <a:srgbClr val="000066"/>
                </a:solidFill>
                <a:latin typeface="微软雅黑" panose="020B0503020204020204" pitchFamily="34" charset="-122"/>
                <a:cs typeface="微软雅黑" panose="020B0503020204020204" pitchFamily="34" charset="-122"/>
              </a:rPr>
              <a:t>：</a:t>
            </a:r>
            <a:endParaRPr sz="2800">
              <a:latin typeface="微软雅黑" panose="020B0503020204020204" pitchFamily="34" charset="-122"/>
              <a:cs typeface="微软雅黑" panose="020B0503020204020204" pitchFamily="34" charset="-122"/>
            </a:endParaRPr>
          </a:p>
        </p:txBody>
      </p:sp>
      <p:sp>
        <p:nvSpPr>
          <p:cNvPr id="11" name="object 11"/>
          <p:cNvSpPr txBox="1"/>
          <p:nvPr/>
        </p:nvSpPr>
        <p:spPr>
          <a:xfrm>
            <a:off x="6949185" y="2166950"/>
            <a:ext cx="2174875" cy="442595"/>
          </a:xfrm>
          <a:prstGeom prst="rect">
            <a:avLst/>
          </a:prstGeom>
        </p:spPr>
        <p:txBody>
          <a:bodyPr vert="horz" wrap="square" lIns="0" tIns="12065" rIns="0" bIns="0" rtlCol="0">
            <a:spAutoFit/>
          </a:bodyPr>
          <a:lstStyle/>
          <a:p>
            <a:pPr marL="12700">
              <a:lnSpc>
                <a:spcPct val="100000"/>
              </a:lnSpc>
              <a:spcBef>
                <a:spcPts val="95"/>
              </a:spcBef>
              <a:tabLst>
                <a:tab pos="728980" algn="l"/>
                <a:tab pos="1445260" algn="l"/>
              </a:tabLst>
            </a:pPr>
            <a:r>
              <a:rPr sz="2800" b="1" spc="-5" dirty="0">
                <a:latin typeface="Microsoft JhengHei" panose="020B0604030504040204" charset="-120"/>
                <a:cs typeface="Microsoft JhengHei" panose="020B0604030504040204" charset="-120"/>
              </a:rPr>
              <a:t>我</a:t>
            </a:r>
            <a:r>
              <a:rPr sz="2800" b="1" spc="-5" dirty="0">
                <a:latin typeface="Microsoft JhengHei" panose="020B0604030504040204" charset="-120"/>
                <a:cs typeface="Microsoft JhengHei" panose="020B0604030504040204" charset="-120"/>
              </a:rPr>
              <a:t>	</a:t>
            </a:r>
            <a:r>
              <a:rPr sz="2800" b="1" spc="-5" dirty="0">
                <a:latin typeface="Microsoft JhengHei" panose="020B0604030504040204" charset="-120"/>
                <a:cs typeface="Microsoft JhengHei" panose="020B0604030504040204" charset="-120"/>
              </a:rPr>
              <a:t>的</a:t>
            </a:r>
            <a:r>
              <a:rPr sz="2800" b="1" spc="-5" dirty="0">
                <a:latin typeface="Microsoft JhengHei" panose="020B0604030504040204" charset="-120"/>
                <a:cs typeface="Microsoft JhengHei" panose="020B0604030504040204" charset="-120"/>
              </a:rPr>
              <a:t>	</a:t>
            </a:r>
            <a:r>
              <a:rPr sz="2800" b="1" spc="15" dirty="0">
                <a:latin typeface="Microsoft JhengHei" panose="020B0604030504040204" charset="-120"/>
                <a:cs typeface="Microsoft JhengHei" panose="020B0604030504040204" charset="-120"/>
              </a:rPr>
              <a:t>沉思</a:t>
            </a:r>
            <a:endParaRPr sz="2800">
              <a:latin typeface="Microsoft JhengHei" panose="020B0604030504040204" charset="-120"/>
              <a:cs typeface="Microsoft JhengHei" panose="020B0604030504040204" charset="-120"/>
            </a:endParaRPr>
          </a:p>
        </p:txBody>
      </p:sp>
      <p:sp>
        <p:nvSpPr>
          <p:cNvPr id="12" name="object 12"/>
          <p:cNvSpPr/>
          <p:nvPr/>
        </p:nvSpPr>
        <p:spPr>
          <a:xfrm>
            <a:off x="7595615" y="4000500"/>
            <a:ext cx="360045" cy="571500"/>
          </a:xfrm>
          <a:custGeom>
            <a:avLst/>
            <a:gdLst/>
            <a:ahLst/>
            <a:cxnLst/>
            <a:rect l="l" t="t" r="r" b="b"/>
            <a:pathLst>
              <a:path w="360045" h="571500">
                <a:moveTo>
                  <a:pt x="359663" y="463295"/>
                </a:moveTo>
                <a:lnTo>
                  <a:pt x="0" y="463295"/>
                </a:lnTo>
                <a:lnTo>
                  <a:pt x="179832" y="571500"/>
                </a:lnTo>
                <a:lnTo>
                  <a:pt x="359663" y="463295"/>
                </a:lnTo>
                <a:close/>
              </a:path>
              <a:path w="360045" h="571500">
                <a:moveTo>
                  <a:pt x="269748" y="0"/>
                </a:moveTo>
                <a:lnTo>
                  <a:pt x="89916" y="0"/>
                </a:lnTo>
                <a:lnTo>
                  <a:pt x="89916" y="463295"/>
                </a:lnTo>
                <a:lnTo>
                  <a:pt x="269748" y="463295"/>
                </a:lnTo>
                <a:lnTo>
                  <a:pt x="269748" y="0"/>
                </a:lnTo>
                <a:close/>
              </a:path>
            </a:pathLst>
          </a:custGeom>
          <a:solidFill>
            <a:srgbClr val="6699FF"/>
          </a:solidFill>
        </p:spPr>
        <p:txBody>
          <a:bodyPr wrap="square" lIns="0" tIns="0" rIns="0" bIns="0" rtlCol="0"/>
          <a:lstStyle/>
          <a:p/>
        </p:txBody>
      </p:sp>
      <p:sp>
        <p:nvSpPr>
          <p:cNvPr id="13" name="object 13"/>
          <p:cNvSpPr/>
          <p:nvPr/>
        </p:nvSpPr>
        <p:spPr>
          <a:xfrm>
            <a:off x="7595615" y="4000500"/>
            <a:ext cx="360045" cy="571500"/>
          </a:xfrm>
          <a:custGeom>
            <a:avLst/>
            <a:gdLst/>
            <a:ahLst/>
            <a:cxnLst/>
            <a:rect l="l" t="t" r="r" b="b"/>
            <a:pathLst>
              <a:path w="360045" h="571500">
                <a:moveTo>
                  <a:pt x="0" y="463295"/>
                </a:moveTo>
                <a:lnTo>
                  <a:pt x="89916" y="463295"/>
                </a:lnTo>
                <a:lnTo>
                  <a:pt x="89916" y="0"/>
                </a:lnTo>
                <a:lnTo>
                  <a:pt x="269748" y="0"/>
                </a:lnTo>
                <a:lnTo>
                  <a:pt x="269748" y="463295"/>
                </a:lnTo>
                <a:lnTo>
                  <a:pt x="359663" y="463295"/>
                </a:lnTo>
                <a:lnTo>
                  <a:pt x="179832" y="571500"/>
                </a:lnTo>
                <a:lnTo>
                  <a:pt x="0" y="463295"/>
                </a:lnTo>
                <a:close/>
              </a:path>
            </a:pathLst>
          </a:custGeom>
          <a:ln w="9143">
            <a:solidFill>
              <a:srgbClr val="000000"/>
            </a:solidFill>
          </a:ln>
        </p:spPr>
        <p:txBody>
          <a:bodyPr wrap="square" lIns="0" tIns="0" rIns="0" bIns="0" rtlCol="0"/>
          <a:lstStyle/>
          <a:p/>
        </p:txBody>
      </p:sp>
      <p:sp>
        <p:nvSpPr>
          <p:cNvPr id="14" name="object 14"/>
          <p:cNvSpPr txBox="1"/>
          <p:nvPr/>
        </p:nvSpPr>
        <p:spPr>
          <a:xfrm>
            <a:off x="7961630" y="4027805"/>
            <a:ext cx="1162685"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66"/>
                </a:solidFill>
                <a:latin typeface="Arial Narrow" panose="020B0606020202030204"/>
                <a:cs typeface="Arial Narrow" panose="020B0606020202030204"/>
              </a:rPr>
              <a:t>S</a:t>
            </a:r>
            <a:r>
              <a:rPr sz="2400" b="1" spc="-10" dirty="0">
                <a:solidFill>
                  <a:srgbClr val="000066"/>
                </a:solidFill>
                <a:latin typeface="Arial Narrow" panose="020B0606020202030204"/>
                <a:cs typeface="Arial Narrow" panose="020B0606020202030204"/>
              </a:rPr>
              <a:t>h</a:t>
            </a:r>
            <a:r>
              <a:rPr sz="2400" b="1" spc="-5" dirty="0">
                <a:solidFill>
                  <a:srgbClr val="000066"/>
                </a:solidFill>
                <a:latin typeface="Arial Narrow" panose="020B0606020202030204"/>
                <a:cs typeface="Arial Narrow" panose="020B0606020202030204"/>
              </a:rPr>
              <a:t>i</a:t>
            </a:r>
            <a:r>
              <a:rPr lang="en-US" sz="2400" b="1" spc="-5" dirty="0">
                <a:solidFill>
                  <a:srgbClr val="000066"/>
                </a:solidFill>
                <a:latin typeface="Arial Narrow" panose="020B0606020202030204"/>
                <a:cs typeface="Arial Narrow" panose="020B0606020202030204"/>
              </a:rPr>
              <a:t>ft</a:t>
            </a:r>
            <a:endParaRPr sz="2400">
              <a:latin typeface="Arial Narrow" panose="020B0606020202030204"/>
              <a:cs typeface="Arial Narrow" panose="020B0606020202030204"/>
            </a:endParaRPr>
          </a:p>
        </p:txBody>
      </p:sp>
      <p:sp>
        <p:nvSpPr>
          <p:cNvPr id="15" name="object 15"/>
          <p:cNvSpPr/>
          <p:nvPr/>
        </p:nvSpPr>
        <p:spPr>
          <a:xfrm>
            <a:off x="3405533" y="4797605"/>
            <a:ext cx="5366589" cy="564497"/>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7595615" y="5500115"/>
            <a:ext cx="360045" cy="574675"/>
          </a:xfrm>
          <a:custGeom>
            <a:avLst/>
            <a:gdLst/>
            <a:ahLst/>
            <a:cxnLst/>
            <a:rect l="l" t="t" r="r" b="b"/>
            <a:pathLst>
              <a:path w="360045" h="574675">
                <a:moveTo>
                  <a:pt x="359663" y="466344"/>
                </a:moveTo>
                <a:lnTo>
                  <a:pt x="0" y="466344"/>
                </a:lnTo>
                <a:lnTo>
                  <a:pt x="179832" y="574548"/>
                </a:lnTo>
                <a:lnTo>
                  <a:pt x="359663" y="466344"/>
                </a:lnTo>
                <a:close/>
              </a:path>
              <a:path w="360045" h="574675">
                <a:moveTo>
                  <a:pt x="269748" y="0"/>
                </a:moveTo>
                <a:lnTo>
                  <a:pt x="89916" y="0"/>
                </a:lnTo>
                <a:lnTo>
                  <a:pt x="89916" y="466344"/>
                </a:lnTo>
                <a:lnTo>
                  <a:pt x="269748" y="466344"/>
                </a:lnTo>
                <a:lnTo>
                  <a:pt x="269748" y="0"/>
                </a:lnTo>
                <a:close/>
              </a:path>
            </a:pathLst>
          </a:custGeom>
          <a:solidFill>
            <a:srgbClr val="6699FF"/>
          </a:solidFill>
        </p:spPr>
        <p:txBody>
          <a:bodyPr wrap="square" lIns="0" tIns="0" rIns="0" bIns="0" rtlCol="0"/>
          <a:lstStyle/>
          <a:p/>
        </p:txBody>
      </p:sp>
      <p:sp>
        <p:nvSpPr>
          <p:cNvPr id="17" name="object 17"/>
          <p:cNvSpPr/>
          <p:nvPr/>
        </p:nvSpPr>
        <p:spPr>
          <a:xfrm>
            <a:off x="7595615" y="5500115"/>
            <a:ext cx="360045" cy="574675"/>
          </a:xfrm>
          <a:custGeom>
            <a:avLst/>
            <a:gdLst/>
            <a:ahLst/>
            <a:cxnLst/>
            <a:rect l="l" t="t" r="r" b="b"/>
            <a:pathLst>
              <a:path w="360045" h="574675">
                <a:moveTo>
                  <a:pt x="0" y="466344"/>
                </a:moveTo>
                <a:lnTo>
                  <a:pt x="89916" y="466344"/>
                </a:lnTo>
                <a:lnTo>
                  <a:pt x="89916" y="0"/>
                </a:lnTo>
                <a:lnTo>
                  <a:pt x="269748" y="0"/>
                </a:lnTo>
                <a:lnTo>
                  <a:pt x="269748" y="466344"/>
                </a:lnTo>
                <a:lnTo>
                  <a:pt x="359663" y="466344"/>
                </a:lnTo>
                <a:lnTo>
                  <a:pt x="179832" y="574548"/>
                </a:lnTo>
                <a:lnTo>
                  <a:pt x="0" y="466344"/>
                </a:lnTo>
                <a:close/>
              </a:path>
            </a:pathLst>
          </a:custGeom>
          <a:ln w="9144">
            <a:solidFill>
              <a:srgbClr val="000000"/>
            </a:solidFill>
          </a:ln>
        </p:spPr>
        <p:txBody>
          <a:bodyPr wrap="square" lIns="0" tIns="0" rIns="0" bIns="0" rtlCol="0"/>
          <a:lstStyle/>
          <a:p/>
        </p:txBody>
      </p:sp>
      <p:sp>
        <p:nvSpPr>
          <p:cNvPr id="18" name="object 18"/>
          <p:cNvSpPr txBox="1"/>
          <p:nvPr/>
        </p:nvSpPr>
        <p:spPr>
          <a:xfrm>
            <a:off x="7961630" y="5600700"/>
            <a:ext cx="160337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Narrow" panose="020B0606020202030204"/>
                <a:cs typeface="Arial Narrow" panose="020B0606020202030204"/>
              </a:rPr>
              <a:t>Left-arc</a:t>
            </a:r>
            <a:endParaRPr sz="2400">
              <a:latin typeface="Arial Narrow" panose="020B0606020202030204"/>
              <a:cs typeface="Arial Narrow" panose="020B0606020202030204"/>
            </a:endParaRPr>
          </a:p>
        </p:txBody>
      </p:sp>
      <p:sp>
        <p:nvSpPr>
          <p:cNvPr id="19" name="object 19"/>
          <p:cNvSpPr/>
          <p:nvPr/>
        </p:nvSpPr>
        <p:spPr>
          <a:xfrm>
            <a:off x="1952244" y="3285744"/>
            <a:ext cx="1143000" cy="500380"/>
          </a:xfrm>
          <a:custGeom>
            <a:avLst/>
            <a:gdLst/>
            <a:ahLst/>
            <a:cxnLst/>
            <a:rect l="l" t="t" r="r" b="b"/>
            <a:pathLst>
              <a:path w="1143000" h="500379">
                <a:moveTo>
                  <a:pt x="571500" y="0"/>
                </a:moveTo>
                <a:lnTo>
                  <a:pt x="504850" y="1681"/>
                </a:lnTo>
                <a:lnTo>
                  <a:pt x="440459" y="6600"/>
                </a:lnTo>
                <a:lnTo>
                  <a:pt x="378755" y="14569"/>
                </a:lnTo>
                <a:lnTo>
                  <a:pt x="320167" y="25401"/>
                </a:lnTo>
                <a:lnTo>
                  <a:pt x="265124" y="38908"/>
                </a:lnTo>
                <a:lnTo>
                  <a:pt x="214054" y="54903"/>
                </a:lnTo>
                <a:lnTo>
                  <a:pt x="167387" y="73199"/>
                </a:lnTo>
                <a:lnTo>
                  <a:pt x="125551" y="93608"/>
                </a:lnTo>
                <a:lnTo>
                  <a:pt x="88975" y="115942"/>
                </a:lnTo>
                <a:lnTo>
                  <a:pt x="58087" y="140014"/>
                </a:lnTo>
                <a:lnTo>
                  <a:pt x="15093" y="192623"/>
                </a:lnTo>
                <a:lnTo>
                  <a:pt x="0" y="249935"/>
                </a:lnTo>
                <a:lnTo>
                  <a:pt x="3844" y="279086"/>
                </a:lnTo>
                <a:lnTo>
                  <a:pt x="33317" y="334234"/>
                </a:lnTo>
                <a:lnTo>
                  <a:pt x="88975" y="383929"/>
                </a:lnTo>
                <a:lnTo>
                  <a:pt x="125551" y="406263"/>
                </a:lnTo>
                <a:lnTo>
                  <a:pt x="167387" y="426672"/>
                </a:lnTo>
                <a:lnTo>
                  <a:pt x="214054" y="444968"/>
                </a:lnTo>
                <a:lnTo>
                  <a:pt x="265124" y="460963"/>
                </a:lnTo>
                <a:lnTo>
                  <a:pt x="320167" y="474470"/>
                </a:lnTo>
                <a:lnTo>
                  <a:pt x="378755" y="485302"/>
                </a:lnTo>
                <a:lnTo>
                  <a:pt x="440459" y="493271"/>
                </a:lnTo>
                <a:lnTo>
                  <a:pt x="504850" y="498190"/>
                </a:lnTo>
                <a:lnTo>
                  <a:pt x="571500" y="499871"/>
                </a:lnTo>
                <a:lnTo>
                  <a:pt x="638142" y="498190"/>
                </a:lnTo>
                <a:lnTo>
                  <a:pt x="702528" y="493271"/>
                </a:lnTo>
                <a:lnTo>
                  <a:pt x="764229" y="485302"/>
                </a:lnTo>
                <a:lnTo>
                  <a:pt x="822815" y="474470"/>
                </a:lnTo>
                <a:lnTo>
                  <a:pt x="877858" y="460963"/>
                </a:lnTo>
                <a:lnTo>
                  <a:pt x="928929" y="444968"/>
                </a:lnTo>
                <a:lnTo>
                  <a:pt x="975598" y="426672"/>
                </a:lnTo>
                <a:lnTo>
                  <a:pt x="1017436" y="406263"/>
                </a:lnTo>
                <a:lnTo>
                  <a:pt x="1054015" y="383929"/>
                </a:lnTo>
                <a:lnTo>
                  <a:pt x="1084905" y="359857"/>
                </a:lnTo>
                <a:lnTo>
                  <a:pt x="1127904" y="307248"/>
                </a:lnTo>
                <a:lnTo>
                  <a:pt x="1143000" y="249935"/>
                </a:lnTo>
                <a:lnTo>
                  <a:pt x="1139154" y="220785"/>
                </a:lnTo>
                <a:lnTo>
                  <a:pt x="1109678" y="165637"/>
                </a:lnTo>
                <a:lnTo>
                  <a:pt x="1054015" y="115942"/>
                </a:lnTo>
                <a:lnTo>
                  <a:pt x="1017436" y="93608"/>
                </a:lnTo>
                <a:lnTo>
                  <a:pt x="975598" y="73199"/>
                </a:lnTo>
                <a:lnTo>
                  <a:pt x="928929" y="54903"/>
                </a:lnTo>
                <a:lnTo>
                  <a:pt x="877858" y="38908"/>
                </a:lnTo>
                <a:lnTo>
                  <a:pt x="822815" y="25401"/>
                </a:lnTo>
                <a:lnTo>
                  <a:pt x="764229" y="14569"/>
                </a:lnTo>
                <a:lnTo>
                  <a:pt x="702528" y="6600"/>
                </a:lnTo>
                <a:lnTo>
                  <a:pt x="638142" y="1681"/>
                </a:lnTo>
                <a:lnTo>
                  <a:pt x="571500" y="0"/>
                </a:lnTo>
                <a:close/>
              </a:path>
            </a:pathLst>
          </a:custGeom>
          <a:solidFill>
            <a:srgbClr val="FF0000"/>
          </a:solidFill>
        </p:spPr>
        <p:txBody>
          <a:bodyPr wrap="square" lIns="0" tIns="0" rIns="0" bIns="0" rtlCol="0"/>
          <a:lstStyle/>
          <a:p/>
        </p:txBody>
      </p:sp>
      <p:sp>
        <p:nvSpPr>
          <p:cNvPr id="20" name="object 20"/>
          <p:cNvSpPr/>
          <p:nvPr/>
        </p:nvSpPr>
        <p:spPr>
          <a:xfrm>
            <a:off x="1952244" y="3285744"/>
            <a:ext cx="1143000" cy="500380"/>
          </a:xfrm>
          <a:custGeom>
            <a:avLst/>
            <a:gdLst/>
            <a:ahLst/>
            <a:cxnLst/>
            <a:rect l="l" t="t" r="r" b="b"/>
            <a:pathLst>
              <a:path w="1143000" h="500379">
                <a:moveTo>
                  <a:pt x="0" y="249935"/>
                </a:moveTo>
                <a:lnTo>
                  <a:pt x="15093" y="192623"/>
                </a:lnTo>
                <a:lnTo>
                  <a:pt x="58087" y="140014"/>
                </a:lnTo>
                <a:lnTo>
                  <a:pt x="88975" y="115942"/>
                </a:lnTo>
                <a:lnTo>
                  <a:pt x="125551" y="93608"/>
                </a:lnTo>
                <a:lnTo>
                  <a:pt x="167387" y="73199"/>
                </a:lnTo>
                <a:lnTo>
                  <a:pt x="214054" y="54903"/>
                </a:lnTo>
                <a:lnTo>
                  <a:pt x="265124" y="38908"/>
                </a:lnTo>
                <a:lnTo>
                  <a:pt x="320167" y="25401"/>
                </a:lnTo>
                <a:lnTo>
                  <a:pt x="378755" y="14569"/>
                </a:lnTo>
                <a:lnTo>
                  <a:pt x="440459" y="6600"/>
                </a:lnTo>
                <a:lnTo>
                  <a:pt x="504850" y="1681"/>
                </a:lnTo>
                <a:lnTo>
                  <a:pt x="571500" y="0"/>
                </a:lnTo>
                <a:lnTo>
                  <a:pt x="638142" y="1681"/>
                </a:lnTo>
                <a:lnTo>
                  <a:pt x="702528" y="6600"/>
                </a:lnTo>
                <a:lnTo>
                  <a:pt x="764229" y="14569"/>
                </a:lnTo>
                <a:lnTo>
                  <a:pt x="822815" y="25401"/>
                </a:lnTo>
                <a:lnTo>
                  <a:pt x="877858" y="38908"/>
                </a:lnTo>
                <a:lnTo>
                  <a:pt x="928929" y="54903"/>
                </a:lnTo>
                <a:lnTo>
                  <a:pt x="975598" y="73199"/>
                </a:lnTo>
                <a:lnTo>
                  <a:pt x="1017436" y="93608"/>
                </a:lnTo>
                <a:lnTo>
                  <a:pt x="1054015" y="115942"/>
                </a:lnTo>
                <a:lnTo>
                  <a:pt x="1084905" y="140014"/>
                </a:lnTo>
                <a:lnTo>
                  <a:pt x="1127904" y="192623"/>
                </a:lnTo>
                <a:lnTo>
                  <a:pt x="1143000" y="249935"/>
                </a:lnTo>
                <a:lnTo>
                  <a:pt x="1139154" y="279086"/>
                </a:lnTo>
                <a:lnTo>
                  <a:pt x="1109678" y="334234"/>
                </a:lnTo>
                <a:lnTo>
                  <a:pt x="1054015" y="383929"/>
                </a:lnTo>
                <a:lnTo>
                  <a:pt x="1017436" y="406263"/>
                </a:lnTo>
                <a:lnTo>
                  <a:pt x="975598" y="426672"/>
                </a:lnTo>
                <a:lnTo>
                  <a:pt x="928929" y="444968"/>
                </a:lnTo>
                <a:lnTo>
                  <a:pt x="877858" y="460963"/>
                </a:lnTo>
                <a:lnTo>
                  <a:pt x="822815" y="474470"/>
                </a:lnTo>
                <a:lnTo>
                  <a:pt x="764229" y="485302"/>
                </a:lnTo>
                <a:lnTo>
                  <a:pt x="702528" y="493271"/>
                </a:lnTo>
                <a:lnTo>
                  <a:pt x="638142" y="498190"/>
                </a:lnTo>
                <a:lnTo>
                  <a:pt x="571500" y="499871"/>
                </a:lnTo>
                <a:lnTo>
                  <a:pt x="504850" y="498190"/>
                </a:lnTo>
                <a:lnTo>
                  <a:pt x="440459" y="493271"/>
                </a:lnTo>
                <a:lnTo>
                  <a:pt x="378755" y="485302"/>
                </a:lnTo>
                <a:lnTo>
                  <a:pt x="320167" y="474470"/>
                </a:lnTo>
                <a:lnTo>
                  <a:pt x="265124" y="460963"/>
                </a:lnTo>
                <a:lnTo>
                  <a:pt x="214054" y="444968"/>
                </a:lnTo>
                <a:lnTo>
                  <a:pt x="167387" y="426672"/>
                </a:lnTo>
                <a:lnTo>
                  <a:pt x="125551" y="406263"/>
                </a:lnTo>
                <a:lnTo>
                  <a:pt x="88975" y="383929"/>
                </a:lnTo>
                <a:lnTo>
                  <a:pt x="58087" y="359857"/>
                </a:lnTo>
                <a:lnTo>
                  <a:pt x="15093" y="307248"/>
                </a:lnTo>
                <a:lnTo>
                  <a:pt x="0" y="249935"/>
                </a:lnTo>
                <a:close/>
              </a:path>
            </a:pathLst>
          </a:custGeom>
          <a:ln w="9144">
            <a:solidFill>
              <a:srgbClr val="FF0000"/>
            </a:solidFill>
          </a:ln>
        </p:spPr>
        <p:txBody>
          <a:bodyPr wrap="square" lIns="0" tIns="0" rIns="0" bIns="0" rtlCol="0"/>
          <a:lstStyle/>
          <a:p/>
        </p:txBody>
      </p:sp>
      <p:sp>
        <p:nvSpPr>
          <p:cNvPr id="21" name="object 21"/>
          <p:cNvSpPr txBox="1"/>
          <p:nvPr/>
        </p:nvSpPr>
        <p:spPr>
          <a:xfrm>
            <a:off x="2174240" y="3314065"/>
            <a:ext cx="1012190"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Arial Narrow" panose="020B0606020202030204"/>
                <a:cs typeface="Arial Narrow" panose="020B0606020202030204"/>
              </a:rPr>
              <a:t>Start</a:t>
            </a:r>
            <a:endParaRPr sz="2400">
              <a:latin typeface="Arial Narrow" panose="020B0606020202030204"/>
              <a:cs typeface="Arial Narrow" panose="020B0606020202030204"/>
            </a:endParaRPr>
          </a:p>
        </p:txBody>
      </p:sp>
      <p:sp>
        <p:nvSpPr>
          <p:cNvPr id="22" name="object 22"/>
          <p:cNvSpPr/>
          <p:nvPr/>
        </p:nvSpPr>
        <p:spPr>
          <a:xfrm>
            <a:off x="3369707" y="3284739"/>
            <a:ext cx="5750973" cy="578148"/>
          </a:xfrm>
          <a:prstGeom prst="rect">
            <a:avLst/>
          </a:prstGeom>
          <a:blipFill>
            <a:blip r:embed="rId2" cstate="print"/>
            <a:stretch>
              <a:fillRect/>
            </a:stretch>
          </a:blipFill>
        </p:spPr>
        <p:txBody>
          <a:bodyPr wrap="square" lIns="0" tIns="0" rIns="0" bIns="0" rtlCol="0"/>
          <a:lstStyle/>
          <a:p/>
        </p:txBody>
      </p:sp>
      <p:sp>
        <p:nvSpPr>
          <p:cNvPr id="23" name="object 23"/>
          <p:cNvSpPr txBox="1"/>
          <p:nvPr/>
        </p:nvSpPr>
        <p:spPr>
          <a:xfrm>
            <a:off x="3369055" y="1952603"/>
            <a:ext cx="3244850" cy="1303655"/>
          </a:xfrm>
          <a:prstGeom prst="rect">
            <a:avLst/>
          </a:prstGeom>
        </p:spPr>
        <p:txBody>
          <a:bodyPr vert="horz" wrap="square" lIns="0" tIns="226695" rIns="0" bIns="0" rtlCol="0">
            <a:spAutoFit/>
          </a:bodyPr>
          <a:lstStyle/>
          <a:p>
            <a:pPr marL="12700">
              <a:lnSpc>
                <a:spcPct val="100000"/>
              </a:lnSpc>
              <a:spcBef>
                <a:spcPts val="1785"/>
              </a:spcBef>
              <a:tabLst>
                <a:tab pos="1086485" algn="l"/>
                <a:tab pos="1803400" algn="l"/>
                <a:tab pos="2875915" algn="l"/>
              </a:tabLst>
            </a:pPr>
            <a:r>
              <a:rPr sz="2800" b="1" spc="15" dirty="0">
                <a:latin typeface="Microsoft JhengHei" panose="020B0604030504040204" charset="-120"/>
                <a:cs typeface="Microsoft JhengHei" panose="020B0604030504040204" charset="-120"/>
              </a:rPr>
              <a:t>脚</a:t>
            </a:r>
            <a:r>
              <a:rPr sz="2800" b="1" spc="-5" dirty="0">
                <a:latin typeface="Microsoft JhengHei" panose="020B0604030504040204" charset="-120"/>
                <a:cs typeface="Microsoft JhengHei" panose="020B0604030504040204" charset="-120"/>
              </a:rPr>
              <a:t>步</a:t>
            </a:r>
            <a:r>
              <a:rPr sz="2800" b="1" dirty="0">
                <a:latin typeface="Microsoft JhengHei" panose="020B0604030504040204" charset="-120"/>
                <a:cs typeface="Microsoft JhengHei" panose="020B0604030504040204" charset="-120"/>
              </a:rPr>
              <a:t>	</a:t>
            </a:r>
            <a:r>
              <a:rPr sz="2800" b="1" spc="-5" dirty="0">
                <a:latin typeface="Microsoft JhengHei" panose="020B0604030504040204" charset="-120"/>
                <a:cs typeface="Microsoft JhengHei" panose="020B0604030504040204" charset="-120"/>
              </a:rPr>
              <a:t>声</a:t>
            </a:r>
            <a:r>
              <a:rPr sz="2800" b="1" dirty="0">
                <a:latin typeface="Microsoft JhengHei" panose="020B0604030504040204" charset="-120"/>
                <a:cs typeface="Microsoft JhengHei" panose="020B0604030504040204" charset="-120"/>
              </a:rPr>
              <a:t>	</a:t>
            </a:r>
            <a:r>
              <a:rPr sz="2800" b="1" dirty="0">
                <a:latin typeface="Microsoft JhengHei" panose="020B0604030504040204" charset="-120"/>
                <a:cs typeface="Microsoft JhengHei" panose="020B0604030504040204" charset="-120"/>
              </a:rPr>
              <a:t>打</a:t>
            </a:r>
            <a:r>
              <a:rPr sz="2800" b="1" spc="-5" dirty="0">
                <a:latin typeface="Microsoft JhengHei" panose="020B0604030504040204" charset="-120"/>
                <a:cs typeface="Microsoft JhengHei" panose="020B0604030504040204" charset="-120"/>
              </a:rPr>
              <a:t>断</a:t>
            </a:r>
            <a:r>
              <a:rPr sz="2800" b="1" dirty="0">
                <a:latin typeface="Microsoft JhengHei" panose="020B0604030504040204" charset="-120"/>
                <a:cs typeface="Microsoft JhengHei" panose="020B0604030504040204" charset="-120"/>
              </a:rPr>
              <a:t>	</a:t>
            </a:r>
            <a:r>
              <a:rPr sz="2800" b="1" spc="-5" dirty="0">
                <a:latin typeface="Microsoft JhengHei" panose="020B0604030504040204" charset="-120"/>
                <a:cs typeface="Microsoft JhengHei" panose="020B0604030504040204" charset="-120"/>
              </a:rPr>
              <a:t>了</a:t>
            </a:r>
            <a:endParaRPr sz="2800">
              <a:latin typeface="Microsoft JhengHei" panose="020B0604030504040204" charset="-120"/>
              <a:cs typeface="Microsoft JhengHei" panose="020B0604030504040204" charset="-120"/>
            </a:endParaRPr>
          </a:p>
          <a:p>
            <a:pPr marL="744220">
              <a:lnSpc>
                <a:spcPct val="100000"/>
              </a:lnSpc>
              <a:spcBef>
                <a:spcPts val="1680"/>
              </a:spcBef>
              <a:tabLst>
                <a:tab pos="2170430" algn="l"/>
              </a:tabLst>
            </a:pPr>
            <a:r>
              <a:rPr sz="2800" b="1" i="1" dirty="0">
                <a:latin typeface="Times New Roman" panose="02020603050405020304"/>
                <a:cs typeface="Times New Roman" panose="02020603050405020304"/>
              </a:rPr>
              <a:t>Stack	</a:t>
            </a:r>
            <a:r>
              <a:rPr sz="2800" b="1" i="1" spc="-5" dirty="0">
                <a:latin typeface="Times New Roman" panose="02020603050405020304"/>
                <a:cs typeface="Times New Roman" panose="02020603050405020304"/>
              </a:rPr>
              <a:t>Input</a:t>
            </a:r>
            <a:endParaRPr sz="2800">
              <a:latin typeface="Times New Roman" panose="02020603050405020304"/>
              <a:cs typeface="Times New Roman" panose="02020603050405020304"/>
            </a:endParaRPr>
          </a:p>
        </p:txBody>
      </p:sp>
      <p:sp>
        <p:nvSpPr>
          <p:cNvPr id="30"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3"/>
          <a:stretch>
            <a:fillRect/>
          </a:stretch>
        </p:blipFill>
        <p:spPr>
          <a:xfrm>
            <a:off x="5898515" y="471170"/>
            <a:ext cx="4890135" cy="9131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405533" y="1606195"/>
            <a:ext cx="5366589" cy="1137297"/>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7667244" y="2357627"/>
            <a:ext cx="360045" cy="431800"/>
          </a:xfrm>
          <a:custGeom>
            <a:avLst/>
            <a:gdLst/>
            <a:ahLst/>
            <a:cxnLst/>
            <a:rect l="l" t="t" r="r" b="b"/>
            <a:pathLst>
              <a:path w="360045" h="431800">
                <a:moveTo>
                  <a:pt x="359663" y="323088"/>
                </a:moveTo>
                <a:lnTo>
                  <a:pt x="0" y="323088"/>
                </a:lnTo>
                <a:lnTo>
                  <a:pt x="179831" y="431292"/>
                </a:lnTo>
                <a:lnTo>
                  <a:pt x="359663" y="323088"/>
                </a:lnTo>
                <a:close/>
              </a:path>
              <a:path w="360045" h="431800">
                <a:moveTo>
                  <a:pt x="269747" y="0"/>
                </a:moveTo>
                <a:lnTo>
                  <a:pt x="89915" y="0"/>
                </a:lnTo>
                <a:lnTo>
                  <a:pt x="89915" y="323088"/>
                </a:lnTo>
                <a:lnTo>
                  <a:pt x="269747" y="323088"/>
                </a:lnTo>
                <a:lnTo>
                  <a:pt x="269747" y="0"/>
                </a:lnTo>
                <a:close/>
              </a:path>
            </a:pathLst>
          </a:custGeom>
          <a:solidFill>
            <a:srgbClr val="6699FF"/>
          </a:solidFill>
        </p:spPr>
        <p:txBody>
          <a:bodyPr wrap="square" lIns="0" tIns="0" rIns="0" bIns="0" rtlCol="0"/>
          <a:lstStyle/>
          <a:p/>
        </p:txBody>
      </p:sp>
      <p:sp>
        <p:nvSpPr>
          <p:cNvPr id="12" name="object 12"/>
          <p:cNvSpPr/>
          <p:nvPr/>
        </p:nvSpPr>
        <p:spPr>
          <a:xfrm>
            <a:off x="7667244" y="2357627"/>
            <a:ext cx="360045" cy="431800"/>
          </a:xfrm>
          <a:custGeom>
            <a:avLst/>
            <a:gdLst/>
            <a:ahLst/>
            <a:cxnLst/>
            <a:rect l="l" t="t" r="r" b="b"/>
            <a:pathLst>
              <a:path w="360045" h="431800">
                <a:moveTo>
                  <a:pt x="0" y="323088"/>
                </a:moveTo>
                <a:lnTo>
                  <a:pt x="89915" y="323088"/>
                </a:lnTo>
                <a:lnTo>
                  <a:pt x="89915" y="0"/>
                </a:lnTo>
                <a:lnTo>
                  <a:pt x="269747" y="0"/>
                </a:lnTo>
                <a:lnTo>
                  <a:pt x="269747" y="323088"/>
                </a:lnTo>
                <a:lnTo>
                  <a:pt x="359663" y="323088"/>
                </a:lnTo>
                <a:lnTo>
                  <a:pt x="179831" y="431292"/>
                </a:lnTo>
                <a:lnTo>
                  <a:pt x="0" y="323088"/>
                </a:lnTo>
                <a:close/>
              </a:path>
            </a:pathLst>
          </a:custGeom>
          <a:ln w="9144">
            <a:solidFill>
              <a:srgbClr val="000000"/>
            </a:solidFill>
          </a:ln>
        </p:spPr>
        <p:txBody>
          <a:bodyPr wrap="square" lIns="0" tIns="0" rIns="0" bIns="0" rtlCol="0"/>
          <a:lstStyle/>
          <a:p/>
        </p:txBody>
      </p:sp>
      <p:sp>
        <p:nvSpPr>
          <p:cNvPr id="13" name="object 13"/>
          <p:cNvSpPr txBox="1"/>
          <p:nvPr/>
        </p:nvSpPr>
        <p:spPr>
          <a:xfrm>
            <a:off x="8034655" y="2313305"/>
            <a:ext cx="1094740"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66"/>
                </a:solidFill>
                <a:latin typeface="Arial Narrow" panose="020B0606020202030204"/>
                <a:cs typeface="Arial Narrow" panose="020B0606020202030204"/>
              </a:rPr>
              <a:t>Shift</a:t>
            </a:r>
            <a:endParaRPr sz="2400">
              <a:latin typeface="Arial Narrow" panose="020B0606020202030204"/>
              <a:cs typeface="Arial Narrow" panose="020B0606020202030204"/>
            </a:endParaRPr>
          </a:p>
        </p:txBody>
      </p:sp>
      <p:sp>
        <p:nvSpPr>
          <p:cNvPr id="14" name="object 14"/>
          <p:cNvSpPr/>
          <p:nvPr/>
        </p:nvSpPr>
        <p:spPr>
          <a:xfrm>
            <a:off x="3310127" y="2785880"/>
            <a:ext cx="5593716" cy="1409617"/>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3453311" y="4274808"/>
            <a:ext cx="5378573" cy="1924285"/>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7667244" y="3715511"/>
            <a:ext cx="360045" cy="424180"/>
          </a:xfrm>
          <a:custGeom>
            <a:avLst/>
            <a:gdLst/>
            <a:ahLst/>
            <a:cxnLst/>
            <a:rect l="l" t="t" r="r" b="b"/>
            <a:pathLst>
              <a:path w="360045" h="424179">
                <a:moveTo>
                  <a:pt x="359663" y="315468"/>
                </a:moveTo>
                <a:lnTo>
                  <a:pt x="0" y="315468"/>
                </a:lnTo>
                <a:lnTo>
                  <a:pt x="179831" y="423671"/>
                </a:lnTo>
                <a:lnTo>
                  <a:pt x="359663" y="315468"/>
                </a:lnTo>
                <a:close/>
              </a:path>
              <a:path w="360045" h="424179">
                <a:moveTo>
                  <a:pt x="269747" y="0"/>
                </a:moveTo>
                <a:lnTo>
                  <a:pt x="89915" y="0"/>
                </a:lnTo>
                <a:lnTo>
                  <a:pt x="89915" y="315468"/>
                </a:lnTo>
                <a:lnTo>
                  <a:pt x="269747" y="315468"/>
                </a:lnTo>
                <a:lnTo>
                  <a:pt x="269747" y="0"/>
                </a:lnTo>
                <a:close/>
              </a:path>
            </a:pathLst>
          </a:custGeom>
          <a:solidFill>
            <a:srgbClr val="6699FF"/>
          </a:solidFill>
        </p:spPr>
        <p:txBody>
          <a:bodyPr wrap="square" lIns="0" tIns="0" rIns="0" bIns="0" rtlCol="0"/>
          <a:lstStyle/>
          <a:p/>
        </p:txBody>
      </p:sp>
      <p:sp>
        <p:nvSpPr>
          <p:cNvPr id="17" name="object 17"/>
          <p:cNvSpPr/>
          <p:nvPr/>
        </p:nvSpPr>
        <p:spPr>
          <a:xfrm>
            <a:off x="7667244" y="3715511"/>
            <a:ext cx="360045" cy="424180"/>
          </a:xfrm>
          <a:custGeom>
            <a:avLst/>
            <a:gdLst/>
            <a:ahLst/>
            <a:cxnLst/>
            <a:rect l="l" t="t" r="r" b="b"/>
            <a:pathLst>
              <a:path w="360045" h="424179">
                <a:moveTo>
                  <a:pt x="0" y="315468"/>
                </a:moveTo>
                <a:lnTo>
                  <a:pt x="89915" y="315468"/>
                </a:lnTo>
                <a:lnTo>
                  <a:pt x="89915" y="0"/>
                </a:lnTo>
                <a:lnTo>
                  <a:pt x="269747" y="0"/>
                </a:lnTo>
                <a:lnTo>
                  <a:pt x="269747" y="315468"/>
                </a:lnTo>
                <a:lnTo>
                  <a:pt x="359663" y="315468"/>
                </a:lnTo>
                <a:lnTo>
                  <a:pt x="179831" y="423671"/>
                </a:lnTo>
                <a:lnTo>
                  <a:pt x="0" y="315468"/>
                </a:lnTo>
                <a:close/>
              </a:path>
            </a:pathLst>
          </a:custGeom>
          <a:ln w="9144">
            <a:solidFill>
              <a:srgbClr val="000000"/>
            </a:solidFill>
          </a:ln>
        </p:spPr>
        <p:txBody>
          <a:bodyPr wrap="square" lIns="0" tIns="0" rIns="0" bIns="0" rtlCol="0"/>
          <a:lstStyle/>
          <a:p/>
        </p:txBody>
      </p:sp>
      <p:sp>
        <p:nvSpPr>
          <p:cNvPr id="18" name="object 18"/>
          <p:cNvSpPr txBox="1"/>
          <p:nvPr/>
        </p:nvSpPr>
        <p:spPr>
          <a:xfrm>
            <a:off x="8033385" y="3670935"/>
            <a:ext cx="140652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Narrow" panose="020B0606020202030204"/>
                <a:cs typeface="Arial Narrow" panose="020B0606020202030204"/>
              </a:rPr>
              <a:t>Left-arc</a:t>
            </a:r>
            <a:endParaRPr sz="2400">
              <a:latin typeface="Arial Narrow" panose="020B0606020202030204"/>
              <a:cs typeface="Arial Narrow" panose="020B0606020202030204"/>
            </a:endParaRPr>
          </a:p>
        </p:txBody>
      </p:sp>
      <p:sp>
        <p:nvSpPr>
          <p:cNvPr id="19" name="object 19"/>
          <p:cNvSpPr/>
          <p:nvPr/>
        </p:nvSpPr>
        <p:spPr>
          <a:xfrm>
            <a:off x="7667244" y="5215128"/>
            <a:ext cx="378460" cy="643255"/>
          </a:xfrm>
          <a:custGeom>
            <a:avLst/>
            <a:gdLst/>
            <a:ahLst/>
            <a:cxnLst/>
            <a:rect l="l" t="t" r="r" b="b"/>
            <a:pathLst>
              <a:path w="378459" h="643254">
                <a:moveTo>
                  <a:pt x="377951" y="529399"/>
                </a:moveTo>
                <a:lnTo>
                  <a:pt x="0" y="529399"/>
                </a:lnTo>
                <a:lnTo>
                  <a:pt x="188975" y="643128"/>
                </a:lnTo>
                <a:lnTo>
                  <a:pt x="377951" y="529399"/>
                </a:lnTo>
                <a:close/>
              </a:path>
              <a:path w="378459" h="643254">
                <a:moveTo>
                  <a:pt x="283463" y="0"/>
                </a:moveTo>
                <a:lnTo>
                  <a:pt x="94487" y="0"/>
                </a:lnTo>
                <a:lnTo>
                  <a:pt x="94487" y="529399"/>
                </a:lnTo>
                <a:lnTo>
                  <a:pt x="283463" y="529399"/>
                </a:lnTo>
                <a:lnTo>
                  <a:pt x="283463" y="0"/>
                </a:lnTo>
                <a:close/>
              </a:path>
            </a:pathLst>
          </a:custGeom>
          <a:solidFill>
            <a:srgbClr val="6699FF"/>
          </a:solidFill>
        </p:spPr>
        <p:txBody>
          <a:bodyPr wrap="square" lIns="0" tIns="0" rIns="0" bIns="0" rtlCol="0"/>
          <a:lstStyle/>
          <a:p/>
        </p:txBody>
      </p:sp>
      <p:sp>
        <p:nvSpPr>
          <p:cNvPr id="20" name="object 20"/>
          <p:cNvSpPr/>
          <p:nvPr/>
        </p:nvSpPr>
        <p:spPr>
          <a:xfrm>
            <a:off x="7667244" y="5215128"/>
            <a:ext cx="378460" cy="643255"/>
          </a:xfrm>
          <a:custGeom>
            <a:avLst/>
            <a:gdLst/>
            <a:ahLst/>
            <a:cxnLst/>
            <a:rect l="l" t="t" r="r" b="b"/>
            <a:pathLst>
              <a:path w="378459" h="643254">
                <a:moveTo>
                  <a:pt x="0" y="529399"/>
                </a:moveTo>
                <a:lnTo>
                  <a:pt x="94487" y="529399"/>
                </a:lnTo>
                <a:lnTo>
                  <a:pt x="94487" y="0"/>
                </a:lnTo>
                <a:lnTo>
                  <a:pt x="283463" y="0"/>
                </a:lnTo>
                <a:lnTo>
                  <a:pt x="283463" y="529399"/>
                </a:lnTo>
                <a:lnTo>
                  <a:pt x="377951" y="529399"/>
                </a:lnTo>
                <a:lnTo>
                  <a:pt x="188975" y="643128"/>
                </a:lnTo>
                <a:lnTo>
                  <a:pt x="0" y="529399"/>
                </a:lnTo>
                <a:close/>
              </a:path>
            </a:pathLst>
          </a:custGeom>
          <a:ln w="9144">
            <a:solidFill>
              <a:srgbClr val="000000"/>
            </a:solidFill>
          </a:ln>
        </p:spPr>
        <p:txBody>
          <a:bodyPr wrap="square" lIns="0" tIns="0" rIns="0" bIns="0" rtlCol="0"/>
          <a:lstStyle/>
          <a:p/>
        </p:txBody>
      </p:sp>
      <p:sp>
        <p:nvSpPr>
          <p:cNvPr id="21" name="object 21"/>
          <p:cNvSpPr txBox="1"/>
          <p:nvPr/>
        </p:nvSpPr>
        <p:spPr>
          <a:xfrm>
            <a:off x="8033385" y="5314315"/>
            <a:ext cx="1245870"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66"/>
                </a:solidFill>
                <a:latin typeface="Arial Narrow" panose="020B0606020202030204"/>
                <a:cs typeface="Arial Narrow" panose="020B0606020202030204"/>
              </a:rPr>
              <a:t>S</a:t>
            </a:r>
            <a:r>
              <a:rPr sz="2400" b="1" spc="-10" dirty="0">
                <a:solidFill>
                  <a:srgbClr val="000066"/>
                </a:solidFill>
                <a:latin typeface="Arial Narrow" panose="020B0606020202030204"/>
                <a:cs typeface="Arial Narrow" panose="020B0606020202030204"/>
              </a:rPr>
              <a:t>h</a:t>
            </a:r>
            <a:r>
              <a:rPr sz="2400" b="1" spc="-5" dirty="0">
                <a:solidFill>
                  <a:srgbClr val="000066"/>
                </a:solidFill>
                <a:latin typeface="Arial Narrow" panose="020B0606020202030204"/>
                <a:cs typeface="Arial Narrow" panose="020B0606020202030204"/>
              </a:rPr>
              <a:t>i</a:t>
            </a:r>
            <a:r>
              <a:rPr sz="2400" b="1" dirty="0">
                <a:solidFill>
                  <a:srgbClr val="000066"/>
                </a:solidFill>
                <a:latin typeface="Arial Narrow" panose="020B0606020202030204"/>
                <a:cs typeface="Arial Narrow" panose="020B0606020202030204"/>
              </a:rPr>
              <a:t>ft</a:t>
            </a:r>
            <a:endParaRPr sz="2400">
              <a:latin typeface="Arial Narrow" panose="020B0606020202030204"/>
              <a:cs typeface="Arial Narrow" panose="020B0606020202030204"/>
            </a:endParaRPr>
          </a:p>
        </p:txBody>
      </p:sp>
      <p:sp>
        <p:nvSpPr>
          <p:cNvPr id="28"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4"/>
          <a:stretch>
            <a:fillRect/>
          </a:stretch>
        </p:blipFill>
        <p:spPr>
          <a:xfrm>
            <a:off x="5999480" y="177800"/>
            <a:ext cx="4890135" cy="91313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961522" y="1635029"/>
            <a:ext cx="4257293" cy="1914044"/>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7167371" y="2572511"/>
            <a:ext cx="356870" cy="713740"/>
          </a:xfrm>
          <a:custGeom>
            <a:avLst/>
            <a:gdLst/>
            <a:ahLst/>
            <a:cxnLst/>
            <a:rect l="l" t="t" r="r" b="b"/>
            <a:pathLst>
              <a:path w="356870" h="713739">
                <a:moveTo>
                  <a:pt x="356615" y="605916"/>
                </a:moveTo>
                <a:lnTo>
                  <a:pt x="0" y="605916"/>
                </a:lnTo>
                <a:lnTo>
                  <a:pt x="178307" y="713232"/>
                </a:lnTo>
                <a:lnTo>
                  <a:pt x="356615" y="605916"/>
                </a:lnTo>
                <a:close/>
              </a:path>
              <a:path w="356870" h="713739">
                <a:moveTo>
                  <a:pt x="267462" y="0"/>
                </a:moveTo>
                <a:lnTo>
                  <a:pt x="89153" y="0"/>
                </a:lnTo>
                <a:lnTo>
                  <a:pt x="89153" y="605916"/>
                </a:lnTo>
                <a:lnTo>
                  <a:pt x="267462" y="605916"/>
                </a:lnTo>
                <a:lnTo>
                  <a:pt x="267462" y="0"/>
                </a:lnTo>
                <a:close/>
              </a:path>
            </a:pathLst>
          </a:custGeom>
          <a:solidFill>
            <a:srgbClr val="6699FF"/>
          </a:solidFill>
        </p:spPr>
        <p:txBody>
          <a:bodyPr wrap="square" lIns="0" tIns="0" rIns="0" bIns="0" rtlCol="0"/>
          <a:lstStyle/>
          <a:p/>
        </p:txBody>
      </p:sp>
      <p:sp>
        <p:nvSpPr>
          <p:cNvPr id="12" name="object 12"/>
          <p:cNvSpPr/>
          <p:nvPr/>
        </p:nvSpPr>
        <p:spPr>
          <a:xfrm>
            <a:off x="7167371" y="2572511"/>
            <a:ext cx="356870" cy="713740"/>
          </a:xfrm>
          <a:custGeom>
            <a:avLst/>
            <a:gdLst/>
            <a:ahLst/>
            <a:cxnLst/>
            <a:rect l="l" t="t" r="r" b="b"/>
            <a:pathLst>
              <a:path w="356870" h="713739">
                <a:moveTo>
                  <a:pt x="0" y="605916"/>
                </a:moveTo>
                <a:lnTo>
                  <a:pt x="89153" y="605916"/>
                </a:lnTo>
                <a:lnTo>
                  <a:pt x="89153" y="0"/>
                </a:lnTo>
                <a:lnTo>
                  <a:pt x="267462" y="0"/>
                </a:lnTo>
                <a:lnTo>
                  <a:pt x="267462" y="605916"/>
                </a:lnTo>
                <a:lnTo>
                  <a:pt x="356615" y="605916"/>
                </a:lnTo>
                <a:lnTo>
                  <a:pt x="178307" y="713232"/>
                </a:lnTo>
                <a:lnTo>
                  <a:pt x="0" y="605916"/>
                </a:lnTo>
                <a:close/>
              </a:path>
            </a:pathLst>
          </a:custGeom>
          <a:ln w="9144">
            <a:solidFill>
              <a:srgbClr val="000000"/>
            </a:solidFill>
          </a:ln>
        </p:spPr>
        <p:txBody>
          <a:bodyPr wrap="square" lIns="0" tIns="0" rIns="0" bIns="0" rtlCol="0"/>
          <a:lstStyle/>
          <a:p/>
        </p:txBody>
      </p:sp>
      <p:sp>
        <p:nvSpPr>
          <p:cNvPr id="13" name="object 13"/>
          <p:cNvSpPr txBox="1"/>
          <p:nvPr/>
        </p:nvSpPr>
        <p:spPr>
          <a:xfrm>
            <a:off x="7533005" y="2670810"/>
            <a:ext cx="1549400"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Narrow" panose="020B0606020202030204"/>
                <a:cs typeface="Arial Narrow" panose="020B0606020202030204"/>
              </a:rPr>
              <a:t>Right-arc</a:t>
            </a:r>
            <a:endParaRPr sz="2400">
              <a:latin typeface="Arial Narrow" panose="020B0606020202030204"/>
              <a:cs typeface="Arial Narrow" panose="020B0606020202030204"/>
            </a:endParaRPr>
          </a:p>
        </p:txBody>
      </p:sp>
      <p:sp>
        <p:nvSpPr>
          <p:cNvPr id="14" name="object 14"/>
          <p:cNvSpPr/>
          <p:nvPr/>
        </p:nvSpPr>
        <p:spPr>
          <a:xfrm>
            <a:off x="3958459" y="3967314"/>
            <a:ext cx="4004705" cy="2057026"/>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7178040" y="5071871"/>
            <a:ext cx="360045" cy="715010"/>
          </a:xfrm>
          <a:custGeom>
            <a:avLst/>
            <a:gdLst/>
            <a:ahLst/>
            <a:cxnLst/>
            <a:rect l="l" t="t" r="r" b="b"/>
            <a:pathLst>
              <a:path w="360045" h="715010">
                <a:moveTo>
                  <a:pt x="359663" y="606539"/>
                </a:moveTo>
                <a:lnTo>
                  <a:pt x="0" y="606539"/>
                </a:lnTo>
                <a:lnTo>
                  <a:pt x="179832" y="714755"/>
                </a:lnTo>
                <a:lnTo>
                  <a:pt x="359663" y="606539"/>
                </a:lnTo>
                <a:close/>
              </a:path>
              <a:path w="360045" h="715010">
                <a:moveTo>
                  <a:pt x="269748" y="0"/>
                </a:moveTo>
                <a:lnTo>
                  <a:pt x="89915" y="0"/>
                </a:lnTo>
                <a:lnTo>
                  <a:pt x="89915" y="606539"/>
                </a:lnTo>
                <a:lnTo>
                  <a:pt x="269748" y="606539"/>
                </a:lnTo>
                <a:lnTo>
                  <a:pt x="269748" y="0"/>
                </a:lnTo>
                <a:close/>
              </a:path>
            </a:pathLst>
          </a:custGeom>
          <a:solidFill>
            <a:srgbClr val="6699FF"/>
          </a:solidFill>
        </p:spPr>
        <p:txBody>
          <a:bodyPr wrap="square" lIns="0" tIns="0" rIns="0" bIns="0" rtlCol="0"/>
          <a:lstStyle/>
          <a:p/>
        </p:txBody>
      </p:sp>
      <p:sp>
        <p:nvSpPr>
          <p:cNvPr id="16" name="object 16"/>
          <p:cNvSpPr/>
          <p:nvPr/>
        </p:nvSpPr>
        <p:spPr>
          <a:xfrm>
            <a:off x="7178040" y="5071871"/>
            <a:ext cx="360045" cy="715010"/>
          </a:xfrm>
          <a:custGeom>
            <a:avLst/>
            <a:gdLst/>
            <a:ahLst/>
            <a:cxnLst/>
            <a:rect l="l" t="t" r="r" b="b"/>
            <a:pathLst>
              <a:path w="360045" h="715010">
                <a:moveTo>
                  <a:pt x="0" y="606539"/>
                </a:moveTo>
                <a:lnTo>
                  <a:pt x="89915" y="606539"/>
                </a:lnTo>
                <a:lnTo>
                  <a:pt x="89915" y="0"/>
                </a:lnTo>
                <a:lnTo>
                  <a:pt x="269748" y="0"/>
                </a:lnTo>
                <a:lnTo>
                  <a:pt x="269748" y="606539"/>
                </a:lnTo>
                <a:lnTo>
                  <a:pt x="359663" y="606539"/>
                </a:lnTo>
                <a:lnTo>
                  <a:pt x="179832" y="714755"/>
                </a:lnTo>
                <a:lnTo>
                  <a:pt x="0" y="606539"/>
                </a:lnTo>
                <a:close/>
              </a:path>
            </a:pathLst>
          </a:custGeom>
          <a:ln w="9144">
            <a:solidFill>
              <a:srgbClr val="000000"/>
            </a:solidFill>
          </a:ln>
        </p:spPr>
        <p:txBody>
          <a:bodyPr wrap="square" lIns="0" tIns="0" rIns="0" bIns="0" rtlCol="0"/>
          <a:lstStyle/>
          <a:p/>
        </p:txBody>
      </p:sp>
      <p:sp>
        <p:nvSpPr>
          <p:cNvPr id="17" name="object 17"/>
          <p:cNvSpPr txBox="1"/>
          <p:nvPr/>
        </p:nvSpPr>
        <p:spPr>
          <a:xfrm>
            <a:off x="7544435" y="5171440"/>
            <a:ext cx="1381125"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66"/>
                </a:solidFill>
                <a:latin typeface="Arial Narrow" panose="020B0606020202030204"/>
                <a:cs typeface="Arial Narrow" panose="020B0606020202030204"/>
              </a:rPr>
              <a:t>R</a:t>
            </a:r>
            <a:r>
              <a:rPr sz="2400" b="1" spc="-10" dirty="0">
                <a:solidFill>
                  <a:srgbClr val="000066"/>
                </a:solidFill>
                <a:latin typeface="Arial Narrow" panose="020B0606020202030204"/>
                <a:cs typeface="Arial Narrow" panose="020B0606020202030204"/>
              </a:rPr>
              <a:t>e</a:t>
            </a:r>
            <a:r>
              <a:rPr sz="2400" b="1" dirty="0">
                <a:solidFill>
                  <a:srgbClr val="000066"/>
                </a:solidFill>
                <a:latin typeface="Arial Narrow" panose="020B0606020202030204"/>
                <a:cs typeface="Arial Narrow" panose="020B0606020202030204"/>
              </a:rPr>
              <a:t>du</a:t>
            </a:r>
            <a:r>
              <a:rPr sz="2400" b="1" spc="-10" dirty="0">
                <a:solidFill>
                  <a:srgbClr val="000066"/>
                </a:solidFill>
                <a:latin typeface="Arial Narrow" panose="020B0606020202030204"/>
                <a:cs typeface="Arial Narrow" panose="020B0606020202030204"/>
              </a:rPr>
              <a:t>c</a:t>
            </a:r>
            <a:r>
              <a:rPr sz="2400" b="1" dirty="0">
                <a:solidFill>
                  <a:srgbClr val="000066"/>
                </a:solidFill>
                <a:latin typeface="Arial Narrow" panose="020B0606020202030204"/>
                <a:cs typeface="Arial Narrow" panose="020B0606020202030204"/>
              </a:rPr>
              <a:t>e</a:t>
            </a:r>
            <a:endParaRPr sz="2400">
              <a:latin typeface="Arial Narrow" panose="020B0606020202030204"/>
              <a:cs typeface="Arial Narrow" panose="020B0606020202030204"/>
            </a:endParaRPr>
          </a:p>
        </p:txBody>
      </p:sp>
      <p:sp>
        <p:nvSpPr>
          <p:cNvPr id="24"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3"/>
          <a:stretch>
            <a:fillRect/>
          </a:stretch>
        </p:blipFill>
        <p:spPr>
          <a:xfrm>
            <a:off x="6146165" y="178435"/>
            <a:ext cx="4890135" cy="9131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905346" y="1761690"/>
            <a:ext cx="4004571" cy="1901714"/>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6810755" y="2857500"/>
            <a:ext cx="358140" cy="643255"/>
          </a:xfrm>
          <a:custGeom>
            <a:avLst/>
            <a:gdLst/>
            <a:ahLst/>
            <a:cxnLst/>
            <a:rect l="l" t="t" r="r" b="b"/>
            <a:pathLst>
              <a:path w="358139" h="643254">
                <a:moveTo>
                  <a:pt x="358140" y="535304"/>
                </a:moveTo>
                <a:lnTo>
                  <a:pt x="0" y="535304"/>
                </a:lnTo>
                <a:lnTo>
                  <a:pt x="179070" y="643127"/>
                </a:lnTo>
                <a:lnTo>
                  <a:pt x="358140" y="535304"/>
                </a:lnTo>
                <a:close/>
              </a:path>
              <a:path w="358139" h="643254">
                <a:moveTo>
                  <a:pt x="268605" y="0"/>
                </a:moveTo>
                <a:lnTo>
                  <a:pt x="89535" y="0"/>
                </a:lnTo>
                <a:lnTo>
                  <a:pt x="89535" y="535304"/>
                </a:lnTo>
                <a:lnTo>
                  <a:pt x="268605" y="535304"/>
                </a:lnTo>
                <a:lnTo>
                  <a:pt x="268605" y="0"/>
                </a:lnTo>
                <a:close/>
              </a:path>
            </a:pathLst>
          </a:custGeom>
          <a:solidFill>
            <a:srgbClr val="6699FF"/>
          </a:solidFill>
        </p:spPr>
        <p:txBody>
          <a:bodyPr wrap="square" lIns="0" tIns="0" rIns="0" bIns="0" rtlCol="0"/>
          <a:lstStyle/>
          <a:p/>
        </p:txBody>
      </p:sp>
      <p:sp>
        <p:nvSpPr>
          <p:cNvPr id="12" name="object 12"/>
          <p:cNvSpPr/>
          <p:nvPr/>
        </p:nvSpPr>
        <p:spPr>
          <a:xfrm>
            <a:off x="6810755" y="2857500"/>
            <a:ext cx="358140" cy="643255"/>
          </a:xfrm>
          <a:custGeom>
            <a:avLst/>
            <a:gdLst/>
            <a:ahLst/>
            <a:cxnLst/>
            <a:rect l="l" t="t" r="r" b="b"/>
            <a:pathLst>
              <a:path w="358139" h="643254">
                <a:moveTo>
                  <a:pt x="0" y="535304"/>
                </a:moveTo>
                <a:lnTo>
                  <a:pt x="89535" y="535304"/>
                </a:lnTo>
                <a:lnTo>
                  <a:pt x="89535" y="0"/>
                </a:lnTo>
                <a:lnTo>
                  <a:pt x="268605" y="0"/>
                </a:lnTo>
                <a:lnTo>
                  <a:pt x="268605" y="535304"/>
                </a:lnTo>
                <a:lnTo>
                  <a:pt x="358140" y="535304"/>
                </a:lnTo>
                <a:lnTo>
                  <a:pt x="179070" y="643127"/>
                </a:lnTo>
                <a:lnTo>
                  <a:pt x="0" y="535304"/>
                </a:lnTo>
                <a:close/>
              </a:path>
            </a:pathLst>
          </a:custGeom>
          <a:ln w="9144">
            <a:solidFill>
              <a:srgbClr val="000000"/>
            </a:solidFill>
          </a:ln>
        </p:spPr>
        <p:txBody>
          <a:bodyPr wrap="square" lIns="0" tIns="0" rIns="0" bIns="0" rtlCol="0"/>
          <a:lstStyle/>
          <a:p/>
        </p:txBody>
      </p:sp>
      <p:sp>
        <p:nvSpPr>
          <p:cNvPr id="13" name="object 13"/>
          <p:cNvSpPr txBox="1"/>
          <p:nvPr/>
        </p:nvSpPr>
        <p:spPr>
          <a:xfrm>
            <a:off x="7175753" y="2956686"/>
            <a:ext cx="104076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Narrow" panose="020B0606020202030204"/>
                <a:cs typeface="Arial Narrow" panose="020B0606020202030204"/>
              </a:rPr>
              <a:t>Shift</a:t>
            </a:r>
            <a:endParaRPr sz="2400">
              <a:latin typeface="Arial Narrow" panose="020B0606020202030204"/>
              <a:cs typeface="Arial Narrow" panose="020B0606020202030204"/>
            </a:endParaRPr>
          </a:p>
        </p:txBody>
      </p:sp>
      <p:sp>
        <p:nvSpPr>
          <p:cNvPr id="14" name="object 14"/>
          <p:cNvSpPr/>
          <p:nvPr/>
        </p:nvSpPr>
        <p:spPr>
          <a:xfrm>
            <a:off x="3632162" y="4059596"/>
            <a:ext cx="3742433" cy="192576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6810755" y="5071871"/>
            <a:ext cx="358140" cy="643255"/>
          </a:xfrm>
          <a:custGeom>
            <a:avLst/>
            <a:gdLst/>
            <a:ahLst/>
            <a:cxnLst/>
            <a:rect l="l" t="t" r="r" b="b"/>
            <a:pathLst>
              <a:path w="358139" h="643254">
                <a:moveTo>
                  <a:pt x="358140" y="535355"/>
                </a:moveTo>
                <a:lnTo>
                  <a:pt x="0" y="535355"/>
                </a:lnTo>
                <a:lnTo>
                  <a:pt x="179070" y="643127"/>
                </a:lnTo>
                <a:lnTo>
                  <a:pt x="358140" y="535355"/>
                </a:lnTo>
                <a:close/>
              </a:path>
              <a:path w="358139" h="643254">
                <a:moveTo>
                  <a:pt x="268605" y="0"/>
                </a:moveTo>
                <a:lnTo>
                  <a:pt x="89535" y="0"/>
                </a:lnTo>
                <a:lnTo>
                  <a:pt x="89535" y="535355"/>
                </a:lnTo>
                <a:lnTo>
                  <a:pt x="268605" y="535355"/>
                </a:lnTo>
                <a:lnTo>
                  <a:pt x="268605" y="0"/>
                </a:lnTo>
                <a:close/>
              </a:path>
            </a:pathLst>
          </a:custGeom>
          <a:solidFill>
            <a:srgbClr val="6699FF"/>
          </a:solidFill>
        </p:spPr>
        <p:txBody>
          <a:bodyPr wrap="square" lIns="0" tIns="0" rIns="0" bIns="0" rtlCol="0"/>
          <a:lstStyle/>
          <a:p/>
        </p:txBody>
      </p:sp>
      <p:sp>
        <p:nvSpPr>
          <p:cNvPr id="16" name="object 16"/>
          <p:cNvSpPr/>
          <p:nvPr/>
        </p:nvSpPr>
        <p:spPr>
          <a:xfrm>
            <a:off x="6810755" y="5071871"/>
            <a:ext cx="358140" cy="643255"/>
          </a:xfrm>
          <a:custGeom>
            <a:avLst/>
            <a:gdLst/>
            <a:ahLst/>
            <a:cxnLst/>
            <a:rect l="l" t="t" r="r" b="b"/>
            <a:pathLst>
              <a:path w="358139" h="643254">
                <a:moveTo>
                  <a:pt x="0" y="535355"/>
                </a:moveTo>
                <a:lnTo>
                  <a:pt x="89535" y="535355"/>
                </a:lnTo>
                <a:lnTo>
                  <a:pt x="89535" y="0"/>
                </a:lnTo>
                <a:lnTo>
                  <a:pt x="268605" y="0"/>
                </a:lnTo>
                <a:lnTo>
                  <a:pt x="268605" y="535355"/>
                </a:lnTo>
                <a:lnTo>
                  <a:pt x="358140" y="535355"/>
                </a:lnTo>
                <a:lnTo>
                  <a:pt x="179070" y="643127"/>
                </a:lnTo>
                <a:lnTo>
                  <a:pt x="0" y="535355"/>
                </a:lnTo>
                <a:close/>
              </a:path>
            </a:pathLst>
          </a:custGeom>
          <a:ln w="9144">
            <a:solidFill>
              <a:srgbClr val="000000"/>
            </a:solidFill>
          </a:ln>
        </p:spPr>
        <p:txBody>
          <a:bodyPr wrap="square" lIns="0" tIns="0" rIns="0" bIns="0" rtlCol="0"/>
          <a:lstStyle/>
          <a:p/>
        </p:txBody>
      </p:sp>
      <p:sp>
        <p:nvSpPr>
          <p:cNvPr id="17" name="object 17"/>
          <p:cNvSpPr txBox="1"/>
          <p:nvPr/>
        </p:nvSpPr>
        <p:spPr>
          <a:xfrm>
            <a:off x="7175500" y="5171440"/>
            <a:ext cx="140652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Narrow" panose="020B0606020202030204"/>
                <a:cs typeface="Arial Narrow" panose="020B0606020202030204"/>
              </a:rPr>
              <a:t>Left-arc</a:t>
            </a:r>
            <a:endParaRPr sz="2400">
              <a:latin typeface="Arial Narrow" panose="020B0606020202030204"/>
              <a:cs typeface="Arial Narrow" panose="020B0606020202030204"/>
            </a:endParaRPr>
          </a:p>
        </p:txBody>
      </p:sp>
      <p:sp>
        <p:nvSpPr>
          <p:cNvPr id="24"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3"/>
          <a:stretch>
            <a:fillRect/>
          </a:stretch>
        </p:blipFill>
        <p:spPr>
          <a:xfrm>
            <a:off x="6045200" y="278765"/>
            <a:ext cx="4890135" cy="91313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4000921" y="1714240"/>
            <a:ext cx="3491524" cy="1912280"/>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3608441" y="3892548"/>
            <a:ext cx="3885456" cy="1925485"/>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6810755" y="2785872"/>
            <a:ext cx="358140" cy="715010"/>
          </a:xfrm>
          <a:custGeom>
            <a:avLst/>
            <a:gdLst/>
            <a:ahLst/>
            <a:cxnLst/>
            <a:rect l="l" t="t" r="r" b="b"/>
            <a:pathLst>
              <a:path w="358139" h="715010">
                <a:moveTo>
                  <a:pt x="358140" y="606932"/>
                </a:moveTo>
                <a:lnTo>
                  <a:pt x="0" y="606932"/>
                </a:lnTo>
                <a:lnTo>
                  <a:pt x="179070" y="714755"/>
                </a:lnTo>
                <a:lnTo>
                  <a:pt x="358140" y="606932"/>
                </a:lnTo>
                <a:close/>
              </a:path>
              <a:path w="358139" h="715010">
                <a:moveTo>
                  <a:pt x="268605" y="0"/>
                </a:moveTo>
                <a:lnTo>
                  <a:pt x="89535" y="0"/>
                </a:lnTo>
                <a:lnTo>
                  <a:pt x="89535" y="606932"/>
                </a:lnTo>
                <a:lnTo>
                  <a:pt x="268605" y="606932"/>
                </a:lnTo>
                <a:lnTo>
                  <a:pt x="268605" y="0"/>
                </a:lnTo>
                <a:close/>
              </a:path>
            </a:pathLst>
          </a:custGeom>
          <a:solidFill>
            <a:srgbClr val="6699FF"/>
          </a:solidFill>
        </p:spPr>
        <p:txBody>
          <a:bodyPr wrap="square" lIns="0" tIns="0" rIns="0" bIns="0" rtlCol="0"/>
          <a:lstStyle/>
          <a:p/>
        </p:txBody>
      </p:sp>
      <p:sp>
        <p:nvSpPr>
          <p:cNvPr id="13" name="object 13"/>
          <p:cNvSpPr/>
          <p:nvPr/>
        </p:nvSpPr>
        <p:spPr>
          <a:xfrm>
            <a:off x="6810755" y="2785872"/>
            <a:ext cx="358140" cy="715010"/>
          </a:xfrm>
          <a:custGeom>
            <a:avLst/>
            <a:gdLst/>
            <a:ahLst/>
            <a:cxnLst/>
            <a:rect l="l" t="t" r="r" b="b"/>
            <a:pathLst>
              <a:path w="358139" h="715010">
                <a:moveTo>
                  <a:pt x="0" y="606932"/>
                </a:moveTo>
                <a:lnTo>
                  <a:pt x="89535" y="606932"/>
                </a:lnTo>
                <a:lnTo>
                  <a:pt x="89535" y="0"/>
                </a:lnTo>
                <a:lnTo>
                  <a:pt x="268605" y="0"/>
                </a:lnTo>
                <a:lnTo>
                  <a:pt x="268605" y="606932"/>
                </a:lnTo>
                <a:lnTo>
                  <a:pt x="358140" y="606932"/>
                </a:lnTo>
                <a:lnTo>
                  <a:pt x="179070" y="714755"/>
                </a:lnTo>
                <a:lnTo>
                  <a:pt x="0" y="606932"/>
                </a:lnTo>
                <a:close/>
              </a:path>
            </a:pathLst>
          </a:custGeom>
          <a:ln w="9144">
            <a:solidFill>
              <a:srgbClr val="000066"/>
            </a:solidFill>
          </a:ln>
        </p:spPr>
        <p:txBody>
          <a:bodyPr wrap="square" lIns="0" tIns="0" rIns="0" bIns="0" rtlCol="0"/>
          <a:lstStyle/>
          <a:p/>
        </p:txBody>
      </p:sp>
      <p:sp>
        <p:nvSpPr>
          <p:cNvPr id="14" name="object 14"/>
          <p:cNvSpPr txBox="1"/>
          <p:nvPr/>
        </p:nvSpPr>
        <p:spPr>
          <a:xfrm>
            <a:off x="7175500" y="2885440"/>
            <a:ext cx="1053465"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66"/>
                </a:solidFill>
                <a:latin typeface="Arial Narrow" panose="020B0606020202030204"/>
                <a:cs typeface="Arial Narrow" panose="020B0606020202030204"/>
              </a:rPr>
              <a:t>Shift</a:t>
            </a:r>
            <a:endParaRPr sz="2400">
              <a:latin typeface="Arial Narrow" panose="020B0606020202030204"/>
              <a:cs typeface="Arial Narrow" panose="020B0606020202030204"/>
            </a:endParaRPr>
          </a:p>
        </p:txBody>
      </p:sp>
      <p:sp>
        <p:nvSpPr>
          <p:cNvPr id="15" name="object 15"/>
          <p:cNvSpPr/>
          <p:nvPr/>
        </p:nvSpPr>
        <p:spPr>
          <a:xfrm>
            <a:off x="6810755" y="4928615"/>
            <a:ext cx="358140" cy="715010"/>
          </a:xfrm>
          <a:custGeom>
            <a:avLst/>
            <a:gdLst/>
            <a:ahLst/>
            <a:cxnLst/>
            <a:rect l="l" t="t" r="r" b="b"/>
            <a:pathLst>
              <a:path w="358139" h="715010">
                <a:moveTo>
                  <a:pt x="358140" y="606932"/>
                </a:moveTo>
                <a:lnTo>
                  <a:pt x="0" y="606932"/>
                </a:lnTo>
                <a:lnTo>
                  <a:pt x="179070" y="714755"/>
                </a:lnTo>
                <a:lnTo>
                  <a:pt x="358140" y="606932"/>
                </a:lnTo>
                <a:close/>
              </a:path>
              <a:path w="358139" h="715010">
                <a:moveTo>
                  <a:pt x="268605" y="0"/>
                </a:moveTo>
                <a:lnTo>
                  <a:pt x="89535" y="0"/>
                </a:lnTo>
                <a:lnTo>
                  <a:pt x="89535" y="606932"/>
                </a:lnTo>
                <a:lnTo>
                  <a:pt x="268605" y="606932"/>
                </a:lnTo>
                <a:lnTo>
                  <a:pt x="268605" y="0"/>
                </a:lnTo>
                <a:close/>
              </a:path>
            </a:pathLst>
          </a:custGeom>
          <a:solidFill>
            <a:srgbClr val="6699FF"/>
          </a:solidFill>
        </p:spPr>
        <p:txBody>
          <a:bodyPr wrap="square" lIns="0" tIns="0" rIns="0" bIns="0" rtlCol="0"/>
          <a:lstStyle/>
          <a:p/>
        </p:txBody>
      </p:sp>
      <p:sp>
        <p:nvSpPr>
          <p:cNvPr id="16" name="object 16"/>
          <p:cNvSpPr/>
          <p:nvPr/>
        </p:nvSpPr>
        <p:spPr>
          <a:xfrm>
            <a:off x="6810755" y="4928615"/>
            <a:ext cx="358140" cy="715010"/>
          </a:xfrm>
          <a:custGeom>
            <a:avLst/>
            <a:gdLst/>
            <a:ahLst/>
            <a:cxnLst/>
            <a:rect l="l" t="t" r="r" b="b"/>
            <a:pathLst>
              <a:path w="358139" h="715010">
                <a:moveTo>
                  <a:pt x="0" y="606932"/>
                </a:moveTo>
                <a:lnTo>
                  <a:pt x="89535" y="606932"/>
                </a:lnTo>
                <a:lnTo>
                  <a:pt x="89535" y="0"/>
                </a:lnTo>
                <a:lnTo>
                  <a:pt x="268605" y="0"/>
                </a:lnTo>
                <a:lnTo>
                  <a:pt x="268605" y="606932"/>
                </a:lnTo>
                <a:lnTo>
                  <a:pt x="358140" y="606932"/>
                </a:lnTo>
                <a:lnTo>
                  <a:pt x="179070" y="714755"/>
                </a:lnTo>
                <a:lnTo>
                  <a:pt x="0" y="606932"/>
                </a:lnTo>
                <a:close/>
              </a:path>
            </a:pathLst>
          </a:custGeom>
          <a:ln w="9144">
            <a:solidFill>
              <a:srgbClr val="000000"/>
            </a:solidFill>
          </a:ln>
        </p:spPr>
        <p:txBody>
          <a:bodyPr wrap="square" lIns="0" tIns="0" rIns="0" bIns="0" rtlCol="0"/>
          <a:lstStyle/>
          <a:p/>
        </p:txBody>
      </p:sp>
      <p:sp>
        <p:nvSpPr>
          <p:cNvPr id="17" name="object 17"/>
          <p:cNvSpPr txBox="1"/>
          <p:nvPr/>
        </p:nvSpPr>
        <p:spPr>
          <a:xfrm>
            <a:off x="7175500" y="5029200"/>
            <a:ext cx="128714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Narrow" panose="020B0606020202030204"/>
                <a:cs typeface="Arial Narrow" panose="020B0606020202030204"/>
              </a:rPr>
              <a:t>Left-arc</a:t>
            </a:r>
            <a:endParaRPr sz="2400">
              <a:latin typeface="Arial Narrow" panose="020B0606020202030204"/>
              <a:cs typeface="Arial Narrow" panose="020B0606020202030204"/>
            </a:endParaRPr>
          </a:p>
        </p:txBody>
      </p:sp>
      <p:sp>
        <p:nvSpPr>
          <p:cNvPr id="24"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3"/>
          <a:stretch>
            <a:fillRect/>
          </a:stretch>
        </p:blipFill>
        <p:spPr>
          <a:xfrm>
            <a:off x="6067425" y="241935"/>
            <a:ext cx="4890135" cy="9131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6655349" y="3251217"/>
            <a:ext cx="3492179" cy="2749844"/>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2382011" y="1499548"/>
            <a:ext cx="3656313" cy="2141288"/>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5309615" y="2429255"/>
            <a:ext cx="360045" cy="643255"/>
          </a:xfrm>
          <a:custGeom>
            <a:avLst/>
            <a:gdLst/>
            <a:ahLst/>
            <a:cxnLst/>
            <a:rect l="l" t="t" r="r" b="b"/>
            <a:pathLst>
              <a:path w="360045" h="643255">
                <a:moveTo>
                  <a:pt x="359663" y="534924"/>
                </a:moveTo>
                <a:lnTo>
                  <a:pt x="0" y="534924"/>
                </a:lnTo>
                <a:lnTo>
                  <a:pt x="179832" y="643128"/>
                </a:lnTo>
                <a:lnTo>
                  <a:pt x="359663" y="534924"/>
                </a:lnTo>
                <a:close/>
              </a:path>
              <a:path w="360045" h="643255">
                <a:moveTo>
                  <a:pt x="269748" y="0"/>
                </a:moveTo>
                <a:lnTo>
                  <a:pt x="89916" y="0"/>
                </a:lnTo>
                <a:lnTo>
                  <a:pt x="89916" y="534924"/>
                </a:lnTo>
                <a:lnTo>
                  <a:pt x="269748" y="534924"/>
                </a:lnTo>
                <a:lnTo>
                  <a:pt x="269748" y="0"/>
                </a:lnTo>
                <a:close/>
              </a:path>
            </a:pathLst>
          </a:custGeom>
          <a:solidFill>
            <a:srgbClr val="6699FF"/>
          </a:solidFill>
        </p:spPr>
        <p:txBody>
          <a:bodyPr wrap="square" lIns="0" tIns="0" rIns="0" bIns="0" rtlCol="0"/>
          <a:lstStyle/>
          <a:p/>
        </p:txBody>
      </p:sp>
      <p:sp>
        <p:nvSpPr>
          <p:cNvPr id="13" name="object 13"/>
          <p:cNvSpPr/>
          <p:nvPr/>
        </p:nvSpPr>
        <p:spPr>
          <a:xfrm>
            <a:off x="5309615" y="2429255"/>
            <a:ext cx="360045" cy="643255"/>
          </a:xfrm>
          <a:custGeom>
            <a:avLst/>
            <a:gdLst/>
            <a:ahLst/>
            <a:cxnLst/>
            <a:rect l="l" t="t" r="r" b="b"/>
            <a:pathLst>
              <a:path w="360045" h="643255">
                <a:moveTo>
                  <a:pt x="0" y="534924"/>
                </a:moveTo>
                <a:lnTo>
                  <a:pt x="89916" y="534924"/>
                </a:lnTo>
                <a:lnTo>
                  <a:pt x="89916" y="0"/>
                </a:lnTo>
                <a:lnTo>
                  <a:pt x="269748" y="0"/>
                </a:lnTo>
                <a:lnTo>
                  <a:pt x="269748" y="534924"/>
                </a:lnTo>
                <a:lnTo>
                  <a:pt x="359663" y="534924"/>
                </a:lnTo>
                <a:lnTo>
                  <a:pt x="179832" y="643128"/>
                </a:lnTo>
                <a:lnTo>
                  <a:pt x="0" y="534924"/>
                </a:lnTo>
                <a:close/>
              </a:path>
            </a:pathLst>
          </a:custGeom>
          <a:ln w="9144">
            <a:solidFill>
              <a:srgbClr val="000000"/>
            </a:solidFill>
          </a:ln>
        </p:spPr>
        <p:txBody>
          <a:bodyPr wrap="square" lIns="0" tIns="0" rIns="0" bIns="0" rtlCol="0"/>
          <a:lstStyle/>
          <a:p/>
        </p:txBody>
      </p:sp>
      <p:sp>
        <p:nvSpPr>
          <p:cNvPr id="14" name="object 14"/>
          <p:cNvSpPr txBox="1"/>
          <p:nvPr/>
        </p:nvSpPr>
        <p:spPr>
          <a:xfrm>
            <a:off x="5674995" y="2456180"/>
            <a:ext cx="1691640"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66"/>
                </a:solidFill>
                <a:latin typeface="Arial Narrow" panose="020B0606020202030204"/>
                <a:cs typeface="Arial Narrow" panose="020B0606020202030204"/>
              </a:rPr>
              <a:t>Right-arc</a:t>
            </a:r>
            <a:endParaRPr sz="2400">
              <a:latin typeface="Arial Narrow" panose="020B0606020202030204"/>
              <a:cs typeface="Arial Narrow" panose="020B0606020202030204"/>
            </a:endParaRPr>
          </a:p>
        </p:txBody>
      </p:sp>
      <p:sp>
        <p:nvSpPr>
          <p:cNvPr id="15" name="object 15"/>
          <p:cNvSpPr/>
          <p:nvPr/>
        </p:nvSpPr>
        <p:spPr>
          <a:xfrm>
            <a:off x="5392292" y="4696586"/>
            <a:ext cx="1092200" cy="661670"/>
          </a:xfrm>
          <a:custGeom>
            <a:avLst/>
            <a:gdLst/>
            <a:ahLst/>
            <a:cxnLst/>
            <a:rect l="l" t="t" r="r" b="b"/>
            <a:pathLst>
              <a:path w="1092200" h="661670">
                <a:moveTo>
                  <a:pt x="922401" y="0"/>
                </a:moveTo>
                <a:lnTo>
                  <a:pt x="957961" y="81661"/>
                </a:lnTo>
                <a:lnTo>
                  <a:pt x="0" y="498475"/>
                </a:lnTo>
                <a:lnTo>
                  <a:pt x="71120" y="661669"/>
                </a:lnTo>
                <a:lnTo>
                  <a:pt x="1028954" y="244982"/>
                </a:lnTo>
                <a:lnTo>
                  <a:pt x="1075281" y="244982"/>
                </a:lnTo>
                <a:lnTo>
                  <a:pt x="1091692" y="120523"/>
                </a:lnTo>
                <a:lnTo>
                  <a:pt x="922401" y="0"/>
                </a:lnTo>
                <a:close/>
              </a:path>
              <a:path w="1092200" h="661670">
                <a:moveTo>
                  <a:pt x="1075281" y="244982"/>
                </a:moveTo>
                <a:lnTo>
                  <a:pt x="1028954" y="244982"/>
                </a:lnTo>
                <a:lnTo>
                  <a:pt x="1064514" y="326644"/>
                </a:lnTo>
                <a:lnTo>
                  <a:pt x="1075281" y="244982"/>
                </a:lnTo>
                <a:close/>
              </a:path>
            </a:pathLst>
          </a:custGeom>
          <a:solidFill>
            <a:srgbClr val="6699FF"/>
          </a:solidFill>
        </p:spPr>
        <p:txBody>
          <a:bodyPr wrap="square" lIns="0" tIns="0" rIns="0" bIns="0" rtlCol="0"/>
          <a:lstStyle/>
          <a:p/>
        </p:txBody>
      </p:sp>
      <p:sp>
        <p:nvSpPr>
          <p:cNvPr id="16" name="object 16"/>
          <p:cNvSpPr/>
          <p:nvPr/>
        </p:nvSpPr>
        <p:spPr>
          <a:xfrm>
            <a:off x="5392292" y="4696586"/>
            <a:ext cx="1092200" cy="661670"/>
          </a:xfrm>
          <a:custGeom>
            <a:avLst/>
            <a:gdLst/>
            <a:ahLst/>
            <a:cxnLst/>
            <a:rect l="l" t="t" r="r" b="b"/>
            <a:pathLst>
              <a:path w="1092200" h="661670">
                <a:moveTo>
                  <a:pt x="1064514" y="326644"/>
                </a:moveTo>
                <a:lnTo>
                  <a:pt x="1028954" y="244982"/>
                </a:lnTo>
                <a:lnTo>
                  <a:pt x="71120" y="661669"/>
                </a:lnTo>
                <a:lnTo>
                  <a:pt x="0" y="498475"/>
                </a:lnTo>
                <a:lnTo>
                  <a:pt x="957961" y="81661"/>
                </a:lnTo>
                <a:lnTo>
                  <a:pt x="922401" y="0"/>
                </a:lnTo>
                <a:lnTo>
                  <a:pt x="1091692" y="120523"/>
                </a:lnTo>
                <a:lnTo>
                  <a:pt x="1064514" y="326644"/>
                </a:lnTo>
                <a:close/>
              </a:path>
            </a:pathLst>
          </a:custGeom>
          <a:ln w="9525">
            <a:solidFill>
              <a:srgbClr val="000000"/>
            </a:solidFill>
          </a:ln>
        </p:spPr>
        <p:txBody>
          <a:bodyPr wrap="square" lIns="0" tIns="0" rIns="0" bIns="0" rtlCol="0"/>
          <a:lstStyle/>
          <a:p/>
        </p:txBody>
      </p:sp>
      <p:sp>
        <p:nvSpPr>
          <p:cNvPr id="17" name="object 17"/>
          <p:cNvSpPr/>
          <p:nvPr/>
        </p:nvSpPr>
        <p:spPr>
          <a:xfrm>
            <a:off x="5678423" y="5094859"/>
            <a:ext cx="868680" cy="481330"/>
          </a:xfrm>
          <a:custGeom>
            <a:avLst/>
            <a:gdLst/>
            <a:ahLst/>
            <a:cxnLst/>
            <a:rect l="l" t="t" r="r" b="b"/>
            <a:pathLst>
              <a:path w="868679" h="481329">
                <a:moveTo>
                  <a:pt x="109981" y="240030"/>
                </a:moveTo>
                <a:lnTo>
                  <a:pt x="102312" y="241300"/>
                </a:lnTo>
                <a:lnTo>
                  <a:pt x="93011" y="242570"/>
                </a:lnTo>
                <a:lnTo>
                  <a:pt x="82067" y="246380"/>
                </a:lnTo>
                <a:lnTo>
                  <a:pt x="69468" y="251460"/>
                </a:lnTo>
                <a:lnTo>
                  <a:pt x="0" y="281940"/>
                </a:lnTo>
                <a:lnTo>
                  <a:pt x="88264" y="481330"/>
                </a:lnTo>
                <a:lnTo>
                  <a:pt x="121158" y="467360"/>
                </a:lnTo>
                <a:lnTo>
                  <a:pt x="84327" y="383540"/>
                </a:lnTo>
                <a:lnTo>
                  <a:pt x="91186" y="381000"/>
                </a:lnTo>
                <a:lnTo>
                  <a:pt x="98805" y="377190"/>
                </a:lnTo>
                <a:lnTo>
                  <a:pt x="104648" y="375920"/>
                </a:lnTo>
                <a:lnTo>
                  <a:pt x="184082" y="375920"/>
                </a:lnTo>
                <a:lnTo>
                  <a:pt x="178673" y="372110"/>
                </a:lnTo>
                <a:lnTo>
                  <a:pt x="171063" y="367030"/>
                </a:lnTo>
                <a:lnTo>
                  <a:pt x="164846" y="363220"/>
                </a:lnTo>
                <a:lnTo>
                  <a:pt x="159206" y="359410"/>
                </a:lnTo>
                <a:lnTo>
                  <a:pt x="153162" y="356870"/>
                </a:lnTo>
                <a:lnTo>
                  <a:pt x="146736" y="355600"/>
                </a:lnTo>
                <a:lnTo>
                  <a:pt x="139953" y="354330"/>
                </a:lnTo>
                <a:lnTo>
                  <a:pt x="142835" y="351790"/>
                </a:lnTo>
                <a:lnTo>
                  <a:pt x="70230" y="351790"/>
                </a:lnTo>
                <a:lnTo>
                  <a:pt x="47878" y="302260"/>
                </a:lnTo>
                <a:lnTo>
                  <a:pt x="73660" y="289560"/>
                </a:lnTo>
                <a:lnTo>
                  <a:pt x="83734" y="285750"/>
                </a:lnTo>
                <a:lnTo>
                  <a:pt x="91678" y="283210"/>
                </a:lnTo>
                <a:lnTo>
                  <a:pt x="97502" y="280670"/>
                </a:lnTo>
                <a:lnTo>
                  <a:pt x="101218" y="279400"/>
                </a:lnTo>
                <a:lnTo>
                  <a:pt x="158496" y="279400"/>
                </a:lnTo>
                <a:lnTo>
                  <a:pt x="154088" y="270510"/>
                </a:lnTo>
                <a:lnTo>
                  <a:pt x="149050" y="262890"/>
                </a:lnTo>
                <a:lnTo>
                  <a:pt x="143369" y="256540"/>
                </a:lnTo>
                <a:lnTo>
                  <a:pt x="137033" y="250190"/>
                </a:lnTo>
                <a:lnTo>
                  <a:pt x="123697" y="242570"/>
                </a:lnTo>
                <a:lnTo>
                  <a:pt x="109981" y="240030"/>
                </a:lnTo>
                <a:close/>
              </a:path>
              <a:path w="868679" h="481329">
                <a:moveTo>
                  <a:pt x="184082" y="375920"/>
                </a:moveTo>
                <a:lnTo>
                  <a:pt x="112902" y="375920"/>
                </a:lnTo>
                <a:lnTo>
                  <a:pt x="117348" y="377190"/>
                </a:lnTo>
                <a:lnTo>
                  <a:pt x="122174" y="379730"/>
                </a:lnTo>
                <a:lnTo>
                  <a:pt x="126793" y="382270"/>
                </a:lnTo>
                <a:lnTo>
                  <a:pt x="133413" y="387350"/>
                </a:lnTo>
                <a:lnTo>
                  <a:pt x="142033" y="393700"/>
                </a:lnTo>
                <a:lnTo>
                  <a:pt x="152653" y="401320"/>
                </a:lnTo>
                <a:lnTo>
                  <a:pt x="195834" y="434340"/>
                </a:lnTo>
                <a:lnTo>
                  <a:pt x="235203" y="416560"/>
                </a:lnTo>
                <a:lnTo>
                  <a:pt x="198120" y="386080"/>
                </a:lnTo>
                <a:lnTo>
                  <a:pt x="187688" y="378460"/>
                </a:lnTo>
                <a:lnTo>
                  <a:pt x="184082" y="375920"/>
                </a:lnTo>
                <a:close/>
              </a:path>
              <a:path w="868679" h="481329">
                <a:moveTo>
                  <a:pt x="256952" y="236220"/>
                </a:moveTo>
                <a:lnTo>
                  <a:pt x="213471" y="255270"/>
                </a:lnTo>
                <a:lnTo>
                  <a:pt x="200832" y="290830"/>
                </a:lnTo>
                <a:lnTo>
                  <a:pt x="201533" y="307340"/>
                </a:lnTo>
                <a:lnTo>
                  <a:pt x="220422" y="359410"/>
                </a:lnTo>
                <a:lnTo>
                  <a:pt x="253873" y="391160"/>
                </a:lnTo>
                <a:lnTo>
                  <a:pt x="277018" y="397510"/>
                </a:lnTo>
                <a:lnTo>
                  <a:pt x="289377" y="396240"/>
                </a:lnTo>
                <a:lnTo>
                  <a:pt x="324887" y="374650"/>
                </a:lnTo>
                <a:lnTo>
                  <a:pt x="330323" y="365760"/>
                </a:lnTo>
                <a:lnTo>
                  <a:pt x="275589" y="365760"/>
                </a:lnTo>
                <a:lnTo>
                  <a:pt x="267842" y="360680"/>
                </a:lnTo>
                <a:lnTo>
                  <a:pt x="262268" y="356870"/>
                </a:lnTo>
                <a:lnTo>
                  <a:pt x="257159" y="351790"/>
                </a:lnTo>
                <a:lnTo>
                  <a:pt x="252501" y="345440"/>
                </a:lnTo>
                <a:lnTo>
                  <a:pt x="248285" y="337820"/>
                </a:lnTo>
                <a:lnTo>
                  <a:pt x="303605" y="313690"/>
                </a:lnTo>
                <a:lnTo>
                  <a:pt x="238505" y="313690"/>
                </a:lnTo>
                <a:lnTo>
                  <a:pt x="235527" y="306070"/>
                </a:lnTo>
                <a:lnTo>
                  <a:pt x="233822" y="299720"/>
                </a:lnTo>
                <a:lnTo>
                  <a:pt x="233380" y="292100"/>
                </a:lnTo>
                <a:lnTo>
                  <a:pt x="234187" y="285750"/>
                </a:lnTo>
                <a:lnTo>
                  <a:pt x="236092" y="278130"/>
                </a:lnTo>
                <a:lnTo>
                  <a:pt x="240411" y="273050"/>
                </a:lnTo>
                <a:lnTo>
                  <a:pt x="247014" y="269240"/>
                </a:lnTo>
                <a:lnTo>
                  <a:pt x="253237" y="266700"/>
                </a:lnTo>
                <a:lnTo>
                  <a:pt x="306409" y="266700"/>
                </a:lnTo>
                <a:lnTo>
                  <a:pt x="304625" y="264160"/>
                </a:lnTo>
                <a:lnTo>
                  <a:pt x="292990" y="251460"/>
                </a:lnTo>
                <a:lnTo>
                  <a:pt x="280415" y="242570"/>
                </a:lnTo>
                <a:lnTo>
                  <a:pt x="268839" y="237490"/>
                </a:lnTo>
                <a:lnTo>
                  <a:pt x="256952" y="236220"/>
                </a:lnTo>
                <a:close/>
              </a:path>
              <a:path w="868679" h="481329">
                <a:moveTo>
                  <a:pt x="335025" y="325120"/>
                </a:moveTo>
                <a:lnTo>
                  <a:pt x="300989" y="332740"/>
                </a:lnTo>
                <a:lnTo>
                  <a:pt x="301871" y="342900"/>
                </a:lnTo>
                <a:lnTo>
                  <a:pt x="300323" y="351790"/>
                </a:lnTo>
                <a:lnTo>
                  <a:pt x="296346" y="358140"/>
                </a:lnTo>
                <a:lnTo>
                  <a:pt x="289940" y="363220"/>
                </a:lnTo>
                <a:lnTo>
                  <a:pt x="282955" y="365760"/>
                </a:lnTo>
                <a:lnTo>
                  <a:pt x="330323" y="365760"/>
                </a:lnTo>
                <a:lnTo>
                  <a:pt x="333347" y="358140"/>
                </a:lnTo>
                <a:lnTo>
                  <a:pt x="335375" y="347980"/>
                </a:lnTo>
                <a:lnTo>
                  <a:pt x="335857" y="339090"/>
                </a:lnTo>
                <a:lnTo>
                  <a:pt x="335746" y="335280"/>
                </a:lnTo>
                <a:lnTo>
                  <a:pt x="335025" y="325120"/>
                </a:lnTo>
                <a:close/>
              </a:path>
              <a:path w="868679" h="481329">
                <a:moveTo>
                  <a:pt x="158496" y="279400"/>
                </a:moveTo>
                <a:lnTo>
                  <a:pt x="106172" y="279400"/>
                </a:lnTo>
                <a:lnTo>
                  <a:pt x="110743" y="280670"/>
                </a:lnTo>
                <a:lnTo>
                  <a:pt x="115062" y="283210"/>
                </a:lnTo>
                <a:lnTo>
                  <a:pt x="119252" y="285750"/>
                </a:lnTo>
                <a:lnTo>
                  <a:pt x="122809" y="290830"/>
                </a:lnTo>
                <a:lnTo>
                  <a:pt x="128524" y="303530"/>
                </a:lnTo>
                <a:lnTo>
                  <a:pt x="129666" y="309880"/>
                </a:lnTo>
                <a:lnTo>
                  <a:pt x="128142" y="320040"/>
                </a:lnTo>
                <a:lnTo>
                  <a:pt x="104907" y="336550"/>
                </a:lnTo>
                <a:lnTo>
                  <a:pt x="94741" y="341630"/>
                </a:lnTo>
                <a:lnTo>
                  <a:pt x="70230" y="351790"/>
                </a:lnTo>
                <a:lnTo>
                  <a:pt x="142835" y="351790"/>
                </a:lnTo>
                <a:lnTo>
                  <a:pt x="165407" y="312420"/>
                </a:lnTo>
                <a:lnTo>
                  <a:pt x="164988" y="300990"/>
                </a:lnTo>
                <a:lnTo>
                  <a:pt x="162688" y="290830"/>
                </a:lnTo>
                <a:lnTo>
                  <a:pt x="158496" y="279400"/>
                </a:lnTo>
                <a:close/>
              </a:path>
              <a:path w="868679" h="481329">
                <a:moveTo>
                  <a:pt x="377443" y="182880"/>
                </a:moveTo>
                <a:lnTo>
                  <a:pt x="363220" y="182880"/>
                </a:lnTo>
                <a:lnTo>
                  <a:pt x="356615" y="186690"/>
                </a:lnTo>
                <a:lnTo>
                  <a:pt x="346993" y="191770"/>
                </a:lnTo>
                <a:lnTo>
                  <a:pt x="339264" y="199390"/>
                </a:lnTo>
                <a:lnTo>
                  <a:pt x="333416" y="209550"/>
                </a:lnTo>
                <a:lnTo>
                  <a:pt x="329438" y="220980"/>
                </a:lnTo>
                <a:lnTo>
                  <a:pt x="327868" y="233680"/>
                </a:lnTo>
                <a:lnTo>
                  <a:pt x="329072" y="248920"/>
                </a:lnTo>
                <a:lnTo>
                  <a:pt x="348422" y="299720"/>
                </a:lnTo>
                <a:lnTo>
                  <a:pt x="379729" y="334010"/>
                </a:lnTo>
                <a:lnTo>
                  <a:pt x="402288" y="341630"/>
                </a:lnTo>
                <a:lnTo>
                  <a:pt x="412894" y="340360"/>
                </a:lnTo>
                <a:lnTo>
                  <a:pt x="423037" y="337820"/>
                </a:lnTo>
                <a:lnTo>
                  <a:pt x="430022" y="335280"/>
                </a:lnTo>
                <a:lnTo>
                  <a:pt x="435737" y="330200"/>
                </a:lnTo>
                <a:lnTo>
                  <a:pt x="440436" y="322580"/>
                </a:lnTo>
                <a:lnTo>
                  <a:pt x="443700" y="317500"/>
                </a:lnTo>
                <a:lnTo>
                  <a:pt x="446262" y="311150"/>
                </a:lnTo>
                <a:lnTo>
                  <a:pt x="447759" y="306070"/>
                </a:lnTo>
                <a:lnTo>
                  <a:pt x="408686" y="306070"/>
                </a:lnTo>
                <a:lnTo>
                  <a:pt x="397637" y="303530"/>
                </a:lnTo>
                <a:lnTo>
                  <a:pt x="370966" y="266700"/>
                </a:lnTo>
                <a:lnTo>
                  <a:pt x="363573" y="238760"/>
                </a:lnTo>
                <a:lnTo>
                  <a:pt x="364236" y="231140"/>
                </a:lnTo>
                <a:lnTo>
                  <a:pt x="366013" y="220980"/>
                </a:lnTo>
                <a:lnTo>
                  <a:pt x="370586" y="214630"/>
                </a:lnTo>
                <a:lnTo>
                  <a:pt x="377825" y="212090"/>
                </a:lnTo>
                <a:lnTo>
                  <a:pt x="383589" y="209550"/>
                </a:lnTo>
                <a:lnTo>
                  <a:pt x="445769" y="209550"/>
                </a:lnTo>
                <a:lnTo>
                  <a:pt x="437898" y="191770"/>
                </a:lnTo>
                <a:lnTo>
                  <a:pt x="399923" y="191770"/>
                </a:lnTo>
                <a:lnTo>
                  <a:pt x="392175" y="186690"/>
                </a:lnTo>
                <a:lnTo>
                  <a:pt x="384683" y="184150"/>
                </a:lnTo>
                <a:lnTo>
                  <a:pt x="377443" y="182880"/>
                </a:lnTo>
                <a:close/>
              </a:path>
              <a:path w="868679" h="481329">
                <a:moveTo>
                  <a:pt x="484560" y="297180"/>
                </a:moveTo>
                <a:lnTo>
                  <a:pt x="449325" y="297180"/>
                </a:lnTo>
                <a:lnTo>
                  <a:pt x="458724" y="317500"/>
                </a:lnTo>
                <a:lnTo>
                  <a:pt x="487934" y="304800"/>
                </a:lnTo>
                <a:lnTo>
                  <a:pt x="484560" y="297180"/>
                </a:lnTo>
                <a:close/>
              </a:path>
              <a:path w="868679" h="481329">
                <a:moveTo>
                  <a:pt x="306409" y="266700"/>
                </a:moveTo>
                <a:lnTo>
                  <a:pt x="253237" y="266700"/>
                </a:lnTo>
                <a:lnTo>
                  <a:pt x="259968" y="267970"/>
                </a:lnTo>
                <a:lnTo>
                  <a:pt x="266953" y="271780"/>
                </a:lnTo>
                <a:lnTo>
                  <a:pt x="272101" y="274320"/>
                </a:lnTo>
                <a:lnTo>
                  <a:pt x="276891" y="279400"/>
                </a:lnTo>
                <a:lnTo>
                  <a:pt x="281348" y="285750"/>
                </a:lnTo>
                <a:lnTo>
                  <a:pt x="285496" y="293370"/>
                </a:lnTo>
                <a:lnTo>
                  <a:pt x="238505" y="313690"/>
                </a:lnTo>
                <a:lnTo>
                  <a:pt x="303605" y="313690"/>
                </a:lnTo>
                <a:lnTo>
                  <a:pt x="326898" y="303530"/>
                </a:lnTo>
                <a:lnTo>
                  <a:pt x="325120" y="298450"/>
                </a:lnTo>
                <a:lnTo>
                  <a:pt x="315331" y="279400"/>
                </a:lnTo>
                <a:lnTo>
                  <a:pt x="306409" y="266700"/>
                </a:lnTo>
                <a:close/>
              </a:path>
              <a:path w="868679" h="481329">
                <a:moveTo>
                  <a:pt x="445769" y="209550"/>
                </a:moveTo>
                <a:lnTo>
                  <a:pt x="389461" y="209550"/>
                </a:lnTo>
                <a:lnTo>
                  <a:pt x="401574" y="214630"/>
                </a:lnTo>
                <a:lnTo>
                  <a:pt x="407598" y="219710"/>
                </a:lnTo>
                <a:lnTo>
                  <a:pt x="429055" y="257810"/>
                </a:lnTo>
                <a:lnTo>
                  <a:pt x="432635" y="278130"/>
                </a:lnTo>
                <a:lnTo>
                  <a:pt x="432180" y="284480"/>
                </a:lnTo>
                <a:lnTo>
                  <a:pt x="430402" y="294640"/>
                </a:lnTo>
                <a:lnTo>
                  <a:pt x="426085" y="300990"/>
                </a:lnTo>
                <a:lnTo>
                  <a:pt x="419226" y="303530"/>
                </a:lnTo>
                <a:lnTo>
                  <a:pt x="414020" y="306070"/>
                </a:lnTo>
                <a:lnTo>
                  <a:pt x="447759" y="306070"/>
                </a:lnTo>
                <a:lnTo>
                  <a:pt x="448133" y="304800"/>
                </a:lnTo>
                <a:lnTo>
                  <a:pt x="449325" y="297180"/>
                </a:lnTo>
                <a:lnTo>
                  <a:pt x="484560" y="297180"/>
                </a:lnTo>
                <a:lnTo>
                  <a:pt x="445769" y="209550"/>
                </a:lnTo>
                <a:close/>
              </a:path>
              <a:path w="868679" h="481329">
                <a:moveTo>
                  <a:pt x="485266" y="133350"/>
                </a:moveTo>
                <a:lnTo>
                  <a:pt x="494411" y="238760"/>
                </a:lnTo>
                <a:lnTo>
                  <a:pt x="519811" y="275590"/>
                </a:lnTo>
                <a:lnTo>
                  <a:pt x="542925" y="281940"/>
                </a:lnTo>
                <a:lnTo>
                  <a:pt x="550799" y="281940"/>
                </a:lnTo>
                <a:lnTo>
                  <a:pt x="558546" y="278130"/>
                </a:lnTo>
                <a:lnTo>
                  <a:pt x="564098" y="275590"/>
                </a:lnTo>
                <a:lnTo>
                  <a:pt x="584596" y="246380"/>
                </a:lnTo>
                <a:lnTo>
                  <a:pt x="548131" y="246380"/>
                </a:lnTo>
                <a:lnTo>
                  <a:pt x="539241" y="242570"/>
                </a:lnTo>
                <a:lnTo>
                  <a:pt x="535304" y="240030"/>
                </a:lnTo>
                <a:lnTo>
                  <a:pt x="532129" y="234950"/>
                </a:lnTo>
                <a:lnTo>
                  <a:pt x="529197" y="229870"/>
                </a:lnTo>
                <a:lnTo>
                  <a:pt x="525335" y="223520"/>
                </a:lnTo>
                <a:lnTo>
                  <a:pt x="520521" y="213360"/>
                </a:lnTo>
                <a:lnTo>
                  <a:pt x="514730" y="199390"/>
                </a:lnTo>
                <a:lnTo>
                  <a:pt x="485266" y="133350"/>
                </a:lnTo>
                <a:close/>
              </a:path>
              <a:path w="868679" h="481329">
                <a:moveTo>
                  <a:pt x="622210" y="236220"/>
                </a:moveTo>
                <a:lnTo>
                  <a:pt x="586739" y="236220"/>
                </a:lnTo>
                <a:lnTo>
                  <a:pt x="596391" y="257810"/>
                </a:lnTo>
                <a:lnTo>
                  <a:pt x="625601" y="243840"/>
                </a:lnTo>
                <a:lnTo>
                  <a:pt x="622210" y="236220"/>
                </a:lnTo>
                <a:close/>
              </a:path>
              <a:path w="868679" h="481329">
                <a:moveTo>
                  <a:pt x="561721" y="100330"/>
                </a:moveTo>
                <a:lnTo>
                  <a:pt x="530225" y="113030"/>
                </a:lnTo>
                <a:lnTo>
                  <a:pt x="557149" y="175260"/>
                </a:lnTo>
                <a:lnTo>
                  <a:pt x="562987" y="187960"/>
                </a:lnTo>
                <a:lnTo>
                  <a:pt x="567372" y="199390"/>
                </a:lnTo>
                <a:lnTo>
                  <a:pt x="570329" y="207010"/>
                </a:lnTo>
                <a:lnTo>
                  <a:pt x="571880" y="213360"/>
                </a:lnTo>
                <a:lnTo>
                  <a:pt x="573024" y="219710"/>
                </a:lnTo>
                <a:lnTo>
                  <a:pt x="572262" y="226060"/>
                </a:lnTo>
                <a:lnTo>
                  <a:pt x="569467" y="231140"/>
                </a:lnTo>
                <a:lnTo>
                  <a:pt x="566674" y="237490"/>
                </a:lnTo>
                <a:lnTo>
                  <a:pt x="562610" y="241300"/>
                </a:lnTo>
                <a:lnTo>
                  <a:pt x="557402" y="243840"/>
                </a:lnTo>
                <a:lnTo>
                  <a:pt x="548131" y="246380"/>
                </a:lnTo>
                <a:lnTo>
                  <a:pt x="584596" y="246380"/>
                </a:lnTo>
                <a:lnTo>
                  <a:pt x="585690" y="242570"/>
                </a:lnTo>
                <a:lnTo>
                  <a:pt x="586739" y="236220"/>
                </a:lnTo>
                <a:lnTo>
                  <a:pt x="622210" y="236220"/>
                </a:lnTo>
                <a:lnTo>
                  <a:pt x="561721" y="100330"/>
                </a:lnTo>
                <a:close/>
              </a:path>
              <a:path w="868679" h="481329">
                <a:moveTo>
                  <a:pt x="672828" y="53340"/>
                </a:moveTo>
                <a:lnTo>
                  <a:pt x="631414" y="66040"/>
                </a:lnTo>
                <a:lnTo>
                  <a:pt x="610108" y="97790"/>
                </a:lnTo>
                <a:lnTo>
                  <a:pt x="607964" y="111760"/>
                </a:lnTo>
                <a:lnTo>
                  <a:pt x="608774" y="127000"/>
                </a:lnTo>
                <a:lnTo>
                  <a:pt x="626750" y="175260"/>
                </a:lnTo>
                <a:lnTo>
                  <a:pt x="656843" y="208280"/>
                </a:lnTo>
                <a:lnTo>
                  <a:pt x="681910" y="217170"/>
                </a:lnTo>
                <a:lnTo>
                  <a:pt x="695402" y="215900"/>
                </a:lnTo>
                <a:lnTo>
                  <a:pt x="709549" y="210820"/>
                </a:lnTo>
                <a:lnTo>
                  <a:pt x="728547" y="199390"/>
                </a:lnTo>
                <a:lnTo>
                  <a:pt x="740187" y="181610"/>
                </a:lnTo>
                <a:lnTo>
                  <a:pt x="685165" y="181610"/>
                </a:lnTo>
                <a:lnTo>
                  <a:pt x="679259" y="180340"/>
                </a:lnTo>
                <a:lnTo>
                  <a:pt x="650113" y="143510"/>
                </a:lnTo>
                <a:lnTo>
                  <a:pt x="641951" y="114300"/>
                </a:lnTo>
                <a:lnTo>
                  <a:pt x="642492" y="107950"/>
                </a:lnTo>
                <a:lnTo>
                  <a:pt x="644398" y="99060"/>
                </a:lnTo>
                <a:lnTo>
                  <a:pt x="649224" y="92710"/>
                </a:lnTo>
                <a:lnTo>
                  <a:pt x="656971" y="88900"/>
                </a:lnTo>
                <a:lnTo>
                  <a:pt x="665714" y="87630"/>
                </a:lnTo>
                <a:lnTo>
                  <a:pt x="709421" y="87630"/>
                </a:lnTo>
                <a:lnTo>
                  <a:pt x="716406" y="82550"/>
                </a:lnTo>
                <a:lnTo>
                  <a:pt x="708118" y="72390"/>
                </a:lnTo>
                <a:lnTo>
                  <a:pt x="699627" y="64770"/>
                </a:lnTo>
                <a:lnTo>
                  <a:pt x="690921" y="59690"/>
                </a:lnTo>
                <a:lnTo>
                  <a:pt x="681989" y="55880"/>
                </a:lnTo>
                <a:lnTo>
                  <a:pt x="672828" y="53340"/>
                </a:lnTo>
                <a:close/>
              </a:path>
              <a:path w="868679" h="481329">
                <a:moveTo>
                  <a:pt x="399668" y="105410"/>
                </a:moveTo>
                <a:lnTo>
                  <a:pt x="368173" y="119380"/>
                </a:lnTo>
                <a:lnTo>
                  <a:pt x="399923" y="191770"/>
                </a:lnTo>
                <a:lnTo>
                  <a:pt x="437898" y="191770"/>
                </a:lnTo>
                <a:lnTo>
                  <a:pt x="399668" y="105410"/>
                </a:lnTo>
                <a:close/>
              </a:path>
              <a:path w="868679" h="481329">
                <a:moveTo>
                  <a:pt x="741299" y="134620"/>
                </a:moveTo>
                <a:lnTo>
                  <a:pt x="707643" y="142240"/>
                </a:lnTo>
                <a:lnTo>
                  <a:pt x="709360" y="149860"/>
                </a:lnTo>
                <a:lnTo>
                  <a:pt x="710136" y="156210"/>
                </a:lnTo>
                <a:lnTo>
                  <a:pt x="691070" y="181610"/>
                </a:lnTo>
                <a:lnTo>
                  <a:pt x="740187" y="181610"/>
                </a:lnTo>
                <a:lnTo>
                  <a:pt x="744446" y="160020"/>
                </a:lnTo>
                <a:lnTo>
                  <a:pt x="741299" y="134620"/>
                </a:lnTo>
                <a:close/>
              </a:path>
              <a:path w="868679" h="481329">
                <a:moveTo>
                  <a:pt x="789336" y="0"/>
                </a:moveTo>
                <a:lnTo>
                  <a:pt x="745855" y="19050"/>
                </a:lnTo>
                <a:lnTo>
                  <a:pt x="733216" y="55880"/>
                </a:lnTo>
                <a:lnTo>
                  <a:pt x="733917" y="72390"/>
                </a:lnTo>
                <a:lnTo>
                  <a:pt x="752861" y="123190"/>
                </a:lnTo>
                <a:lnTo>
                  <a:pt x="786384" y="156210"/>
                </a:lnTo>
                <a:lnTo>
                  <a:pt x="809529" y="161290"/>
                </a:lnTo>
                <a:lnTo>
                  <a:pt x="821888" y="160020"/>
                </a:lnTo>
                <a:lnTo>
                  <a:pt x="857273" y="138430"/>
                </a:lnTo>
                <a:lnTo>
                  <a:pt x="862202" y="130810"/>
                </a:lnTo>
                <a:lnTo>
                  <a:pt x="815339" y="130810"/>
                </a:lnTo>
                <a:lnTo>
                  <a:pt x="807974" y="129540"/>
                </a:lnTo>
                <a:lnTo>
                  <a:pt x="780796" y="102870"/>
                </a:lnTo>
                <a:lnTo>
                  <a:pt x="834054" y="78740"/>
                </a:lnTo>
                <a:lnTo>
                  <a:pt x="770889" y="78740"/>
                </a:lnTo>
                <a:lnTo>
                  <a:pt x="767911" y="71120"/>
                </a:lnTo>
                <a:lnTo>
                  <a:pt x="766206" y="63500"/>
                </a:lnTo>
                <a:lnTo>
                  <a:pt x="765764" y="57150"/>
                </a:lnTo>
                <a:lnTo>
                  <a:pt x="766572" y="50800"/>
                </a:lnTo>
                <a:lnTo>
                  <a:pt x="768603" y="43180"/>
                </a:lnTo>
                <a:lnTo>
                  <a:pt x="772795" y="36830"/>
                </a:lnTo>
                <a:lnTo>
                  <a:pt x="785749" y="31750"/>
                </a:lnTo>
                <a:lnTo>
                  <a:pt x="839479" y="31750"/>
                </a:lnTo>
                <a:lnTo>
                  <a:pt x="837009" y="27940"/>
                </a:lnTo>
                <a:lnTo>
                  <a:pt x="825374" y="15240"/>
                </a:lnTo>
                <a:lnTo>
                  <a:pt x="812800" y="6350"/>
                </a:lnTo>
                <a:lnTo>
                  <a:pt x="801223" y="2540"/>
                </a:lnTo>
                <a:lnTo>
                  <a:pt x="789336" y="0"/>
                </a:lnTo>
                <a:close/>
              </a:path>
              <a:path w="868679" h="481329">
                <a:moveTo>
                  <a:pt x="867410" y="90170"/>
                </a:moveTo>
                <a:lnTo>
                  <a:pt x="833374" y="97790"/>
                </a:lnTo>
                <a:lnTo>
                  <a:pt x="834255" y="107950"/>
                </a:lnTo>
                <a:lnTo>
                  <a:pt x="832707" y="116840"/>
                </a:lnTo>
                <a:lnTo>
                  <a:pt x="828730" y="123190"/>
                </a:lnTo>
                <a:lnTo>
                  <a:pt x="822325" y="127000"/>
                </a:lnTo>
                <a:lnTo>
                  <a:pt x="815339" y="130810"/>
                </a:lnTo>
                <a:lnTo>
                  <a:pt x="862202" y="130810"/>
                </a:lnTo>
                <a:lnTo>
                  <a:pt x="865749" y="121920"/>
                </a:lnTo>
                <a:lnTo>
                  <a:pt x="867806" y="113030"/>
                </a:lnTo>
                <a:lnTo>
                  <a:pt x="868302" y="102870"/>
                </a:lnTo>
                <a:lnTo>
                  <a:pt x="868258" y="100330"/>
                </a:lnTo>
                <a:lnTo>
                  <a:pt x="867410" y="90170"/>
                </a:lnTo>
                <a:close/>
              </a:path>
              <a:path w="868679" h="481329">
                <a:moveTo>
                  <a:pt x="709421" y="87630"/>
                </a:moveTo>
                <a:lnTo>
                  <a:pt x="665714" y="87630"/>
                </a:lnTo>
                <a:lnTo>
                  <a:pt x="673862" y="88900"/>
                </a:lnTo>
                <a:lnTo>
                  <a:pt x="681438" y="93980"/>
                </a:lnTo>
                <a:lnTo>
                  <a:pt x="688466" y="102870"/>
                </a:lnTo>
                <a:lnTo>
                  <a:pt x="709421" y="87630"/>
                </a:lnTo>
                <a:close/>
              </a:path>
              <a:path w="868679" h="481329">
                <a:moveTo>
                  <a:pt x="839479" y="31750"/>
                </a:moveTo>
                <a:lnTo>
                  <a:pt x="792352" y="31750"/>
                </a:lnTo>
                <a:lnTo>
                  <a:pt x="799464" y="35560"/>
                </a:lnTo>
                <a:lnTo>
                  <a:pt x="804556" y="39370"/>
                </a:lnTo>
                <a:lnTo>
                  <a:pt x="809339" y="44450"/>
                </a:lnTo>
                <a:lnTo>
                  <a:pt x="813788" y="50800"/>
                </a:lnTo>
                <a:lnTo>
                  <a:pt x="817879" y="58420"/>
                </a:lnTo>
                <a:lnTo>
                  <a:pt x="770889" y="78740"/>
                </a:lnTo>
                <a:lnTo>
                  <a:pt x="834054" y="78740"/>
                </a:lnTo>
                <a:lnTo>
                  <a:pt x="859281" y="67310"/>
                </a:lnTo>
                <a:lnTo>
                  <a:pt x="857503" y="63500"/>
                </a:lnTo>
                <a:lnTo>
                  <a:pt x="847715" y="44450"/>
                </a:lnTo>
                <a:lnTo>
                  <a:pt x="839479" y="31750"/>
                </a:lnTo>
                <a:close/>
              </a:path>
            </a:pathLst>
          </a:custGeom>
          <a:solidFill>
            <a:srgbClr val="000066"/>
          </a:solidFill>
        </p:spPr>
        <p:txBody>
          <a:bodyPr wrap="square" lIns="0" tIns="0" rIns="0" bIns="0" rtlCol="0"/>
          <a:lstStyle/>
          <a:p/>
        </p:txBody>
      </p:sp>
      <p:sp>
        <p:nvSpPr>
          <p:cNvPr id="18" name="object 18"/>
          <p:cNvSpPr/>
          <p:nvPr/>
        </p:nvSpPr>
        <p:spPr>
          <a:xfrm>
            <a:off x="9096756" y="5358384"/>
            <a:ext cx="1071880" cy="643255"/>
          </a:xfrm>
          <a:custGeom>
            <a:avLst/>
            <a:gdLst/>
            <a:ahLst/>
            <a:cxnLst/>
            <a:rect l="l" t="t" r="r" b="b"/>
            <a:pathLst>
              <a:path w="1071879" h="643254">
                <a:moveTo>
                  <a:pt x="535686" y="0"/>
                </a:moveTo>
                <a:lnTo>
                  <a:pt x="477306" y="1887"/>
                </a:lnTo>
                <a:lnTo>
                  <a:pt x="420751" y="7419"/>
                </a:lnTo>
                <a:lnTo>
                  <a:pt x="366345" y="16398"/>
                </a:lnTo>
                <a:lnTo>
                  <a:pt x="314415" y="28628"/>
                </a:lnTo>
                <a:lnTo>
                  <a:pt x="265288" y="43913"/>
                </a:lnTo>
                <a:lnTo>
                  <a:pt x="219291" y="62057"/>
                </a:lnTo>
                <a:lnTo>
                  <a:pt x="176749" y="82862"/>
                </a:lnTo>
                <a:lnTo>
                  <a:pt x="137990" y="106133"/>
                </a:lnTo>
                <a:lnTo>
                  <a:pt x="103339" y="131673"/>
                </a:lnTo>
                <a:lnTo>
                  <a:pt x="73123" y="159286"/>
                </a:lnTo>
                <a:lnTo>
                  <a:pt x="47669" y="188775"/>
                </a:lnTo>
                <a:lnTo>
                  <a:pt x="12352" y="252595"/>
                </a:lnTo>
                <a:lnTo>
                  <a:pt x="0" y="321563"/>
                </a:lnTo>
                <a:lnTo>
                  <a:pt x="3142" y="356602"/>
                </a:lnTo>
                <a:lnTo>
                  <a:pt x="27303" y="423203"/>
                </a:lnTo>
                <a:lnTo>
                  <a:pt x="73123" y="483864"/>
                </a:lnTo>
                <a:lnTo>
                  <a:pt x="103339" y="511476"/>
                </a:lnTo>
                <a:lnTo>
                  <a:pt x="137990" y="537014"/>
                </a:lnTo>
                <a:lnTo>
                  <a:pt x="176749" y="560282"/>
                </a:lnTo>
                <a:lnTo>
                  <a:pt x="219291" y="581085"/>
                </a:lnTo>
                <a:lnTo>
                  <a:pt x="265288" y="599225"/>
                </a:lnTo>
                <a:lnTo>
                  <a:pt x="314415" y="614507"/>
                </a:lnTo>
                <a:lnTo>
                  <a:pt x="366345" y="626734"/>
                </a:lnTo>
                <a:lnTo>
                  <a:pt x="420751" y="635711"/>
                </a:lnTo>
                <a:lnTo>
                  <a:pt x="477306" y="641241"/>
                </a:lnTo>
                <a:lnTo>
                  <a:pt x="535686" y="643127"/>
                </a:lnTo>
                <a:lnTo>
                  <a:pt x="594065" y="641241"/>
                </a:lnTo>
                <a:lnTo>
                  <a:pt x="650620" y="635711"/>
                </a:lnTo>
                <a:lnTo>
                  <a:pt x="705026" y="626734"/>
                </a:lnTo>
                <a:lnTo>
                  <a:pt x="756956" y="614507"/>
                </a:lnTo>
                <a:lnTo>
                  <a:pt x="806083" y="599225"/>
                </a:lnTo>
                <a:lnTo>
                  <a:pt x="852080" y="581085"/>
                </a:lnTo>
                <a:lnTo>
                  <a:pt x="894622" y="560282"/>
                </a:lnTo>
                <a:lnTo>
                  <a:pt x="933381" y="537014"/>
                </a:lnTo>
                <a:lnTo>
                  <a:pt x="968032" y="511476"/>
                </a:lnTo>
                <a:lnTo>
                  <a:pt x="998248" y="483864"/>
                </a:lnTo>
                <a:lnTo>
                  <a:pt x="1023702" y="454374"/>
                </a:lnTo>
                <a:lnTo>
                  <a:pt x="1059019" y="390547"/>
                </a:lnTo>
                <a:lnTo>
                  <a:pt x="1071372" y="321563"/>
                </a:lnTo>
                <a:lnTo>
                  <a:pt x="1068229" y="286534"/>
                </a:lnTo>
                <a:lnTo>
                  <a:pt x="1044068" y="219943"/>
                </a:lnTo>
                <a:lnTo>
                  <a:pt x="998248" y="159286"/>
                </a:lnTo>
                <a:lnTo>
                  <a:pt x="968032" y="131673"/>
                </a:lnTo>
                <a:lnTo>
                  <a:pt x="933381" y="106133"/>
                </a:lnTo>
                <a:lnTo>
                  <a:pt x="894622" y="82862"/>
                </a:lnTo>
                <a:lnTo>
                  <a:pt x="852080" y="62057"/>
                </a:lnTo>
                <a:lnTo>
                  <a:pt x="806083" y="43913"/>
                </a:lnTo>
                <a:lnTo>
                  <a:pt x="756956" y="28628"/>
                </a:lnTo>
                <a:lnTo>
                  <a:pt x="705026" y="16398"/>
                </a:lnTo>
                <a:lnTo>
                  <a:pt x="650620" y="7419"/>
                </a:lnTo>
                <a:lnTo>
                  <a:pt x="594065" y="1887"/>
                </a:lnTo>
                <a:lnTo>
                  <a:pt x="535686" y="0"/>
                </a:lnTo>
                <a:close/>
              </a:path>
            </a:pathLst>
          </a:custGeom>
          <a:solidFill>
            <a:srgbClr val="FF0000"/>
          </a:solidFill>
        </p:spPr>
        <p:txBody>
          <a:bodyPr wrap="square" lIns="0" tIns="0" rIns="0" bIns="0" rtlCol="0"/>
          <a:lstStyle/>
          <a:p/>
        </p:txBody>
      </p:sp>
      <p:sp>
        <p:nvSpPr>
          <p:cNvPr id="19" name="object 19"/>
          <p:cNvSpPr/>
          <p:nvPr/>
        </p:nvSpPr>
        <p:spPr>
          <a:xfrm>
            <a:off x="9096756" y="5358384"/>
            <a:ext cx="1071880" cy="643255"/>
          </a:xfrm>
          <a:custGeom>
            <a:avLst/>
            <a:gdLst/>
            <a:ahLst/>
            <a:cxnLst/>
            <a:rect l="l" t="t" r="r" b="b"/>
            <a:pathLst>
              <a:path w="1071879" h="643254">
                <a:moveTo>
                  <a:pt x="0" y="321563"/>
                </a:moveTo>
                <a:lnTo>
                  <a:pt x="12352" y="252595"/>
                </a:lnTo>
                <a:lnTo>
                  <a:pt x="47669" y="188775"/>
                </a:lnTo>
                <a:lnTo>
                  <a:pt x="73123" y="159286"/>
                </a:lnTo>
                <a:lnTo>
                  <a:pt x="103339" y="131673"/>
                </a:lnTo>
                <a:lnTo>
                  <a:pt x="137990" y="106133"/>
                </a:lnTo>
                <a:lnTo>
                  <a:pt x="176749" y="82862"/>
                </a:lnTo>
                <a:lnTo>
                  <a:pt x="219291" y="62057"/>
                </a:lnTo>
                <a:lnTo>
                  <a:pt x="265288" y="43913"/>
                </a:lnTo>
                <a:lnTo>
                  <a:pt x="314415" y="28628"/>
                </a:lnTo>
                <a:lnTo>
                  <a:pt x="366345" y="16398"/>
                </a:lnTo>
                <a:lnTo>
                  <a:pt x="420751" y="7419"/>
                </a:lnTo>
                <a:lnTo>
                  <a:pt x="477306" y="1887"/>
                </a:lnTo>
                <a:lnTo>
                  <a:pt x="535686" y="0"/>
                </a:lnTo>
                <a:lnTo>
                  <a:pt x="594065" y="1887"/>
                </a:lnTo>
                <a:lnTo>
                  <a:pt x="650620" y="7419"/>
                </a:lnTo>
                <a:lnTo>
                  <a:pt x="705026" y="16398"/>
                </a:lnTo>
                <a:lnTo>
                  <a:pt x="756956" y="28628"/>
                </a:lnTo>
                <a:lnTo>
                  <a:pt x="806083" y="43913"/>
                </a:lnTo>
                <a:lnTo>
                  <a:pt x="852080" y="62057"/>
                </a:lnTo>
                <a:lnTo>
                  <a:pt x="894622" y="82862"/>
                </a:lnTo>
                <a:lnTo>
                  <a:pt x="933381" y="106133"/>
                </a:lnTo>
                <a:lnTo>
                  <a:pt x="968032" y="131673"/>
                </a:lnTo>
                <a:lnTo>
                  <a:pt x="998248" y="159286"/>
                </a:lnTo>
                <a:lnTo>
                  <a:pt x="1023702" y="188775"/>
                </a:lnTo>
                <a:lnTo>
                  <a:pt x="1059019" y="252595"/>
                </a:lnTo>
                <a:lnTo>
                  <a:pt x="1071372" y="321563"/>
                </a:lnTo>
                <a:lnTo>
                  <a:pt x="1068229" y="356602"/>
                </a:lnTo>
                <a:lnTo>
                  <a:pt x="1044068" y="423203"/>
                </a:lnTo>
                <a:lnTo>
                  <a:pt x="998248" y="483864"/>
                </a:lnTo>
                <a:lnTo>
                  <a:pt x="968032" y="511476"/>
                </a:lnTo>
                <a:lnTo>
                  <a:pt x="933381" y="537014"/>
                </a:lnTo>
                <a:lnTo>
                  <a:pt x="894622" y="560282"/>
                </a:lnTo>
                <a:lnTo>
                  <a:pt x="852080" y="581085"/>
                </a:lnTo>
                <a:lnTo>
                  <a:pt x="806083" y="599225"/>
                </a:lnTo>
                <a:lnTo>
                  <a:pt x="756956" y="614507"/>
                </a:lnTo>
                <a:lnTo>
                  <a:pt x="705026" y="626734"/>
                </a:lnTo>
                <a:lnTo>
                  <a:pt x="650620" y="635711"/>
                </a:lnTo>
                <a:lnTo>
                  <a:pt x="594065" y="641241"/>
                </a:lnTo>
                <a:lnTo>
                  <a:pt x="535686" y="643127"/>
                </a:lnTo>
                <a:lnTo>
                  <a:pt x="477306" y="641241"/>
                </a:lnTo>
                <a:lnTo>
                  <a:pt x="420751" y="635711"/>
                </a:lnTo>
                <a:lnTo>
                  <a:pt x="366345" y="626734"/>
                </a:lnTo>
                <a:lnTo>
                  <a:pt x="314415" y="614507"/>
                </a:lnTo>
                <a:lnTo>
                  <a:pt x="265288" y="599225"/>
                </a:lnTo>
                <a:lnTo>
                  <a:pt x="219291" y="581085"/>
                </a:lnTo>
                <a:lnTo>
                  <a:pt x="176749" y="560282"/>
                </a:lnTo>
                <a:lnTo>
                  <a:pt x="137990" y="537014"/>
                </a:lnTo>
                <a:lnTo>
                  <a:pt x="103339" y="511476"/>
                </a:lnTo>
                <a:lnTo>
                  <a:pt x="73123" y="483864"/>
                </a:lnTo>
                <a:lnTo>
                  <a:pt x="47669" y="454374"/>
                </a:lnTo>
                <a:lnTo>
                  <a:pt x="12352" y="390547"/>
                </a:lnTo>
                <a:lnTo>
                  <a:pt x="0" y="321563"/>
                </a:lnTo>
                <a:close/>
              </a:path>
            </a:pathLst>
          </a:custGeom>
          <a:ln w="9144">
            <a:solidFill>
              <a:srgbClr val="000000"/>
            </a:solidFill>
          </a:ln>
        </p:spPr>
        <p:txBody>
          <a:bodyPr wrap="square" lIns="0" tIns="0" rIns="0" bIns="0" rtlCol="0"/>
          <a:lstStyle/>
          <a:p/>
        </p:txBody>
      </p:sp>
      <p:sp>
        <p:nvSpPr>
          <p:cNvPr id="20" name="object 20"/>
          <p:cNvSpPr txBox="1"/>
          <p:nvPr/>
        </p:nvSpPr>
        <p:spPr>
          <a:xfrm>
            <a:off x="9350375" y="5455920"/>
            <a:ext cx="846455" cy="442595"/>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Arial Narrow" panose="020B0606020202030204"/>
                <a:cs typeface="Arial Narrow" panose="020B0606020202030204"/>
              </a:rPr>
              <a:t>End</a:t>
            </a:r>
            <a:endParaRPr sz="2800">
              <a:latin typeface="Arial Narrow" panose="020B0606020202030204"/>
              <a:cs typeface="Arial Narrow" panose="020B0606020202030204"/>
            </a:endParaRPr>
          </a:p>
        </p:txBody>
      </p:sp>
      <p:sp>
        <p:nvSpPr>
          <p:cNvPr id="21" name="object 21"/>
          <p:cNvSpPr/>
          <p:nvPr/>
        </p:nvSpPr>
        <p:spPr>
          <a:xfrm>
            <a:off x="2167890" y="4001261"/>
            <a:ext cx="2357755" cy="581025"/>
          </a:xfrm>
          <a:custGeom>
            <a:avLst/>
            <a:gdLst/>
            <a:ahLst/>
            <a:cxnLst/>
            <a:rect l="l" t="t" r="r" b="b"/>
            <a:pathLst>
              <a:path w="2357755" h="581025">
                <a:moveTo>
                  <a:pt x="24815" y="0"/>
                </a:moveTo>
                <a:lnTo>
                  <a:pt x="2357628" y="0"/>
                </a:lnTo>
                <a:lnTo>
                  <a:pt x="2357628" y="580644"/>
                </a:lnTo>
                <a:lnTo>
                  <a:pt x="0" y="580644"/>
                </a:lnTo>
              </a:path>
            </a:pathLst>
          </a:custGeom>
          <a:ln w="28956">
            <a:solidFill>
              <a:srgbClr val="000000"/>
            </a:solidFill>
          </a:ln>
        </p:spPr>
        <p:txBody>
          <a:bodyPr wrap="square" lIns="0" tIns="0" rIns="0" bIns="0" rtlCol="0"/>
          <a:lstStyle/>
          <a:p/>
        </p:txBody>
      </p:sp>
      <p:sp>
        <p:nvSpPr>
          <p:cNvPr id="22" name="object 22"/>
          <p:cNvSpPr txBox="1"/>
          <p:nvPr/>
        </p:nvSpPr>
        <p:spPr>
          <a:xfrm>
            <a:off x="2245868" y="5758992"/>
            <a:ext cx="638175" cy="38163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Microsoft JhengHei" panose="020B0604030504040204" charset="-120"/>
                <a:cs typeface="Microsoft JhengHei" panose="020B0604030504040204" charset="-120"/>
              </a:rPr>
              <a:t>脚步</a:t>
            </a:r>
            <a:endParaRPr sz="2400">
              <a:latin typeface="Microsoft JhengHei" panose="020B0604030504040204" charset="-120"/>
              <a:cs typeface="Microsoft JhengHei" panose="020B0604030504040204" charset="-120"/>
            </a:endParaRPr>
          </a:p>
        </p:txBody>
      </p:sp>
      <p:sp>
        <p:nvSpPr>
          <p:cNvPr id="23" name="object 23"/>
          <p:cNvSpPr txBox="1"/>
          <p:nvPr/>
        </p:nvSpPr>
        <p:spPr>
          <a:xfrm>
            <a:off x="3872229" y="5758992"/>
            <a:ext cx="330200" cy="381635"/>
          </a:xfrm>
          <a:prstGeom prst="rect">
            <a:avLst/>
          </a:prstGeom>
        </p:spPr>
        <p:txBody>
          <a:bodyPr vert="horz" wrap="square" lIns="0" tIns="12700" rIns="0" bIns="0" rtlCol="0">
            <a:spAutoFit/>
          </a:bodyPr>
          <a:lstStyle/>
          <a:p>
            <a:pPr marL="12700">
              <a:lnSpc>
                <a:spcPct val="100000"/>
              </a:lnSpc>
              <a:spcBef>
                <a:spcPts val="100"/>
              </a:spcBef>
            </a:pPr>
            <a:r>
              <a:rPr sz="2400" b="1" dirty="0">
                <a:latin typeface="Microsoft JhengHei" panose="020B0604030504040204" charset="-120"/>
                <a:cs typeface="Microsoft JhengHei" panose="020B0604030504040204" charset="-120"/>
              </a:rPr>
              <a:t>我</a:t>
            </a:r>
            <a:endParaRPr sz="2400">
              <a:latin typeface="Microsoft JhengHei" panose="020B0604030504040204" charset="-120"/>
              <a:cs typeface="Microsoft JhengHei" panose="020B0604030504040204" charset="-120"/>
            </a:endParaRPr>
          </a:p>
        </p:txBody>
      </p:sp>
      <p:sp>
        <p:nvSpPr>
          <p:cNvPr id="24" name="object 24"/>
          <p:cNvSpPr txBox="1"/>
          <p:nvPr/>
        </p:nvSpPr>
        <p:spPr>
          <a:xfrm>
            <a:off x="2388819" y="4115180"/>
            <a:ext cx="1927225" cy="1193800"/>
          </a:xfrm>
          <a:prstGeom prst="rect">
            <a:avLst/>
          </a:prstGeom>
        </p:spPr>
        <p:txBody>
          <a:bodyPr vert="horz" wrap="square" lIns="0" tIns="12700" rIns="0" bIns="0" rtlCol="0">
            <a:spAutoFit/>
          </a:bodyPr>
          <a:lstStyle/>
          <a:p>
            <a:pPr marR="5080" algn="r">
              <a:lnSpc>
                <a:spcPct val="100000"/>
              </a:lnSpc>
              <a:spcBef>
                <a:spcPts val="100"/>
              </a:spcBef>
              <a:tabLst>
                <a:tab pos="1073785" algn="l"/>
              </a:tabLst>
            </a:pPr>
            <a:r>
              <a:rPr sz="2400" b="1" spc="10" dirty="0">
                <a:latin typeface="Microsoft JhengHei" panose="020B0604030504040204" charset="-120"/>
                <a:cs typeface="Microsoft JhengHei" panose="020B0604030504040204" charset="-120"/>
              </a:rPr>
              <a:t>打</a:t>
            </a:r>
            <a:r>
              <a:rPr sz="2400" b="1" dirty="0">
                <a:latin typeface="Microsoft JhengHei" panose="020B0604030504040204" charset="-120"/>
                <a:cs typeface="Microsoft JhengHei" panose="020B0604030504040204" charset="-120"/>
              </a:rPr>
              <a:t>断	</a:t>
            </a:r>
            <a:r>
              <a:rPr sz="2400" b="1" spc="10" dirty="0">
                <a:latin typeface="Microsoft JhengHei" panose="020B0604030504040204" charset="-120"/>
                <a:cs typeface="Microsoft JhengHei" panose="020B0604030504040204" charset="-120"/>
              </a:rPr>
              <a:t>沉思</a:t>
            </a:r>
            <a:endParaRPr sz="2400">
              <a:latin typeface="Microsoft JhengHei" panose="020B0604030504040204" charset="-120"/>
              <a:cs typeface="Microsoft JhengHei" panose="020B0604030504040204" charset="-120"/>
            </a:endParaRPr>
          </a:p>
          <a:p>
            <a:pPr>
              <a:lnSpc>
                <a:spcPct val="100000"/>
              </a:lnSpc>
              <a:spcBef>
                <a:spcPts val="30"/>
              </a:spcBef>
            </a:pPr>
            <a:endParaRPr sz="2850">
              <a:latin typeface="Times New Roman" panose="02020603050405020304"/>
              <a:cs typeface="Times New Roman" panose="02020603050405020304"/>
            </a:endParaRPr>
          </a:p>
          <a:p>
            <a:pPr marR="65405" algn="r">
              <a:lnSpc>
                <a:spcPct val="100000"/>
              </a:lnSpc>
              <a:tabLst>
                <a:tab pos="767715" algn="l"/>
                <a:tab pos="1536065" algn="l"/>
              </a:tabLst>
            </a:pPr>
            <a:r>
              <a:rPr sz="2400" b="1" dirty="0">
                <a:latin typeface="Microsoft JhengHei" panose="020B0604030504040204" charset="-120"/>
                <a:cs typeface="Microsoft JhengHei" panose="020B0604030504040204" charset="-120"/>
              </a:rPr>
              <a:t>声	了	的</a:t>
            </a:r>
            <a:endParaRPr sz="2400">
              <a:latin typeface="Microsoft JhengHei" panose="020B0604030504040204" charset="-120"/>
              <a:cs typeface="Microsoft JhengHei" panose="020B0604030504040204" charset="-120"/>
            </a:endParaRPr>
          </a:p>
        </p:txBody>
      </p:sp>
      <p:sp>
        <p:nvSpPr>
          <p:cNvPr id="25" name="object 25"/>
          <p:cNvSpPr/>
          <p:nvPr/>
        </p:nvSpPr>
        <p:spPr>
          <a:xfrm>
            <a:off x="4810505" y="4001261"/>
            <a:ext cx="1071880" cy="571500"/>
          </a:xfrm>
          <a:custGeom>
            <a:avLst/>
            <a:gdLst/>
            <a:ahLst/>
            <a:cxnLst/>
            <a:rect l="l" t="t" r="r" b="b"/>
            <a:pathLst>
              <a:path w="1071879" h="571500">
                <a:moveTo>
                  <a:pt x="1060069" y="0"/>
                </a:moveTo>
                <a:lnTo>
                  <a:pt x="0" y="0"/>
                </a:lnTo>
                <a:lnTo>
                  <a:pt x="0" y="571500"/>
                </a:lnTo>
                <a:lnTo>
                  <a:pt x="1071372" y="571500"/>
                </a:lnTo>
              </a:path>
            </a:pathLst>
          </a:custGeom>
          <a:ln w="28956">
            <a:solidFill>
              <a:srgbClr val="000000"/>
            </a:solidFill>
          </a:ln>
        </p:spPr>
        <p:txBody>
          <a:bodyPr wrap="square" lIns="0" tIns="0" rIns="0" bIns="0" rtlCol="0"/>
          <a:lstStyle/>
          <a:p/>
        </p:txBody>
      </p:sp>
      <p:sp>
        <p:nvSpPr>
          <p:cNvPr id="26" name="object 26"/>
          <p:cNvSpPr/>
          <p:nvPr/>
        </p:nvSpPr>
        <p:spPr>
          <a:xfrm>
            <a:off x="2596133" y="4494784"/>
            <a:ext cx="365125" cy="434975"/>
          </a:xfrm>
          <a:custGeom>
            <a:avLst/>
            <a:gdLst/>
            <a:ahLst/>
            <a:cxnLst/>
            <a:rect l="l" t="t" r="r" b="b"/>
            <a:pathLst>
              <a:path w="365125" h="434975">
                <a:moveTo>
                  <a:pt x="52031" y="313055"/>
                </a:moveTo>
                <a:lnTo>
                  <a:pt x="0" y="434975"/>
                </a:lnTo>
                <a:lnTo>
                  <a:pt x="110566" y="361823"/>
                </a:lnTo>
                <a:lnTo>
                  <a:pt x="100658" y="353568"/>
                </a:lnTo>
                <a:lnTo>
                  <a:pt x="80784" y="353568"/>
                </a:lnTo>
                <a:lnTo>
                  <a:pt x="65557" y="340868"/>
                </a:lnTo>
                <a:lnTo>
                  <a:pt x="73694" y="331103"/>
                </a:lnTo>
                <a:lnTo>
                  <a:pt x="52031" y="313055"/>
                </a:lnTo>
                <a:close/>
              </a:path>
              <a:path w="365125" h="434975">
                <a:moveTo>
                  <a:pt x="73694" y="331103"/>
                </a:moveTo>
                <a:lnTo>
                  <a:pt x="65557" y="340868"/>
                </a:lnTo>
                <a:lnTo>
                  <a:pt x="80784" y="353568"/>
                </a:lnTo>
                <a:lnTo>
                  <a:pt x="88926" y="343794"/>
                </a:lnTo>
                <a:lnTo>
                  <a:pt x="73694" y="331103"/>
                </a:lnTo>
                <a:close/>
              </a:path>
              <a:path w="365125" h="434975">
                <a:moveTo>
                  <a:pt x="88926" y="343794"/>
                </a:moveTo>
                <a:lnTo>
                  <a:pt x="80784" y="353568"/>
                </a:lnTo>
                <a:lnTo>
                  <a:pt x="100658" y="353568"/>
                </a:lnTo>
                <a:lnTo>
                  <a:pt x="88926" y="343794"/>
                </a:lnTo>
                <a:close/>
              </a:path>
              <a:path w="365125" h="434975">
                <a:moveTo>
                  <a:pt x="349631" y="0"/>
                </a:moveTo>
                <a:lnTo>
                  <a:pt x="73694" y="331103"/>
                </a:lnTo>
                <a:lnTo>
                  <a:pt x="88926" y="343794"/>
                </a:lnTo>
                <a:lnTo>
                  <a:pt x="364744" y="12700"/>
                </a:lnTo>
                <a:lnTo>
                  <a:pt x="349631" y="0"/>
                </a:lnTo>
                <a:close/>
              </a:path>
            </a:pathLst>
          </a:custGeom>
          <a:solidFill>
            <a:srgbClr val="000000"/>
          </a:solidFill>
        </p:spPr>
        <p:txBody>
          <a:bodyPr wrap="square" lIns="0" tIns="0" rIns="0" bIns="0" rtlCol="0"/>
          <a:lstStyle/>
          <a:p/>
        </p:txBody>
      </p:sp>
      <p:sp>
        <p:nvSpPr>
          <p:cNvPr id="27" name="object 27"/>
          <p:cNvSpPr/>
          <p:nvPr/>
        </p:nvSpPr>
        <p:spPr>
          <a:xfrm>
            <a:off x="2946653" y="4494784"/>
            <a:ext cx="365125" cy="434975"/>
          </a:xfrm>
          <a:custGeom>
            <a:avLst/>
            <a:gdLst/>
            <a:ahLst/>
            <a:cxnLst/>
            <a:rect l="l" t="t" r="r" b="b"/>
            <a:pathLst>
              <a:path w="365125" h="434975">
                <a:moveTo>
                  <a:pt x="275857" y="343827"/>
                </a:moveTo>
                <a:lnTo>
                  <a:pt x="254253" y="361823"/>
                </a:lnTo>
                <a:lnTo>
                  <a:pt x="364871" y="434975"/>
                </a:lnTo>
                <a:lnTo>
                  <a:pt x="330103" y="353568"/>
                </a:lnTo>
                <a:lnTo>
                  <a:pt x="283972" y="353568"/>
                </a:lnTo>
                <a:lnTo>
                  <a:pt x="275857" y="343827"/>
                </a:lnTo>
                <a:close/>
              </a:path>
              <a:path w="365125" h="434975">
                <a:moveTo>
                  <a:pt x="291100" y="331131"/>
                </a:moveTo>
                <a:lnTo>
                  <a:pt x="275857" y="343827"/>
                </a:lnTo>
                <a:lnTo>
                  <a:pt x="283972" y="353568"/>
                </a:lnTo>
                <a:lnTo>
                  <a:pt x="299212" y="340868"/>
                </a:lnTo>
                <a:lnTo>
                  <a:pt x="291100" y="331131"/>
                </a:lnTo>
                <a:close/>
              </a:path>
              <a:path w="365125" h="434975">
                <a:moveTo>
                  <a:pt x="312801" y="313055"/>
                </a:moveTo>
                <a:lnTo>
                  <a:pt x="291100" y="331131"/>
                </a:lnTo>
                <a:lnTo>
                  <a:pt x="299212" y="340868"/>
                </a:lnTo>
                <a:lnTo>
                  <a:pt x="283972" y="353568"/>
                </a:lnTo>
                <a:lnTo>
                  <a:pt x="330103" y="353568"/>
                </a:lnTo>
                <a:lnTo>
                  <a:pt x="312801" y="313055"/>
                </a:lnTo>
                <a:close/>
              </a:path>
              <a:path w="365125" h="434975">
                <a:moveTo>
                  <a:pt x="15240" y="0"/>
                </a:moveTo>
                <a:lnTo>
                  <a:pt x="0" y="12700"/>
                </a:lnTo>
                <a:lnTo>
                  <a:pt x="275857" y="343827"/>
                </a:lnTo>
                <a:lnTo>
                  <a:pt x="291100" y="331131"/>
                </a:lnTo>
                <a:lnTo>
                  <a:pt x="15240" y="0"/>
                </a:lnTo>
                <a:close/>
              </a:path>
            </a:pathLst>
          </a:custGeom>
          <a:solidFill>
            <a:srgbClr val="000000"/>
          </a:solidFill>
        </p:spPr>
        <p:txBody>
          <a:bodyPr wrap="square" lIns="0" tIns="0" rIns="0" bIns="0" rtlCol="0"/>
          <a:lstStyle/>
          <a:p/>
        </p:txBody>
      </p:sp>
      <p:sp>
        <p:nvSpPr>
          <p:cNvPr id="28" name="object 28"/>
          <p:cNvSpPr/>
          <p:nvPr/>
        </p:nvSpPr>
        <p:spPr>
          <a:xfrm>
            <a:off x="2486812" y="5287517"/>
            <a:ext cx="76200" cy="500380"/>
          </a:xfrm>
          <a:custGeom>
            <a:avLst/>
            <a:gdLst/>
            <a:ahLst/>
            <a:cxnLst/>
            <a:rect l="l" t="t" r="r" b="b"/>
            <a:pathLst>
              <a:path w="76200" h="500379">
                <a:moveTo>
                  <a:pt x="0" y="372998"/>
                </a:moveTo>
                <a:lnTo>
                  <a:pt x="37693" y="500125"/>
                </a:lnTo>
                <a:lnTo>
                  <a:pt x="72372" y="385851"/>
                </a:lnTo>
                <a:lnTo>
                  <a:pt x="47967" y="385851"/>
                </a:lnTo>
                <a:lnTo>
                  <a:pt x="28155" y="385787"/>
                </a:lnTo>
                <a:lnTo>
                  <a:pt x="28196" y="373088"/>
                </a:lnTo>
                <a:lnTo>
                  <a:pt x="0" y="372998"/>
                </a:lnTo>
                <a:close/>
              </a:path>
              <a:path w="76200" h="500379">
                <a:moveTo>
                  <a:pt x="28196" y="373088"/>
                </a:moveTo>
                <a:lnTo>
                  <a:pt x="28155" y="385787"/>
                </a:lnTo>
                <a:lnTo>
                  <a:pt x="47967" y="385851"/>
                </a:lnTo>
                <a:lnTo>
                  <a:pt x="48008" y="373151"/>
                </a:lnTo>
                <a:lnTo>
                  <a:pt x="28196" y="373088"/>
                </a:lnTo>
                <a:close/>
              </a:path>
              <a:path w="76200" h="500379">
                <a:moveTo>
                  <a:pt x="48008" y="373151"/>
                </a:moveTo>
                <a:lnTo>
                  <a:pt x="47967" y="385851"/>
                </a:lnTo>
                <a:lnTo>
                  <a:pt x="72372" y="385851"/>
                </a:lnTo>
                <a:lnTo>
                  <a:pt x="76200" y="373240"/>
                </a:lnTo>
                <a:lnTo>
                  <a:pt x="48008" y="373151"/>
                </a:lnTo>
                <a:close/>
              </a:path>
              <a:path w="76200" h="500379">
                <a:moveTo>
                  <a:pt x="49187" y="0"/>
                </a:moveTo>
                <a:lnTo>
                  <a:pt x="29375" y="0"/>
                </a:lnTo>
                <a:lnTo>
                  <a:pt x="28196" y="373088"/>
                </a:lnTo>
                <a:lnTo>
                  <a:pt x="48008" y="373151"/>
                </a:lnTo>
                <a:lnTo>
                  <a:pt x="49187" y="0"/>
                </a:lnTo>
                <a:close/>
              </a:path>
            </a:pathLst>
          </a:custGeom>
          <a:solidFill>
            <a:srgbClr val="000000"/>
          </a:solidFill>
        </p:spPr>
        <p:txBody>
          <a:bodyPr wrap="square" lIns="0" tIns="0" rIns="0" bIns="0" rtlCol="0"/>
          <a:lstStyle/>
          <a:p/>
        </p:txBody>
      </p:sp>
      <p:sp>
        <p:nvSpPr>
          <p:cNvPr id="29" name="object 29"/>
          <p:cNvSpPr/>
          <p:nvPr/>
        </p:nvSpPr>
        <p:spPr>
          <a:xfrm>
            <a:off x="3988054" y="5359146"/>
            <a:ext cx="76200" cy="429259"/>
          </a:xfrm>
          <a:custGeom>
            <a:avLst/>
            <a:gdLst/>
            <a:ahLst/>
            <a:cxnLst/>
            <a:rect l="l" t="t" r="r" b="b"/>
            <a:pathLst>
              <a:path w="76200" h="429260">
                <a:moveTo>
                  <a:pt x="0" y="301536"/>
                </a:moveTo>
                <a:lnTo>
                  <a:pt x="37591" y="428675"/>
                </a:lnTo>
                <a:lnTo>
                  <a:pt x="72365" y="314413"/>
                </a:lnTo>
                <a:lnTo>
                  <a:pt x="47878" y="314413"/>
                </a:lnTo>
                <a:lnTo>
                  <a:pt x="28066" y="314337"/>
                </a:lnTo>
                <a:lnTo>
                  <a:pt x="28118" y="301639"/>
                </a:lnTo>
                <a:lnTo>
                  <a:pt x="0" y="301536"/>
                </a:lnTo>
                <a:close/>
              </a:path>
              <a:path w="76200" h="429260">
                <a:moveTo>
                  <a:pt x="28118" y="301639"/>
                </a:moveTo>
                <a:lnTo>
                  <a:pt x="28066" y="314337"/>
                </a:lnTo>
                <a:lnTo>
                  <a:pt x="47878" y="314413"/>
                </a:lnTo>
                <a:lnTo>
                  <a:pt x="47930" y="301711"/>
                </a:lnTo>
                <a:lnTo>
                  <a:pt x="28118" y="301639"/>
                </a:lnTo>
                <a:close/>
              </a:path>
              <a:path w="76200" h="429260">
                <a:moveTo>
                  <a:pt x="47930" y="301711"/>
                </a:moveTo>
                <a:lnTo>
                  <a:pt x="47878" y="314413"/>
                </a:lnTo>
                <a:lnTo>
                  <a:pt x="72365" y="314413"/>
                </a:lnTo>
                <a:lnTo>
                  <a:pt x="76200" y="301815"/>
                </a:lnTo>
                <a:lnTo>
                  <a:pt x="47930" y="301711"/>
                </a:lnTo>
                <a:close/>
              </a:path>
              <a:path w="76200" h="429260">
                <a:moveTo>
                  <a:pt x="49148" y="0"/>
                </a:moveTo>
                <a:lnTo>
                  <a:pt x="29337" y="0"/>
                </a:lnTo>
                <a:lnTo>
                  <a:pt x="28118" y="301639"/>
                </a:lnTo>
                <a:lnTo>
                  <a:pt x="47930" y="301711"/>
                </a:lnTo>
                <a:lnTo>
                  <a:pt x="49148" y="0"/>
                </a:lnTo>
                <a:close/>
              </a:path>
            </a:pathLst>
          </a:custGeom>
          <a:solidFill>
            <a:srgbClr val="000000"/>
          </a:solidFill>
        </p:spPr>
        <p:txBody>
          <a:bodyPr wrap="square" lIns="0" tIns="0" rIns="0" bIns="0" rtlCol="0"/>
          <a:lstStyle/>
          <a:p/>
        </p:txBody>
      </p:sp>
      <p:sp>
        <p:nvSpPr>
          <p:cNvPr id="30" name="object 30"/>
          <p:cNvSpPr/>
          <p:nvPr/>
        </p:nvSpPr>
        <p:spPr>
          <a:xfrm>
            <a:off x="3988054" y="4501134"/>
            <a:ext cx="76200" cy="428625"/>
          </a:xfrm>
          <a:custGeom>
            <a:avLst/>
            <a:gdLst/>
            <a:ahLst/>
            <a:cxnLst/>
            <a:rect l="l" t="t" r="r" b="b"/>
            <a:pathLst>
              <a:path w="76200" h="428625">
                <a:moveTo>
                  <a:pt x="0" y="301498"/>
                </a:moveTo>
                <a:lnTo>
                  <a:pt x="37591" y="428625"/>
                </a:lnTo>
                <a:lnTo>
                  <a:pt x="72370" y="314452"/>
                </a:lnTo>
                <a:lnTo>
                  <a:pt x="47878" y="314452"/>
                </a:lnTo>
                <a:lnTo>
                  <a:pt x="28066" y="314325"/>
                </a:lnTo>
                <a:lnTo>
                  <a:pt x="28118" y="301638"/>
                </a:lnTo>
                <a:lnTo>
                  <a:pt x="0" y="301498"/>
                </a:lnTo>
                <a:close/>
              </a:path>
              <a:path w="76200" h="428625">
                <a:moveTo>
                  <a:pt x="28118" y="301638"/>
                </a:moveTo>
                <a:lnTo>
                  <a:pt x="28066" y="314325"/>
                </a:lnTo>
                <a:lnTo>
                  <a:pt x="47878" y="314452"/>
                </a:lnTo>
                <a:lnTo>
                  <a:pt x="47930" y="301737"/>
                </a:lnTo>
                <a:lnTo>
                  <a:pt x="28118" y="301638"/>
                </a:lnTo>
                <a:close/>
              </a:path>
              <a:path w="76200" h="428625">
                <a:moveTo>
                  <a:pt x="47930" y="301737"/>
                </a:moveTo>
                <a:lnTo>
                  <a:pt x="47878" y="314452"/>
                </a:lnTo>
                <a:lnTo>
                  <a:pt x="72370" y="314452"/>
                </a:lnTo>
                <a:lnTo>
                  <a:pt x="76200" y="301879"/>
                </a:lnTo>
                <a:lnTo>
                  <a:pt x="47930" y="301737"/>
                </a:lnTo>
                <a:close/>
              </a:path>
              <a:path w="76200" h="428625">
                <a:moveTo>
                  <a:pt x="49148" y="0"/>
                </a:moveTo>
                <a:lnTo>
                  <a:pt x="29337" y="0"/>
                </a:lnTo>
                <a:lnTo>
                  <a:pt x="28118" y="301638"/>
                </a:lnTo>
                <a:lnTo>
                  <a:pt x="47930" y="301737"/>
                </a:lnTo>
                <a:lnTo>
                  <a:pt x="49148" y="0"/>
                </a:lnTo>
                <a:close/>
              </a:path>
            </a:pathLst>
          </a:custGeom>
          <a:solidFill>
            <a:srgbClr val="000000"/>
          </a:solidFill>
        </p:spPr>
        <p:txBody>
          <a:bodyPr wrap="square" lIns="0" tIns="0" rIns="0" bIns="0" rtlCol="0"/>
          <a:lstStyle/>
          <a:p/>
        </p:txBody>
      </p:sp>
      <p:sp>
        <p:nvSpPr>
          <p:cNvPr id="31" name="object 31"/>
          <p:cNvSpPr/>
          <p:nvPr/>
        </p:nvSpPr>
        <p:spPr>
          <a:xfrm>
            <a:off x="3020313" y="3848100"/>
            <a:ext cx="922019" cy="356235"/>
          </a:xfrm>
          <a:custGeom>
            <a:avLst/>
            <a:gdLst/>
            <a:ahLst/>
            <a:cxnLst/>
            <a:rect l="l" t="t" r="r" b="b"/>
            <a:pathLst>
              <a:path w="922019" h="356235">
                <a:moveTo>
                  <a:pt x="874063" y="236440"/>
                </a:moveTo>
                <a:lnTo>
                  <a:pt x="848487" y="243331"/>
                </a:lnTo>
                <a:lnTo>
                  <a:pt x="918210" y="355981"/>
                </a:lnTo>
                <a:lnTo>
                  <a:pt x="921274" y="249427"/>
                </a:lnTo>
                <a:lnTo>
                  <a:pt x="879475" y="249427"/>
                </a:lnTo>
                <a:lnTo>
                  <a:pt x="874063" y="236440"/>
                </a:lnTo>
                <a:close/>
              </a:path>
              <a:path w="922019" h="356235">
                <a:moveTo>
                  <a:pt x="462025" y="0"/>
                </a:moveTo>
                <a:lnTo>
                  <a:pt x="415798" y="1650"/>
                </a:lnTo>
                <a:lnTo>
                  <a:pt x="370459" y="6857"/>
                </a:lnTo>
                <a:lnTo>
                  <a:pt x="326517" y="15493"/>
                </a:lnTo>
                <a:lnTo>
                  <a:pt x="284099" y="27305"/>
                </a:lnTo>
                <a:lnTo>
                  <a:pt x="243586" y="42291"/>
                </a:lnTo>
                <a:lnTo>
                  <a:pt x="205105" y="60198"/>
                </a:lnTo>
                <a:lnTo>
                  <a:pt x="168910" y="80772"/>
                </a:lnTo>
                <a:lnTo>
                  <a:pt x="135255" y="104139"/>
                </a:lnTo>
                <a:lnTo>
                  <a:pt x="104648" y="129920"/>
                </a:lnTo>
                <a:lnTo>
                  <a:pt x="77089" y="158114"/>
                </a:lnTo>
                <a:lnTo>
                  <a:pt x="53086" y="188594"/>
                </a:lnTo>
                <a:lnTo>
                  <a:pt x="32766" y="221106"/>
                </a:lnTo>
                <a:lnTo>
                  <a:pt x="16256" y="255524"/>
                </a:lnTo>
                <a:lnTo>
                  <a:pt x="4191" y="291719"/>
                </a:lnTo>
                <a:lnTo>
                  <a:pt x="0" y="310133"/>
                </a:lnTo>
                <a:lnTo>
                  <a:pt x="19177" y="314579"/>
                </a:lnTo>
                <a:lnTo>
                  <a:pt x="23368" y="296418"/>
                </a:lnTo>
                <a:lnTo>
                  <a:pt x="28575" y="279400"/>
                </a:lnTo>
                <a:lnTo>
                  <a:pt x="34611" y="263144"/>
                </a:lnTo>
                <a:lnTo>
                  <a:pt x="42037" y="246252"/>
                </a:lnTo>
                <a:lnTo>
                  <a:pt x="50165" y="230377"/>
                </a:lnTo>
                <a:lnTo>
                  <a:pt x="59010" y="215392"/>
                </a:lnTo>
                <a:lnTo>
                  <a:pt x="69342" y="199770"/>
                </a:lnTo>
                <a:lnTo>
                  <a:pt x="80391" y="185166"/>
                </a:lnTo>
                <a:lnTo>
                  <a:pt x="91884" y="171450"/>
                </a:lnTo>
                <a:lnTo>
                  <a:pt x="104664" y="157733"/>
                </a:lnTo>
                <a:lnTo>
                  <a:pt x="104521" y="157733"/>
                </a:lnTo>
                <a:lnTo>
                  <a:pt x="118102" y="144525"/>
                </a:lnTo>
                <a:lnTo>
                  <a:pt x="132587" y="131699"/>
                </a:lnTo>
                <a:lnTo>
                  <a:pt x="147257" y="120014"/>
                </a:lnTo>
                <a:lnTo>
                  <a:pt x="163194" y="108331"/>
                </a:lnTo>
                <a:lnTo>
                  <a:pt x="163322" y="108331"/>
                </a:lnTo>
                <a:lnTo>
                  <a:pt x="179324" y="97662"/>
                </a:lnTo>
                <a:lnTo>
                  <a:pt x="196723" y="87249"/>
                </a:lnTo>
                <a:lnTo>
                  <a:pt x="214375" y="77597"/>
                </a:lnTo>
                <a:lnTo>
                  <a:pt x="214510" y="77597"/>
                </a:lnTo>
                <a:lnTo>
                  <a:pt x="232279" y="68833"/>
                </a:lnTo>
                <a:lnTo>
                  <a:pt x="251333" y="60451"/>
                </a:lnTo>
                <a:lnTo>
                  <a:pt x="251597" y="60451"/>
                </a:lnTo>
                <a:lnTo>
                  <a:pt x="270314" y="53086"/>
                </a:lnTo>
                <a:lnTo>
                  <a:pt x="290081" y="46227"/>
                </a:lnTo>
                <a:lnTo>
                  <a:pt x="289941" y="46227"/>
                </a:lnTo>
                <a:lnTo>
                  <a:pt x="310642" y="40005"/>
                </a:lnTo>
                <a:lnTo>
                  <a:pt x="331216" y="34798"/>
                </a:lnTo>
                <a:lnTo>
                  <a:pt x="330835" y="34798"/>
                </a:lnTo>
                <a:lnTo>
                  <a:pt x="352298" y="30225"/>
                </a:lnTo>
                <a:lnTo>
                  <a:pt x="352621" y="30225"/>
                </a:lnTo>
                <a:lnTo>
                  <a:pt x="373761" y="26416"/>
                </a:lnTo>
                <a:lnTo>
                  <a:pt x="374300" y="26416"/>
                </a:lnTo>
                <a:lnTo>
                  <a:pt x="395478" y="23494"/>
                </a:lnTo>
                <a:lnTo>
                  <a:pt x="396338" y="23494"/>
                </a:lnTo>
                <a:lnTo>
                  <a:pt x="417449" y="21336"/>
                </a:lnTo>
                <a:lnTo>
                  <a:pt x="419328" y="21336"/>
                </a:lnTo>
                <a:lnTo>
                  <a:pt x="439674" y="20193"/>
                </a:lnTo>
                <a:lnTo>
                  <a:pt x="439293" y="20193"/>
                </a:lnTo>
                <a:lnTo>
                  <a:pt x="461936" y="19815"/>
                </a:lnTo>
                <a:lnTo>
                  <a:pt x="461772" y="19812"/>
                </a:lnTo>
                <a:lnTo>
                  <a:pt x="612902" y="19812"/>
                </a:lnTo>
                <a:lnTo>
                  <a:pt x="593471" y="14986"/>
                </a:lnTo>
                <a:lnTo>
                  <a:pt x="553338" y="7238"/>
                </a:lnTo>
                <a:lnTo>
                  <a:pt x="509143" y="1905"/>
                </a:lnTo>
                <a:lnTo>
                  <a:pt x="485521" y="507"/>
                </a:lnTo>
                <a:lnTo>
                  <a:pt x="462025" y="0"/>
                </a:lnTo>
                <a:close/>
              </a:path>
              <a:path w="922019" h="356235">
                <a:moveTo>
                  <a:pt x="23432" y="296418"/>
                </a:moveTo>
                <a:lnTo>
                  <a:pt x="23241" y="297052"/>
                </a:lnTo>
                <a:lnTo>
                  <a:pt x="23432" y="296418"/>
                </a:lnTo>
                <a:close/>
              </a:path>
              <a:path w="922019" h="356235">
                <a:moveTo>
                  <a:pt x="28634" y="279400"/>
                </a:moveTo>
                <a:lnTo>
                  <a:pt x="28448" y="279907"/>
                </a:lnTo>
                <a:lnTo>
                  <a:pt x="28634" y="279400"/>
                </a:lnTo>
                <a:close/>
              </a:path>
              <a:path w="922019" h="356235">
                <a:moveTo>
                  <a:pt x="34798" y="262636"/>
                </a:moveTo>
                <a:lnTo>
                  <a:pt x="34544" y="263144"/>
                </a:lnTo>
                <a:lnTo>
                  <a:pt x="34798" y="262636"/>
                </a:lnTo>
                <a:close/>
              </a:path>
              <a:path w="922019" h="356235">
                <a:moveTo>
                  <a:pt x="893318" y="231252"/>
                </a:moveTo>
                <a:lnTo>
                  <a:pt x="874063" y="236440"/>
                </a:lnTo>
                <a:lnTo>
                  <a:pt x="879475" y="249427"/>
                </a:lnTo>
                <a:lnTo>
                  <a:pt x="897763" y="241807"/>
                </a:lnTo>
                <a:lnTo>
                  <a:pt x="893318" y="231252"/>
                </a:lnTo>
                <a:close/>
              </a:path>
              <a:path w="922019" h="356235">
                <a:moveTo>
                  <a:pt x="922019" y="223519"/>
                </a:moveTo>
                <a:lnTo>
                  <a:pt x="893318" y="231252"/>
                </a:lnTo>
                <a:lnTo>
                  <a:pt x="897763" y="241807"/>
                </a:lnTo>
                <a:lnTo>
                  <a:pt x="879475" y="249427"/>
                </a:lnTo>
                <a:lnTo>
                  <a:pt x="921274" y="249427"/>
                </a:lnTo>
                <a:lnTo>
                  <a:pt x="922019" y="223519"/>
                </a:lnTo>
                <a:close/>
              </a:path>
              <a:path w="922019" h="356235">
                <a:moveTo>
                  <a:pt x="42105" y="246252"/>
                </a:moveTo>
                <a:lnTo>
                  <a:pt x="41783" y="246887"/>
                </a:lnTo>
                <a:lnTo>
                  <a:pt x="42105" y="246252"/>
                </a:lnTo>
                <a:close/>
              </a:path>
              <a:path w="922019" h="356235">
                <a:moveTo>
                  <a:pt x="890062" y="223519"/>
                </a:moveTo>
                <a:lnTo>
                  <a:pt x="868680" y="223519"/>
                </a:lnTo>
                <a:lnTo>
                  <a:pt x="869315" y="224917"/>
                </a:lnTo>
                <a:lnTo>
                  <a:pt x="874063" y="236440"/>
                </a:lnTo>
                <a:lnTo>
                  <a:pt x="893318" y="231252"/>
                </a:lnTo>
                <a:lnTo>
                  <a:pt x="890062" y="223519"/>
                </a:lnTo>
                <a:close/>
              </a:path>
              <a:path w="922019" h="356235">
                <a:moveTo>
                  <a:pt x="50209" y="230377"/>
                </a:moveTo>
                <a:lnTo>
                  <a:pt x="49911" y="230886"/>
                </a:lnTo>
                <a:lnTo>
                  <a:pt x="50209" y="230377"/>
                </a:lnTo>
                <a:close/>
              </a:path>
              <a:path w="922019" h="356235">
                <a:moveTo>
                  <a:pt x="869145" y="224636"/>
                </a:moveTo>
                <a:lnTo>
                  <a:pt x="869262" y="224917"/>
                </a:lnTo>
                <a:lnTo>
                  <a:pt x="869145" y="224636"/>
                </a:lnTo>
                <a:close/>
              </a:path>
              <a:path w="922019" h="356235">
                <a:moveTo>
                  <a:pt x="868680" y="223519"/>
                </a:moveTo>
                <a:lnTo>
                  <a:pt x="869145" y="224636"/>
                </a:lnTo>
                <a:lnTo>
                  <a:pt x="869315" y="224917"/>
                </a:lnTo>
                <a:lnTo>
                  <a:pt x="868680" y="223519"/>
                </a:lnTo>
                <a:close/>
              </a:path>
              <a:path w="922019" h="356235">
                <a:moveTo>
                  <a:pt x="884021" y="211074"/>
                </a:moveTo>
                <a:lnTo>
                  <a:pt x="860933" y="211074"/>
                </a:lnTo>
                <a:lnTo>
                  <a:pt x="869145" y="224636"/>
                </a:lnTo>
                <a:lnTo>
                  <a:pt x="868680" y="223519"/>
                </a:lnTo>
                <a:lnTo>
                  <a:pt x="890062" y="223519"/>
                </a:lnTo>
                <a:lnTo>
                  <a:pt x="886587" y="215264"/>
                </a:lnTo>
                <a:lnTo>
                  <a:pt x="884021" y="211074"/>
                </a:lnTo>
                <a:close/>
              </a:path>
              <a:path w="922019" h="356235">
                <a:moveTo>
                  <a:pt x="59309" y="214883"/>
                </a:moveTo>
                <a:lnTo>
                  <a:pt x="58928" y="215392"/>
                </a:lnTo>
                <a:lnTo>
                  <a:pt x="59309" y="214883"/>
                </a:lnTo>
                <a:close/>
              </a:path>
              <a:path w="922019" h="356235">
                <a:moveTo>
                  <a:pt x="875931" y="198119"/>
                </a:moveTo>
                <a:lnTo>
                  <a:pt x="851916" y="198119"/>
                </a:lnTo>
                <a:lnTo>
                  <a:pt x="861187" y="211581"/>
                </a:lnTo>
                <a:lnTo>
                  <a:pt x="860933" y="211074"/>
                </a:lnTo>
                <a:lnTo>
                  <a:pt x="884021" y="211074"/>
                </a:lnTo>
                <a:lnTo>
                  <a:pt x="877569" y="200532"/>
                </a:lnTo>
                <a:lnTo>
                  <a:pt x="875931" y="198119"/>
                </a:lnTo>
                <a:close/>
              </a:path>
              <a:path w="922019" h="356235">
                <a:moveTo>
                  <a:pt x="69467" y="199770"/>
                </a:moveTo>
                <a:lnTo>
                  <a:pt x="69088" y="200279"/>
                </a:lnTo>
                <a:lnTo>
                  <a:pt x="69467" y="199770"/>
                </a:lnTo>
                <a:close/>
              </a:path>
              <a:path w="922019" h="356235">
                <a:moveTo>
                  <a:pt x="867104" y="185293"/>
                </a:moveTo>
                <a:lnTo>
                  <a:pt x="842263" y="185293"/>
                </a:lnTo>
                <a:lnTo>
                  <a:pt x="852169" y="198500"/>
                </a:lnTo>
                <a:lnTo>
                  <a:pt x="851916" y="198119"/>
                </a:lnTo>
                <a:lnTo>
                  <a:pt x="875931" y="198119"/>
                </a:lnTo>
                <a:lnTo>
                  <a:pt x="868172" y="186689"/>
                </a:lnTo>
                <a:lnTo>
                  <a:pt x="867104" y="185293"/>
                </a:lnTo>
                <a:close/>
              </a:path>
              <a:path w="922019" h="356235">
                <a:moveTo>
                  <a:pt x="837141" y="149225"/>
                </a:moveTo>
                <a:lnTo>
                  <a:pt x="809371" y="149225"/>
                </a:lnTo>
                <a:lnTo>
                  <a:pt x="809625" y="149479"/>
                </a:lnTo>
                <a:lnTo>
                  <a:pt x="821182" y="161162"/>
                </a:lnTo>
                <a:lnTo>
                  <a:pt x="832231" y="173227"/>
                </a:lnTo>
                <a:lnTo>
                  <a:pt x="842518" y="185674"/>
                </a:lnTo>
                <a:lnTo>
                  <a:pt x="842263" y="185293"/>
                </a:lnTo>
                <a:lnTo>
                  <a:pt x="867104" y="185293"/>
                </a:lnTo>
                <a:lnTo>
                  <a:pt x="857675" y="172974"/>
                </a:lnTo>
                <a:lnTo>
                  <a:pt x="847090" y="160147"/>
                </a:lnTo>
                <a:lnTo>
                  <a:pt x="837141" y="149225"/>
                </a:lnTo>
                <a:close/>
              </a:path>
              <a:path w="922019" h="356235">
                <a:moveTo>
                  <a:pt x="80454" y="185166"/>
                </a:moveTo>
                <a:lnTo>
                  <a:pt x="80137" y="185547"/>
                </a:lnTo>
                <a:lnTo>
                  <a:pt x="80454" y="185166"/>
                </a:lnTo>
                <a:close/>
              </a:path>
              <a:path w="922019" h="356235">
                <a:moveTo>
                  <a:pt x="831977" y="172974"/>
                </a:moveTo>
                <a:lnTo>
                  <a:pt x="832187" y="173227"/>
                </a:lnTo>
                <a:lnTo>
                  <a:pt x="831977" y="172974"/>
                </a:lnTo>
                <a:close/>
              </a:path>
              <a:path w="922019" h="356235">
                <a:moveTo>
                  <a:pt x="92202" y="171069"/>
                </a:moveTo>
                <a:lnTo>
                  <a:pt x="91821" y="171450"/>
                </a:lnTo>
                <a:lnTo>
                  <a:pt x="92202" y="171069"/>
                </a:lnTo>
                <a:close/>
              </a:path>
              <a:path w="922019" h="356235">
                <a:moveTo>
                  <a:pt x="820928" y="160908"/>
                </a:moveTo>
                <a:lnTo>
                  <a:pt x="821161" y="161162"/>
                </a:lnTo>
                <a:lnTo>
                  <a:pt x="820928" y="160908"/>
                </a:lnTo>
                <a:close/>
              </a:path>
              <a:path w="922019" h="356235">
                <a:moveTo>
                  <a:pt x="104902" y="157480"/>
                </a:moveTo>
                <a:lnTo>
                  <a:pt x="104521" y="157733"/>
                </a:lnTo>
                <a:lnTo>
                  <a:pt x="104664" y="157733"/>
                </a:lnTo>
                <a:lnTo>
                  <a:pt x="104902" y="157480"/>
                </a:lnTo>
                <a:close/>
              </a:path>
              <a:path w="922019" h="356235">
                <a:moveTo>
                  <a:pt x="809587" y="149443"/>
                </a:moveTo>
                <a:close/>
              </a:path>
              <a:path w="922019" h="356235">
                <a:moveTo>
                  <a:pt x="825881" y="137794"/>
                </a:moveTo>
                <a:lnTo>
                  <a:pt x="797179" y="137794"/>
                </a:lnTo>
                <a:lnTo>
                  <a:pt x="809587" y="149443"/>
                </a:lnTo>
                <a:lnTo>
                  <a:pt x="809371" y="149225"/>
                </a:lnTo>
                <a:lnTo>
                  <a:pt x="837141" y="149225"/>
                </a:lnTo>
                <a:lnTo>
                  <a:pt x="835406" y="147319"/>
                </a:lnTo>
                <a:lnTo>
                  <a:pt x="825881" y="137794"/>
                </a:lnTo>
                <a:close/>
              </a:path>
              <a:path w="922019" h="356235">
                <a:moveTo>
                  <a:pt x="118364" y="144272"/>
                </a:moveTo>
                <a:lnTo>
                  <a:pt x="117983" y="144525"/>
                </a:lnTo>
                <a:lnTo>
                  <a:pt x="118364" y="144272"/>
                </a:lnTo>
                <a:close/>
              </a:path>
              <a:path w="922019" h="356235">
                <a:moveTo>
                  <a:pt x="802608" y="116586"/>
                </a:moveTo>
                <a:lnTo>
                  <a:pt x="770890" y="116586"/>
                </a:lnTo>
                <a:lnTo>
                  <a:pt x="784606" y="127254"/>
                </a:lnTo>
                <a:lnTo>
                  <a:pt x="797560" y="138175"/>
                </a:lnTo>
                <a:lnTo>
                  <a:pt x="797179" y="137794"/>
                </a:lnTo>
                <a:lnTo>
                  <a:pt x="825881" y="137794"/>
                </a:lnTo>
                <a:lnTo>
                  <a:pt x="823213" y="135127"/>
                </a:lnTo>
                <a:lnTo>
                  <a:pt x="810387" y="123189"/>
                </a:lnTo>
                <a:lnTo>
                  <a:pt x="802608" y="116586"/>
                </a:lnTo>
                <a:close/>
              </a:path>
              <a:path w="922019" h="356235">
                <a:moveTo>
                  <a:pt x="132682" y="131699"/>
                </a:moveTo>
                <a:lnTo>
                  <a:pt x="132206" y="132080"/>
                </a:lnTo>
                <a:lnTo>
                  <a:pt x="132682" y="131699"/>
                </a:lnTo>
                <a:close/>
              </a:path>
              <a:path w="922019" h="356235">
                <a:moveTo>
                  <a:pt x="784225" y="127000"/>
                </a:moveTo>
                <a:lnTo>
                  <a:pt x="784528" y="127254"/>
                </a:lnTo>
                <a:lnTo>
                  <a:pt x="784225" y="127000"/>
                </a:lnTo>
                <a:close/>
              </a:path>
              <a:path w="922019" h="356235">
                <a:moveTo>
                  <a:pt x="147574" y="119761"/>
                </a:moveTo>
                <a:lnTo>
                  <a:pt x="147193" y="120014"/>
                </a:lnTo>
                <a:lnTo>
                  <a:pt x="147574" y="119761"/>
                </a:lnTo>
                <a:close/>
              </a:path>
              <a:path w="922019" h="356235">
                <a:moveTo>
                  <a:pt x="790204" y="106552"/>
                </a:moveTo>
                <a:lnTo>
                  <a:pt x="756793" y="106552"/>
                </a:lnTo>
                <a:lnTo>
                  <a:pt x="771144" y="116839"/>
                </a:lnTo>
                <a:lnTo>
                  <a:pt x="770890" y="116586"/>
                </a:lnTo>
                <a:lnTo>
                  <a:pt x="802608" y="116586"/>
                </a:lnTo>
                <a:lnTo>
                  <a:pt x="796925" y="111760"/>
                </a:lnTo>
                <a:lnTo>
                  <a:pt x="790204" y="106552"/>
                </a:lnTo>
                <a:close/>
              </a:path>
              <a:path w="922019" h="356235">
                <a:moveTo>
                  <a:pt x="163322" y="108331"/>
                </a:moveTo>
                <a:lnTo>
                  <a:pt x="163194" y="108331"/>
                </a:lnTo>
                <a:lnTo>
                  <a:pt x="162941" y="108585"/>
                </a:lnTo>
                <a:lnTo>
                  <a:pt x="163322" y="108331"/>
                </a:lnTo>
                <a:close/>
              </a:path>
              <a:path w="922019" h="356235">
                <a:moveTo>
                  <a:pt x="777325" y="96900"/>
                </a:moveTo>
                <a:lnTo>
                  <a:pt x="742188" y="96900"/>
                </a:lnTo>
                <a:lnTo>
                  <a:pt x="757047" y="106806"/>
                </a:lnTo>
                <a:lnTo>
                  <a:pt x="756793" y="106552"/>
                </a:lnTo>
                <a:lnTo>
                  <a:pt x="790204" y="106552"/>
                </a:lnTo>
                <a:lnTo>
                  <a:pt x="782828" y="100837"/>
                </a:lnTo>
                <a:lnTo>
                  <a:pt x="777325" y="96900"/>
                </a:lnTo>
                <a:close/>
              </a:path>
              <a:path w="922019" h="356235">
                <a:moveTo>
                  <a:pt x="179705" y="97408"/>
                </a:moveTo>
                <a:lnTo>
                  <a:pt x="179197" y="97662"/>
                </a:lnTo>
                <a:lnTo>
                  <a:pt x="179705" y="97408"/>
                </a:lnTo>
                <a:close/>
              </a:path>
              <a:path w="922019" h="356235">
                <a:moveTo>
                  <a:pt x="750742" y="79120"/>
                </a:moveTo>
                <a:lnTo>
                  <a:pt x="711200" y="79120"/>
                </a:lnTo>
                <a:lnTo>
                  <a:pt x="742696" y="97281"/>
                </a:lnTo>
                <a:lnTo>
                  <a:pt x="742188" y="96900"/>
                </a:lnTo>
                <a:lnTo>
                  <a:pt x="777325" y="96900"/>
                </a:lnTo>
                <a:lnTo>
                  <a:pt x="768096" y="90297"/>
                </a:lnTo>
                <a:lnTo>
                  <a:pt x="752729" y="80263"/>
                </a:lnTo>
                <a:lnTo>
                  <a:pt x="750742" y="79120"/>
                </a:lnTo>
                <a:close/>
              </a:path>
              <a:path w="922019" h="356235">
                <a:moveTo>
                  <a:pt x="196804" y="87249"/>
                </a:moveTo>
                <a:lnTo>
                  <a:pt x="196342" y="87502"/>
                </a:lnTo>
                <a:lnTo>
                  <a:pt x="196804" y="87249"/>
                </a:lnTo>
                <a:close/>
              </a:path>
              <a:path w="922019" h="356235">
                <a:moveTo>
                  <a:pt x="723594" y="63500"/>
                </a:moveTo>
                <a:lnTo>
                  <a:pt x="678434" y="63500"/>
                </a:lnTo>
                <a:lnTo>
                  <a:pt x="711835" y="79501"/>
                </a:lnTo>
                <a:lnTo>
                  <a:pt x="711200" y="79120"/>
                </a:lnTo>
                <a:lnTo>
                  <a:pt x="750742" y="79120"/>
                </a:lnTo>
                <a:lnTo>
                  <a:pt x="723594" y="63500"/>
                </a:lnTo>
                <a:close/>
              </a:path>
              <a:path w="922019" h="356235">
                <a:moveTo>
                  <a:pt x="214510" y="77597"/>
                </a:moveTo>
                <a:lnTo>
                  <a:pt x="214375" y="77597"/>
                </a:lnTo>
                <a:lnTo>
                  <a:pt x="213994" y="77850"/>
                </a:lnTo>
                <a:lnTo>
                  <a:pt x="214510" y="77597"/>
                </a:lnTo>
                <a:close/>
              </a:path>
              <a:path w="922019" h="356235">
                <a:moveTo>
                  <a:pt x="232537" y="68706"/>
                </a:moveTo>
                <a:lnTo>
                  <a:pt x="232156" y="68833"/>
                </a:lnTo>
                <a:lnTo>
                  <a:pt x="232537" y="68706"/>
                </a:lnTo>
                <a:close/>
              </a:path>
              <a:path w="922019" h="356235">
                <a:moveTo>
                  <a:pt x="696451" y="50164"/>
                </a:moveTo>
                <a:lnTo>
                  <a:pt x="644017" y="50164"/>
                </a:lnTo>
                <a:lnTo>
                  <a:pt x="661924" y="56768"/>
                </a:lnTo>
                <a:lnTo>
                  <a:pt x="678942" y="63754"/>
                </a:lnTo>
                <a:lnTo>
                  <a:pt x="678434" y="63500"/>
                </a:lnTo>
                <a:lnTo>
                  <a:pt x="723594" y="63500"/>
                </a:lnTo>
                <a:lnTo>
                  <a:pt x="720725" y="61849"/>
                </a:lnTo>
                <a:lnTo>
                  <a:pt x="696451" y="50164"/>
                </a:lnTo>
                <a:close/>
              </a:path>
              <a:path w="922019" h="356235">
                <a:moveTo>
                  <a:pt x="251597" y="60451"/>
                </a:moveTo>
                <a:lnTo>
                  <a:pt x="251333" y="60451"/>
                </a:lnTo>
                <a:lnTo>
                  <a:pt x="250952" y="60706"/>
                </a:lnTo>
                <a:lnTo>
                  <a:pt x="251597" y="60451"/>
                </a:lnTo>
                <a:close/>
              </a:path>
              <a:path w="922019" h="356235">
                <a:moveTo>
                  <a:pt x="661543" y="56642"/>
                </a:moveTo>
                <a:lnTo>
                  <a:pt x="661853" y="56768"/>
                </a:lnTo>
                <a:lnTo>
                  <a:pt x="661543" y="56642"/>
                </a:lnTo>
                <a:close/>
              </a:path>
              <a:path w="922019" h="356235">
                <a:moveTo>
                  <a:pt x="270637" y="52958"/>
                </a:moveTo>
                <a:lnTo>
                  <a:pt x="270256" y="53086"/>
                </a:lnTo>
                <a:lnTo>
                  <a:pt x="270637" y="52958"/>
                </a:lnTo>
                <a:close/>
              </a:path>
              <a:path w="922019" h="356235">
                <a:moveTo>
                  <a:pt x="646371" y="30099"/>
                </a:moveTo>
                <a:lnTo>
                  <a:pt x="569722" y="30099"/>
                </a:lnTo>
                <a:lnTo>
                  <a:pt x="589153" y="34289"/>
                </a:lnTo>
                <a:lnTo>
                  <a:pt x="588772" y="34289"/>
                </a:lnTo>
                <a:lnTo>
                  <a:pt x="607949" y="38988"/>
                </a:lnTo>
                <a:lnTo>
                  <a:pt x="607568" y="38988"/>
                </a:lnTo>
                <a:lnTo>
                  <a:pt x="626363" y="44323"/>
                </a:lnTo>
                <a:lnTo>
                  <a:pt x="625983" y="44323"/>
                </a:lnTo>
                <a:lnTo>
                  <a:pt x="644271" y="50292"/>
                </a:lnTo>
                <a:lnTo>
                  <a:pt x="644017" y="50164"/>
                </a:lnTo>
                <a:lnTo>
                  <a:pt x="696451" y="50164"/>
                </a:lnTo>
                <a:lnTo>
                  <a:pt x="686688" y="45466"/>
                </a:lnTo>
                <a:lnTo>
                  <a:pt x="668909" y="38226"/>
                </a:lnTo>
                <a:lnTo>
                  <a:pt x="650621" y="31495"/>
                </a:lnTo>
                <a:lnTo>
                  <a:pt x="646371" y="30099"/>
                </a:lnTo>
                <a:close/>
              </a:path>
              <a:path w="922019" h="356235">
                <a:moveTo>
                  <a:pt x="290449" y="46100"/>
                </a:moveTo>
                <a:lnTo>
                  <a:pt x="289941" y="46227"/>
                </a:lnTo>
                <a:lnTo>
                  <a:pt x="290081" y="46227"/>
                </a:lnTo>
                <a:lnTo>
                  <a:pt x="290449" y="46100"/>
                </a:lnTo>
                <a:close/>
              </a:path>
              <a:path w="922019" h="356235">
                <a:moveTo>
                  <a:pt x="310759" y="40005"/>
                </a:moveTo>
                <a:lnTo>
                  <a:pt x="310261" y="40131"/>
                </a:lnTo>
                <a:lnTo>
                  <a:pt x="310759" y="40005"/>
                </a:lnTo>
                <a:close/>
              </a:path>
              <a:path w="922019" h="356235">
                <a:moveTo>
                  <a:pt x="352621" y="30225"/>
                </a:moveTo>
                <a:lnTo>
                  <a:pt x="352298" y="30225"/>
                </a:lnTo>
                <a:lnTo>
                  <a:pt x="351917" y="30352"/>
                </a:lnTo>
                <a:lnTo>
                  <a:pt x="352621" y="30225"/>
                </a:lnTo>
                <a:close/>
              </a:path>
              <a:path w="922019" h="356235">
                <a:moveTo>
                  <a:pt x="612902" y="19812"/>
                </a:moveTo>
                <a:lnTo>
                  <a:pt x="461936" y="19815"/>
                </a:lnTo>
                <a:lnTo>
                  <a:pt x="484886" y="20319"/>
                </a:lnTo>
                <a:lnTo>
                  <a:pt x="484505" y="20319"/>
                </a:lnTo>
                <a:lnTo>
                  <a:pt x="507746" y="21717"/>
                </a:lnTo>
                <a:lnTo>
                  <a:pt x="507365" y="21717"/>
                </a:lnTo>
                <a:lnTo>
                  <a:pt x="530606" y="24002"/>
                </a:lnTo>
                <a:lnTo>
                  <a:pt x="530225" y="24002"/>
                </a:lnTo>
                <a:lnTo>
                  <a:pt x="550418" y="26797"/>
                </a:lnTo>
                <a:lnTo>
                  <a:pt x="550163" y="26797"/>
                </a:lnTo>
                <a:lnTo>
                  <a:pt x="570103" y="30225"/>
                </a:lnTo>
                <a:lnTo>
                  <a:pt x="569722" y="30099"/>
                </a:lnTo>
                <a:lnTo>
                  <a:pt x="646371" y="30099"/>
                </a:lnTo>
                <a:lnTo>
                  <a:pt x="632079" y="25400"/>
                </a:lnTo>
                <a:lnTo>
                  <a:pt x="612902" y="19812"/>
                </a:lnTo>
                <a:close/>
              </a:path>
              <a:path w="922019" h="356235">
                <a:moveTo>
                  <a:pt x="374300" y="26416"/>
                </a:moveTo>
                <a:lnTo>
                  <a:pt x="373761" y="26416"/>
                </a:lnTo>
                <a:lnTo>
                  <a:pt x="373380" y="26543"/>
                </a:lnTo>
                <a:lnTo>
                  <a:pt x="374300" y="26416"/>
                </a:lnTo>
                <a:close/>
              </a:path>
              <a:path w="922019" h="356235">
                <a:moveTo>
                  <a:pt x="396338" y="23494"/>
                </a:moveTo>
                <a:lnTo>
                  <a:pt x="395478" y="23494"/>
                </a:lnTo>
                <a:lnTo>
                  <a:pt x="395097" y="23622"/>
                </a:lnTo>
                <a:lnTo>
                  <a:pt x="396338" y="23494"/>
                </a:lnTo>
                <a:close/>
              </a:path>
              <a:path w="922019" h="356235">
                <a:moveTo>
                  <a:pt x="419328" y="21336"/>
                </a:moveTo>
                <a:lnTo>
                  <a:pt x="417449" y="21336"/>
                </a:lnTo>
                <a:lnTo>
                  <a:pt x="417068" y="21462"/>
                </a:lnTo>
                <a:lnTo>
                  <a:pt x="419328" y="21336"/>
                </a:lnTo>
                <a:close/>
              </a:path>
            </a:pathLst>
          </a:custGeom>
          <a:solidFill>
            <a:srgbClr val="1C1C1C"/>
          </a:solidFill>
        </p:spPr>
        <p:txBody>
          <a:bodyPr wrap="square" lIns="0" tIns="0" rIns="0" bIns="0" rtlCol="0"/>
          <a:lstStyle/>
          <a:p/>
        </p:txBody>
      </p:sp>
      <p:sp>
        <p:nvSpPr>
          <p:cNvPr id="38"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3"/>
          <a:stretch>
            <a:fillRect/>
          </a:stretch>
        </p:blipFill>
        <p:spPr>
          <a:xfrm>
            <a:off x="6038215" y="338455"/>
            <a:ext cx="4890135" cy="91313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1017270" y="1446530"/>
            <a:ext cx="10102215" cy="479361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283970" y="1419860"/>
            <a:ext cx="9043670" cy="3340735"/>
          </a:xfrm>
          <a:prstGeom prst="rect">
            <a:avLst/>
          </a:prstGeom>
        </p:spPr>
        <p:txBody>
          <a:bodyPr vert="horz" wrap="square" lIns="0" tIns="140335" rIns="0" bIns="0" rtlCol="0">
            <a:spAutoFit/>
          </a:bodyPr>
          <a:lstStyle/>
          <a:p>
            <a:pPr marL="457200" marR="6747510" indent="-457200" algn="l">
              <a:lnSpc>
                <a:spcPct val="100000"/>
              </a:lnSpc>
              <a:spcBef>
                <a:spcPts val="1105"/>
              </a:spcBef>
              <a:buFont typeface="Arial" panose="020B0604020202020204" pitchFamily="34" charset="0"/>
              <a:buChar char="•"/>
              <a:tabLst>
                <a:tab pos="361315" algn="l"/>
              </a:tabLst>
            </a:pPr>
            <a:r>
              <a:rPr sz="2400" spc="15" dirty="0">
                <a:solidFill>
                  <a:srgbClr val="000066"/>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方</a:t>
            </a:r>
            <a:r>
              <a:rPr sz="2400" dirty="0">
                <a:solidFill>
                  <a:srgbClr val="000066"/>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法评</a:t>
            </a:r>
            <a:r>
              <a:rPr sz="2400" spc="-5" dirty="0">
                <a:solidFill>
                  <a:srgbClr val="000066"/>
                </a:solidFill>
                <a:uFill>
                  <a:solidFill>
                    <a:srgbClr val="000066"/>
                  </a:solidFill>
                </a:uFill>
                <a:latin typeface="微软雅黑" panose="020B0503020204020204" pitchFamily="34" charset="-122"/>
                <a:ea typeface="微软雅黑" panose="020B0503020204020204" pitchFamily="34" charset="-122"/>
                <a:cs typeface="微软雅黑" panose="020B0503020204020204" pitchFamily="34" charset="-122"/>
              </a:rPr>
              <a:t>价</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R="6839585" lvl="1" indent="-457200" algn="l">
              <a:lnSpc>
                <a:spcPct val="100000"/>
              </a:lnSpc>
              <a:spcBef>
                <a:spcPts val="1005"/>
              </a:spcBef>
              <a:buFont typeface="Arial" panose="020B0604020202020204" pitchFamily="34" charset="0"/>
              <a:buChar char="•"/>
              <a:tabLst>
                <a:tab pos="363220" algn="l"/>
              </a:tabLst>
            </a:pPr>
            <a:r>
              <a:rPr sz="2400" spc="10" dirty="0">
                <a:latin typeface="微软雅黑" panose="020B0503020204020204" pitchFamily="34" charset="-122"/>
                <a:ea typeface="微软雅黑" panose="020B0503020204020204" pitchFamily="34" charset="-122"/>
                <a:cs typeface="微软雅黑" panose="020B0503020204020204" pitchFamily="34" charset="-122"/>
              </a:rPr>
              <a:t>优</a:t>
            </a:r>
            <a:r>
              <a:rPr sz="2400" dirty="0">
                <a:latin typeface="微软雅黑" panose="020B0503020204020204" pitchFamily="34" charset="-122"/>
                <a:ea typeface="微软雅黑" panose="020B0503020204020204" pitchFamily="34" charset="-122"/>
                <a:cs typeface="微软雅黑" panose="020B0503020204020204" pitchFamily="34" charset="-122"/>
              </a:rPr>
              <a:t>点</a:t>
            </a:r>
            <a:r>
              <a:rPr sz="2400" spc="-5" dirty="0">
                <a:latin typeface="微软雅黑" panose="020B0503020204020204" pitchFamily="34" charset="-122"/>
                <a:ea typeface="微软雅黑" panose="020B0503020204020204" pitchFamily="34" charset="-122"/>
                <a:cs typeface="微软雅黑" panose="020B0503020204020204" pitchFamily="34" charset="-122"/>
              </a:rPr>
              <a:t>：</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L="1005205" lvl="2" indent="-457200" algn="l">
              <a:lnSpc>
                <a:spcPct val="100000"/>
              </a:lnSpc>
              <a:spcBef>
                <a:spcPts val="420"/>
              </a:spcBef>
              <a:buFont typeface="Arial" panose="020B0604020202020204" pitchFamily="34" charset="0"/>
              <a:buChar char="•"/>
              <a:tabLst>
                <a:tab pos="913765" algn="l"/>
              </a:tabLst>
            </a:pPr>
            <a:r>
              <a:rPr sz="2400" spc="10" dirty="0">
                <a:latin typeface="微软雅黑" panose="020B0503020204020204" pitchFamily="34" charset="-122"/>
                <a:ea typeface="微软雅黑" panose="020B0503020204020204" pitchFamily="34" charset="-122"/>
                <a:cs typeface="微软雅黑" panose="020B0503020204020204" pitchFamily="34" charset="-122"/>
              </a:rPr>
              <a:t>算法可以使用之前产生的所</a:t>
            </a:r>
            <a:r>
              <a:rPr sz="2400" spc="-5" dirty="0">
                <a:latin typeface="微软雅黑" panose="020B0503020204020204" pitchFamily="34" charset="-122"/>
                <a:ea typeface="微软雅黑" panose="020B0503020204020204" pitchFamily="34" charset="-122"/>
                <a:cs typeface="微软雅黑" panose="020B0503020204020204" pitchFamily="34" charset="-122"/>
              </a:rPr>
              <a:t>有</a:t>
            </a:r>
            <a:r>
              <a:rPr sz="2400" spc="10" dirty="0">
                <a:latin typeface="微软雅黑" panose="020B0503020204020204" pitchFamily="34" charset="-122"/>
                <a:ea typeface="微软雅黑" panose="020B0503020204020204" pitchFamily="34" charset="-122"/>
                <a:cs typeface="微软雅黑" panose="020B0503020204020204" pitchFamily="34" charset="-122"/>
              </a:rPr>
              <a:t>句法</a:t>
            </a:r>
            <a:r>
              <a:rPr sz="2400" spc="-5" dirty="0">
                <a:latin typeface="微软雅黑" panose="020B0503020204020204" pitchFamily="34" charset="-122"/>
                <a:ea typeface="微软雅黑" panose="020B0503020204020204" pitchFamily="34" charset="-122"/>
                <a:cs typeface="微软雅黑" panose="020B0503020204020204" pitchFamily="34" charset="-122"/>
              </a:rPr>
              <a:t>结</a:t>
            </a:r>
            <a:r>
              <a:rPr sz="2400" spc="10" dirty="0">
                <a:latin typeface="微软雅黑" panose="020B0503020204020204" pitchFamily="34" charset="-122"/>
                <a:ea typeface="微软雅黑" panose="020B0503020204020204" pitchFamily="34" charset="-122"/>
                <a:cs typeface="微软雅黑" panose="020B0503020204020204" pitchFamily="34" charset="-122"/>
              </a:rPr>
              <a:t>构作</a:t>
            </a:r>
            <a:r>
              <a:rPr sz="2400" spc="-5" dirty="0">
                <a:latin typeface="微软雅黑" panose="020B0503020204020204" pitchFamily="34" charset="-122"/>
                <a:ea typeface="微软雅黑" panose="020B0503020204020204" pitchFamily="34" charset="-122"/>
                <a:cs typeface="微软雅黑" panose="020B0503020204020204" pitchFamily="34" charset="-122"/>
              </a:rPr>
              <a:t>为</a:t>
            </a:r>
            <a:r>
              <a:rPr sz="2400" spc="10" dirty="0">
                <a:latin typeface="微软雅黑" panose="020B0503020204020204" pitchFamily="34" charset="-122"/>
                <a:ea typeface="微软雅黑" panose="020B0503020204020204" pitchFamily="34" charset="-122"/>
                <a:cs typeface="微软雅黑" panose="020B0503020204020204" pitchFamily="34" charset="-122"/>
              </a:rPr>
              <a:t>特征；</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L="1005205" lvl="2" indent="-457200" algn="l">
              <a:lnSpc>
                <a:spcPct val="100000"/>
              </a:lnSpc>
              <a:spcBef>
                <a:spcPts val="925"/>
              </a:spcBef>
              <a:buFont typeface="Arial" panose="020B0604020202020204" pitchFamily="34" charset="0"/>
              <a:buChar char="•"/>
              <a:tabLst>
                <a:tab pos="913765" algn="l"/>
              </a:tabLst>
            </a:pPr>
            <a:r>
              <a:rPr sz="2400" spc="10" dirty="0">
                <a:latin typeface="微软雅黑" panose="020B0503020204020204" pitchFamily="34" charset="-122"/>
                <a:ea typeface="微软雅黑" panose="020B0503020204020204" pitchFamily="34" charset="-122"/>
                <a:cs typeface="微软雅黑" panose="020B0503020204020204" pitchFamily="34" charset="-122"/>
              </a:rPr>
              <a:t>可以达到</a:t>
            </a:r>
            <a:r>
              <a:rPr sz="2400" dirty="0">
                <a:latin typeface="微软雅黑" panose="020B0503020204020204" pitchFamily="34" charset="-122"/>
                <a:ea typeface="微软雅黑" panose="020B0503020204020204" pitchFamily="34" charset="-122"/>
                <a:cs typeface="微软雅黑" panose="020B0503020204020204" pitchFamily="34" charset="-122"/>
              </a:rPr>
              <a:t>线性</a:t>
            </a:r>
            <a:r>
              <a:rPr sz="2400" spc="10" dirty="0">
                <a:latin typeface="微软雅黑" panose="020B0503020204020204" pitchFamily="34" charset="-122"/>
                <a:ea typeface="微软雅黑" panose="020B0503020204020204" pitchFamily="34" charset="-122"/>
                <a:cs typeface="微软雅黑" panose="020B0503020204020204" pitchFamily="34" charset="-122"/>
              </a:rPr>
              <a:t>复杂度</a:t>
            </a:r>
            <a:r>
              <a:rPr sz="2400" dirty="0">
                <a:latin typeface="微软雅黑" panose="020B0503020204020204" pitchFamily="34" charset="-122"/>
                <a:ea typeface="微软雅黑" panose="020B0503020204020204" pitchFamily="34" charset="-122"/>
                <a:cs typeface="微软雅黑" panose="020B0503020204020204" pitchFamily="34" charset="-122"/>
              </a:rPr>
              <a:t>：O(n)。</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R="6840220" lvl="1" indent="-457200" algn="l">
              <a:lnSpc>
                <a:spcPct val="100000"/>
              </a:lnSpc>
              <a:spcBef>
                <a:spcPts val="1110"/>
              </a:spcBef>
              <a:buFont typeface="Arial" panose="020B0604020202020204" pitchFamily="34" charset="0"/>
              <a:buChar char="•"/>
              <a:tabLst>
                <a:tab pos="363220" algn="l"/>
              </a:tabLst>
            </a:pPr>
            <a:r>
              <a:rPr sz="2400" spc="15" dirty="0">
                <a:latin typeface="微软雅黑" panose="020B0503020204020204" pitchFamily="34" charset="-122"/>
                <a:ea typeface="微软雅黑" panose="020B0503020204020204" pitchFamily="34" charset="-122"/>
                <a:cs typeface="微软雅黑" panose="020B0503020204020204" pitchFamily="34" charset="-122"/>
              </a:rPr>
              <a:t>弱</a:t>
            </a:r>
            <a:r>
              <a:rPr sz="2400" dirty="0">
                <a:latin typeface="微软雅黑" panose="020B0503020204020204" pitchFamily="34" charset="-122"/>
                <a:ea typeface="微软雅黑" panose="020B0503020204020204" pitchFamily="34" charset="-122"/>
                <a:cs typeface="微软雅黑" panose="020B0503020204020204" pitchFamily="34" charset="-122"/>
              </a:rPr>
              <a:t>点</a:t>
            </a:r>
            <a:r>
              <a:rPr sz="2400" spc="-5" dirty="0">
                <a:latin typeface="微软雅黑" panose="020B0503020204020204" pitchFamily="34" charset="-122"/>
                <a:ea typeface="微软雅黑" panose="020B0503020204020204" pitchFamily="34" charset="-122"/>
                <a:cs typeface="微软雅黑" panose="020B0503020204020204" pitchFamily="34" charset="-122"/>
              </a:rPr>
              <a:t>：</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L="1005205" lvl="2" indent="-457200" algn="l">
              <a:lnSpc>
                <a:spcPct val="100000"/>
              </a:lnSpc>
              <a:spcBef>
                <a:spcPts val="415"/>
              </a:spcBef>
              <a:buFont typeface="Arial" panose="020B0604020202020204" pitchFamily="34" charset="0"/>
              <a:buChar char="•"/>
              <a:tabLst>
                <a:tab pos="913765" algn="l"/>
              </a:tabLst>
            </a:pPr>
            <a:r>
              <a:rPr sz="2400" spc="10" dirty="0">
                <a:latin typeface="微软雅黑" panose="020B0503020204020204" pitchFamily="34" charset="-122"/>
                <a:ea typeface="微软雅黑" panose="020B0503020204020204" pitchFamily="34" charset="-122"/>
                <a:cs typeface="微软雅黑" panose="020B0503020204020204" pitchFamily="34" charset="-122"/>
              </a:rPr>
              <a:t>以局部最优的加和代替全局</a:t>
            </a:r>
            <a:r>
              <a:rPr sz="2400" spc="-5" dirty="0">
                <a:latin typeface="微软雅黑" panose="020B0503020204020204" pitchFamily="34" charset="-122"/>
                <a:ea typeface="微软雅黑" panose="020B0503020204020204" pitchFamily="34" charset="-122"/>
                <a:cs typeface="微软雅黑" panose="020B0503020204020204" pitchFamily="34" charset="-122"/>
              </a:rPr>
              <a:t>最</a:t>
            </a:r>
            <a:r>
              <a:rPr sz="2400" spc="10" dirty="0">
                <a:latin typeface="微软雅黑" panose="020B0503020204020204" pitchFamily="34" charset="-122"/>
                <a:ea typeface="微软雅黑" panose="020B0503020204020204" pitchFamily="34" charset="-122"/>
                <a:cs typeface="微软雅黑" panose="020B0503020204020204" pitchFamily="34" charset="-122"/>
              </a:rPr>
              <a:t>优，</a:t>
            </a:r>
            <a:r>
              <a:rPr sz="2400" spc="-5" dirty="0">
                <a:latin typeface="微软雅黑" panose="020B0503020204020204" pitchFamily="34" charset="-122"/>
                <a:ea typeface="微软雅黑" panose="020B0503020204020204" pitchFamily="34" charset="-122"/>
                <a:cs typeface="微软雅黑" panose="020B0503020204020204" pitchFamily="34" charset="-122"/>
              </a:rPr>
              <a:t>导</a:t>
            </a:r>
            <a:r>
              <a:rPr sz="2400" spc="10" dirty="0">
                <a:latin typeface="微软雅黑" panose="020B0503020204020204" pitchFamily="34" charset="-122"/>
                <a:ea typeface="微软雅黑" panose="020B0503020204020204" pitchFamily="34" charset="-122"/>
                <a:cs typeface="微软雅黑" panose="020B0503020204020204" pitchFamily="34" charset="-122"/>
              </a:rPr>
              <a:t>致错</a:t>
            </a:r>
            <a:r>
              <a:rPr sz="2400" spc="-5" dirty="0">
                <a:latin typeface="微软雅黑" panose="020B0503020204020204" pitchFamily="34" charset="-122"/>
                <a:ea typeface="微软雅黑" panose="020B0503020204020204" pitchFamily="34" charset="-122"/>
                <a:cs typeface="微软雅黑" panose="020B0503020204020204" pitchFamily="34" charset="-122"/>
              </a:rPr>
              <a:t>误</a:t>
            </a:r>
            <a:r>
              <a:rPr sz="2400" spc="10" dirty="0">
                <a:latin typeface="微软雅黑" panose="020B0503020204020204" pitchFamily="34" charset="-122"/>
                <a:ea typeface="微软雅黑" panose="020B0503020204020204" pitchFamily="34" charset="-122"/>
                <a:cs typeface="微软雅黑" panose="020B0503020204020204" pitchFamily="34" charset="-122"/>
              </a:rPr>
              <a:t>传递；</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marL="1005205" lvl="2" indent="-457200" algn="l">
              <a:lnSpc>
                <a:spcPct val="100000"/>
              </a:lnSpc>
              <a:spcBef>
                <a:spcPts val="925"/>
              </a:spcBef>
              <a:buFont typeface="Arial" panose="020B0604020202020204" pitchFamily="34" charset="0"/>
              <a:buChar char="•"/>
              <a:tabLst>
                <a:tab pos="913765" algn="l"/>
              </a:tabLst>
            </a:pPr>
            <a:r>
              <a:rPr sz="2400" spc="10" dirty="0">
                <a:latin typeface="微软雅黑" panose="020B0503020204020204" pitchFamily="34" charset="-122"/>
                <a:ea typeface="微软雅黑" panose="020B0503020204020204" pitchFamily="34" charset="-122"/>
                <a:cs typeface="微软雅黑" panose="020B0503020204020204" pitchFamily="34" charset="-122"/>
              </a:rPr>
              <a:t>不可处</a:t>
            </a:r>
            <a:r>
              <a:rPr sz="2400" spc="5" dirty="0">
                <a:latin typeface="微软雅黑" panose="020B0503020204020204" pitchFamily="34" charset="-122"/>
                <a:ea typeface="微软雅黑" panose="020B0503020204020204" pitchFamily="34" charset="-122"/>
                <a:cs typeface="微软雅黑" panose="020B0503020204020204" pitchFamily="34" charset="-122"/>
              </a:rPr>
              <a:t>理非</a:t>
            </a:r>
            <a:r>
              <a:rPr sz="2400" spc="15" dirty="0">
                <a:latin typeface="微软雅黑" panose="020B0503020204020204" pitchFamily="34" charset="-122"/>
                <a:ea typeface="微软雅黑" panose="020B0503020204020204" pitchFamily="34" charset="-122"/>
                <a:cs typeface="微软雅黑" panose="020B0503020204020204" pitchFamily="34" charset="-122"/>
              </a:rPr>
              <a:t>投</a:t>
            </a:r>
            <a:r>
              <a:rPr sz="2400" spc="10" dirty="0">
                <a:latin typeface="微软雅黑" panose="020B0503020204020204" pitchFamily="34" charset="-122"/>
                <a:ea typeface="微软雅黑" panose="020B0503020204020204" pitchFamily="34" charset="-122"/>
                <a:cs typeface="微软雅黑" panose="020B0503020204020204" pitchFamily="34" charset="-122"/>
              </a:rPr>
              <a:t>射</a:t>
            </a:r>
            <a:r>
              <a:rPr sz="2400" spc="5" dirty="0">
                <a:latin typeface="微软雅黑" panose="020B0503020204020204" pitchFamily="34" charset="-122"/>
                <a:ea typeface="微软雅黑" panose="020B0503020204020204" pitchFamily="34" charset="-122"/>
                <a:cs typeface="微软雅黑" panose="020B0503020204020204" pitchFamily="34" charset="-122"/>
              </a:rPr>
              <a:t>现象</a:t>
            </a:r>
            <a:r>
              <a:rPr sz="2400" spc="15" dirty="0">
                <a:latin typeface="微软雅黑" panose="020B0503020204020204" pitchFamily="34" charset="-122"/>
                <a:ea typeface="微软雅黑" panose="020B0503020204020204" pitchFamily="34" charset="-122"/>
                <a:cs typeface="微软雅黑" panose="020B0503020204020204" pitchFamily="34" charset="-122"/>
              </a:rPr>
              <a:t>，</a:t>
            </a:r>
            <a:r>
              <a:rPr sz="2400" spc="10" dirty="0">
                <a:latin typeface="微软雅黑" panose="020B0503020204020204" pitchFamily="34" charset="-122"/>
                <a:ea typeface="微软雅黑" panose="020B0503020204020204" pitchFamily="34" charset="-122"/>
                <a:cs typeface="微软雅黑" panose="020B0503020204020204" pitchFamily="34" charset="-122"/>
              </a:rPr>
              <a:t>准</a:t>
            </a:r>
            <a:r>
              <a:rPr sz="2400" spc="5" dirty="0">
                <a:latin typeface="微软雅黑" panose="020B0503020204020204" pitchFamily="34" charset="-122"/>
                <a:ea typeface="微软雅黑" panose="020B0503020204020204" pitchFamily="34" charset="-122"/>
                <a:cs typeface="微软雅黑" panose="020B0503020204020204" pitchFamily="34" charset="-122"/>
              </a:rPr>
              <a:t>确率</a:t>
            </a:r>
            <a:r>
              <a:rPr sz="2400" spc="15" dirty="0">
                <a:latin typeface="微软雅黑" panose="020B0503020204020204" pitchFamily="34" charset="-122"/>
                <a:ea typeface="微软雅黑" panose="020B0503020204020204" pitchFamily="34" charset="-122"/>
                <a:cs typeface="微软雅黑" panose="020B0503020204020204" pitchFamily="34" charset="-122"/>
              </a:rPr>
              <a:t>稍</a:t>
            </a:r>
            <a:r>
              <a:rPr sz="2400" spc="10" dirty="0">
                <a:latin typeface="微软雅黑" panose="020B0503020204020204" pitchFamily="34" charset="-122"/>
                <a:ea typeface="微软雅黑" panose="020B0503020204020204" pitchFamily="34" charset="-122"/>
                <a:cs typeface="微软雅黑" panose="020B0503020204020204" pitchFamily="34" charset="-122"/>
              </a:rPr>
              <a:t>逊</a:t>
            </a:r>
            <a:r>
              <a:rPr sz="2400" spc="5" dirty="0">
                <a:latin typeface="微软雅黑" panose="020B0503020204020204" pitchFamily="34" charset="-122"/>
                <a:ea typeface="微软雅黑" panose="020B0503020204020204" pitchFamily="34" charset="-122"/>
                <a:cs typeface="微软雅黑" panose="020B0503020204020204" pitchFamily="34" charset="-122"/>
              </a:rPr>
              <a:t>于全</a:t>
            </a:r>
            <a:r>
              <a:rPr sz="2400" spc="15" dirty="0">
                <a:latin typeface="微软雅黑" panose="020B0503020204020204" pitchFamily="34" charset="-122"/>
                <a:ea typeface="微软雅黑" panose="020B0503020204020204" pitchFamily="34" charset="-122"/>
                <a:cs typeface="微软雅黑" panose="020B0503020204020204" pitchFamily="34" charset="-122"/>
              </a:rPr>
              <a:t>局</a:t>
            </a:r>
            <a:r>
              <a:rPr sz="2400" spc="10" dirty="0">
                <a:latin typeface="微软雅黑" panose="020B0503020204020204" pitchFamily="34" charset="-122"/>
                <a:ea typeface="微软雅黑" panose="020B0503020204020204" pitchFamily="34" charset="-122"/>
                <a:cs typeface="微软雅黑" panose="020B0503020204020204" pitchFamily="34" charset="-122"/>
              </a:rPr>
              <a:t>最</a:t>
            </a:r>
            <a:r>
              <a:rPr sz="2400" spc="5" dirty="0">
                <a:latin typeface="微软雅黑" panose="020B0503020204020204" pitchFamily="34" charset="-122"/>
                <a:ea typeface="微软雅黑" panose="020B0503020204020204" pitchFamily="34" charset="-122"/>
                <a:cs typeface="微软雅黑" panose="020B0503020204020204" pitchFamily="34" charset="-122"/>
              </a:rPr>
              <a:t>优算</a:t>
            </a:r>
            <a:r>
              <a:rPr sz="2400" spc="15" dirty="0">
                <a:latin typeface="微软雅黑" panose="020B0503020204020204" pitchFamily="34" charset="-122"/>
                <a:ea typeface="微软雅黑" panose="020B0503020204020204" pitchFamily="34" charset="-122"/>
                <a:cs typeface="微软雅黑" panose="020B0503020204020204" pitchFamily="34" charset="-122"/>
              </a:rPr>
              <a:t>法</a:t>
            </a:r>
            <a:r>
              <a:rPr sz="2400" spc="5" dirty="0">
                <a:latin typeface="微软雅黑" panose="020B0503020204020204" pitchFamily="34" charset="-122"/>
                <a:ea typeface="微软雅黑" panose="020B0503020204020204" pitchFamily="34" charset="-122"/>
                <a:cs typeface="微软雅黑" panose="020B0503020204020204" pitchFamily="34" charset="-122"/>
              </a:rPr>
              <a:t>。</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775459" y="1484375"/>
            <a:ext cx="5904230" cy="516890"/>
          </a:xfrm>
          <a:custGeom>
            <a:avLst/>
            <a:gdLst/>
            <a:ahLst/>
            <a:cxnLst/>
            <a:rect l="l" t="t" r="r" b="b"/>
            <a:pathLst>
              <a:path w="5904230" h="516889">
                <a:moveTo>
                  <a:pt x="0" y="516636"/>
                </a:moveTo>
                <a:lnTo>
                  <a:pt x="5903976" y="516636"/>
                </a:lnTo>
                <a:lnTo>
                  <a:pt x="5903976" y="0"/>
                </a:lnTo>
                <a:lnTo>
                  <a:pt x="0" y="0"/>
                </a:lnTo>
                <a:lnTo>
                  <a:pt x="0" y="516636"/>
                </a:lnTo>
                <a:close/>
              </a:path>
            </a:pathLst>
          </a:custGeom>
          <a:solidFill>
            <a:srgbClr val="FFFFFF"/>
          </a:solidFill>
        </p:spPr>
        <p:txBody>
          <a:bodyPr wrap="square" lIns="0" tIns="0" rIns="0" bIns="0" rtlCol="0"/>
          <a:lstStyle/>
          <a:p/>
        </p:txBody>
      </p:sp>
      <p:sp>
        <p:nvSpPr>
          <p:cNvPr id="20" name="object 20"/>
          <p:cNvSpPr txBox="1"/>
          <p:nvPr/>
        </p:nvSpPr>
        <p:spPr>
          <a:xfrm>
            <a:off x="956310" y="1390015"/>
            <a:ext cx="10562590" cy="4078605"/>
          </a:xfrm>
          <a:prstGeom prst="rect">
            <a:avLst/>
          </a:prstGeom>
        </p:spPr>
        <p:txBody>
          <a:bodyPr vert="horz" wrap="square" lIns="0" tIns="146050" rIns="0" bIns="0" rtlCol="0">
            <a:spAutoFit/>
          </a:bodyPr>
          <a:lstStyle/>
          <a:p>
            <a:pPr marL="12065" indent="0">
              <a:lnSpc>
                <a:spcPct val="100000"/>
              </a:lnSpc>
              <a:spcBef>
                <a:spcPts val="1150"/>
              </a:spcBef>
              <a:buClr>
                <a:srgbClr val="000066"/>
              </a:buClr>
              <a:buFont typeface="Arial" panose="020B0604020202020204" pitchFamily="34" charset="0"/>
              <a:buNone/>
              <a:tabLst>
                <a:tab pos="374650" algn="l"/>
              </a:tabLst>
            </a:pP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实现一个依存句法分析器</a:t>
            </a:r>
            <a:endPar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endParaRPr>
          </a:p>
          <a:p>
            <a:pPr marL="643890" indent="-342900">
              <a:lnSpc>
                <a:spcPct val="100000"/>
              </a:lnSpc>
              <a:spcBef>
                <a:spcPts val="905"/>
              </a:spcBef>
              <a:buFont typeface="Arial" panose="020B0604020202020204" pitchFamily="34" charset="0"/>
              <a:buChar char="•"/>
            </a:pP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以由Arc-eager 算法实现基于转换的(transition-based)句法分析器为例。</a:t>
            </a:r>
            <a:endPar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endParaRPr>
          </a:p>
          <a:p>
            <a:pPr marL="354965" marR="99695" indent="-342900">
              <a:lnSpc>
                <a:spcPct val="100000"/>
              </a:lnSpc>
              <a:spcBef>
                <a:spcPts val="1020"/>
              </a:spcBef>
              <a:buFont typeface="Arial" panose="020B0604020202020204" pitchFamily="34" charset="0"/>
              <a:buChar char="•"/>
              <a:tabLst>
                <a:tab pos="356235" algn="l"/>
              </a:tabLst>
            </a:pP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基本思路：在每一个状态(configuration)下根据当前状态提取特征, 然后通过分类决定</a:t>
            </a:r>
            <a:r>
              <a:rPr sz="2200" spc="15" dirty="0">
                <a:uFill>
                  <a:solidFill>
                    <a:srgbClr val="000066"/>
                  </a:solidFill>
                </a:uFill>
                <a:latin typeface="黑体" panose="02010609060101010101" pitchFamily="49" charset="-122"/>
                <a:ea typeface="黑体" panose="02010609060101010101" pitchFamily="49" charset="-122"/>
                <a:cs typeface="黑体" panose="02010609060101010101" pitchFamily="49" charset="-122"/>
              </a:rPr>
              <a:t>下</a:t>
            </a: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一步应该采取的</a:t>
            </a:r>
            <a:r>
              <a:rPr sz="2200" b="1" spc="15" dirty="0">
                <a:solidFill>
                  <a:srgbClr val="FF0000"/>
                </a:solidFill>
                <a:highlight>
                  <a:srgbClr val="FFFF00"/>
                </a:highlight>
                <a:uFill>
                  <a:solidFill>
                    <a:srgbClr val="000066"/>
                  </a:solidFill>
                </a:uFill>
                <a:latin typeface="黑体" panose="02010609060101010101" pitchFamily="49" charset="-122"/>
                <a:ea typeface="黑体" panose="02010609060101010101" pitchFamily="49" charset="-122"/>
                <a:cs typeface="黑体" panose="02010609060101010101" pitchFamily="49" charset="-122"/>
              </a:rPr>
              <a:t>“动作”(action)：  移进(shift)、左弧(left-arc)、右弧(right-arc)、归约(reduce)</a:t>
            </a: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，执行分类器选择的最优动作，转换到下一个状态。</a:t>
            </a:r>
            <a:endPar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endParaRPr>
          </a:p>
          <a:p>
            <a:pPr marL="354965" marR="5080" indent="-342900" algn="just">
              <a:lnSpc>
                <a:spcPct val="101000"/>
              </a:lnSpc>
              <a:spcBef>
                <a:spcPts val="560"/>
              </a:spcBef>
              <a:buFont typeface="Arial" panose="020B0604020202020204" pitchFamily="34" charset="0"/>
              <a:buChar char="•"/>
              <a:tabLst>
                <a:tab pos="356235" algn="l"/>
              </a:tabLst>
            </a:pP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具体实现：</a:t>
            </a:r>
            <a:endPar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endParaRPr>
          </a:p>
          <a:p>
            <a:pPr marL="354965" marR="5080" indent="-342900" algn="just">
              <a:lnSpc>
                <a:spcPct val="101000"/>
              </a:lnSpc>
              <a:spcBef>
                <a:spcPts val="560"/>
              </a:spcBef>
              <a:buFont typeface="Arial" panose="020B0604020202020204" pitchFamily="34" charset="0"/>
              <a:buChar char="•"/>
              <a:tabLst>
                <a:tab pos="356235" algn="l"/>
              </a:tabLst>
            </a:pP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标注大量的依存关系句法树，建立训练集。</a:t>
            </a:r>
            <a:endPar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endParaRPr>
          </a:p>
          <a:p>
            <a:pPr marL="354965" marR="5080" indent="-342900" algn="just">
              <a:lnSpc>
                <a:spcPct val="101000"/>
              </a:lnSpc>
              <a:spcBef>
                <a:spcPts val="560"/>
              </a:spcBef>
              <a:buFont typeface="Arial" panose="020B0604020202020204" pitchFamily="34" charset="0"/>
              <a:buChar char="•"/>
              <a:tabLst>
                <a:tab pos="356235" algn="l"/>
              </a:tabLst>
            </a:pP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每个句子都可以一对一地转换为动作序列</a:t>
            </a:r>
            <a:r>
              <a:rPr lang="zh-CN"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a:t>
            </a:r>
            <a:endPar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endParaRPr>
          </a:p>
          <a:p>
            <a:pPr marL="354965" marR="5080" indent="-342900" algn="just">
              <a:lnSpc>
                <a:spcPct val="101000"/>
              </a:lnSpc>
              <a:spcBef>
                <a:spcPts val="560"/>
              </a:spcBef>
              <a:buFont typeface="Arial" panose="020B0604020202020204" pitchFamily="34" charset="0"/>
              <a:buChar char="•"/>
              <a:tabLst>
                <a:tab pos="356235" algn="l"/>
              </a:tabLst>
            </a:pPr>
            <a:r>
              <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rPr>
              <a:t>确定特征集合，以构造动作分类器。</a:t>
            </a:r>
            <a:endParaRPr sz="2200" spc="15" dirty="0">
              <a:solidFill>
                <a:schemeClr val="tx1"/>
              </a:solidFill>
              <a:uFill>
                <a:solidFill>
                  <a:srgbClr val="000066"/>
                </a:solidFill>
              </a:uFill>
              <a:latin typeface="黑体" panose="02010609060101010101" pitchFamily="49" charset="-122"/>
              <a:ea typeface="黑体" panose="02010609060101010101" pitchFamily="49" charset="-122"/>
              <a:cs typeface="黑体" panose="02010609060101010101" pitchFamily="49" charset="-122"/>
            </a:endParaRPr>
          </a:p>
        </p:txBody>
      </p:sp>
      <p:sp>
        <p:nvSpPr>
          <p:cNvPr id="24" name="object 12"/>
          <p:cNvSpPr txBox="1">
            <a:spLocks noGrp="1"/>
          </p:cNvSpPr>
          <p:nvPr/>
        </p:nvSpPr>
        <p:spPr>
          <a:xfrm>
            <a:off x="502920" y="42100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76515" y="6324600"/>
            <a:ext cx="3339465" cy="0"/>
          </a:xfrm>
          <a:custGeom>
            <a:avLst/>
            <a:gdLst/>
            <a:ahLst/>
            <a:cxnLst/>
            <a:rect l="l" t="t" r="r" b="b"/>
            <a:pathLst>
              <a:path w="3339465">
                <a:moveTo>
                  <a:pt x="0" y="0"/>
                </a:moveTo>
                <a:lnTo>
                  <a:pt x="3339084" y="0"/>
                </a:lnTo>
              </a:path>
            </a:pathLst>
          </a:custGeom>
          <a:ln w="9143">
            <a:solidFill>
              <a:srgbClr val="33CCCC"/>
            </a:solidFill>
          </a:ln>
        </p:spPr>
        <p:txBody>
          <a:bodyPr wrap="square" lIns="0" tIns="0" rIns="0" bIns="0" rtlCol="0"/>
          <a:lstStyle/>
          <a:p/>
        </p:txBody>
      </p:sp>
      <p:sp>
        <p:nvSpPr>
          <p:cNvPr id="11" name="object 11"/>
          <p:cNvSpPr txBox="1"/>
          <p:nvPr/>
        </p:nvSpPr>
        <p:spPr>
          <a:xfrm>
            <a:off x="9627107" y="6463791"/>
            <a:ext cx="635635" cy="251460"/>
          </a:xfrm>
          <a:prstGeom prst="rect">
            <a:avLst/>
          </a:prstGeom>
        </p:spPr>
        <p:txBody>
          <a:bodyPr vert="horz" wrap="square" lIns="0" tIns="0" rIns="0" bIns="0" rtlCol="0">
            <a:spAutoFit/>
          </a:bodyPr>
          <a:lstStyle/>
          <a:p>
            <a:pPr>
              <a:lnSpc>
                <a:spcPts val="1965"/>
              </a:lnSpc>
            </a:pPr>
            <a:r>
              <a:rPr sz="1800" b="1" dirty="0">
                <a:solidFill>
                  <a:srgbClr val="8D8D8D"/>
                </a:solidFill>
                <a:latin typeface="Times New Roman" panose="02020603050405020304"/>
                <a:cs typeface="Times New Roman" panose="02020603050405020304"/>
              </a:rPr>
              <a:t>35/102</a:t>
            </a:r>
            <a:endParaRPr sz="1800">
              <a:latin typeface="Times New Roman" panose="02020603050405020304"/>
              <a:cs typeface="Times New Roman" panose="02020603050405020304"/>
            </a:endParaRPr>
          </a:p>
        </p:txBody>
      </p:sp>
      <p:sp>
        <p:nvSpPr>
          <p:cNvPr id="13" name="object 13"/>
          <p:cNvSpPr txBox="1"/>
          <p:nvPr/>
        </p:nvSpPr>
        <p:spPr>
          <a:xfrm>
            <a:off x="1730654" y="4625085"/>
            <a:ext cx="5428615" cy="1406525"/>
          </a:xfrm>
          <a:prstGeom prst="rect">
            <a:avLst/>
          </a:prstGeom>
        </p:spPr>
        <p:txBody>
          <a:bodyPr vert="horz" wrap="square" lIns="0" tIns="10160" rIns="0" bIns="0" rtlCol="0">
            <a:spAutoFit/>
          </a:bodyPr>
          <a:lstStyle/>
          <a:p>
            <a:pPr marR="5080" indent="0" fontAlgn="auto">
              <a:lnSpc>
                <a:spcPct val="101000"/>
              </a:lnSpc>
              <a:spcBef>
                <a:spcPts val="0"/>
              </a:spcBef>
            </a:pPr>
            <a:r>
              <a:rPr sz="1500" b="1" spc="20" dirty="0">
                <a:solidFill>
                  <a:schemeClr val="tx1"/>
                </a:solidFill>
                <a:latin typeface="Microsoft JhengHei" panose="020B0604030504040204" charset="-120"/>
                <a:cs typeface="Microsoft JhengHei" panose="020B0604030504040204" charset="-120"/>
              </a:rPr>
              <a:t>其中</a:t>
            </a:r>
            <a:r>
              <a:rPr sz="1500" b="1" spc="5" dirty="0">
                <a:solidFill>
                  <a:schemeClr val="tx1"/>
                </a:solidFill>
                <a:latin typeface="Microsoft JhengHei" panose="020B0604030504040204" charset="-120"/>
                <a:cs typeface="Microsoft JhengHei" panose="020B0604030504040204" charset="-120"/>
              </a:rPr>
              <a:t>，</a:t>
            </a:r>
            <a:r>
              <a:rPr sz="1500" b="1" spc="5" dirty="0">
                <a:solidFill>
                  <a:schemeClr val="tx1"/>
                </a:solidFill>
                <a:latin typeface="Times New Roman" panose="02020603050405020304"/>
                <a:cs typeface="Times New Roman" panose="02020603050405020304"/>
              </a:rPr>
              <a:t>N0</a:t>
            </a:r>
            <a:r>
              <a:rPr sz="1500" b="1" spc="10" dirty="0">
                <a:solidFill>
                  <a:schemeClr val="tx1"/>
                </a:solidFill>
                <a:latin typeface="Microsoft JhengHei" panose="020B0604030504040204" charset="-120"/>
                <a:cs typeface="Microsoft JhengHei" panose="020B0604030504040204" charset="-120"/>
              </a:rPr>
              <a:t>、</a:t>
            </a:r>
            <a:r>
              <a:rPr sz="1500" b="1" spc="-5" dirty="0">
                <a:solidFill>
                  <a:schemeClr val="tx1"/>
                </a:solidFill>
                <a:latin typeface="Times New Roman" panose="02020603050405020304"/>
                <a:cs typeface="Times New Roman" panose="02020603050405020304"/>
              </a:rPr>
              <a:t>N1</a:t>
            </a:r>
            <a:r>
              <a:rPr sz="1500" b="1" spc="10" dirty="0">
                <a:solidFill>
                  <a:schemeClr val="tx1"/>
                </a:solidFill>
                <a:latin typeface="Microsoft JhengHei" panose="020B0604030504040204" charset="-120"/>
                <a:cs typeface="Microsoft JhengHei" panose="020B0604030504040204" charset="-120"/>
              </a:rPr>
              <a:t>分别</a:t>
            </a:r>
            <a:r>
              <a:rPr sz="1500" b="1" dirty="0">
                <a:solidFill>
                  <a:schemeClr val="tx1"/>
                </a:solidFill>
                <a:latin typeface="Microsoft JhengHei" panose="020B0604030504040204" charset="-120"/>
                <a:cs typeface="Microsoft JhengHei" panose="020B0604030504040204" charset="-120"/>
              </a:rPr>
              <a:t>表</a:t>
            </a:r>
            <a:r>
              <a:rPr sz="1500" b="1" spc="15" dirty="0">
                <a:solidFill>
                  <a:schemeClr val="tx1"/>
                </a:solidFill>
                <a:latin typeface="Microsoft JhengHei" panose="020B0604030504040204" charset="-120"/>
                <a:cs typeface="Microsoft JhengHei" panose="020B0604030504040204" charset="-120"/>
              </a:rPr>
              <a:t>示</a:t>
            </a:r>
            <a:r>
              <a:rPr sz="1500" b="1" spc="-5" dirty="0">
                <a:solidFill>
                  <a:schemeClr val="tx1"/>
                </a:solidFill>
                <a:latin typeface="Times New Roman" panose="02020603050405020304"/>
                <a:cs typeface="Times New Roman" panose="02020603050405020304"/>
              </a:rPr>
              <a:t>Input</a:t>
            </a:r>
            <a:r>
              <a:rPr sz="1500" b="1" spc="10" dirty="0">
                <a:solidFill>
                  <a:schemeClr val="tx1"/>
                </a:solidFill>
                <a:latin typeface="Microsoft JhengHei" panose="020B0604030504040204" charset="-120"/>
                <a:cs typeface="Microsoft JhengHei" panose="020B0604030504040204" charset="-120"/>
              </a:rPr>
              <a:t>序</a:t>
            </a:r>
            <a:r>
              <a:rPr sz="1500" b="1" dirty="0">
                <a:solidFill>
                  <a:schemeClr val="tx1"/>
                </a:solidFill>
                <a:latin typeface="Microsoft JhengHei" panose="020B0604030504040204" charset="-120"/>
                <a:cs typeface="Microsoft JhengHei" panose="020B0604030504040204" charset="-120"/>
              </a:rPr>
              <a:t>列</a:t>
            </a:r>
            <a:r>
              <a:rPr sz="1500" b="1" spc="10" dirty="0">
                <a:solidFill>
                  <a:schemeClr val="tx1"/>
                </a:solidFill>
                <a:latin typeface="Microsoft JhengHei" panose="020B0604030504040204" charset="-120"/>
                <a:cs typeface="Microsoft JhengHei" panose="020B0604030504040204" charset="-120"/>
              </a:rPr>
              <a:t>中</a:t>
            </a:r>
            <a:r>
              <a:rPr sz="1500" b="1" spc="-10" dirty="0">
                <a:solidFill>
                  <a:schemeClr val="tx1"/>
                </a:solidFill>
                <a:latin typeface="Times New Roman" panose="02020603050405020304"/>
                <a:cs typeface="Times New Roman" panose="02020603050405020304"/>
              </a:rPr>
              <a:t>(</a:t>
            </a:r>
            <a:r>
              <a:rPr sz="1500" b="1" spc="10" dirty="0">
                <a:solidFill>
                  <a:schemeClr val="tx1"/>
                </a:solidFill>
                <a:latin typeface="Microsoft JhengHei" panose="020B0604030504040204" charset="-120"/>
                <a:cs typeface="Microsoft JhengHei" panose="020B0604030504040204" charset="-120"/>
              </a:rPr>
              <a:t>即</a:t>
            </a:r>
            <a:r>
              <a:rPr sz="1500" b="1" dirty="0">
                <a:solidFill>
                  <a:schemeClr val="tx1"/>
                </a:solidFill>
                <a:latin typeface="Microsoft JhengHei" panose="020B0604030504040204" charset="-120"/>
                <a:cs typeface="Microsoft JhengHei" panose="020B0604030504040204" charset="-120"/>
              </a:rPr>
              <a:t>“</a:t>
            </a:r>
            <a:r>
              <a:rPr sz="1500" b="1" dirty="0">
                <a:solidFill>
                  <a:schemeClr val="tx1"/>
                </a:solidFill>
                <a:latin typeface="Times New Roman" panose="02020603050405020304"/>
                <a:cs typeface="Times New Roman" panose="02020603050405020304"/>
              </a:rPr>
              <a:t>I”)  </a:t>
            </a:r>
            <a:r>
              <a:rPr sz="1500" b="1" spc="20" dirty="0">
                <a:solidFill>
                  <a:schemeClr val="tx1"/>
                </a:solidFill>
                <a:latin typeface="Microsoft JhengHei" panose="020B0604030504040204" charset="-120"/>
                <a:cs typeface="Microsoft JhengHei" panose="020B0604030504040204" charset="-120"/>
              </a:rPr>
              <a:t>最前</a:t>
            </a:r>
            <a:r>
              <a:rPr sz="1500" b="1" spc="10" dirty="0">
                <a:solidFill>
                  <a:schemeClr val="tx1"/>
                </a:solidFill>
                <a:latin typeface="Microsoft JhengHei" panose="020B0604030504040204" charset="-120"/>
                <a:cs typeface="Microsoft JhengHei" panose="020B0604030504040204" charset="-120"/>
              </a:rPr>
              <a:t>面</a:t>
            </a:r>
            <a:r>
              <a:rPr sz="1500" b="1" spc="15" dirty="0">
                <a:solidFill>
                  <a:schemeClr val="tx1"/>
                </a:solidFill>
                <a:latin typeface="Microsoft JhengHei" panose="020B0604030504040204" charset="-120"/>
                <a:cs typeface="Microsoft JhengHei" panose="020B0604030504040204" charset="-120"/>
              </a:rPr>
              <a:t>的</a:t>
            </a:r>
            <a:r>
              <a:rPr sz="1500" b="1" spc="-5" dirty="0">
                <a:solidFill>
                  <a:schemeClr val="tx1"/>
                </a:solidFill>
                <a:latin typeface="Times New Roman" panose="02020603050405020304"/>
                <a:cs typeface="Times New Roman" panose="02020603050405020304"/>
              </a:rPr>
              <a:t>token(N0)</a:t>
            </a:r>
            <a:r>
              <a:rPr sz="1500" b="1" spc="10" dirty="0">
                <a:solidFill>
                  <a:schemeClr val="tx1"/>
                </a:solidFill>
                <a:latin typeface="Microsoft JhengHei" panose="020B0604030504040204" charset="-120"/>
                <a:cs typeface="Microsoft JhengHei" panose="020B0604030504040204" charset="-120"/>
              </a:rPr>
              <a:t>和第</a:t>
            </a:r>
            <a:r>
              <a:rPr sz="1500" b="1" spc="-10" dirty="0">
                <a:solidFill>
                  <a:schemeClr val="tx1"/>
                </a:solidFill>
                <a:latin typeface="Times New Roman" panose="02020603050405020304"/>
                <a:cs typeface="Times New Roman" panose="02020603050405020304"/>
              </a:rPr>
              <a:t>2</a:t>
            </a:r>
            <a:r>
              <a:rPr sz="1500" b="1" spc="10" dirty="0">
                <a:solidFill>
                  <a:schemeClr val="tx1"/>
                </a:solidFill>
                <a:latin typeface="Microsoft JhengHei" panose="020B0604030504040204" charset="-120"/>
                <a:cs typeface="Microsoft JhengHei" panose="020B0604030504040204" charset="-120"/>
              </a:rPr>
              <a:t>个</a:t>
            </a:r>
            <a:r>
              <a:rPr sz="1500" b="1" dirty="0">
                <a:solidFill>
                  <a:schemeClr val="tx1"/>
                </a:solidFill>
                <a:latin typeface="Times New Roman" panose="02020603050405020304"/>
                <a:cs typeface="Times New Roman" panose="02020603050405020304"/>
              </a:rPr>
              <a:t>token(N1)</a:t>
            </a:r>
            <a:r>
              <a:rPr sz="1500" b="1" dirty="0">
                <a:solidFill>
                  <a:schemeClr val="tx1"/>
                </a:solidFill>
                <a:latin typeface="Microsoft JhengHei" panose="020B0604030504040204" charset="-120"/>
                <a:cs typeface="Microsoft JhengHei" panose="020B0604030504040204" charset="-120"/>
              </a:rPr>
              <a:t>，</a:t>
            </a:r>
            <a:r>
              <a:rPr sz="1500" b="1" spc="10" dirty="0">
                <a:solidFill>
                  <a:schemeClr val="tx1"/>
                </a:solidFill>
                <a:latin typeface="Microsoft JhengHei" panose="020B0604030504040204" charset="-120"/>
                <a:cs typeface="Microsoft JhengHei" panose="020B0604030504040204" charset="-120"/>
              </a:rPr>
              <a:t>依</a:t>
            </a:r>
            <a:r>
              <a:rPr sz="1500" b="1" dirty="0">
                <a:solidFill>
                  <a:schemeClr val="tx1"/>
                </a:solidFill>
                <a:latin typeface="Microsoft JhengHei" panose="020B0604030504040204" charset="-120"/>
                <a:cs typeface="Microsoft JhengHei" panose="020B0604030504040204" charset="-120"/>
              </a:rPr>
              <a:t>次向</a:t>
            </a:r>
            <a:r>
              <a:rPr sz="1500" b="1" spc="20" dirty="0">
                <a:solidFill>
                  <a:schemeClr val="tx1"/>
                </a:solidFill>
                <a:latin typeface="Microsoft JhengHei" panose="020B0604030504040204" charset="-120"/>
                <a:cs typeface="Microsoft JhengHei" panose="020B0604030504040204" charset="-120"/>
              </a:rPr>
              <a:t>后排</a:t>
            </a:r>
            <a:r>
              <a:rPr sz="1500" b="1" spc="5" dirty="0">
                <a:solidFill>
                  <a:schemeClr val="tx1"/>
                </a:solidFill>
                <a:latin typeface="Microsoft JhengHei" panose="020B0604030504040204" charset="-120"/>
                <a:cs typeface="Microsoft JhengHei" panose="020B0604030504040204" charset="-120"/>
              </a:rPr>
              <a:t>；</a:t>
            </a:r>
            <a:r>
              <a:rPr sz="1500" b="1" spc="5" dirty="0">
                <a:solidFill>
                  <a:schemeClr val="tx1"/>
                </a:solidFill>
                <a:latin typeface="Times New Roman" panose="02020603050405020304"/>
                <a:cs typeface="Times New Roman" panose="02020603050405020304"/>
              </a:rPr>
              <a:t>T0</a:t>
            </a:r>
            <a:r>
              <a:rPr sz="1500" b="1" spc="10" dirty="0">
                <a:solidFill>
                  <a:schemeClr val="tx1"/>
                </a:solidFill>
                <a:latin typeface="Microsoft JhengHei" panose="020B0604030504040204" charset="-120"/>
                <a:cs typeface="Microsoft JhengHei" panose="020B0604030504040204" charset="-120"/>
              </a:rPr>
              <a:t>、</a:t>
            </a:r>
            <a:r>
              <a:rPr sz="1500" b="1" spc="-10" dirty="0">
                <a:solidFill>
                  <a:schemeClr val="tx1"/>
                </a:solidFill>
                <a:latin typeface="Times New Roman" panose="02020603050405020304"/>
                <a:cs typeface="Times New Roman" panose="02020603050405020304"/>
              </a:rPr>
              <a:t>T1</a:t>
            </a:r>
            <a:r>
              <a:rPr sz="1500" b="1" spc="10" dirty="0">
                <a:solidFill>
                  <a:schemeClr val="tx1"/>
                </a:solidFill>
                <a:latin typeface="Microsoft JhengHei" panose="020B0604030504040204" charset="-120"/>
                <a:cs typeface="Microsoft JhengHei" panose="020B0604030504040204" charset="-120"/>
              </a:rPr>
              <a:t>分别表</a:t>
            </a:r>
            <a:r>
              <a:rPr sz="1500" b="1" dirty="0">
                <a:solidFill>
                  <a:schemeClr val="tx1"/>
                </a:solidFill>
                <a:latin typeface="Microsoft JhengHei" panose="020B0604030504040204" charset="-120"/>
                <a:cs typeface="Microsoft JhengHei" panose="020B0604030504040204" charset="-120"/>
              </a:rPr>
              <a:t>示</a:t>
            </a:r>
            <a:r>
              <a:rPr sz="1500" b="1" spc="-5" dirty="0">
                <a:solidFill>
                  <a:schemeClr val="tx1"/>
                </a:solidFill>
                <a:latin typeface="Times New Roman" panose="02020603050405020304"/>
                <a:cs typeface="Times New Roman" panose="02020603050405020304"/>
              </a:rPr>
              <a:t>Stack</a:t>
            </a:r>
            <a:r>
              <a:rPr sz="1500" b="1" spc="10" dirty="0">
                <a:solidFill>
                  <a:schemeClr val="tx1"/>
                </a:solidFill>
                <a:latin typeface="Microsoft JhengHei" panose="020B0604030504040204" charset="-120"/>
                <a:cs typeface="Microsoft JhengHei" panose="020B0604030504040204" charset="-120"/>
              </a:rPr>
              <a:t>栈中</a:t>
            </a:r>
            <a:r>
              <a:rPr sz="1500" b="1" spc="-10" dirty="0">
                <a:solidFill>
                  <a:schemeClr val="tx1"/>
                </a:solidFill>
                <a:latin typeface="Times New Roman" panose="02020603050405020304"/>
                <a:cs typeface="Times New Roman" panose="02020603050405020304"/>
              </a:rPr>
              <a:t>(</a:t>
            </a:r>
            <a:r>
              <a:rPr sz="1500" b="1" spc="10" dirty="0">
                <a:solidFill>
                  <a:schemeClr val="tx1"/>
                </a:solidFill>
                <a:latin typeface="Microsoft JhengHei" panose="020B0604030504040204" charset="-120"/>
                <a:cs typeface="Microsoft JhengHei" panose="020B0604030504040204" charset="-120"/>
              </a:rPr>
              <a:t>即</a:t>
            </a:r>
            <a:r>
              <a:rPr sz="1500" b="1" spc="-5" dirty="0">
                <a:solidFill>
                  <a:schemeClr val="tx1"/>
                </a:solidFill>
                <a:latin typeface="Microsoft JhengHei" panose="020B0604030504040204" charset="-120"/>
                <a:cs typeface="Microsoft JhengHei" panose="020B0604030504040204" charset="-120"/>
              </a:rPr>
              <a:t>“</a:t>
            </a:r>
            <a:r>
              <a:rPr sz="1500" b="1" spc="-5" dirty="0">
                <a:solidFill>
                  <a:schemeClr val="tx1"/>
                </a:solidFill>
                <a:latin typeface="Times New Roman" panose="02020603050405020304"/>
                <a:cs typeface="Times New Roman" panose="02020603050405020304"/>
              </a:rPr>
              <a:t>S”)</a:t>
            </a:r>
            <a:r>
              <a:rPr sz="1500" b="1" spc="10" dirty="0">
                <a:solidFill>
                  <a:schemeClr val="tx1"/>
                </a:solidFill>
                <a:latin typeface="Microsoft JhengHei" panose="020B0604030504040204" charset="-120"/>
                <a:cs typeface="Microsoft JhengHei" panose="020B0604030504040204" charset="-120"/>
              </a:rPr>
              <a:t>最</a:t>
            </a:r>
            <a:r>
              <a:rPr sz="1500" b="1" dirty="0">
                <a:solidFill>
                  <a:schemeClr val="tx1"/>
                </a:solidFill>
                <a:latin typeface="Microsoft JhengHei" panose="020B0604030504040204" charset="-120"/>
                <a:cs typeface="Microsoft JhengHei" panose="020B0604030504040204" charset="-120"/>
              </a:rPr>
              <a:t>顶</a:t>
            </a:r>
            <a:r>
              <a:rPr sz="1500" b="1" spc="20" dirty="0">
                <a:solidFill>
                  <a:schemeClr val="tx1"/>
                </a:solidFill>
                <a:latin typeface="Microsoft JhengHei" panose="020B0604030504040204" charset="-120"/>
                <a:cs typeface="Microsoft JhengHei" panose="020B0604030504040204" charset="-120"/>
              </a:rPr>
              <a:t>的</a:t>
            </a:r>
            <a:r>
              <a:rPr sz="1500" b="1" dirty="0">
                <a:solidFill>
                  <a:schemeClr val="tx1"/>
                </a:solidFill>
                <a:latin typeface="Times New Roman" panose="02020603050405020304"/>
                <a:cs typeface="Times New Roman" panose="02020603050405020304"/>
              </a:rPr>
              <a:t>token(T0)</a:t>
            </a:r>
            <a:r>
              <a:rPr sz="1500" b="1" spc="10" dirty="0">
                <a:solidFill>
                  <a:schemeClr val="tx1"/>
                </a:solidFill>
                <a:latin typeface="Microsoft JhengHei" panose="020B0604030504040204" charset="-120"/>
                <a:cs typeface="Microsoft JhengHei" panose="020B0604030504040204" charset="-120"/>
              </a:rPr>
              <a:t>、</a:t>
            </a:r>
            <a:r>
              <a:rPr sz="1500" b="1" dirty="0">
                <a:solidFill>
                  <a:schemeClr val="tx1"/>
                </a:solidFill>
                <a:latin typeface="Microsoft JhengHei" panose="020B0604030504040204" charset="-120"/>
                <a:cs typeface="Microsoft JhengHei" panose="020B0604030504040204" charset="-120"/>
              </a:rPr>
              <a:t>次</a:t>
            </a:r>
            <a:r>
              <a:rPr sz="1500" b="1" spc="10" dirty="0">
                <a:solidFill>
                  <a:schemeClr val="tx1"/>
                </a:solidFill>
                <a:latin typeface="Microsoft JhengHei" panose="020B0604030504040204" charset="-120"/>
                <a:cs typeface="Microsoft JhengHei" panose="020B0604030504040204" charset="-120"/>
              </a:rPr>
              <a:t>顶的</a:t>
            </a:r>
            <a:r>
              <a:rPr sz="1500" b="1" dirty="0">
                <a:solidFill>
                  <a:schemeClr val="tx1"/>
                </a:solidFill>
                <a:latin typeface="Times New Roman" panose="02020603050405020304"/>
                <a:cs typeface="Times New Roman" panose="02020603050405020304"/>
              </a:rPr>
              <a:t>token(T1)</a:t>
            </a:r>
            <a:r>
              <a:rPr sz="1500" b="1" dirty="0">
                <a:solidFill>
                  <a:schemeClr val="tx1"/>
                </a:solidFill>
                <a:latin typeface="Microsoft JhengHei" panose="020B0604030504040204" charset="-120"/>
                <a:cs typeface="Microsoft JhengHei" panose="020B0604030504040204" charset="-120"/>
              </a:rPr>
              <a:t>，依</a:t>
            </a:r>
            <a:r>
              <a:rPr sz="1500" b="1" spc="10" dirty="0">
                <a:solidFill>
                  <a:schemeClr val="tx1"/>
                </a:solidFill>
                <a:latin typeface="Microsoft JhengHei" panose="020B0604030504040204" charset="-120"/>
                <a:cs typeface="Microsoft JhengHei" panose="020B0604030504040204" charset="-120"/>
              </a:rPr>
              <a:t>次向</a:t>
            </a:r>
            <a:r>
              <a:rPr sz="1500" b="1" dirty="0">
                <a:solidFill>
                  <a:schemeClr val="tx1"/>
                </a:solidFill>
                <a:latin typeface="Microsoft JhengHei" panose="020B0604030504040204" charset="-120"/>
                <a:cs typeface="Microsoft JhengHei" panose="020B0604030504040204" charset="-120"/>
              </a:rPr>
              <a:t>下</a:t>
            </a:r>
            <a:r>
              <a:rPr sz="1500" b="1" spc="10" dirty="0">
                <a:solidFill>
                  <a:schemeClr val="tx1"/>
                </a:solidFill>
                <a:latin typeface="Microsoft JhengHei" panose="020B0604030504040204" charset="-120"/>
                <a:cs typeface="Microsoft JhengHei" panose="020B0604030504040204" charset="-120"/>
              </a:rPr>
              <a:t>排</a:t>
            </a:r>
            <a:r>
              <a:rPr sz="1500" b="1" dirty="0">
                <a:solidFill>
                  <a:schemeClr val="tx1"/>
                </a:solidFill>
                <a:latin typeface="Microsoft JhengHei" panose="020B0604030504040204" charset="-120"/>
                <a:cs typeface="Microsoft JhengHei" panose="020B0604030504040204" charset="-120"/>
              </a:rPr>
              <a:t>。 </a:t>
            </a:r>
            <a:endParaRPr sz="1500" b="1" dirty="0">
              <a:solidFill>
                <a:schemeClr val="tx1"/>
              </a:solidFill>
              <a:latin typeface="Microsoft JhengHei" panose="020B0604030504040204" charset="-120"/>
              <a:cs typeface="Microsoft JhengHei" panose="020B0604030504040204" charset="-120"/>
            </a:endParaRPr>
          </a:p>
          <a:p>
            <a:pPr marR="5080" indent="0" fontAlgn="auto">
              <a:lnSpc>
                <a:spcPct val="101000"/>
              </a:lnSpc>
              <a:spcBef>
                <a:spcPts val="0"/>
              </a:spcBef>
            </a:pPr>
            <a:r>
              <a:rPr sz="1500" b="1" spc="20" dirty="0">
                <a:solidFill>
                  <a:schemeClr val="tx1"/>
                </a:solidFill>
                <a:latin typeface="Microsoft JhengHei" panose="020B0604030504040204" charset="-120"/>
                <a:cs typeface="Microsoft JhengHei" panose="020B0604030504040204" charset="-120"/>
              </a:rPr>
              <a:t>表中</a:t>
            </a:r>
            <a:r>
              <a:rPr sz="1500" b="1" spc="10" dirty="0">
                <a:solidFill>
                  <a:schemeClr val="tx1"/>
                </a:solidFill>
                <a:latin typeface="Microsoft JhengHei" panose="020B0604030504040204" charset="-120"/>
                <a:cs typeface="Microsoft JhengHei" panose="020B0604030504040204" charset="-120"/>
              </a:rPr>
              <a:t>的</a:t>
            </a:r>
            <a:r>
              <a:rPr sz="1500" b="1" spc="5" dirty="0">
                <a:solidFill>
                  <a:schemeClr val="tx1"/>
                </a:solidFill>
                <a:latin typeface="Microsoft JhengHei" panose="020B0604030504040204" charset="-120"/>
                <a:cs typeface="Microsoft JhengHei" panose="020B0604030504040204" charset="-120"/>
              </a:rPr>
              <a:t>“</a:t>
            </a:r>
            <a:r>
              <a:rPr sz="1500" b="1" spc="5" dirty="0">
                <a:solidFill>
                  <a:schemeClr val="tx1"/>
                </a:solidFill>
                <a:latin typeface="Times New Roman" panose="02020603050405020304"/>
                <a:cs typeface="Times New Roman" panose="02020603050405020304"/>
              </a:rPr>
              <a:t>√</a:t>
            </a:r>
            <a:r>
              <a:rPr sz="1500" b="1" spc="5" dirty="0">
                <a:solidFill>
                  <a:schemeClr val="tx1"/>
                </a:solidFill>
                <a:latin typeface="Microsoft JhengHei" panose="020B0604030504040204" charset="-120"/>
                <a:cs typeface="Microsoft JhengHei" panose="020B0604030504040204" charset="-120"/>
              </a:rPr>
              <a:t>”</a:t>
            </a:r>
            <a:r>
              <a:rPr sz="1500" b="1" spc="10" dirty="0">
                <a:solidFill>
                  <a:schemeClr val="tx1"/>
                </a:solidFill>
                <a:latin typeface="Microsoft JhengHei" panose="020B0604030504040204" charset="-120"/>
                <a:cs typeface="Microsoft JhengHei" panose="020B0604030504040204" charset="-120"/>
              </a:rPr>
              <a:t>是指</a:t>
            </a:r>
            <a:r>
              <a:rPr sz="1500" b="1" dirty="0">
                <a:solidFill>
                  <a:schemeClr val="tx1"/>
                </a:solidFill>
                <a:latin typeface="Microsoft JhengHei" panose="020B0604030504040204" charset="-120"/>
                <a:cs typeface="Microsoft JhengHei" panose="020B0604030504040204" charset="-120"/>
              </a:rPr>
              <a:t>在</a:t>
            </a:r>
            <a:r>
              <a:rPr sz="1500" b="1" spc="10" dirty="0">
                <a:solidFill>
                  <a:schemeClr val="tx1"/>
                </a:solidFill>
                <a:latin typeface="Microsoft JhengHei" panose="020B0604030504040204" charset="-120"/>
                <a:cs typeface="Microsoft JhengHei" panose="020B0604030504040204" charset="-120"/>
              </a:rPr>
              <a:t>当前</a:t>
            </a:r>
            <a:r>
              <a:rPr sz="1500" b="1" dirty="0">
                <a:solidFill>
                  <a:schemeClr val="tx1"/>
                </a:solidFill>
                <a:latin typeface="Microsoft JhengHei" panose="020B0604030504040204" charset="-120"/>
                <a:cs typeface="Microsoft JhengHei" panose="020B0604030504040204" charset="-120"/>
              </a:rPr>
              <a:t>状</a:t>
            </a:r>
            <a:r>
              <a:rPr sz="1500" b="1" spc="10" dirty="0">
                <a:solidFill>
                  <a:schemeClr val="tx1"/>
                </a:solidFill>
                <a:latin typeface="Microsoft JhengHei" panose="020B0604030504040204" charset="-120"/>
                <a:cs typeface="Microsoft JhengHei" panose="020B0604030504040204" charset="-120"/>
              </a:rPr>
              <a:t>态</a:t>
            </a:r>
            <a:r>
              <a:rPr sz="1500" b="1" spc="20" dirty="0">
                <a:solidFill>
                  <a:schemeClr val="tx1"/>
                </a:solidFill>
                <a:latin typeface="Microsoft JhengHei" panose="020B0604030504040204" charset="-120"/>
                <a:cs typeface="Microsoft JhengHei" panose="020B0604030504040204" charset="-120"/>
              </a:rPr>
              <a:t>下</a:t>
            </a:r>
            <a:r>
              <a:rPr sz="1500" b="1" spc="10" dirty="0">
                <a:solidFill>
                  <a:schemeClr val="tx1"/>
                </a:solidFill>
                <a:latin typeface="Microsoft JhengHei" panose="020B0604030504040204" charset="-120"/>
                <a:cs typeface="Microsoft JhengHei" panose="020B0604030504040204" charset="-120"/>
              </a:rPr>
              <a:t>，</a:t>
            </a:r>
            <a:r>
              <a:rPr sz="1500" b="1" dirty="0">
                <a:solidFill>
                  <a:schemeClr val="tx1"/>
                </a:solidFill>
                <a:latin typeface="Microsoft JhengHei" panose="020B0604030504040204" charset="-120"/>
                <a:cs typeface="Microsoft JhengHei" panose="020B0604030504040204" charset="-120"/>
              </a:rPr>
              <a:t>分</a:t>
            </a:r>
            <a:r>
              <a:rPr sz="1500" b="1" spc="10" dirty="0">
                <a:solidFill>
                  <a:schemeClr val="tx1"/>
                </a:solidFill>
                <a:latin typeface="Microsoft JhengHei" panose="020B0604030504040204" charset="-120"/>
                <a:cs typeface="Microsoft JhengHei" panose="020B0604030504040204" charset="-120"/>
              </a:rPr>
              <a:t>类</a:t>
            </a:r>
            <a:r>
              <a:rPr sz="1500" b="1" spc="15" dirty="0">
                <a:solidFill>
                  <a:schemeClr val="tx1"/>
                </a:solidFill>
                <a:latin typeface="Microsoft JhengHei" panose="020B0604030504040204" charset="-120"/>
                <a:cs typeface="Microsoft JhengHei" panose="020B0604030504040204" charset="-120"/>
              </a:rPr>
              <a:t>器</a:t>
            </a:r>
            <a:r>
              <a:rPr sz="1500" b="1" dirty="0">
                <a:solidFill>
                  <a:schemeClr val="tx1"/>
                </a:solidFill>
                <a:latin typeface="Microsoft JhengHei" panose="020B0604030504040204" charset="-120"/>
                <a:cs typeface="Microsoft JhengHei" panose="020B0604030504040204" charset="-120"/>
              </a:rPr>
              <a:t>的</a:t>
            </a:r>
            <a:r>
              <a:rPr sz="1500" b="1" spc="10" dirty="0">
                <a:solidFill>
                  <a:schemeClr val="tx1"/>
                </a:solidFill>
                <a:latin typeface="Microsoft JhengHei" panose="020B0604030504040204" charset="-120"/>
                <a:cs typeface="Microsoft JhengHei" panose="020B0604030504040204" charset="-120"/>
              </a:rPr>
              <a:t>特</a:t>
            </a:r>
            <a:r>
              <a:rPr sz="1500" b="1" dirty="0">
                <a:solidFill>
                  <a:schemeClr val="tx1"/>
                </a:solidFill>
                <a:latin typeface="Microsoft JhengHei" panose="020B0604030504040204" charset="-120"/>
                <a:cs typeface="Microsoft JhengHei" panose="020B0604030504040204" charset="-120"/>
              </a:rPr>
              <a:t>征</a:t>
            </a:r>
            <a:r>
              <a:rPr sz="1500" b="1" spc="10" dirty="0">
                <a:solidFill>
                  <a:schemeClr val="tx1"/>
                </a:solidFill>
                <a:latin typeface="Microsoft JhengHei" panose="020B0604030504040204" charset="-120"/>
                <a:cs typeface="Microsoft JhengHei" panose="020B0604030504040204" charset="-120"/>
              </a:rPr>
              <a:t>从哪里取</a:t>
            </a:r>
            <a:r>
              <a:rPr sz="1500" b="1" dirty="0">
                <a:solidFill>
                  <a:schemeClr val="tx1"/>
                </a:solidFill>
                <a:latin typeface="Microsoft JhengHei" panose="020B0604030504040204" charset="-120"/>
                <a:cs typeface="Microsoft JhengHei" panose="020B0604030504040204" charset="-120"/>
              </a:rPr>
              <a:t>、取</a:t>
            </a:r>
            <a:r>
              <a:rPr sz="1500" b="1" spc="10" dirty="0">
                <a:solidFill>
                  <a:schemeClr val="tx1"/>
                </a:solidFill>
                <a:latin typeface="Microsoft JhengHei" panose="020B0604030504040204" charset="-120"/>
                <a:cs typeface="Microsoft JhengHei" panose="020B0604030504040204" charset="-120"/>
              </a:rPr>
              <a:t>什么。如</a:t>
            </a:r>
            <a:r>
              <a:rPr sz="1500" b="1" spc="-10" dirty="0">
                <a:solidFill>
                  <a:schemeClr val="tx1"/>
                </a:solidFill>
                <a:latin typeface="Times New Roman" panose="02020603050405020304"/>
                <a:cs typeface="Times New Roman" panose="02020603050405020304"/>
              </a:rPr>
              <a:t>T0</a:t>
            </a:r>
            <a:r>
              <a:rPr sz="1500" b="1" spc="10" dirty="0">
                <a:solidFill>
                  <a:schemeClr val="tx1"/>
                </a:solidFill>
                <a:latin typeface="Microsoft JhengHei" panose="020B0604030504040204" charset="-120"/>
                <a:cs typeface="Microsoft JhengHei" panose="020B0604030504040204" charset="-120"/>
              </a:rPr>
              <a:t>和</a:t>
            </a:r>
            <a:r>
              <a:rPr sz="1500" b="1" spc="-5" dirty="0">
                <a:solidFill>
                  <a:schemeClr val="tx1"/>
                </a:solidFill>
                <a:latin typeface="Times New Roman" panose="02020603050405020304"/>
                <a:cs typeface="Times New Roman" panose="02020603050405020304"/>
              </a:rPr>
              <a:t>pos</a:t>
            </a:r>
            <a:r>
              <a:rPr sz="1500" b="1" spc="10" dirty="0">
                <a:solidFill>
                  <a:schemeClr val="tx1"/>
                </a:solidFill>
                <a:latin typeface="Microsoft JhengHei" panose="020B0604030504040204" charset="-120"/>
                <a:cs typeface="Microsoft JhengHei" panose="020B0604030504040204" charset="-120"/>
              </a:rPr>
              <a:t>对应</a:t>
            </a:r>
            <a:r>
              <a:rPr sz="1500" b="1" dirty="0">
                <a:solidFill>
                  <a:schemeClr val="tx1"/>
                </a:solidFill>
                <a:latin typeface="Microsoft JhengHei" panose="020B0604030504040204" charset="-120"/>
                <a:cs typeface="Microsoft JhengHei" panose="020B0604030504040204" charset="-120"/>
              </a:rPr>
              <a:t>的</a:t>
            </a:r>
            <a:r>
              <a:rPr sz="1500" b="1" spc="10" dirty="0">
                <a:solidFill>
                  <a:schemeClr val="tx1"/>
                </a:solidFill>
                <a:latin typeface="Microsoft JhengHei" panose="020B0604030504040204" charset="-120"/>
                <a:cs typeface="Microsoft JhengHei" panose="020B0604030504040204" charset="-120"/>
              </a:rPr>
              <a:t>框里</a:t>
            </a:r>
            <a:r>
              <a:rPr sz="1500" b="1" spc="15" dirty="0">
                <a:solidFill>
                  <a:schemeClr val="tx1"/>
                </a:solidFill>
                <a:latin typeface="Microsoft JhengHei" panose="020B0604030504040204" charset="-120"/>
                <a:cs typeface="Microsoft JhengHei" panose="020B0604030504040204" charset="-120"/>
              </a:rPr>
              <a:t>画</a:t>
            </a:r>
            <a:r>
              <a:rPr sz="1500" b="1" spc="-5" dirty="0">
                <a:solidFill>
                  <a:schemeClr val="tx1"/>
                </a:solidFill>
                <a:latin typeface="Times New Roman" panose="02020603050405020304"/>
                <a:cs typeface="Times New Roman" panose="02020603050405020304"/>
              </a:rPr>
              <a:t>√</a:t>
            </a:r>
            <a:r>
              <a:rPr sz="1500" b="1" spc="-5" dirty="0">
                <a:solidFill>
                  <a:schemeClr val="tx1"/>
                </a:solidFill>
                <a:latin typeface="Microsoft JhengHei" panose="020B0604030504040204" charset="-120"/>
                <a:cs typeface="Microsoft JhengHei" panose="020B0604030504040204" charset="-120"/>
              </a:rPr>
              <a:t>，  </a:t>
            </a:r>
            <a:r>
              <a:rPr sz="1500" b="1" spc="10" dirty="0">
                <a:solidFill>
                  <a:schemeClr val="tx1"/>
                </a:solidFill>
                <a:latin typeface="Microsoft JhengHei" panose="020B0604030504040204" charset="-120"/>
                <a:cs typeface="Microsoft JhengHei" panose="020B0604030504040204" charset="-120"/>
              </a:rPr>
              <a:t>表示取栈</a:t>
            </a:r>
            <a:r>
              <a:rPr sz="1500" b="1" dirty="0">
                <a:solidFill>
                  <a:schemeClr val="tx1"/>
                </a:solidFill>
                <a:latin typeface="Microsoft JhengHei" panose="020B0604030504040204" charset="-120"/>
                <a:cs typeface="Microsoft JhengHei" panose="020B0604030504040204" charset="-120"/>
              </a:rPr>
              <a:t>顶词</a:t>
            </a:r>
            <a:r>
              <a:rPr sz="1500" b="1" spc="10" dirty="0">
                <a:solidFill>
                  <a:schemeClr val="tx1"/>
                </a:solidFill>
                <a:latin typeface="Microsoft JhengHei" panose="020B0604030504040204" charset="-120"/>
                <a:cs typeface="Microsoft JhengHei" panose="020B0604030504040204" charset="-120"/>
              </a:rPr>
              <a:t>的词性作</a:t>
            </a:r>
            <a:r>
              <a:rPr sz="1500" b="1" dirty="0">
                <a:solidFill>
                  <a:schemeClr val="tx1"/>
                </a:solidFill>
                <a:latin typeface="Microsoft JhengHei" panose="020B0604030504040204" charset="-120"/>
                <a:cs typeface="Microsoft JhengHei" panose="020B0604030504040204" charset="-120"/>
              </a:rPr>
              <a:t>为特</a:t>
            </a:r>
            <a:r>
              <a:rPr sz="1500" b="1" spc="30" dirty="0">
                <a:solidFill>
                  <a:schemeClr val="tx1"/>
                </a:solidFill>
                <a:latin typeface="Microsoft JhengHei" panose="020B0604030504040204" charset="-120"/>
                <a:cs typeface="Microsoft JhengHei" panose="020B0604030504040204" charset="-120"/>
              </a:rPr>
              <a:t>征</a:t>
            </a:r>
            <a:r>
              <a:rPr sz="1500" b="1" spc="10" dirty="0">
                <a:solidFill>
                  <a:schemeClr val="tx1"/>
                </a:solidFill>
                <a:latin typeface="Microsoft JhengHei" panose="020B0604030504040204" charset="-120"/>
                <a:cs typeface="Microsoft JhengHei" panose="020B0604030504040204" charset="-120"/>
              </a:rPr>
              <a:t>之一。</a:t>
            </a:r>
            <a:r>
              <a:rPr sz="1500" b="1" dirty="0">
                <a:solidFill>
                  <a:schemeClr val="tx1"/>
                </a:solidFill>
                <a:latin typeface="Microsoft JhengHei" panose="020B0604030504040204" charset="-120"/>
                <a:cs typeface="Microsoft JhengHei" panose="020B0604030504040204" charset="-120"/>
              </a:rPr>
              <a:t>依此</a:t>
            </a:r>
            <a:r>
              <a:rPr sz="1500" b="1" spc="15" dirty="0">
                <a:solidFill>
                  <a:schemeClr val="tx1"/>
                </a:solidFill>
                <a:latin typeface="Microsoft JhengHei" panose="020B0604030504040204" charset="-120"/>
                <a:cs typeface="Microsoft JhengHei" panose="020B0604030504040204" charset="-120"/>
              </a:rPr>
              <a:t>类</a:t>
            </a:r>
            <a:r>
              <a:rPr sz="1500" b="1" spc="10" dirty="0">
                <a:solidFill>
                  <a:schemeClr val="tx1"/>
                </a:solidFill>
                <a:latin typeface="Microsoft JhengHei" panose="020B0604030504040204" charset="-120"/>
                <a:cs typeface="Microsoft JhengHei" panose="020B0604030504040204" charset="-120"/>
              </a:rPr>
              <a:t>推</a:t>
            </a:r>
            <a:r>
              <a:rPr sz="1500" b="1" dirty="0">
                <a:solidFill>
                  <a:schemeClr val="tx1"/>
                </a:solidFill>
                <a:latin typeface="Microsoft JhengHei" panose="020B0604030504040204" charset="-120"/>
                <a:cs typeface="Microsoft JhengHei" panose="020B0604030504040204" charset="-120"/>
              </a:rPr>
              <a:t>。</a:t>
            </a:r>
            <a:endParaRPr sz="1500" b="1" dirty="0">
              <a:solidFill>
                <a:schemeClr val="tx1"/>
              </a:solidFill>
              <a:latin typeface="Microsoft JhengHei" panose="020B0604030504040204" charset="-120"/>
              <a:cs typeface="Microsoft JhengHei" panose="020B0604030504040204" charset="-120"/>
            </a:endParaRPr>
          </a:p>
        </p:txBody>
      </p:sp>
      <p:graphicFrame>
        <p:nvGraphicFramePr>
          <p:cNvPr id="17" name="object 17"/>
          <p:cNvGraphicFramePr>
            <a:graphicFrameLocks noGrp="1"/>
          </p:cNvGraphicFramePr>
          <p:nvPr>
            <p:custDataLst>
              <p:tags r:id="rId1"/>
            </p:custDataLst>
          </p:nvPr>
        </p:nvGraphicFramePr>
        <p:xfrm>
          <a:off x="1908721" y="2398331"/>
          <a:ext cx="8428355" cy="2038350"/>
        </p:xfrm>
        <a:graphic>
          <a:graphicData uri="http://schemas.openxmlformats.org/drawingml/2006/table">
            <a:tbl>
              <a:tblPr firstRow="1" bandRow="1">
                <a:tableStyleId>{2D5ABB26-0587-4C30-8999-92F81FD0307C}</a:tableStyleId>
              </a:tblPr>
              <a:tblGrid>
                <a:gridCol w="950595"/>
                <a:gridCol w="950595"/>
                <a:gridCol w="969010"/>
                <a:gridCol w="986155"/>
                <a:gridCol w="986790"/>
                <a:gridCol w="895985"/>
                <a:gridCol w="895350"/>
                <a:gridCol w="895985"/>
                <a:gridCol w="897890"/>
              </a:tblGrid>
              <a:tr h="407670">
                <a:tc>
                  <a:txBody>
                    <a:bodyPr/>
                    <a:lstStyle/>
                    <a:p>
                      <a:pPr>
                        <a:lnSpc>
                          <a:spcPct val="100000"/>
                        </a:lnSpc>
                      </a:pPr>
                      <a:endParaRPr sz="22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65"/>
                        </a:spcBef>
                      </a:pPr>
                      <a:r>
                        <a:rPr sz="2400" b="1" spc="-10" dirty="0">
                          <a:latin typeface="Times New Roman" panose="02020603050405020304"/>
                          <a:cs typeface="Times New Roman" panose="02020603050405020304"/>
                        </a:rPr>
                        <a:t>word</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65"/>
                        </a:spcBef>
                      </a:pPr>
                      <a:r>
                        <a:rPr sz="2400" b="1" spc="-5" dirty="0">
                          <a:latin typeface="Times New Roman" panose="02020603050405020304"/>
                          <a:cs typeface="Times New Roman" panose="02020603050405020304"/>
                        </a:rPr>
                        <a:t>pos</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94945">
                        <a:lnSpc>
                          <a:spcPct val="100000"/>
                        </a:lnSpc>
                        <a:spcBef>
                          <a:spcPts val="65"/>
                        </a:spcBef>
                      </a:pPr>
                      <a:r>
                        <a:rPr sz="2400" b="1" spc="-5" dirty="0">
                          <a:latin typeface="Times New Roman" panose="02020603050405020304"/>
                          <a:cs typeface="Times New Roman" panose="02020603050405020304"/>
                        </a:rPr>
                        <a:t>lc_w</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65"/>
                        </a:spcBef>
                      </a:pPr>
                      <a:r>
                        <a:rPr sz="2400" b="1" spc="-5" dirty="0">
                          <a:latin typeface="Times New Roman" panose="02020603050405020304"/>
                          <a:cs typeface="Times New Roman" panose="02020603050405020304"/>
                        </a:rPr>
                        <a:t>lc_p</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65"/>
                        </a:spcBef>
                      </a:pPr>
                      <a:r>
                        <a:rPr sz="2400" b="1" spc="-10" dirty="0">
                          <a:latin typeface="Times New Roman" panose="02020603050405020304"/>
                          <a:cs typeface="Times New Roman" panose="02020603050405020304"/>
                        </a:rPr>
                        <a:t>lc_rel</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spcBef>
                          <a:spcPts val="65"/>
                        </a:spcBef>
                      </a:pPr>
                      <a:r>
                        <a:rPr sz="2400" b="1" spc="-15" dirty="0">
                          <a:latin typeface="Times New Roman" panose="02020603050405020304"/>
                          <a:cs typeface="Times New Roman" panose="02020603050405020304"/>
                        </a:rPr>
                        <a:t>rc_w</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65"/>
                        </a:spcBef>
                      </a:pPr>
                      <a:r>
                        <a:rPr sz="2400" b="1" spc="-15" dirty="0">
                          <a:latin typeface="Times New Roman" panose="02020603050405020304"/>
                          <a:cs typeface="Times New Roman" panose="02020603050405020304"/>
                        </a:rPr>
                        <a:t>rc_p</a:t>
                      </a:r>
                      <a:endParaRPr sz="2400">
                        <a:latin typeface="Times New Roman" panose="02020603050405020304"/>
                        <a:cs typeface="Times New Roman" panose="02020603050405020304"/>
                      </a:endParaRPr>
                    </a:p>
                  </a:txBody>
                  <a:tcPr marL="0" marR="0" marT="825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65"/>
                        </a:spcBef>
                      </a:pPr>
                      <a:r>
                        <a:rPr sz="2400" b="1" spc="-20" dirty="0">
                          <a:latin typeface="Times New Roman" panose="02020603050405020304"/>
                          <a:cs typeface="Times New Roman" panose="02020603050405020304"/>
                        </a:rPr>
                        <a:t>rc_rel</a:t>
                      </a:r>
                      <a:endParaRPr sz="2400">
                        <a:latin typeface="Times New Roman" panose="02020603050405020304"/>
                        <a:cs typeface="Times New Roman" panose="02020603050405020304"/>
                      </a:endParaRPr>
                    </a:p>
                  </a:txBody>
                  <a:tcPr marL="0" marR="0" marT="825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407670">
                <a:tc>
                  <a:txBody>
                    <a:bodyPr/>
                    <a:lstStyle/>
                    <a:p>
                      <a:pPr algn="ctr">
                        <a:lnSpc>
                          <a:spcPct val="100000"/>
                        </a:lnSpc>
                        <a:spcBef>
                          <a:spcPts val="65"/>
                        </a:spcBef>
                      </a:pPr>
                      <a:r>
                        <a:rPr sz="2400" b="1" spc="-5" dirty="0">
                          <a:latin typeface="Times New Roman" panose="02020603050405020304"/>
                          <a:cs typeface="Times New Roman" panose="02020603050405020304"/>
                        </a:rPr>
                        <a:t>T1</a:t>
                      </a:r>
                      <a:endParaRPr sz="2400">
                        <a:latin typeface="Times New Roman" panose="02020603050405020304"/>
                        <a:cs typeface="Times New Roman" panose="02020603050405020304"/>
                      </a:endParaRPr>
                    </a:p>
                  </a:txBody>
                  <a:tcPr marL="0" marR="0" marT="82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07670">
                <a:tc>
                  <a:txBody>
                    <a:bodyPr/>
                    <a:lstStyle/>
                    <a:p>
                      <a:pPr algn="ctr">
                        <a:lnSpc>
                          <a:spcPct val="100000"/>
                        </a:lnSpc>
                        <a:spcBef>
                          <a:spcPts val="65"/>
                        </a:spcBef>
                      </a:pPr>
                      <a:r>
                        <a:rPr sz="2400" b="1" spc="-5" dirty="0">
                          <a:latin typeface="Times New Roman" panose="02020603050405020304"/>
                          <a:cs typeface="Times New Roman" panose="02020603050405020304"/>
                        </a:rPr>
                        <a:t>T0</a:t>
                      </a:r>
                      <a:endParaRPr sz="2400">
                        <a:latin typeface="Times New Roman" panose="02020603050405020304"/>
                        <a:cs typeface="Times New Roman" panose="02020603050405020304"/>
                      </a:endParaRPr>
                    </a:p>
                  </a:txBody>
                  <a:tcPr marL="0" marR="0" marT="82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07670">
                <a:tc>
                  <a:txBody>
                    <a:bodyPr/>
                    <a:lstStyle/>
                    <a:p>
                      <a:pPr algn="ctr">
                        <a:lnSpc>
                          <a:spcPct val="100000"/>
                        </a:lnSpc>
                        <a:spcBef>
                          <a:spcPts val="65"/>
                        </a:spcBef>
                      </a:pPr>
                      <a:r>
                        <a:rPr sz="2400" b="1" spc="-10" dirty="0">
                          <a:latin typeface="Times New Roman" panose="02020603050405020304"/>
                          <a:cs typeface="Times New Roman" panose="02020603050405020304"/>
                        </a:rPr>
                        <a:t>N0</a:t>
                      </a:r>
                      <a:endParaRPr sz="2400">
                        <a:latin typeface="Times New Roman" panose="02020603050405020304"/>
                        <a:cs typeface="Times New Roman" panose="02020603050405020304"/>
                      </a:endParaRPr>
                    </a:p>
                  </a:txBody>
                  <a:tcPr marL="0" marR="0" marT="82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07670">
                <a:tc>
                  <a:txBody>
                    <a:bodyPr/>
                    <a:lstStyle/>
                    <a:p>
                      <a:pPr algn="ctr">
                        <a:lnSpc>
                          <a:spcPct val="100000"/>
                        </a:lnSpc>
                        <a:spcBef>
                          <a:spcPts val="65"/>
                        </a:spcBef>
                      </a:pPr>
                      <a:r>
                        <a:rPr sz="2400" b="1" spc="-10" dirty="0">
                          <a:latin typeface="Times New Roman" panose="02020603050405020304"/>
                          <a:cs typeface="Times New Roman" panose="02020603050405020304"/>
                        </a:rPr>
                        <a:t>N1</a:t>
                      </a:r>
                      <a:endParaRPr sz="2400">
                        <a:latin typeface="Times New Roman" panose="02020603050405020304"/>
                        <a:cs typeface="Times New Roman" panose="02020603050405020304"/>
                      </a:endParaRPr>
                    </a:p>
                  </a:txBody>
                  <a:tcPr marL="0" marR="0" marT="825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35"/>
                        </a:spcBef>
                      </a:pPr>
                      <a:r>
                        <a:rPr sz="2400" dirty="0">
                          <a:latin typeface="Tahoma" panose="020B0604030504040204"/>
                          <a:cs typeface="Tahoma" panose="020B0604030504040204"/>
                        </a:rPr>
                        <a:t>√</a:t>
                      </a:r>
                      <a:endParaRPr sz="2400">
                        <a:latin typeface="Tahoma" panose="020B0604030504040204"/>
                        <a:cs typeface="Tahoma" panose="020B0604030504040204"/>
                      </a:endParaRPr>
                    </a:p>
                  </a:txBody>
                  <a:tcPr marL="0" marR="0" marT="1714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2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18" name="object 18"/>
          <p:cNvSpPr/>
          <p:nvPr/>
        </p:nvSpPr>
        <p:spPr>
          <a:xfrm>
            <a:off x="1847088" y="1484375"/>
            <a:ext cx="8641080" cy="832485"/>
          </a:xfrm>
          <a:custGeom>
            <a:avLst/>
            <a:gdLst/>
            <a:ahLst/>
            <a:cxnLst/>
            <a:rect l="l" t="t" r="r" b="b"/>
            <a:pathLst>
              <a:path w="8641080" h="832485">
                <a:moveTo>
                  <a:pt x="0" y="832103"/>
                </a:moveTo>
                <a:lnTo>
                  <a:pt x="8641080" y="832103"/>
                </a:lnTo>
                <a:lnTo>
                  <a:pt x="8641080" y="0"/>
                </a:lnTo>
                <a:lnTo>
                  <a:pt x="0" y="0"/>
                </a:lnTo>
                <a:lnTo>
                  <a:pt x="0" y="832103"/>
                </a:lnTo>
                <a:close/>
              </a:path>
            </a:pathLst>
          </a:custGeom>
          <a:solidFill>
            <a:srgbClr val="FFFFFF"/>
          </a:solidFill>
        </p:spPr>
        <p:txBody>
          <a:bodyPr wrap="square" lIns="0" tIns="0" rIns="0" bIns="0" rtlCol="0"/>
          <a:lstStyle/>
          <a:p/>
        </p:txBody>
      </p:sp>
      <p:sp>
        <p:nvSpPr>
          <p:cNvPr id="19" name="object 19"/>
          <p:cNvSpPr txBox="1"/>
          <p:nvPr/>
        </p:nvSpPr>
        <p:spPr>
          <a:xfrm>
            <a:off x="2064385" y="1252220"/>
            <a:ext cx="7473315" cy="935990"/>
          </a:xfrm>
          <a:prstGeom prst="rect">
            <a:avLst/>
          </a:prstGeom>
        </p:spPr>
        <p:txBody>
          <a:bodyPr vert="horz" wrap="square" lIns="0" tIns="12700" rIns="0" bIns="0" rtlCol="0">
            <a:spAutoFit/>
          </a:bodyPr>
          <a:lstStyle/>
          <a:p>
            <a:pPr indent="0" fontAlgn="auto">
              <a:lnSpc>
                <a:spcPct val="150000"/>
              </a:lnSpc>
              <a:spcBef>
                <a:spcPts val="100"/>
              </a:spcBef>
              <a:buFont typeface="Arial" panose="020B0604020202020204" pitchFamily="34" charset="0"/>
              <a:buChar char="•"/>
            </a:pPr>
            <a:r>
              <a:rPr sz="2000" b="1" spc="10" dirty="0">
                <a:latin typeface="宋体" panose="02010600030101010101" pitchFamily="2" charset="-122"/>
                <a:ea typeface="宋体" panose="02010600030101010101" pitchFamily="2" charset="-122"/>
                <a:cs typeface="宋体" panose="02010600030101010101" pitchFamily="2" charset="-122"/>
              </a:rPr>
              <a:t>假设选取如下特征构造分类器</a:t>
            </a:r>
            <a:r>
              <a:rPr sz="2000" b="1" spc="-5" dirty="0">
                <a:latin typeface="宋体" panose="02010600030101010101" pitchFamily="2" charset="-122"/>
                <a:ea typeface="宋体" panose="02010600030101010101" pitchFamily="2" charset="-122"/>
                <a:cs typeface="宋体" panose="02010600030101010101" pitchFamily="2" charset="-122"/>
              </a:rPr>
              <a:t>：word/w: </a:t>
            </a:r>
            <a:r>
              <a:rPr sz="2000" b="1" spc="10" dirty="0">
                <a:latin typeface="宋体" panose="02010600030101010101" pitchFamily="2" charset="-122"/>
                <a:ea typeface="宋体" panose="02010600030101010101" pitchFamily="2" charset="-122"/>
                <a:cs typeface="宋体" panose="02010600030101010101" pitchFamily="2" charset="-122"/>
              </a:rPr>
              <a:t>词</a:t>
            </a:r>
            <a:r>
              <a:rPr sz="2000" b="1" dirty="0">
                <a:latin typeface="宋体" panose="02010600030101010101" pitchFamily="2" charset="-122"/>
                <a:ea typeface="宋体" panose="02010600030101010101" pitchFamily="2" charset="-122"/>
                <a:cs typeface="宋体" panose="02010600030101010101" pitchFamily="2" charset="-122"/>
              </a:rPr>
              <a:t>；pos/p:</a:t>
            </a:r>
            <a:r>
              <a:rPr sz="2000" b="1" spc="-25" dirty="0">
                <a:latin typeface="宋体" panose="02010600030101010101" pitchFamily="2" charset="-122"/>
                <a:ea typeface="宋体" panose="02010600030101010101" pitchFamily="2" charset="-122"/>
                <a:cs typeface="宋体" panose="02010600030101010101" pitchFamily="2" charset="-122"/>
              </a:rPr>
              <a:t> </a:t>
            </a:r>
            <a:r>
              <a:rPr sz="2000" b="1" spc="10" dirty="0">
                <a:latin typeface="宋体" panose="02010600030101010101" pitchFamily="2" charset="-122"/>
                <a:ea typeface="宋体" panose="02010600030101010101" pitchFamily="2" charset="-122"/>
                <a:cs typeface="宋体" panose="02010600030101010101" pitchFamily="2" charset="-122"/>
              </a:rPr>
              <a:t>词性；</a:t>
            </a:r>
            <a:r>
              <a:rPr sz="2000" b="1" spc="10" dirty="0">
                <a:latin typeface="宋体" panose="02010600030101010101" pitchFamily="2" charset="-122"/>
                <a:ea typeface="宋体" panose="02010600030101010101" pitchFamily="2" charset="-122"/>
                <a:cs typeface="宋体" panose="02010600030101010101" pitchFamily="2" charset="-122"/>
              </a:rPr>
              <a:t>lc：left_most_child;rc: righ_most_child;	rel: 依存关系</a:t>
            </a:r>
            <a:endParaRPr sz="2000" b="1" spc="10" dirty="0">
              <a:latin typeface="宋体" panose="02010600030101010101" pitchFamily="2" charset="-122"/>
              <a:ea typeface="宋体" panose="02010600030101010101" pitchFamily="2" charset="-122"/>
              <a:cs typeface="宋体" panose="02010600030101010101" pitchFamily="2" charset="-122"/>
            </a:endParaRPr>
          </a:p>
        </p:txBody>
      </p:sp>
      <p:sp>
        <p:nvSpPr>
          <p:cNvPr id="20" name="object 20"/>
          <p:cNvSpPr/>
          <p:nvPr/>
        </p:nvSpPr>
        <p:spPr>
          <a:xfrm>
            <a:off x="7103363" y="4954522"/>
            <a:ext cx="3354944" cy="1786128"/>
          </a:xfrm>
          <a:prstGeom prst="rect">
            <a:avLst/>
          </a:prstGeom>
          <a:blipFill>
            <a:blip r:embed="rId2" cstate="print"/>
            <a:stretch>
              <a:fillRect/>
            </a:stretch>
          </a:blipFill>
        </p:spPr>
        <p:txBody>
          <a:bodyPr wrap="square" lIns="0" tIns="0" rIns="0" bIns="0" rtlCol="0"/>
          <a:lstStyle/>
          <a:p/>
        </p:txBody>
      </p:sp>
      <p:sp>
        <p:nvSpPr>
          <p:cNvPr id="21" name="object 21"/>
          <p:cNvSpPr txBox="1"/>
          <p:nvPr/>
        </p:nvSpPr>
        <p:spPr>
          <a:xfrm>
            <a:off x="9248647" y="4647057"/>
            <a:ext cx="720090" cy="381635"/>
          </a:xfrm>
          <a:prstGeom prst="rect">
            <a:avLst/>
          </a:prstGeom>
        </p:spPr>
        <p:txBody>
          <a:bodyPr vert="horz" wrap="square" lIns="0" tIns="12700" rIns="0" bIns="0" rtlCol="0">
            <a:spAutoFit/>
          </a:bodyPr>
          <a:lstStyle/>
          <a:p>
            <a:pPr marL="12700">
              <a:lnSpc>
                <a:spcPct val="100000"/>
              </a:lnSpc>
              <a:spcBef>
                <a:spcPts val="100"/>
              </a:spcBef>
            </a:pPr>
            <a:r>
              <a:rPr sz="2400" b="1" i="1" spc="-5" dirty="0">
                <a:latin typeface="Times New Roman" panose="02020603050405020304"/>
                <a:cs typeface="Times New Roman" panose="02020603050405020304"/>
              </a:rPr>
              <a:t>Input</a:t>
            </a:r>
            <a:endParaRPr sz="2400">
              <a:latin typeface="Times New Roman" panose="02020603050405020304"/>
              <a:cs typeface="Times New Roman" panose="02020603050405020304"/>
            </a:endParaRPr>
          </a:p>
        </p:txBody>
      </p:sp>
      <p:sp>
        <p:nvSpPr>
          <p:cNvPr id="22" name="object 22"/>
          <p:cNvSpPr/>
          <p:nvPr/>
        </p:nvSpPr>
        <p:spPr>
          <a:xfrm>
            <a:off x="9425813" y="5517641"/>
            <a:ext cx="111760" cy="504190"/>
          </a:xfrm>
          <a:custGeom>
            <a:avLst/>
            <a:gdLst/>
            <a:ahLst/>
            <a:cxnLst/>
            <a:rect l="l" t="t" r="r" b="b"/>
            <a:pathLst>
              <a:path w="111759" h="504189">
                <a:moveTo>
                  <a:pt x="55752" y="39217"/>
                </a:moveTo>
                <a:lnTo>
                  <a:pt x="45846" y="56190"/>
                </a:lnTo>
                <a:lnTo>
                  <a:pt x="45846" y="504050"/>
                </a:lnTo>
                <a:lnTo>
                  <a:pt x="65658" y="504050"/>
                </a:lnTo>
                <a:lnTo>
                  <a:pt x="65658" y="56190"/>
                </a:lnTo>
                <a:lnTo>
                  <a:pt x="55752" y="39217"/>
                </a:lnTo>
                <a:close/>
              </a:path>
              <a:path w="111759" h="504189">
                <a:moveTo>
                  <a:pt x="55752" y="0"/>
                </a:moveTo>
                <a:lnTo>
                  <a:pt x="2793" y="90817"/>
                </a:lnTo>
                <a:lnTo>
                  <a:pt x="0" y="95542"/>
                </a:lnTo>
                <a:lnTo>
                  <a:pt x="1523" y="101612"/>
                </a:lnTo>
                <a:lnTo>
                  <a:pt x="6350" y="104368"/>
                </a:lnTo>
                <a:lnTo>
                  <a:pt x="11048" y="107124"/>
                </a:lnTo>
                <a:lnTo>
                  <a:pt x="17144" y="105524"/>
                </a:lnTo>
                <a:lnTo>
                  <a:pt x="19811" y="100799"/>
                </a:lnTo>
                <a:lnTo>
                  <a:pt x="45846" y="56190"/>
                </a:lnTo>
                <a:lnTo>
                  <a:pt x="45846" y="19558"/>
                </a:lnTo>
                <a:lnTo>
                  <a:pt x="67157" y="19558"/>
                </a:lnTo>
                <a:lnTo>
                  <a:pt x="55752" y="0"/>
                </a:lnTo>
                <a:close/>
              </a:path>
              <a:path w="111759" h="504189">
                <a:moveTo>
                  <a:pt x="67157" y="19558"/>
                </a:moveTo>
                <a:lnTo>
                  <a:pt x="65658" y="19558"/>
                </a:lnTo>
                <a:lnTo>
                  <a:pt x="65658" y="56190"/>
                </a:lnTo>
                <a:lnTo>
                  <a:pt x="91693" y="100799"/>
                </a:lnTo>
                <a:lnTo>
                  <a:pt x="94360" y="105524"/>
                </a:lnTo>
                <a:lnTo>
                  <a:pt x="100456" y="107124"/>
                </a:lnTo>
                <a:lnTo>
                  <a:pt x="109854" y="101612"/>
                </a:lnTo>
                <a:lnTo>
                  <a:pt x="111505" y="95542"/>
                </a:lnTo>
                <a:lnTo>
                  <a:pt x="108711" y="90817"/>
                </a:lnTo>
                <a:lnTo>
                  <a:pt x="67157" y="19558"/>
                </a:lnTo>
                <a:close/>
              </a:path>
              <a:path w="111759" h="504189">
                <a:moveTo>
                  <a:pt x="65658" y="19558"/>
                </a:moveTo>
                <a:lnTo>
                  <a:pt x="45846" y="19558"/>
                </a:lnTo>
                <a:lnTo>
                  <a:pt x="45846" y="56190"/>
                </a:lnTo>
                <a:lnTo>
                  <a:pt x="55752" y="39217"/>
                </a:lnTo>
                <a:lnTo>
                  <a:pt x="47243" y="24638"/>
                </a:lnTo>
                <a:lnTo>
                  <a:pt x="65658" y="24638"/>
                </a:lnTo>
                <a:lnTo>
                  <a:pt x="65658" y="19558"/>
                </a:lnTo>
                <a:close/>
              </a:path>
              <a:path w="111759" h="504189">
                <a:moveTo>
                  <a:pt x="65658" y="24638"/>
                </a:moveTo>
                <a:lnTo>
                  <a:pt x="64261" y="24638"/>
                </a:lnTo>
                <a:lnTo>
                  <a:pt x="55752" y="39217"/>
                </a:lnTo>
                <a:lnTo>
                  <a:pt x="65658" y="56190"/>
                </a:lnTo>
                <a:lnTo>
                  <a:pt x="65658" y="24638"/>
                </a:lnTo>
                <a:close/>
              </a:path>
              <a:path w="111759" h="504189">
                <a:moveTo>
                  <a:pt x="64261" y="24638"/>
                </a:moveTo>
                <a:lnTo>
                  <a:pt x="47243" y="24638"/>
                </a:lnTo>
                <a:lnTo>
                  <a:pt x="55752" y="39217"/>
                </a:lnTo>
                <a:lnTo>
                  <a:pt x="64261" y="24638"/>
                </a:lnTo>
                <a:close/>
              </a:path>
            </a:pathLst>
          </a:custGeom>
          <a:solidFill>
            <a:srgbClr val="FF0000"/>
          </a:solidFill>
        </p:spPr>
        <p:txBody>
          <a:bodyPr wrap="square" lIns="0" tIns="0" rIns="0" bIns="0" rtlCol="0"/>
          <a:lstStyle/>
          <a:p/>
        </p:txBody>
      </p:sp>
      <p:sp>
        <p:nvSpPr>
          <p:cNvPr id="23" name="object 23"/>
          <p:cNvSpPr/>
          <p:nvPr/>
        </p:nvSpPr>
        <p:spPr>
          <a:xfrm>
            <a:off x="8416925" y="5517641"/>
            <a:ext cx="111760" cy="504190"/>
          </a:xfrm>
          <a:custGeom>
            <a:avLst/>
            <a:gdLst/>
            <a:ahLst/>
            <a:cxnLst/>
            <a:rect l="l" t="t" r="r" b="b"/>
            <a:pathLst>
              <a:path w="111759" h="504189">
                <a:moveTo>
                  <a:pt x="55752" y="39217"/>
                </a:moveTo>
                <a:lnTo>
                  <a:pt x="45847" y="56190"/>
                </a:lnTo>
                <a:lnTo>
                  <a:pt x="45847" y="504050"/>
                </a:lnTo>
                <a:lnTo>
                  <a:pt x="65658" y="504050"/>
                </a:lnTo>
                <a:lnTo>
                  <a:pt x="65658" y="56190"/>
                </a:lnTo>
                <a:lnTo>
                  <a:pt x="55752" y="39217"/>
                </a:lnTo>
                <a:close/>
              </a:path>
              <a:path w="111759" h="504189">
                <a:moveTo>
                  <a:pt x="55752" y="0"/>
                </a:moveTo>
                <a:lnTo>
                  <a:pt x="2794" y="90817"/>
                </a:lnTo>
                <a:lnTo>
                  <a:pt x="0" y="95542"/>
                </a:lnTo>
                <a:lnTo>
                  <a:pt x="1524" y="101612"/>
                </a:lnTo>
                <a:lnTo>
                  <a:pt x="6350" y="104368"/>
                </a:lnTo>
                <a:lnTo>
                  <a:pt x="11049" y="107124"/>
                </a:lnTo>
                <a:lnTo>
                  <a:pt x="17145" y="105524"/>
                </a:lnTo>
                <a:lnTo>
                  <a:pt x="19811" y="100799"/>
                </a:lnTo>
                <a:lnTo>
                  <a:pt x="45847" y="56190"/>
                </a:lnTo>
                <a:lnTo>
                  <a:pt x="45847" y="19558"/>
                </a:lnTo>
                <a:lnTo>
                  <a:pt x="67157" y="19558"/>
                </a:lnTo>
                <a:lnTo>
                  <a:pt x="55752" y="0"/>
                </a:lnTo>
                <a:close/>
              </a:path>
              <a:path w="111759" h="504189">
                <a:moveTo>
                  <a:pt x="67157" y="19558"/>
                </a:moveTo>
                <a:lnTo>
                  <a:pt x="65658" y="19558"/>
                </a:lnTo>
                <a:lnTo>
                  <a:pt x="65658" y="56190"/>
                </a:lnTo>
                <a:lnTo>
                  <a:pt x="91694" y="100799"/>
                </a:lnTo>
                <a:lnTo>
                  <a:pt x="94360" y="105524"/>
                </a:lnTo>
                <a:lnTo>
                  <a:pt x="100456" y="107124"/>
                </a:lnTo>
                <a:lnTo>
                  <a:pt x="105155" y="104368"/>
                </a:lnTo>
                <a:lnTo>
                  <a:pt x="109981" y="101612"/>
                </a:lnTo>
                <a:lnTo>
                  <a:pt x="111505" y="95542"/>
                </a:lnTo>
                <a:lnTo>
                  <a:pt x="108711" y="90817"/>
                </a:lnTo>
                <a:lnTo>
                  <a:pt x="67157" y="19558"/>
                </a:lnTo>
                <a:close/>
              </a:path>
              <a:path w="111759" h="504189">
                <a:moveTo>
                  <a:pt x="65658" y="19558"/>
                </a:moveTo>
                <a:lnTo>
                  <a:pt x="45847" y="19558"/>
                </a:lnTo>
                <a:lnTo>
                  <a:pt x="45847" y="56190"/>
                </a:lnTo>
                <a:lnTo>
                  <a:pt x="55752" y="39217"/>
                </a:lnTo>
                <a:lnTo>
                  <a:pt x="47244" y="24638"/>
                </a:lnTo>
                <a:lnTo>
                  <a:pt x="65658" y="24638"/>
                </a:lnTo>
                <a:lnTo>
                  <a:pt x="65658" y="19558"/>
                </a:lnTo>
                <a:close/>
              </a:path>
              <a:path w="111759" h="504189">
                <a:moveTo>
                  <a:pt x="65658" y="24638"/>
                </a:moveTo>
                <a:lnTo>
                  <a:pt x="64261" y="24638"/>
                </a:lnTo>
                <a:lnTo>
                  <a:pt x="55752" y="39217"/>
                </a:lnTo>
                <a:lnTo>
                  <a:pt x="65658" y="56190"/>
                </a:lnTo>
                <a:lnTo>
                  <a:pt x="65658" y="24638"/>
                </a:lnTo>
                <a:close/>
              </a:path>
              <a:path w="111759" h="504189">
                <a:moveTo>
                  <a:pt x="64261" y="24638"/>
                </a:moveTo>
                <a:lnTo>
                  <a:pt x="47244" y="24638"/>
                </a:lnTo>
                <a:lnTo>
                  <a:pt x="55752" y="39217"/>
                </a:lnTo>
                <a:lnTo>
                  <a:pt x="64261" y="24638"/>
                </a:lnTo>
                <a:close/>
              </a:path>
            </a:pathLst>
          </a:custGeom>
          <a:solidFill>
            <a:srgbClr val="FF0000"/>
          </a:solidFill>
        </p:spPr>
        <p:txBody>
          <a:bodyPr wrap="square" lIns="0" tIns="0" rIns="0" bIns="0" rtlCol="0"/>
          <a:lstStyle/>
          <a:p/>
        </p:txBody>
      </p:sp>
      <p:sp>
        <p:nvSpPr>
          <p:cNvPr id="24" name="object 24"/>
          <p:cNvSpPr txBox="1"/>
          <p:nvPr/>
        </p:nvSpPr>
        <p:spPr>
          <a:xfrm>
            <a:off x="9344406" y="6045200"/>
            <a:ext cx="923925" cy="381635"/>
          </a:xfrm>
          <a:prstGeom prst="rect">
            <a:avLst/>
          </a:prstGeom>
        </p:spPr>
        <p:txBody>
          <a:bodyPr vert="horz" wrap="square" lIns="0" tIns="12700" rIns="0" bIns="0" rtlCol="0">
            <a:spAutoFit/>
          </a:bodyPr>
          <a:lstStyle/>
          <a:p>
            <a:pPr marL="12700">
              <a:lnSpc>
                <a:spcPct val="100000"/>
              </a:lnSpc>
              <a:spcBef>
                <a:spcPts val="100"/>
              </a:spcBef>
              <a:tabLst>
                <a:tab pos="537845" algn="l"/>
              </a:tabLst>
            </a:pPr>
            <a:r>
              <a:rPr sz="2400" b="1" spc="-5" dirty="0">
                <a:latin typeface="Times New Roman" panose="02020603050405020304"/>
                <a:cs typeface="Times New Roman" panose="02020603050405020304"/>
              </a:rPr>
              <a:t>N0</a:t>
            </a:r>
            <a:r>
              <a:rPr sz="2400" b="1" spc="-5"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N1</a:t>
            </a:r>
            <a:endParaRPr sz="2400">
              <a:latin typeface="Times New Roman" panose="02020603050405020304"/>
              <a:cs typeface="Times New Roman" panose="02020603050405020304"/>
            </a:endParaRPr>
          </a:p>
        </p:txBody>
      </p:sp>
      <p:sp>
        <p:nvSpPr>
          <p:cNvPr id="25" name="object 25"/>
          <p:cNvSpPr txBox="1"/>
          <p:nvPr/>
        </p:nvSpPr>
        <p:spPr>
          <a:xfrm>
            <a:off x="8301990" y="6045200"/>
            <a:ext cx="381000" cy="38163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anose="02020603050405020304"/>
                <a:cs typeface="Times New Roman" panose="02020603050405020304"/>
              </a:rPr>
              <a:t>T</a:t>
            </a:r>
            <a:r>
              <a:rPr sz="2400" b="1" dirty="0">
                <a:latin typeface="Times New Roman" panose="02020603050405020304"/>
                <a:cs typeface="Times New Roman" panose="02020603050405020304"/>
              </a:rPr>
              <a:t>0</a:t>
            </a:r>
            <a:endParaRPr sz="2400">
              <a:latin typeface="Times New Roman" panose="02020603050405020304"/>
              <a:cs typeface="Times New Roman" panose="02020603050405020304"/>
            </a:endParaRPr>
          </a:p>
        </p:txBody>
      </p:sp>
      <p:sp>
        <p:nvSpPr>
          <p:cNvPr id="26" name="object 26"/>
          <p:cNvSpPr/>
          <p:nvPr/>
        </p:nvSpPr>
        <p:spPr>
          <a:xfrm>
            <a:off x="9928732" y="5517641"/>
            <a:ext cx="111760" cy="504190"/>
          </a:xfrm>
          <a:custGeom>
            <a:avLst/>
            <a:gdLst/>
            <a:ahLst/>
            <a:cxnLst/>
            <a:rect l="l" t="t" r="r" b="b"/>
            <a:pathLst>
              <a:path w="111759" h="504189">
                <a:moveTo>
                  <a:pt x="55753" y="39217"/>
                </a:moveTo>
                <a:lnTo>
                  <a:pt x="45847" y="56190"/>
                </a:lnTo>
                <a:lnTo>
                  <a:pt x="45847" y="504050"/>
                </a:lnTo>
                <a:lnTo>
                  <a:pt x="65659" y="504050"/>
                </a:lnTo>
                <a:lnTo>
                  <a:pt x="65659" y="56190"/>
                </a:lnTo>
                <a:lnTo>
                  <a:pt x="55753" y="39217"/>
                </a:lnTo>
                <a:close/>
              </a:path>
              <a:path w="111759" h="504189">
                <a:moveTo>
                  <a:pt x="55752" y="0"/>
                </a:moveTo>
                <a:lnTo>
                  <a:pt x="2794" y="90817"/>
                </a:lnTo>
                <a:lnTo>
                  <a:pt x="0" y="95542"/>
                </a:lnTo>
                <a:lnTo>
                  <a:pt x="1524" y="101612"/>
                </a:lnTo>
                <a:lnTo>
                  <a:pt x="6350" y="104368"/>
                </a:lnTo>
                <a:lnTo>
                  <a:pt x="11049" y="107124"/>
                </a:lnTo>
                <a:lnTo>
                  <a:pt x="17145" y="105524"/>
                </a:lnTo>
                <a:lnTo>
                  <a:pt x="19812" y="100799"/>
                </a:lnTo>
                <a:lnTo>
                  <a:pt x="45847" y="56190"/>
                </a:lnTo>
                <a:lnTo>
                  <a:pt x="45847" y="19558"/>
                </a:lnTo>
                <a:lnTo>
                  <a:pt x="67157" y="19558"/>
                </a:lnTo>
                <a:lnTo>
                  <a:pt x="55752" y="0"/>
                </a:lnTo>
                <a:close/>
              </a:path>
              <a:path w="111759" h="504189">
                <a:moveTo>
                  <a:pt x="67157" y="19558"/>
                </a:moveTo>
                <a:lnTo>
                  <a:pt x="65659" y="19558"/>
                </a:lnTo>
                <a:lnTo>
                  <a:pt x="65659" y="56190"/>
                </a:lnTo>
                <a:lnTo>
                  <a:pt x="91694" y="100799"/>
                </a:lnTo>
                <a:lnTo>
                  <a:pt x="94361" y="105524"/>
                </a:lnTo>
                <a:lnTo>
                  <a:pt x="100457" y="107124"/>
                </a:lnTo>
                <a:lnTo>
                  <a:pt x="109855" y="101612"/>
                </a:lnTo>
                <a:lnTo>
                  <a:pt x="111506" y="95542"/>
                </a:lnTo>
                <a:lnTo>
                  <a:pt x="108712" y="90817"/>
                </a:lnTo>
                <a:lnTo>
                  <a:pt x="67157" y="19558"/>
                </a:lnTo>
                <a:close/>
              </a:path>
              <a:path w="111759" h="504189">
                <a:moveTo>
                  <a:pt x="65659" y="19558"/>
                </a:moveTo>
                <a:lnTo>
                  <a:pt x="45847" y="19558"/>
                </a:lnTo>
                <a:lnTo>
                  <a:pt x="45847" y="56190"/>
                </a:lnTo>
                <a:lnTo>
                  <a:pt x="55753" y="39217"/>
                </a:lnTo>
                <a:lnTo>
                  <a:pt x="47244" y="24638"/>
                </a:lnTo>
                <a:lnTo>
                  <a:pt x="65659" y="24638"/>
                </a:lnTo>
                <a:lnTo>
                  <a:pt x="65659" y="19558"/>
                </a:lnTo>
                <a:close/>
              </a:path>
              <a:path w="111759" h="504189">
                <a:moveTo>
                  <a:pt x="65659" y="24638"/>
                </a:moveTo>
                <a:lnTo>
                  <a:pt x="64262" y="24638"/>
                </a:lnTo>
                <a:lnTo>
                  <a:pt x="55753" y="39217"/>
                </a:lnTo>
                <a:lnTo>
                  <a:pt x="65659" y="56190"/>
                </a:lnTo>
                <a:lnTo>
                  <a:pt x="65659" y="24638"/>
                </a:lnTo>
                <a:close/>
              </a:path>
              <a:path w="111759" h="504189">
                <a:moveTo>
                  <a:pt x="64262" y="24638"/>
                </a:moveTo>
                <a:lnTo>
                  <a:pt x="47244" y="24638"/>
                </a:lnTo>
                <a:lnTo>
                  <a:pt x="55753" y="39217"/>
                </a:lnTo>
                <a:lnTo>
                  <a:pt x="64262" y="24638"/>
                </a:lnTo>
                <a:close/>
              </a:path>
            </a:pathLst>
          </a:custGeom>
          <a:solidFill>
            <a:srgbClr val="FF0000"/>
          </a:solidFill>
        </p:spPr>
        <p:txBody>
          <a:bodyPr wrap="square" lIns="0" tIns="0" rIns="0" bIns="0" rtlCol="0"/>
          <a:lstStyle/>
          <a:p/>
        </p:txBody>
      </p:sp>
      <p:sp>
        <p:nvSpPr>
          <p:cNvPr id="27" name="object 27"/>
          <p:cNvSpPr txBox="1"/>
          <p:nvPr/>
        </p:nvSpPr>
        <p:spPr>
          <a:xfrm>
            <a:off x="7628254" y="4676343"/>
            <a:ext cx="1151255" cy="381635"/>
          </a:xfrm>
          <a:prstGeom prst="rect">
            <a:avLst/>
          </a:prstGeom>
        </p:spPr>
        <p:txBody>
          <a:bodyPr vert="horz" wrap="square" lIns="0" tIns="12700" rIns="0" bIns="0" rtlCol="0">
            <a:spAutoFit/>
          </a:bodyPr>
          <a:lstStyle/>
          <a:p>
            <a:pPr marL="38100">
              <a:lnSpc>
                <a:spcPct val="100000"/>
              </a:lnSpc>
              <a:spcBef>
                <a:spcPts val="100"/>
              </a:spcBef>
            </a:pPr>
            <a:r>
              <a:rPr sz="3600" b="1" spc="37" baseline="39000" dirty="0">
                <a:latin typeface="Times New Roman" panose="02020603050405020304"/>
                <a:cs typeface="Times New Roman" panose="02020603050405020304"/>
              </a:rPr>
              <a:t>T1</a:t>
            </a:r>
            <a:r>
              <a:rPr sz="2400" b="1" i="1" spc="25" dirty="0">
                <a:latin typeface="Times New Roman" panose="02020603050405020304"/>
                <a:cs typeface="Times New Roman" panose="02020603050405020304"/>
              </a:rPr>
              <a:t>Stack</a:t>
            </a:r>
            <a:endParaRPr sz="2400">
              <a:latin typeface="Times New Roman" panose="02020603050405020304"/>
              <a:cs typeface="Times New Roman" panose="02020603050405020304"/>
            </a:endParaRPr>
          </a:p>
        </p:txBody>
      </p:sp>
      <p:sp>
        <p:nvSpPr>
          <p:cNvPr id="28" name="object 28"/>
          <p:cNvSpPr/>
          <p:nvPr/>
        </p:nvSpPr>
        <p:spPr>
          <a:xfrm>
            <a:off x="7753984" y="4798314"/>
            <a:ext cx="111505" cy="250062"/>
          </a:xfrm>
          <a:prstGeom prst="rect">
            <a:avLst/>
          </a:prstGeom>
          <a:blipFill>
            <a:blip r:embed="rId3" cstate="print"/>
            <a:stretch>
              <a:fillRect/>
            </a:stretch>
          </a:blipFill>
        </p:spPr>
        <p:txBody>
          <a:bodyPr wrap="square" lIns="0" tIns="0" rIns="0" bIns="0" rtlCol="0"/>
          <a:lstStyle/>
          <a:p/>
        </p:txBody>
      </p:sp>
      <p:sp>
        <p:nvSpPr>
          <p:cNvPr id="29" name="object 12"/>
          <p:cNvSpPr txBox="1">
            <a:spLocks noGrp="1"/>
          </p:cNvSpPr>
          <p:nvPr/>
        </p:nvSpPr>
        <p:spPr>
          <a:xfrm>
            <a:off x="283210" y="48069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1341120" y="1640205"/>
            <a:ext cx="9819005" cy="470789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句子是一个</a:t>
            </a:r>
            <a:r>
              <a:rPr lang="zh-CN" altLang="en-US" sz="2000">
                <a:solidFill>
                  <a:srgbClr val="FF0000"/>
                </a:solidFill>
                <a:latin typeface="微软雅黑" panose="020B0503020204020204" pitchFamily="34" charset="-122"/>
                <a:ea typeface="微软雅黑" panose="020B0503020204020204" pitchFamily="34" charset="-122"/>
              </a:rPr>
              <a:t>有机（有组织）的整体</a:t>
            </a:r>
            <a:r>
              <a:rPr lang="zh-CN" altLang="en-US" sz="2000">
                <a:latin typeface="微软雅黑" panose="020B0503020204020204" pitchFamily="34" charset="-122"/>
                <a:ea typeface="微软雅黑" panose="020B0503020204020204" pitchFamily="34" charset="-122"/>
              </a:rPr>
              <a:t>，它的构成成分是</a:t>
            </a:r>
            <a:r>
              <a:rPr lang="zh-CN" altLang="en-US" sz="2000">
                <a:solidFill>
                  <a:srgbClr val="FF0000"/>
                </a:solidFill>
                <a:latin typeface="微软雅黑" panose="020B0503020204020204" pitchFamily="34" charset="-122"/>
                <a:ea typeface="微软雅黑" panose="020B0503020204020204" pitchFamily="34" charset="-122"/>
              </a:rPr>
              <a:t>词</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任何一个词一旦成为句子的一部分，就不再像在词典中那样孤立存在了。一个词和邻近的词之间就会产生一种</a:t>
            </a:r>
            <a:r>
              <a:rPr lang="zh-CN" altLang="en-US" sz="2000">
                <a:solidFill>
                  <a:srgbClr val="FF0000"/>
                </a:solidFill>
                <a:latin typeface="微软雅黑" panose="020B0503020204020204" pitchFamily="34" charset="-122"/>
                <a:ea typeface="微软雅黑" panose="020B0503020204020204" pitchFamily="34" charset="-122"/>
              </a:rPr>
              <a:t>联系</a:t>
            </a:r>
            <a:r>
              <a:rPr lang="zh-CN" altLang="en-US" sz="2000">
                <a:latin typeface="微软雅黑" panose="020B0503020204020204" pitchFamily="34" charset="-122"/>
                <a:ea typeface="微软雅黑" panose="020B0503020204020204" pitchFamily="34" charset="-122"/>
              </a:rPr>
              <a:t>，这些联系的全部就构成了句子框架。</a:t>
            </a:r>
            <a:endParaRPr lang="zh-CN" altLang="en-US" sz="20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理解一个句子，就是要</a:t>
            </a:r>
            <a:r>
              <a:rPr lang="zh-CN" altLang="en-US" sz="2000">
                <a:solidFill>
                  <a:srgbClr val="FF0000"/>
                </a:solidFill>
                <a:latin typeface="微软雅黑" panose="020B0503020204020204" pitchFamily="34" charset="-122"/>
                <a:ea typeface="微软雅黑" panose="020B0503020204020204" pitchFamily="34" charset="-122"/>
              </a:rPr>
              <a:t>找出</a:t>
            </a:r>
            <a:r>
              <a:rPr lang="zh-CN" altLang="en-US" sz="2000">
                <a:latin typeface="微软雅黑" panose="020B0503020204020204" pitchFamily="34" charset="-122"/>
                <a:ea typeface="微软雅黑" panose="020B0503020204020204" pitchFamily="34" charset="-122"/>
              </a:rPr>
              <a:t>联结句子中各个不同的词间的</a:t>
            </a:r>
            <a:r>
              <a:rPr lang="zh-CN" altLang="en-US" sz="2000">
                <a:solidFill>
                  <a:srgbClr val="FF0000"/>
                </a:solidFill>
                <a:latin typeface="微软雅黑" panose="020B0503020204020204" pitchFamily="34" charset="-122"/>
                <a:ea typeface="微软雅黑" panose="020B0503020204020204" pitchFamily="34" charset="-122"/>
              </a:rPr>
              <a:t>各种联系</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结构联系建立起词与词之间的</a:t>
            </a:r>
            <a:r>
              <a:rPr lang="zh-CN" altLang="en-US" sz="2000">
                <a:solidFill>
                  <a:srgbClr val="FF0000"/>
                </a:solidFill>
                <a:latin typeface="微软雅黑" panose="020B0503020204020204" pitchFamily="34" charset="-122"/>
                <a:ea typeface="微软雅黑" panose="020B0503020204020204" pitchFamily="34" charset="-122"/>
              </a:rPr>
              <a:t>依存关系</a:t>
            </a:r>
            <a:r>
              <a:rPr lang="zh-CN" altLang="en-US" sz="2000">
                <a:latin typeface="微软雅黑" panose="020B0503020204020204" pitchFamily="34" charset="-122"/>
                <a:ea typeface="微软雅黑" panose="020B0503020204020204" pitchFamily="34" charset="-122"/>
              </a:rPr>
              <a:t>。每项联系原则上将一个</a:t>
            </a:r>
            <a:r>
              <a:rPr lang="zh-CN" altLang="en-US" sz="2000">
                <a:solidFill>
                  <a:srgbClr val="FF0000"/>
                </a:solidFill>
                <a:latin typeface="微软雅黑" panose="020B0503020204020204" pitchFamily="34" charset="-122"/>
                <a:ea typeface="微软雅黑" panose="020B0503020204020204" pitchFamily="34" charset="-122"/>
              </a:rPr>
              <a:t>上项</a:t>
            </a:r>
            <a:r>
              <a:rPr lang="zh-CN" altLang="en-US" sz="2000">
                <a:latin typeface="微软雅黑" panose="020B0503020204020204" pitchFamily="34" charset="-122"/>
                <a:ea typeface="微软雅黑" panose="020B0503020204020204" pitchFamily="34" charset="-122"/>
              </a:rPr>
              <a:t>和一个</a:t>
            </a:r>
            <a:r>
              <a:rPr lang="zh-CN" altLang="en-US" sz="2000">
                <a:solidFill>
                  <a:srgbClr val="FF0000"/>
                </a:solidFill>
                <a:latin typeface="微软雅黑" panose="020B0503020204020204" pitchFamily="34" charset="-122"/>
                <a:ea typeface="微软雅黑" panose="020B0503020204020204" pitchFamily="34" charset="-122"/>
              </a:rPr>
              <a:t>下项</a:t>
            </a:r>
            <a:r>
              <a:rPr lang="zh-CN" altLang="en-US" sz="2000">
                <a:latin typeface="微软雅黑" panose="020B0503020204020204" pitchFamily="34" charset="-122"/>
                <a:ea typeface="微软雅黑" panose="020B0503020204020204" pitchFamily="34" charset="-122"/>
              </a:rPr>
              <a:t>联结起来。</a:t>
            </a:r>
            <a:endParaRPr lang="zh-CN" altLang="en-US" sz="20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上项叫</a:t>
            </a:r>
            <a:r>
              <a:rPr lang="zh-CN" altLang="en-US" sz="2000">
                <a:solidFill>
                  <a:srgbClr val="FF0000"/>
                </a:solidFill>
                <a:latin typeface="微软雅黑" panose="020B0503020204020204" pitchFamily="34" charset="-122"/>
                <a:ea typeface="微软雅黑" panose="020B0503020204020204" pitchFamily="34" charset="-122"/>
                <a:sym typeface="+mn-ea"/>
              </a:rPr>
              <a:t>支配词</a:t>
            </a:r>
            <a:r>
              <a:rPr lang="zh-CN" altLang="en-US" sz="2000">
                <a:latin typeface="微软雅黑" panose="020B0503020204020204" pitchFamily="34" charset="-122"/>
                <a:ea typeface="微软雅黑" panose="020B0503020204020204" pitchFamily="34" charset="-122"/>
              </a:rPr>
              <a:t>，下项叫</a:t>
            </a:r>
            <a:r>
              <a:rPr lang="zh-CN" altLang="en-US" sz="2000">
                <a:solidFill>
                  <a:srgbClr val="FF0000"/>
                </a:solidFill>
                <a:latin typeface="微软雅黑" panose="020B0503020204020204" pitchFamily="34" charset="-122"/>
                <a:ea typeface="微软雅黑" panose="020B0503020204020204" pitchFamily="34" charset="-122"/>
                <a:sym typeface="+mn-ea"/>
              </a:rPr>
              <a:t>从属词</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因此，句子里的全部词构成一个真正的</a:t>
            </a:r>
            <a:r>
              <a:rPr lang="zh-CN" altLang="en-US" sz="2000">
                <a:solidFill>
                  <a:srgbClr val="FF0000"/>
                </a:solidFill>
                <a:latin typeface="微软雅黑" panose="020B0503020204020204" pitchFamily="34" charset="-122"/>
                <a:ea typeface="微软雅黑" panose="020B0503020204020204" pitchFamily="34" charset="-122"/>
              </a:rPr>
              <a:t>分层次的体系</a:t>
            </a:r>
            <a:r>
              <a:rPr lang="zh-CN" altLang="en-US"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cr:</a:t>
            </a:r>
            <a:r>
              <a:rPr sz="2000" spc="5" dirty="0">
                <a:latin typeface="黑体" panose="02010609060101010101" pitchFamily="49" charset="-122"/>
                <a:ea typeface="黑体" panose="02010609060101010101" pitchFamily="49" charset="-122"/>
                <a:cs typeface="黑体" panose="02010609060101010101" pitchFamily="49" charset="-122"/>
                <a:sym typeface="+mn-ea"/>
              </a:rPr>
              <a:t>《</a:t>
            </a:r>
            <a:r>
              <a:rPr sz="2000" dirty="0">
                <a:latin typeface="黑体" panose="02010609060101010101" pitchFamily="49" charset="-122"/>
                <a:ea typeface="黑体" panose="02010609060101010101" pitchFamily="49" charset="-122"/>
                <a:cs typeface="黑体" panose="02010609060101010101" pitchFamily="49" charset="-122"/>
                <a:sym typeface="+mn-ea"/>
              </a:rPr>
              <a:t>结</a:t>
            </a:r>
            <a:r>
              <a:rPr sz="2000" spc="15" dirty="0">
                <a:latin typeface="黑体" panose="02010609060101010101" pitchFamily="49" charset="-122"/>
                <a:ea typeface="黑体" panose="02010609060101010101" pitchFamily="49" charset="-122"/>
                <a:cs typeface="黑体" panose="02010609060101010101" pitchFamily="49" charset="-122"/>
                <a:sym typeface="+mn-ea"/>
              </a:rPr>
              <a:t>构</a:t>
            </a:r>
            <a:r>
              <a:rPr sz="2000" dirty="0">
                <a:latin typeface="黑体" panose="02010609060101010101" pitchFamily="49" charset="-122"/>
                <a:ea typeface="黑体" panose="02010609060101010101" pitchFamily="49" charset="-122"/>
                <a:cs typeface="黑体" panose="02010609060101010101" pitchFamily="49" charset="-122"/>
                <a:sym typeface="+mn-ea"/>
              </a:rPr>
              <a:t>句</a:t>
            </a:r>
            <a:r>
              <a:rPr sz="2000" spc="15" dirty="0">
                <a:latin typeface="黑体" panose="02010609060101010101" pitchFamily="49" charset="-122"/>
                <a:ea typeface="黑体" panose="02010609060101010101" pitchFamily="49" charset="-122"/>
                <a:cs typeface="黑体" panose="02010609060101010101" pitchFamily="49" charset="-122"/>
                <a:sym typeface="+mn-ea"/>
              </a:rPr>
              <a:t>法</a:t>
            </a:r>
            <a:r>
              <a:rPr sz="2000" spc="-5" dirty="0">
                <a:latin typeface="黑体" panose="02010609060101010101" pitchFamily="49" charset="-122"/>
                <a:ea typeface="黑体" panose="02010609060101010101" pitchFamily="49" charset="-122"/>
                <a:cs typeface="黑体" panose="02010609060101010101" pitchFamily="49" charset="-122"/>
                <a:sym typeface="+mn-ea"/>
              </a:rPr>
              <a:t>概</a:t>
            </a:r>
            <a:r>
              <a:rPr sz="2000" spc="5" dirty="0">
                <a:latin typeface="黑体" panose="02010609060101010101" pitchFamily="49" charset="-122"/>
                <a:ea typeface="黑体" panose="02010609060101010101" pitchFamily="49" charset="-122"/>
                <a:cs typeface="黑体" panose="02010609060101010101" pitchFamily="49" charset="-122"/>
                <a:sym typeface="+mn-ea"/>
              </a:rPr>
              <a:t>要》</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12"/>
          <p:cNvSpPr txBox="1">
            <a:spLocks noGrp="1"/>
          </p:cNvSpPr>
          <p:nvPr/>
        </p:nvSpPr>
        <p:spPr>
          <a:xfrm>
            <a:off x="283210" y="480695"/>
            <a:ext cx="7855585" cy="42735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依存句法分析方法</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688465" y="1031240"/>
            <a:ext cx="9668510" cy="5169535"/>
          </a:xfrm>
          <a:prstGeom prst="rect">
            <a:avLst/>
          </a:prstGeom>
          <a:noFill/>
        </p:spPr>
        <p:txBody>
          <a:bodyPr wrap="square" rtlCol="0" anchor="t">
            <a:spAutoFit/>
          </a:bodyPr>
          <a:p>
            <a:pPr fontAlgn="auto">
              <a:lnSpc>
                <a:spcPct val="150000"/>
              </a:lnSpc>
            </a:pPr>
            <a:r>
              <a:rPr lang="zh-CN" altLang="en-US" sz="2200"/>
              <a:t>根据前面的图(b)得到如下训练实例：</a:t>
            </a:r>
            <a:endParaRPr lang="zh-CN" altLang="en-US" sz="2200"/>
          </a:p>
          <a:p>
            <a:pPr fontAlgn="auto">
              <a:lnSpc>
                <a:spcPct val="150000"/>
              </a:lnSpc>
            </a:pPr>
            <a:r>
              <a:rPr lang="zh-CN" altLang="en-US" sz="2200"/>
              <a:t>动作特征序列</a:t>
            </a:r>
            <a:endParaRPr lang="zh-CN" altLang="en-US" sz="2200"/>
          </a:p>
          <a:p>
            <a:pPr fontAlgn="auto">
              <a:lnSpc>
                <a:spcPct val="150000"/>
              </a:lnSpc>
            </a:pPr>
            <a:r>
              <a:rPr lang="zh-CN" altLang="en-US" sz="2200" b="1">
                <a:solidFill>
                  <a:srgbClr val="FF0000"/>
                </a:solidFill>
              </a:rPr>
              <a:t>Shift </a:t>
            </a:r>
            <a:r>
              <a:rPr lang="en-US" altLang="zh-CN" sz="2200"/>
              <a:t>	</a:t>
            </a:r>
            <a:r>
              <a:rPr lang="zh-CN" altLang="en-US" sz="2200">
                <a:solidFill>
                  <a:schemeClr val="accent4"/>
                </a:solidFill>
              </a:rPr>
              <a:t>T0w:这 T0p:PN N0w:将 N0p:AD N1w:成为 N1p:VV</a:t>
            </a:r>
            <a:endParaRPr lang="zh-CN" altLang="en-US" sz="2200"/>
          </a:p>
          <a:p>
            <a:pPr fontAlgn="auto">
              <a:lnSpc>
                <a:spcPct val="150000"/>
              </a:lnSpc>
            </a:pPr>
            <a:r>
              <a:rPr lang="zh-CN" altLang="en-US" sz="2200" b="1">
                <a:solidFill>
                  <a:srgbClr val="FF0000"/>
                </a:solidFill>
              </a:rPr>
              <a:t>L_A</a:t>
            </a:r>
            <a:r>
              <a:rPr lang="zh-CN" altLang="en-US" sz="2200"/>
              <a:t> </a:t>
            </a:r>
            <a:r>
              <a:rPr lang="en-US" altLang="zh-CN" sz="2200"/>
              <a:t>	</a:t>
            </a:r>
            <a:r>
              <a:rPr lang="zh-CN" altLang="en-US" sz="2200">
                <a:solidFill>
                  <a:schemeClr val="accent4"/>
                </a:solidFill>
              </a:rPr>
              <a:t>T1p:PN T0w:将 T0p:AD N0w:成为 N0p:VV N1w:解决 N1p:VV</a:t>
            </a:r>
            <a:endParaRPr lang="zh-CN" altLang="en-US" sz="2200">
              <a:solidFill>
                <a:schemeClr val="accent4"/>
              </a:solidFill>
            </a:endParaRPr>
          </a:p>
          <a:p>
            <a:pPr fontAlgn="auto">
              <a:lnSpc>
                <a:spcPct val="150000"/>
              </a:lnSpc>
            </a:pPr>
            <a:r>
              <a:rPr lang="zh-CN" altLang="en-US" sz="2200" b="1">
                <a:solidFill>
                  <a:srgbClr val="FF0000"/>
                </a:solidFill>
              </a:rPr>
              <a:t>L_A </a:t>
            </a:r>
            <a:r>
              <a:rPr lang="en-US" altLang="zh-CN" sz="2200"/>
              <a:t>	</a:t>
            </a:r>
            <a:r>
              <a:rPr lang="zh-CN" altLang="en-US" sz="2200">
                <a:solidFill>
                  <a:schemeClr val="accent4"/>
                </a:solidFill>
              </a:rPr>
              <a:t>T0w:这 T0p:PN N0w:成为 N0p:VV N1w:解决 N1p:VV N0lc_p:AD </a:t>
            </a:r>
            <a:endParaRPr lang="zh-CN" altLang="en-US" sz="2200">
              <a:solidFill>
                <a:schemeClr val="accent4"/>
              </a:solidFill>
            </a:endParaRPr>
          </a:p>
          <a:p>
            <a:pPr fontAlgn="auto">
              <a:lnSpc>
                <a:spcPct val="150000"/>
              </a:lnSpc>
            </a:pPr>
            <a:r>
              <a:rPr lang="zh-CN" altLang="en-US" sz="2200">
                <a:solidFill>
                  <a:schemeClr val="accent4"/>
                </a:solidFill>
              </a:rPr>
              <a:t>N0lc_rel:VMOD N0rc_w:将 N0rc_rel:VMOD</a:t>
            </a:r>
            <a:endParaRPr lang="zh-CN" altLang="en-US" sz="2200">
              <a:solidFill>
                <a:schemeClr val="accent4"/>
              </a:solidFill>
            </a:endParaRPr>
          </a:p>
          <a:p>
            <a:pPr fontAlgn="auto">
              <a:lnSpc>
                <a:spcPct val="150000"/>
              </a:lnSpc>
            </a:pPr>
            <a:r>
              <a:rPr lang="zh-CN" altLang="en-US" sz="2200" b="1">
                <a:solidFill>
                  <a:srgbClr val="FF0000"/>
                </a:solidFill>
              </a:rPr>
              <a:t>Shift </a:t>
            </a:r>
            <a:r>
              <a:rPr lang="en-US" altLang="zh-CN" sz="2200"/>
              <a:t>	</a:t>
            </a:r>
            <a:r>
              <a:rPr lang="zh-CN" altLang="en-US" sz="2200">
                <a:solidFill>
                  <a:schemeClr val="accent4"/>
                </a:solidFill>
              </a:rPr>
              <a:t>T0w:成为 T0p:VV T0lc_p:PN T0lc_rel:SUB N0w:解决 N0p:VV </a:t>
            </a:r>
            <a:endParaRPr lang="zh-CN" altLang="en-US" sz="2200">
              <a:solidFill>
                <a:schemeClr val="accent4"/>
              </a:solidFill>
            </a:endParaRPr>
          </a:p>
          <a:p>
            <a:pPr fontAlgn="auto">
              <a:lnSpc>
                <a:spcPct val="150000"/>
              </a:lnSpc>
            </a:pPr>
            <a:r>
              <a:rPr lang="zh-CN" altLang="en-US" sz="2200">
                <a:solidFill>
                  <a:schemeClr val="accent4"/>
                </a:solidFill>
              </a:rPr>
              <a:t>N1w:伊朗 N1p:NR </a:t>
            </a:r>
            <a:endParaRPr lang="zh-CN" altLang="en-US" sz="2200"/>
          </a:p>
          <a:p>
            <a:pPr fontAlgn="auto">
              <a:lnSpc>
                <a:spcPct val="150000"/>
              </a:lnSpc>
            </a:pPr>
            <a:r>
              <a:rPr lang="zh-CN" altLang="en-US" sz="2200" b="1">
                <a:solidFill>
                  <a:srgbClr val="FF0000"/>
                </a:solidFill>
              </a:rPr>
              <a:t>Shift </a:t>
            </a:r>
            <a:r>
              <a:rPr lang="en-US" altLang="zh-CN" sz="2200"/>
              <a:t>	</a:t>
            </a:r>
            <a:r>
              <a:rPr lang="zh-CN" altLang="en-US" sz="2200">
                <a:solidFill>
                  <a:schemeClr val="accent4"/>
                </a:solidFill>
              </a:rPr>
              <a:t>T1w:成为 T1p:VV T1lc_p:PN T0lc_rel:SUB T0w:解决 T0p:VV </a:t>
            </a:r>
            <a:endParaRPr lang="zh-CN" altLang="en-US" sz="2200">
              <a:solidFill>
                <a:schemeClr val="accent4"/>
              </a:solidFill>
            </a:endParaRPr>
          </a:p>
          <a:p>
            <a:pPr fontAlgn="auto">
              <a:lnSpc>
                <a:spcPct val="150000"/>
              </a:lnSpc>
            </a:pPr>
            <a:r>
              <a:rPr lang="zh-CN" altLang="en-US" sz="2200">
                <a:solidFill>
                  <a:schemeClr val="accent4"/>
                </a:solidFill>
              </a:rPr>
              <a:t>N0w:伊朗 N0p:NR N1w:核 N1p:NN</a:t>
            </a:r>
            <a:endParaRPr lang="zh-CN" altLang="en-US" sz="2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048385" y="1608455"/>
            <a:ext cx="10095865" cy="4166235"/>
          </a:xfrm>
          <a:prstGeom prst="rect">
            <a:avLst/>
          </a:prstGeom>
        </p:spPr>
        <p:txBody>
          <a:bodyPr vert="horz" wrap="square" lIns="0" tIns="12700" rIns="0" bIns="0" rtlCol="0">
            <a:spAutoFit/>
          </a:bodyPr>
          <a:lstStyle/>
          <a:p>
            <a:pPr marL="469900" marR="5080" indent="-457200">
              <a:lnSpc>
                <a:spcPct val="150000"/>
              </a:lnSpc>
              <a:spcBef>
                <a:spcPts val="100"/>
              </a:spcBef>
              <a:buFont typeface="Wingdings" panose="05000000000000000000"/>
              <a:buChar char=""/>
              <a:tabLst>
                <a:tab pos="469265" algn="l"/>
                <a:tab pos="469900" algn="l"/>
              </a:tabLst>
            </a:pPr>
            <a:r>
              <a:rPr sz="2200" b="1" spc="15" dirty="0">
                <a:solidFill>
                  <a:srgbClr val="FF0000"/>
                </a:solidFill>
                <a:latin typeface="Times New Roman" panose="02020603050405020304" charset="0"/>
                <a:ea typeface="黑体" panose="02010609060101010101" pitchFamily="49" charset="-122"/>
                <a:cs typeface="Times New Roman" panose="02020603050405020304" charset="0"/>
              </a:rPr>
              <a:t>无</a:t>
            </a:r>
            <a:r>
              <a:rPr sz="2200" b="1" dirty="0">
                <a:solidFill>
                  <a:srgbClr val="FF0000"/>
                </a:solidFill>
                <a:latin typeface="Times New Roman" panose="02020603050405020304" charset="0"/>
                <a:ea typeface="黑体" panose="02010609060101010101" pitchFamily="49" charset="-122"/>
                <a:cs typeface="Times New Roman" panose="02020603050405020304" charset="0"/>
              </a:rPr>
              <a:t>标记依</a:t>
            </a:r>
            <a:r>
              <a:rPr sz="2200" b="1" spc="15" dirty="0">
                <a:solidFill>
                  <a:srgbClr val="FF0000"/>
                </a:solidFill>
                <a:latin typeface="Times New Roman" panose="02020603050405020304" charset="0"/>
                <a:ea typeface="黑体" panose="02010609060101010101" pitchFamily="49" charset="-122"/>
                <a:cs typeface="Times New Roman" panose="02020603050405020304" charset="0"/>
              </a:rPr>
              <a:t>存</a:t>
            </a:r>
            <a:r>
              <a:rPr sz="2200" b="1" dirty="0">
                <a:solidFill>
                  <a:srgbClr val="FF0000"/>
                </a:solidFill>
                <a:latin typeface="Times New Roman" panose="02020603050405020304" charset="0"/>
                <a:ea typeface="黑体" panose="02010609060101010101" pitchFamily="49" charset="-122"/>
                <a:cs typeface="Times New Roman" panose="02020603050405020304" charset="0"/>
              </a:rPr>
              <a:t>正确</a:t>
            </a:r>
            <a:r>
              <a:rPr sz="2200" b="1" spc="40" dirty="0">
                <a:solidFill>
                  <a:srgbClr val="FF0000"/>
                </a:solidFill>
                <a:latin typeface="Times New Roman" panose="02020603050405020304" charset="0"/>
                <a:ea typeface="黑体" panose="02010609060101010101" pitchFamily="49" charset="-122"/>
                <a:cs typeface="Times New Roman" panose="02020603050405020304" charset="0"/>
              </a:rPr>
              <a:t>率</a:t>
            </a:r>
            <a:r>
              <a:rPr sz="2200" b="1" spc="-5" dirty="0">
                <a:solidFill>
                  <a:srgbClr val="FF0000"/>
                </a:solidFill>
                <a:latin typeface="Times New Roman" panose="02020603050405020304" charset="0"/>
                <a:ea typeface="黑体" panose="02010609060101010101" pitchFamily="49" charset="-122"/>
                <a:cs typeface="Times New Roman" panose="02020603050405020304" charset="0"/>
              </a:rPr>
              <a:t>(unlabeled</a:t>
            </a:r>
            <a:r>
              <a:rPr sz="2200" b="1" spc="-15" dirty="0">
                <a:solidFill>
                  <a:srgbClr val="FF0000"/>
                </a:solidFill>
                <a:latin typeface="Times New Roman" panose="02020603050405020304" charset="0"/>
                <a:ea typeface="黑体" panose="02010609060101010101" pitchFamily="49" charset="-122"/>
                <a:cs typeface="Times New Roman" panose="02020603050405020304" charset="0"/>
              </a:rPr>
              <a:t> </a:t>
            </a:r>
            <a:r>
              <a:rPr sz="2200" b="1" spc="-5" dirty="0">
                <a:solidFill>
                  <a:srgbClr val="FF0000"/>
                </a:solidFill>
                <a:latin typeface="Times New Roman" panose="02020603050405020304" charset="0"/>
                <a:ea typeface="黑体" panose="02010609060101010101" pitchFamily="49" charset="-122"/>
                <a:cs typeface="Times New Roman" panose="02020603050405020304" charset="0"/>
              </a:rPr>
              <a:t>attachment</a:t>
            </a:r>
            <a:r>
              <a:rPr sz="2200" b="1" spc="-10" dirty="0">
                <a:solidFill>
                  <a:srgbClr val="FF0000"/>
                </a:solidFill>
                <a:latin typeface="Times New Roman" panose="02020603050405020304" charset="0"/>
                <a:ea typeface="黑体" panose="02010609060101010101" pitchFamily="49" charset="-122"/>
                <a:cs typeface="Times New Roman" panose="02020603050405020304" charset="0"/>
              </a:rPr>
              <a:t> </a:t>
            </a:r>
            <a:r>
              <a:rPr sz="2200" b="1" spc="-5" dirty="0">
                <a:solidFill>
                  <a:srgbClr val="FF0000"/>
                </a:solidFill>
                <a:latin typeface="Times New Roman" panose="02020603050405020304" charset="0"/>
                <a:ea typeface="黑体" panose="02010609060101010101" pitchFamily="49" charset="-122"/>
                <a:cs typeface="Times New Roman" panose="02020603050405020304" charset="0"/>
              </a:rPr>
              <a:t>score,</a:t>
            </a:r>
            <a:r>
              <a:rPr sz="2200" b="1" spc="-15" dirty="0">
                <a:solidFill>
                  <a:srgbClr val="FF0000"/>
                </a:solidFill>
                <a:latin typeface="Times New Roman" panose="02020603050405020304" charset="0"/>
                <a:ea typeface="黑体" panose="02010609060101010101" pitchFamily="49" charset="-122"/>
                <a:cs typeface="Times New Roman" panose="02020603050405020304" charset="0"/>
              </a:rPr>
              <a:t> </a:t>
            </a:r>
            <a:r>
              <a:rPr sz="2200" b="1" dirty="0">
                <a:solidFill>
                  <a:srgbClr val="FF0000"/>
                </a:solidFill>
                <a:latin typeface="Times New Roman" panose="02020603050405020304" charset="0"/>
                <a:ea typeface="黑体" panose="02010609060101010101" pitchFamily="49" charset="-122"/>
                <a:cs typeface="Times New Roman" panose="02020603050405020304" charset="0"/>
              </a:rPr>
              <a:t>UA)</a:t>
            </a:r>
            <a:r>
              <a:rPr sz="2200" dirty="0">
                <a:solidFill>
                  <a:schemeClr val="tx1"/>
                </a:solidFill>
                <a:latin typeface="Times New Roman" panose="02020603050405020304" charset="0"/>
                <a:ea typeface="黑体" panose="02010609060101010101" pitchFamily="49" charset="-122"/>
                <a:cs typeface="Times New Roman" panose="02020603050405020304" charset="0"/>
              </a:rPr>
              <a:t>：  </a:t>
            </a:r>
            <a:endParaRPr sz="2200" dirty="0">
              <a:solidFill>
                <a:schemeClr val="tx1"/>
              </a:solidFill>
              <a:latin typeface="Times New Roman" panose="02020603050405020304" charset="0"/>
              <a:ea typeface="黑体" panose="02010609060101010101" pitchFamily="49" charset="-122"/>
              <a:cs typeface="Times New Roman" panose="02020603050405020304" charset="0"/>
            </a:endParaRPr>
          </a:p>
          <a:p>
            <a:pPr marL="469900" marR="5080" indent="-457200">
              <a:lnSpc>
                <a:spcPct val="150000"/>
              </a:lnSpc>
              <a:spcBef>
                <a:spcPts val="100"/>
              </a:spcBef>
              <a:buFont typeface="Wingdings" panose="05000000000000000000"/>
              <a:buChar char=""/>
              <a:tabLst>
                <a:tab pos="469265" algn="l"/>
                <a:tab pos="469900" algn="l"/>
              </a:tabLst>
            </a:pPr>
            <a:r>
              <a:rPr sz="2000" spc="5" dirty="0">
                <a:solidFill>
                  <a:schemeClr val="tx1"/>
                </a:solidFill>
                <a:latin typeface="Times New Roman" panose="02020603050405020304" charset="0"/>
                <a:ea typeface="黑体" panose="02010609060101010101" pitchFamily="49" charset="-122"/>
                <a:cs typeface="Times New Roman" panose="02020603050405020304" charset="0"/>
              </a:rPr>
              <a:t>所有词中找到其正确支配词的</a:t>
            </a:r>
            <a:r>
              <a:rPr sz="2000" spc="15" dirty="0">
                <a:solidFill>
                  <a:schemeClr val="tx1"/>
                </a:solidFill>
                <a:latin typeface="Times New Roman" panose="02020603050405020304" charset="0"/>
                <a:ea typeface="黑体" panose="02010609060101010101" pitchFamily="49" charset="-122"/>
                <a:cs typeface="Times New Roman" panose="02020603050405020304" charset="0"/>
              </a:rPr>
              <a:t>词</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所占</a:t>
            </a:r>
            <a:r>
              <a:rPr sz="2000" spc="15" dirty="0">
                <a:solidFill>
                  <a:schemeClr val="tx1"/>
                </a:solidFill>
                <a:latin typeface="Times New Roman" panose="02020603050405020304" charset="0"/>
                <a:ea typeface="黑体" panose="02010609060101010101" pitchFamily="49" charset="-122"/>
                <a:cs typeface="Times New Roman" panose="02020603050405020304" charset="0"/>
              </a:rPr>
              <a:t>的</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百</a:t>
            </a:r>
            <a:r>
              <a:rPr sz="2000" spc="15" dirty="0">
                <a:solidFill>
                  <a:schemeClr val="tx1"/>
                </a:solidFill>
                <a:latin typeface="Times New Roman" panose="02020603050405020304" charset="0"/>
                <a:ea typeface="黑体" panose="02010609060101010101" pitchFamily="49" charset="-122"/>
                <a:cs typeface="Times New Roman" panose="02020603050405020304" charset="0"/>
              </a:rPr>
              <a:t>分</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比，</a:t>
            </a:r>
            <a:r>
              <a:rPr sz="2000" dirty="0">
                <a:solidFill>
                  <a:schemeClr val="tx1"/>
                </a:solidFill>
                <a:latin typeface="Times New Roman" panose="02020603050405020304" charset="0"/>
                <a:ea typeface="黑体" panose="02010609060101010101" pitchFamily="49" charset="-122"/>
                <a:cs typeface="Times New Roman" panose="02020603050405020304" charset="0"/>
              </a:rPr>
              <a:t>没有找到支配词的</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词</a:t>
            </a:r>
            <a:r>
              <a:rPr sz="2000" dirty="0">
                <a:solidFill>
                  <a:schemeClr val="tx1"/>
                </a:solidFill>
                <a:latin typeface="Times New Roman" panose="02020603050405020304" charset="0"/>
                <a:ea typeface="黑体" panose="02010609060101010101" pitchFamily="49" charset="-122"/>
                <a:cs typeface="Times New Roman" panose="02020603050405020304" charset="0"/>
              </a:rPr>
              <a:t>(即根结点</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a:t>
            </a:r>
            <a:r>
              <a:rPr sz="2000" dirty="0">
                <a:solidFill>
                  <a:schemeClr val="tx1"/>
                </a:solidFill>
                <a:latin typeface="Times New Roman" panose="02020603050405020304" charset="0"/>
                <a:ea typeface="黑体" panose="02010609060101010101" pitchFamily="49" charset="-122"/>
                <a:cs typeface="Times New Roman" panose="02020603050405020304" charset="0"/>
              </a:rPr>
              <a:t>也算</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在</a:t>
            </a:r>
            <a:r>
              <a:rPr sz="2000" dirty="0">
                <a:solidFill>
                  <a:schemeClr val="tx1"/>
                </a:solidFill>
                <a:latin typeface="Times New Roman" panose="02020603050405020304" charset="0"/>
                <a:ea typeface="黑体" panose="02010609060101010101" pitchFamily="49" charset="-122"/>
                <a:cs typeface="Times New Roman" panose="02020603050405020304" charset="0"/>
              </a:rPr>
              <a:t>内</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a:t>
            </a:r>
            <a:endParaRPr sz="2000">
              <a:solidFill>
                <a:schemeClr val="tx1"/>
              </a:solidFill>
              <a:latin typeface="Times New Roman" panose="02020603050405020304" charset="0"/>
              <a:ea typeface="黑体" panose="02010609060101010101" pitchFamily="49" charset="-122"/>
              <a:cs typeface="Times New Roman" panose="02020603050405020304" charset="0"/>
            </a:endParaRPr>
          </a:p>
          <a:p>
            <a:pPr marL="469900" marR="402590" indent="-457200">
              <a:lnSpc>
                <a:spcPct val="150000"/>
              </a:lnSpc>
              <a:spcBef>
                <a:spcPts val="605"/>
              </a:spcBef>
              <a:buFont typeface="Wingdings" panose="05000000000000000000"/>
              <a:buChar char=""/>
              <a:tabLst>
                <a:tab pos="469265" algn="l"/>
                <a:tab pos="469900" algn="l"/>
              </a:tabLst>
            </a:pPr>
            <a:r>
              <a:rPr sz="2200" b="1" spc="15" dirty="0">
                <a:solidFill>
                  <a:srgbClr val="FF0000"/>
                </a:solidFill>
                <a:latin typeface="Times New Roman" panose="02020603050405020304" charset="0"/>
                <a:ea typeface="黑体" panose="02010609060101010101" pitchFamily="49" charset="-122"/>
                <a:cs typeface="Times New Roman" panose="02020603050405020304" charset="0"/>
              </a:rPr>
              <a:t>带标记依存正确率(labeled attachment score, LA)</a:t>
            </a:r>
            <a:r>
              <a:rPr sz="2200" spc="-5" dirty="0">
                <a:solidFill>
                  <a:schemeClr val="tx1"/>
                </a:solidFill>
                <a:latin typeface="Times New Roman" panose="02020603050405020304" charset="0"/>
                <a:ea typeface="黑体" panose="02010609060101010101" pitchFamily="49" charset="-122"/>
                <a:cs typeface="Times New Roman" panose="02020603050405020304" charset="0"/>
              </a:rPr>
              <a:t>：  </a:t>
            </a:r>
            <a:endParaRPr sz="2200" spc="-5" dirty="0">
              <a:solidFill>
                <a:schemeClr val="tx1"/>
              </a:solidFill>
              <a:latin typeface="Times New Roman" panose="02020603050405020304" charset="0"/>
              <a:ea typeface="黑体" panose="02010609060101010101" pitchFamily="49" charset="-122"/>
              <a:cs typeface="Times New Roman" panose="02020603050405020304" charset="0"/>
            </a:endParaRPr>
          </a:p>
          <a:p>
            <a:pPr marL="469900" marR="402590" indent="-457200">
              <a:lnSpc>
                <a:spcPct val="150000"/>
              </a:lnSpc>
              <a:spcBef>
                <a:spcPts val="605"/>
              </a:spcBef>
              <a:buFont typeface="Wingdings" panose="05000000000000000000"/>
              <a:buChar char=""/>
              <a:tabLst>
                <a:tab pos="469265" algn="l"/>
                <a:tab pos="469900" algn="l"/>
              </a:tabLst>
            </a:pPr>
            <a:r>
              <a:rPr sz="2000" dirty="0">
                <a:solidFill>
                  <a:schemeClr val="tx1"/>
                </a:solidFill>
                <a:latin typeface="Times New Roman" panose="02020603050405020304" charset="0"/>
                <a:ea typeface="黑体" panose="02010609060101010101" pitchFamily="49" charset="-122"/>
                <a:cs typeface="Times New Roman" panose="02020603050405020304" charset="0"/>
              </a:rPr>
              <a:t>所有词中找到其正确支配词并</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且</a:t>
            </a:r>
            <a:r>
              <a:rPr sz="2000" dirty="0">
                <a:solidFill>
                  <a:schemeClr val="tx1"/>
                </a:solidFill>
                <a:latin typeface="Times New Roman" panose="02020603050405020304" charset="0"/>
                <a:ea typeface="黑体" panose="02010609060101010101" pitchFamily="49" charset="-122"/>
                <a:cs typeface="Times New Roman" panose="02020603050405020304" charset="0"/>
              </a:rPr>
              <a:t>依存</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关</a:t>
            </a:r>
            <a:r>
              <a:rPr sz="2000" dirty="0">
                <a:solidFill>
                  <a:schemeClr val="tx1"/>
                </a:solidFill>
                <a:latin typeface="Times New Roman" panose="02020603050405020304" charset="0"/>
                <a:ea typeface="黑体" panose="02010609060101010101" pitchFamily="49" charset="-122"/>
                <a:cs typeface="Times New Roman" panose="02020603050405020304" charset="0"/>
              </a:rPr>
              <a:t>系</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类</a:t>
            </a:r>
            <a:r>
              <a:rPr sz="2000" dirty="0">
                <a:solidFill>
                  <a:schemeClr val="tx1"/>
                </a:solidFill>
                <a:latin typeface="Times New Roman" panose="02020603050405020304" charset="0"/>
                <a:ea typeface="黑体" panose="02010609060101010101" pitchFamily="49" charset="-122"/>
                <a:cs typeface="Times New Roman" panose="02020603050405020304" charset="0"/>
              </a:rPr>
              <a:t>型也</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标注正确的词所占的百分比，</a:t>
            </a:r>
            <a:r>
              <a:rPr sz="2000" spc="15" dirty="0">
                <a:solidFill>
                  <a:schemeClr val="tx1"/>
                </a:solidFill>
                <a:latin typeface="Times New Roman" panose="02020603050405020304" charset="0"/>
                <a:ea typeface="黑体" panose="02010609060101010101" pitchFamily="49" charset="-122"/>
                <a:cs typeface="Times New Roman" panose="02020603050405020304" charset="0"/>
              </a:rPr>
              <a:t>根</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结点</a:t>
            </a:r>
            <a:r>
              <a:rPr sz="2000" spc="15" dirty="0">
                <a:solidFill>
                  <a:schemeClr val="tx1"/>
                </a:solidFill>
                <a:latin typeface="Times New Roman" panose="02020603050405020304" charset="0"/>
                <a:ea typeface="黑体" panose="02010609060101010101" pitchFamily="49" charset="-122"/>
                <a:cs typeface="Times New Roman" panose="02020603050405020304" charset="0"/>
              </a:rPr>
              <a:t>也</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算</a:t>
            </a:r>
            <a:r>
              <a:rPr sz="2000" spc="15" dirty="0">
                <a:solidFill>
                  <a:schemeClr val="tx1"/>
                </a:solidFill>
                <a:latin typeface="Times New Roman" panose="02020603050405020304" charset="0"/>
                <a:ea typeface="黑体" panose="02010609060101010101" pitchFamily="49" charset="-122"/>
                <a:cs typeface="Times New Roman" panose="02020603050405020304" charset="0"/>
              </a:rPr>
              <a:t>在</a:t>
            </a:r>
            <a:r>
              <a:rPr sz="2000" spc="5" dirty="0">
                <a:solidFill>
                  <a:schemeClr val="tx1"/>
                </a:solidFill>
                <a:latin typeface="Times New Roman" panose="02020603050405020304" charset="0"/>
                <a:ea typeface="黑体" panose="02010609060101010101" pitchFamily="49" charset="-122"/>
                <a:cs typeface="Times New Roman" panose="02020603050405020304" charset="0"/>
              </a:rPr>
              <a:t>内。</a:t>
            </a:r>
            <a:endParaRPr sz="2000">
              <a:solidFill>
                <a:schemeClr val="tx1"/>
              </a:solidFill>
              <a:latin typeface="Times New Roman" panose="02020603050405020304" charset="0"/>
              <a:ea typeface="黑体" panose="02010609060101010101" pitchFamily="49" charset="-122"/>
              <a:cs typeface="Times New Roman" panose="02020603050405020304" charset="0"/>
            </a:endParaRPr>
          </a:p>
          <a:p>
            <a:pPr marL="469900" marR="492760" indent="-457200">
              <a:lnSpc>
                <a:spcPct val="150000"/>
              </a:lnSpc>
              <a:spcBef>
                <a:spcPts val="600"/>
              </a:spcBef>
              <a:buFont typeface="Wingdings" panose="05000000000000000000"/>
              <a:buChar char=""/>
              <a:tabLst>
                <a:tab pos="469265" algn="l"/>
                <a:tab pos="469900" algn="l"/>
              </a:tabLst>
            </a:pPr>
            <a:r>
              <a:rPr sz="2200" b="1" spc="15" dirty="0">
                <a:solidFill>
                  <a:srgbClr val="FF0000"/>
                </a:solidFill>
                <a:latin typeface="Times New Roman" panose="02020603050405020304" charset="0"/>
                <a:ea typeface="黑体" panose="02010609060101010101" pitchFamily="49" charset="-122"/>
                <a:cs typeface="Times New Roman" panose="02020603050405020304" charset="0"/>
              </a:rPr>
              <a:t>依存正确率(dependency accuracy, DA)</a:t>
            </a:r>
            <a:r>
              <a:rPr sz="2200" spc="-5" dirty="0">
                <a:solidFill>
                  <a:schemeClr val="tx1"/>
                </a:solidFill>
                <a:latin typeface="Times New Roman" panose="02020603050405020304" charset="0"/>
                <a:ea typeface="黑体" panose="02010609060101010101" pitchFamily="49" charset="-122"/>
                <a:cs typeface="Times New Roman" panose="02020603050405020304" charset="0"/>
              </a:rPr>
              <a:t>：</a:t>
            </a:r>
            <a:endParaRPr sz="2200" spc="-5" dirty="0">
              <a:solidFill>
                <a:schemeClr val="tx1"/>
              </a:solidFill>
              <a:latin typeface="Times New Roman" panose="02020603050405020304" charset="0"/>
              <a:ea typeface="黑体" panose="02010609060101010101" pitchFamily="49" charset="-122"/>
              <a:cs typeface="Times New Roman" panose="02020603050405020304" charset="0"/>
            </a:endParaRPr>
          </a:p>
          <a:p>
            <a:pPr marL="469900" marR="492760" indent="-457200">
              <a:lnSpc>
                <a:spcPct val="150000"/>
              </a:lnSpc>
              <a:spcBef>
                <a:spcPts val="600"/>
              </a:spcBef>
              <a:buFont typeface="Wingdings" panose="05000000000000000000"/>
              <a:buChar char=""/>
              <a:tabLst>
                <a:tab pos="469265" algn="l"/>
                <a:tab pos="469900" algn="l"/>
              </a:tabLst>
            </a:pPr>
            <a:r>
              <a:rPr sz="2000" spc="5" dirty="0">
                <a:solidFill>
                  <a:schemeClr val="tx1"/>
                </a:solidFill>
                <a:latin typeface="Times New Roman" panose="02020603050405020304" charset="0"/>
                <a:ea typeface="黑体" panose="02010609060101010101" pitchFamily="49" charset="-122"/>
                <a:cs typeface="Times New Roman" panose="02020603050405020304" charset="0"/>
              </a:rPr>
              <a:t>所有非根</a:t>
            </a:r>
            <a:r>
              <a:rPr sz="2000" dirty="0">
                <a:solidFill>
                  <a:schemeClr val="tx1"/>
                </a:solidFill>
                <a:latin typeface="Times New Roman" panose="02020603050405020304" charset="0"/>
                <a:ea typeface="黑体" panose="02010609060101010101" pitchFamily="49" charset="-122"/>
                <a:cs typeface="Times New Roman" panose="02020603050405020304" charset="0"/>
              </a:rPr>
              <a:t>结点词中找到其正确支配词的</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词</a:t>
            </a:r>
            <a:r>
              <a:rPr sz="2000" dirty="0">
                <a:solidFill>
                  <a:schemeClr val="tx1"/>
                </a:solidFill>
                <a:latin typeface="Times New Roman" panose="02020603050405020304" charset="0"/>
                <a:ea typeface="黑体" panose="02010609060101010101" pitchFamily="49" charset="-122"/>
                <a:cs typeface="Times New Roman" panose="02020603050405020304" charset="0"/>
              </a:rPr>
              <a:t>所占</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的</a:t>
            </a:r>
            <a:r>
              <a:rPr sz="2000" dirty="0">
                <a:solidFill>
                  <a:schemeClr val="tx1"/>
                </a:solidFill>
                <a:latin typeface="Times New Roman" panose="02020603050405020304" charset="0"/>
                <a:ea typeface="黑体" panose="02010609060101010101" pitchFamily="49" charset="-122"/>
                <a:cs typeface="Times New Roman" panose="02020603050405020304" charset="0"/>
              </a:rPr>
              <a:t>百</a:t>
            </a:r>
            <a:r>
              <a:rPr sz="2000" spc="10" dirty="0">
                <a:solidFill>
                  <a:schemeClr val="tx1"/>
                </a:solidFill>
                <a:latin typeface="Times New Roman" panose="02020603050405020304" charset="0"/>
                <a:ea typeface="黑体" panose="02010609060101010101" pitchFamily="49" charset="-122"/>
                <a:cs typeface="Times New Roman" panose="02020603050405020304" charset="0"/>
              </a:rPr>
              <a:t>分</a:t>
            </a:r>
            <a:r>
              <a:rPr sz="2000" dirty="0">
                <a:solidFill>
                  <a:schemeClr val="tx1"/>
                </a:solidFill>
                <a:latin typeface="Times New Roman" panose="02020603050405020304" charset="0"/>
                <a:ea typeface="黑体" panose="02010609060101010101" pitchFamily="49" charset="-122"/>
                <a:cs typeface="Times New Roman" panose="02020603050405020304" charset="0"/>
              </a:rPr>
              <a:t>比。</a:t>
            </a:r>
            <a:endParaRPr sz="2000"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16" name="标题 15"/>
          <p:cNvSpPr/>
          <p:nvPr>
            <p:ph type="title"/>
          </p:nvPr>
        </p:nvSpPr>
        <p:spPr>
          <a:xfrm>
            <a:off x="599440" y="378460"/>
            <a:ext cx="10850880" cy="57912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840105" y="1704975"/>
            <a:ext cx="10126345" cy="3270885"/>
          </a:xfrm>
          <a:prstGeom prst="rect">
            <a:avLst/>
          </a:prstGeom>
        </p:spPr>
        <p:txBody>
          <a:bodyPr vert="horz" wrap="square" lIns="0" tIns="97790" rIns="0" bIns="0" rtlCol="0">
            <a:spAutoFit/>
          </a:bodyPr>
          <a:lstStyle/>
          <a:p>
            <a:pPr marL="367665" indent="-355600">
              <a:lnSpc>
                <a:spcPct val="150000"/>
              </a:lnSpc>
              <a:spcBef>
                <a:spcPts val="770"/>
              </a:spcBef>
              <a:buFont typeface="Wingdings" panose="05000000000000000000"/>
              <a:buChar char=""/>
              <a:tabLst>
                <a:tab pos="368300" algn="l"/>
              </a:tabLst>
            </a:pPr>
            <a:r>
              <a:rPr sz="2000" b="1" spc="15" dirty="0">
                <a:solidFill>
                  <a:srgbClr val="FF0000"/>
                </a:solidFill>
                <a:latin typeface="Times New Roman" panose="02020603050405020304" charset="0"/>
                <a:ea typeface="黑体" panose="02010609060101010101" pitchFamily="49" charset="-122"/>
                <a:cs typeface="Times New Roman" panose="02020603050405020304" charset="0"/>
              </a:rPr>
              <a:t>根正确率(root accuracy, RA)</a:t>
            </a:r>
            <a:r>
              <a:rPr sz="2000" dirty="0">
                <a:latin typeface="Times New Roman" panose="02020603050405020304" charset="0"/>
                <a:ea typeface="黑体" panose="02010609060101010101" pitchFamily="49" charset="-122"/>
                <a:cs typeface="Times New Roman" panose="02020603050405020304" charset="0"/>
              </a:rPr>
              <a:t>：有两种定义方式：</a:t>
            </a:r>
            <a:endParaRPr sz="2000" dirty="0">
              <a:latin typeface="Times New Roman" panose="02020603050405020304" charset="0"/>
              <a:ea typeface="黑体" panose="02010609060101010101" pitchFamily="49" charset="-122"/>
              <a:cs typeface="Times New Roman" panose="02020603050405020304" charset="0"/>
            </a:endParaRPr>
          </a:p>
          <a:p>
            <a:pPr marL="783590" lvl="1" indent="-416560">
              <a:lnSpc>
                <a:spcPct val="150000"/>
              </a:lnSpc>
              <a:spcBef>
                <a:spcPts val="670"/>
              </a:spcBef>
              <a:buSzPct val="96000"/>
              <a:buFont typeface="Times New Roman" panose="02020603050405020304"/>
              <a:buAutoNum type="arabicParenBoth"/>
              <a:tabLst>
                <a:tab pos="784225" algn="l"/>
              </a:tabLst>
            </a:pPr>
            <a:r>
              <a:rPr sz="2000" dirty="0">
                <a:latin typeface="Times New Roman" panose="02020603050405020304" charset="0"/>
                <a:ea typeface="黑体" panose="02010609060101010101" pitchFamily="49" charset="-122"/>
                <a:cs typeface="Times New Roman" panose="02020603050405020304" charset="0"/>
              </a:rPr>
              <a:t>正确根结点的个数与句子个数的比值；</a:t>
            </a:r>
            <a:endParaRPr sz="2000" dirty="0">
              <a:latin typeface="Times New Roman" panose="02020603050405020304" charset="0"/>
              <a:ea typeface="黑体" panose="02010609060101010101" pitchFamily="49" charset="-122"/>
              <a:cs typeface="Times New Roman" panose="02020603050405020304" charset="0"/>
            </a:endParaRPr>
          </a:p>
          <a:p>
            <a:pPr marL="824865" marR="5080" lvl="1" indent="-457835">
              <a:lnSpc>
                <a:spcPct val="150000"/>
              </a:lnSpc>
              <a:spcBef>
                <a:spcPts val="605"/>
              </a:spcBef>
              <a:buSzPct val="96000"/>
              <a:buFont typeface="Times New Roman" panose="02020603050405020304"/>
              <a:buAutoNum type="arabicParenBoth"/>
              <a:tabLst>
                <a:tab pos="784225" algn="l"/>
              </a:tabLst>
            </a:pPr>
            <a:r>
              <a:rPr sz="2000" dirty="0">
                <a:latin typeface="Times New Roman" panose="02020603050405020304" charset="0"/>
                <a:ea typeface="黑体" panose="02010609060101010101" pitchFamily="49" charset="-122"/>
                <a:cs typeface="Times New Roman" panose="02020603050405020304" charset="0"/>
              </a:rPr>
              <a:t>另一种是所有句子中找到正确根结点的句子所占的百分比。</a:t>
            </a:r>
            <a:endParaRPr sz="2000" dirty="0">
              <a:latin typeface="Times New Roman" panose="02020603050405020304" charset="0"/>
              <a:ea typeface="黑体" panose="02010609060101010101" pitchFamily="49" charset="-122"/>
              <a:cs typeface="Times New Roman" panose="02020603050405020304" charset="0"/>
            </a:endParaRPr>
          </a:p>
          <a:p>
            <a:pPr marL="457200">
              <a:lnSpc>
                <a:spcPct val="150000"/>
              </a:lnSpc>
              <a:spcBef>
                <a:spcPts val="1270"/>
              </a:spcBef>
            </a:pPr>
            <a:r>
              <a:rPr sz="2000" dirty="0">
                <a:latin typeface="Times New Roman" panose="02020603050405020304" charset="0"/>
                <a:ea typeface="黑体" panose="02010609060101010101" pitchFamily="49" charset="-122"/>
                <a:cs typeface="Times New Roman" panose="02020603050405020304" charset="0"/>
              </a:rPr>
              <a:t>对单根结点语言或句子来说，二者是等价的。</a:t>
            </a:r>
            <a:endParaRPr sz="2000" dirty="0">
              <a:latin typeface="Times New Roman" panose="02020603050405020304" charset="0"/>
              <a:ea typeface="黑体" panose="02010609060101010101" pitchFamily="49" charset="-122"/>
              <a:cs typeface="Times New Roman" panose="02020603050405020304" charset="0"/>
            </a:endParaRPr>
          </a:p>
          <a:p>
            <a:pPr marL="367665" marR="48260" indent="-355600">
              <a:lnSpc>
                <a:spcPct val="150000"/>
              </a:lnSpc>
              <a:spcBef>
                <a:spcPts val="600"/>
              </a:spcBef>
              <a:buFont typeface="Wingdings" panose="05000000000000000000"/>
              <a:buChar char=""/>
              <a:tabLst>
                <a:tab pos="368300" algn="l"/>
              </a:tabLst>
            </a:pPr>
            <a:r>
              <a:rPr sz="2000" b="1" spc="15" dirty="0">
                <a:solidFill>
                  <a:srgbClr val="FF0000"/>
                </a:solidFill>
                <a:latin typeface="Times New Roman" panose="02020603050405020304" charset="0"/>
                <a:ea typeface="黑体" panose="02010609060101010101" pitchFamily="49" charset="-122"/>
                <a:cs typeface="Times New Roman" panose="02020603050405020304" charset="0"/>
              </a:rPr>
              <a:t>完全匹配率(complete match, CM)</a:t>
            </a:r>
            <a:r>
              <a:rPr sz="2000" dirty="0">
                <a:latin typeface="Times New Roman" panose="02020603050405020304" charset="0"/>
                <a:ea typeface="黑体" panose="02010609060101010101" pitchFamily="49" charset="-122"/>
                <a:cs typeface="Times New Roman" panose="02020603050405020304" charset="0"/>
              </a:rPr>
              <a:t>：所有句子中无标记依存结构完全正确的句子所占的百分比。</a:t>
            </a:r>
            <a:endParaRPr sz="2000" dirty="0">
              <a:latin typeface="Times New Roman" panose="02020603050405020304" charset="0"/>
              <a:ea typeface="黑体" panose="02010609060101010101" pitchFamily="49" charset="-122"/>
              <a:cs typeface="Times New Roman" panose="02020603050405020304" charset="0"/>
            </a:endParaRPr>
          </a:p>
        </p:txBody>
      </p:sp>
      <p:sp>
        <p:nvSpPr>
          <p:cNvPr id="20" name="标题 19"/>
          <p:cNvSpPr/>
          <p:nvPr>
            <p:ph type="title"/>
          </p:nvPr>
        </p:nvSpPr>
        <p:spPr>
          <a:xfrm>
            <a:off x="599440" y="378460"/>
            <a:ext cx="10850880" cy="57912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820947" y="3722496"/>
            <a:ext cx="4648200" cy="350520"/>
          </a:xfrm>
          <a:prstGeom prst="rect">
            <a:avLst/>
          </a:prstGeom>
        </p:spPr>
        <p:txBody>
          <a:bodyPr vert="horz" wrap="square" lIns="0" tIns="12065" rIns="0" bIns="0" rtlCol="0">
            <a:spAutoFit/>
          </a:bodyPr>
          <a:lstStyle/>
          <a:p>
            <a:pPr marL="12700" indent="0">
              <a:lnSpc>
                <a:spcPct val="100000"/>
              </a:lnSpc>
              <a:spcBef>
                <a:spcPts val="95"/>
              </a:spcBef>
              <a:buNone/>
              <a:tabLst>
                <a:tab pos="355600" algn="l"/>
              </a:tabLst>
            </a:pPr>
            <a:r>
              <a:rPr sz="2200" b="1" dirty="0">
                <a:latin typeface="黑体" panose="02010609060101010101" pitchFamily="49" charset="-122"/>
                <a:ea typeface="黑体" panose="02010609060101010101" pitchFamily="49" charset="-122"/>
                <a:cs typeface="Microsoft JhengHei" panose="020B0604030504040204" charset="-120"/>
              </a:rPr>
              <a:t>系统输出的依存分析树为：</a:t>
            </a:r>
            <a:endParaRPr sz="2200" b="1" dirty="0">
              <a:latin typeface="黑体" panose="02010609060101010101" pitchFamily="49" charset="-122"/>
              <a:ea typeface="黑体" panose="02010609060101010101" pitchFamily="49" charset="-122"/>
              <a:cs typeface="Microsoft JhengHei" panose="020B0604030504040204" charset="-120"/>
            </a:endParaRPr>
          </a:p>
        </p:txBody>
      </p:sp>
      <p:sp>
        <p:nvSpPr>
          <p:cNvPr id="11" name="object 11"/>
          <p:cNvSpPr/>
          <p:nvPr/>
        </p:nvSpPr>
        <p:spPr>
          <a:xfrm>
            <a:off x="4067639" y="2648472"/>
            <a:ext cx="722630" cy="205740"/>
          </a:xfrm>
          <a:custGeom>
            <a:avLst/>
            <a:gdLst/>
            <a:ahLst/>
            <a:cxnLst/>
            <a:rect l="l" t="t" r="r" b="b"/>
            <a:pathLst>
              <a:path w="722629" h="205739">
                <a:moveTo>
                  <a:pt x="722571" y="205652"/>
                </a:moveTo>
                <a:lnTo>
                  <a:pt x="722571" y="0"/>
                </a:lnTo>
                <a:lnTo>
                  <a:pt x="0" y="0"/>
                </a:lnTo>
                <a:lnTo>
                  <a:pt x="0" y="183617"/>
                </a:lnTo>
              </a:path>
            </a:pathLst>
          </a:custGeom>
          <a:ln w="14906">
            <a:solidFill>
              <a:srgbClr val="000000"/>
            </a:solidFill>
          </a:ln>
        </p:spPr>
        <p:txBody>
          <a:bodyPr wrap="square" lIns="0" tIns="0" rIns="0" bIns="0" rtlCol="0"/>
          <a:lstStyle/>
          <a:p/>
        </p:txBody>
      </p:sp>
      <p:sp>
        <p:nvSpPr>
          <p:cNvPr id="12" name="object 12"/>
          <p:cNvSpPr/>
          <p:nvPr/>
        </p:nvSpPr>
        <p:spPr>
          <a:xfrm>
            <a:off x="4016250" y="2727615"/>
            <a:ext cx="102870" cy="104775"/>
          </a:xfrm>
          <a:custGeom>
            <a:avLst/>
            <a:gdLst/>
            <a:ahLst/>
            <a:cxnLst/>
            <a:rect l="l" t="t" r="r" b="b"/>
            <a:pathLst>
              <a:path w="102870" h="104775">
                <a:moveTo>
                  <a:pt x="0" y="0"/>
                </a:moveTo>
                <a:lnTo>
                  <a:pt x="51389" y="104474"/>
                </a:lnTo>
                <a:lnTo>
                  <a:pt x="102778" y="0"/>
                </a:lnTo>
              </a:path>
            </a:pathLst>
          </a:custGeom>
          <a:ln w="14801">
            <a:solidFill>
              <a:srgbClr val="000000"/>
            </a:solidFill>
          </a:ln>
        </p:spPr>
        <p:txBody>
          <a:bodyPr wrap="square" lIns="0" tIns="0" rIns="0" bIns="0" rtlCol="0"/>
          <a:lstStyle/>
          <a:p/>
        </p:txBody>
      </p:sp>
      <p:sp>
        <p:nvSpPr>
          <p:cNvPr id="13" name="object 13"/>
          <p:cNvSpPr/>
          <p:nvPr/>
        </p:nvSpPr>
        <p:spPr>
          <a:xfrm>
            <a:off x="4934733" y="2648472"/>
            <a:ext cx="722630" cy="205740"/>
          </a:xfrm>
          <a:custGeom>
            <a:avLst/>
            <a:gdLst/>
            <a:ahLst/>
            <a:cxnLst/>
            <a:rect l="l" t="t" r="r" b="b"/>
            <a:pathLst>
              <a:path w="722629" h="205739">
                <a:moveTo>
                  <a:pt x="722571" y="205652"/>
                </a:moveTo>
                <a:lnTo>
                  <a:pt x="722571" y="0"/>
                </a:lnTo>
                <a:lnTo>
                  <a:pt x="0" y="0"/>
                </a:lnTo>
                <a:lnTo>
                  <a:pt x="0" y="183617"/>
                </a:lnTo>
              </a:path>
            </a:pathLst>
          </a:custGeom>
          <a:ln w="14906">
            <a:solidFill>
              <a:srgbClr val="000000"/>
            </a:solidFill>
          </a:ln>
        </p:spPr>
        <p:txBody>
          <a:bodyPr wrap="square" lIns="0" tIns="0" rIns="0" bIns="0" rtlCol="0"/>
          <a:lstStyle/>
          <a:p/>
        </p:txBody>
      </p:sp>
      <p:sp>
        <p:nvSpPr>
          <p:cNvPr id="14" name="object 14"/>
          <p:cNvSpPr/>
          <p:nvPr/>
        </p:nvSpPr>
        <p:spPr>
          <a:xfrm>
            <a:off x="4883343" y="2727615"/>
            <a:ext cx="102870" cy="104775"/>
          </a:xfrm>
          <a:custGeom>
            <a:avLst/>
            <a:gdLst/>
            <a:ahLst/>
            <a:cxnLst/>
            <a:rect l="l" t="t" r="r" b="b"/>
            <a:pathLst>
              <a:path w="102870" h="104775">
                <a:moveTo>
                  <a:pt x="0" y="0"/>
                </a:moveTo>
                <a:lnTo>
                  <a:pt x="51389" y="104474"/>
                </a:lnTo>
                <a:lnTo>
                  <a:pt x="102778" y="0"/>
                </a:lnTo>
              </a:path>
            </a:pathLst>
          </a:custGeom>
          <a:ln w="14801">
            <a:solidFill>
              <a:srgbClr val="000000"/>
            </a:solidFill>
          </a:ln>
        </p:spPr>
        <p:txBody>
          <a:bodyPr wrap="square" lIns="0" tIns="0" rIns="0" bIns="0" rtlCol="0"/>
          <a:lstStyle/>
          <a:p/>
        </p:txBody>
      </p:sp>
      <p:sp>
        <p:nvSpPr>
          <p:cNvPr id="15" name="object 15"/>
          <p:cNvSpPr/>
          <p:nvPr/>
        </p:nvSpPr>
        <p:spPr>
          <a:xfrm>
            <a:off x="7536013" y="2648472"/>
            <a:ext cx="722630" cy="250190"/>
          </a:xfrm>
          <a:custGeom>
            <a:avLst/>
            <a:gdLst/>
            <a:ahLst/>
            <a:cxnLst/>
            <a:rect l="l" t="t" r="r" b="b"/>
            <a:pathLst>
              <a:path w="722629" h="250189">
                <a:moveTo>
                  <a:pt x="722509" y="249722"/>
                </a:moveTo>
                <a:lnTo>
                  <a:pt x="722509" y="0"/>
                </a:lnTo>
                <a:lnTo>
                  <a:pt x="0" y="0"/>
                </a:lnTo>
                <a:lnTo>
                  <a:pt x="0" y="227687"/>
                </a:lnTo>
              </a:path>
            </a:pathLst>
          </a:custGeom>
          <a:ln w="14899">
            <a:solidFill>
              <a:srgbClr val="000000"/>
            </a:solidFill>
          </a:ln>
        </p:spPr>
        <p:txBody>
          <a:bodyPr wrap="square" lIns="0" tIns="0" rIns="0" bIns="0" rtlCol="0"/>
          <a:lstStyle/>
          <a:p/>
        </p:txBody>
      </p:sp>
      <p:sp>
        <p:nvSpPr>
          <p:cNvPr id="16" name="object 16"/>
          <p:cNvSpPr/>
          <p:nvPr/>
        </p:nvSpPr>
        <p:spPr>
          <a:xfrm>
            <a:off x="7484623" y="2771685"/>
            <a:ext cx="102870" cy="104775"/>
          </a:xfrm>
          <a:custGeom>
            <a:avLst/>
            <a:gdLst/>
            <a:ahLst/>
            <a:cxnLst/>
            <a:rect l="l" t="t" r="r" b="b"/>
            <a:pathLst>
              <a:path w="102870" h="104775">
                <a:moveTo>
                  <a:pt x="0" y="0"/>
                </a:moveTo>
                <a:lnTo>
                  <a:pt x="51389" y="104474"/>
                </a:lnTo>
                <a:lnTo>
                  <a:pt x="102778" y="0"/>
                </a:lnTo>
              </a:path>
            </a:pathLst>
          </a:custGeom>
          <a:ln w="14801">
            <a:solidFill>
              <a:srgbClr val="000000"/>
            </a:solidFill>
          </a:ln>
        </p:spPr>
        <p:txBody>
          <a:bodyPr wrap="square" lIns="0" tIns="0" rIns="0" bIns="0" rtlCol="0"/>
          <a:lstStyle/>
          <a:p/>
        </p:txBody>
      </p:sp>
      <p:sp>
        <p:nvSpPr>
          <p:cNvPr id="17" name="object 17"/>
          <p:cNvSpPr/>
          <p:nvPr/>
        </p:nvSpPr>
        <p:spPr>
          <a:xfrm>
            <a:off x="6668920" y="2354680"/>
            <a:ext cx="1734185" cy="558800"/>
          </a:xfrm>
          <a:custGeom>
            <a:avLst/>
            <a:gdLst/>
            <a:ahLst/>
            <a:cxnLst/>
            <a:rect l="l" t="t" r="r" b="b"/>
            <a:pathLst>
              <a:path w="1734184" h="558800">
                <a:moveTo>
                  <a:pt x="1734186" y="558210"/>
                </a:moveTo>
                <a:lnTo>
                  <a:pt x="1734186" y="0"/>
                </a:lnTo>
                <a:lnTo>
                  <a:pt x="0" y="0"/>
                </a:lnTo>
                <a:lnTo>
                  <a:pt x="0" y="477409"/>
                </a:lnTo>
              </a:path>
            </a:pathLst>
          </a:custGeom>
          <a:ln w="14902">
            <a:solidFill>
              <a:srgbClr val="000000"/>
            </a:solidFill>
          </a:ln>
        </p:spPr>
        <p:txBody>
          <a:bodyPr wrap="square" lIns="0" tIns="0" rIns="0" bIns="0" rtlCol="0"/>
          <a:lstStyle/>
          <a:p/>
        </p:txBody>
      </p:sp>
      <p:sp>
        <p:nvSpPr>
          <p:cNvPr id="18" name="object 18"/>
          <p:cNvSpPr/>
          <p:nvPr/>
        </p:nvSpPr>
        <p:spPr>
          <a:xfrm>
            <a:off x="6617530" y="2727615"/>
            <a:ext cx="102870" cy="104775"/>
          </a:xfrm>
          <a:custGeom>
            <a:avLst/>
            <a:gdLst/>
            <a:ahLst/>
            <a:cxnLst/>
            <a:rect l="l" t="t" r="r" b="b"/>
            <a:pathLst>
              <a:path w="102870" h="104775">
                <a:moveTo>
                  <a:pt x="0" y="0"/>
                </a:moveTo>
                <a:lnTo>
                  <a:pt x="51389" y="104474"/>
                </a:lnTo>
                <a:lnTo>
                  <a:pt x="102778" y="0"/>
                </a:lnTo>
              </a:path>
            </a:pathLst>
          </a:custGeom>
          <a:ln w="14801">
            <a:solidFill>
              <a:srgbClr val="000000"/>
            </a:solidFill>
          </a:ln>
        </p:spPr>
        <p:txBody>
          <a:bodyPr wrap="square" lIns="0" tIns="0" rIns="0" bIns="0" rtlCol="0"/>
          <a:lstStyle/>
          <a:p/>
        </p:txBody>
      </p:sp>
      <p:sp>
        <p:nvSpPr>
          <p:cNvPr id="19" name="object 19"/>
          <p:cNvSpPr/>
          <p:nvPr/>
        </p:nvSpPr>
        <p:spPr>
          <a:xfrm>
            <a:off x="6033078" y="2060867"/>
            <a:ext cx="2515235" cy="793750"/>
          </a:xfrm>
          <a:custGeom>
            <a:avLst/>
            <a:gdLst/>
            <a:ahLst/>
            <a:cxnLst/>
            <a:rect l="l" t="t" r="r" b="b"/>
            <a:pathLst>
              <a:path w="2515234" h="793750">
                <a:moveTo>
                  <a:pt x="0" y="793256"/>
                </a:moveTo>
                <a:lnTo>
                  <a:pt x="0" y="0"/>
                </a:lnTo>
                <a:lnTo>
                  <a:pt x="2514611" y="0"/>
                </a:lnTo>
                <a:lnTo>
                  <a:pt x="2514611" y="793256"/>
                </a:lnTo>
              </a:path>
            </a:pathLst>
          </a:custGeom>
          <a:ln w="14902">
            <a:solidFill>
              <a:srgbClr val="000000"/>
            </a:solidFill>
          </a:ln>
        </p:spPr>
        <p:txBody>
          <a:bodyPr wrap="square" lIns="0" tIns="0" rIns="0" bIns="0" rtlCol="0"/>
          <a:lstStyle/>
          <a:p/>
        </p:txBody>
      </p:sp>
      <p:sp>
        <p:nvSpPr>
          <p:cNvPr id="20" name="object 20"/>
          <p:cNvSpPr/>
          <p:nvPr/>
        </p:nvSpPr>
        <p:spPr>
          <a:xfrm>
            <a:off x="8496300" y="2749650"/>
            <a:ext cx="102870" cy="104775"/>
          </a:xfrm>
          <a:custGeom>
            <a:avLst/>
            <a:gdLst/>
            <a:ahLst/>
            <a:cxnLst/>
            <a:rect l="l" t="t" r="r" b="b"/>
            <a:pathLst>
              <a:path w="102870" h="104775">
                <a:moveTo>
                  <a:pt x="0" y="0"/>
                </a:moveTo>
                <a:lnTo>
                  <a:pt x="51389" y="104474"/>
                </a:lnTo>
                <a:lnTo>
                  <a:pt x="102778" y="0"/>
                </a:lnTo>
              </a:path>
            </a:pathLst>
          </a:custGeom>
          <a:ln w="14801">
            <a:solidFill>
              <a:srgbClr val="000000"/>
            </a:solidFill>
          </a:ln>
        </p:spPr>
        <p:txBody>
          <a:bodyPr wrap="square" lIns="0" tIns="0" rIns="0" bIns="0" rtlCol="0"/>
          <a:lstStyle/>
          <a:p/>
        </p:txBody>
      </p:sp>
      <p:sp>
        <p:nvSpPr>
          <p:cNvPr id="21" name="object 21"/>
          <p:cNvSpPr/>
          <p:nvPr/>
        </p:nvSpPr>
        <p:spPr>
          <a:xfrm>
            <a:off x="5801826" y="1767075"/>
            <a:ext cx="3613150" cy="1087120"/>
          </a:xfrm>
          <a:custGeom>
            <a:avLst/>
            <a:gdLst/>
            <a:ahLst/>
            <a:cxnLst/>
            <a:rect l="l" t="t" r="r" b="b"/>
            <a:pathLst>
              <a:path w="3613150" h="1087120">
                <a:moveTo>
                  <a:pt x="0" y="1087048"/>
                </a:moveTo>
                <a:lnTo>
                  <a:pt x="0" y="0"/>
                </a:lnTo>
                <a:lnTo>
                  <a:pt x="3612753" y="0"/>
                </a:lnTo>
                <a:lnTo>
                  <a:pt x="3612753" y="1087048"/>
                </a:lnTo>
              </a:path>
            </a:pathLst>
          </a:custGeom>
          <a:ln w="14904">
            <a:solidFill>
              <a:srgbClr val="000000"/>
            </a:solidFill>
          </a:ln>
        </p:spPr>
        <p:txBody>
          <a:bodyPr wrap="square" lIns="0" tIns="0" rIns="0" bIns="0" rtlCol="0"/>
          <a:lstStyle/>
          <a:p/>
        </p:txBody>
      </p:sp>
      <p:sp>
        <p:nvSpPr>
          <p:cNvPr id="22" name="object 22"/>
          <p:cNvSpPr/>
          <p:nvPr/>
        </p:nvSpPr>
        <p:spPr>
          <a:xfrm>
            <a:off x="9363190" y="2749650"/>
            <a:ext cx="102870" cy="104775"/>
          </a:xfrm>
          <a:custGeom>
            <a:avLst/>
            <a:gdLst/>
            <a:ahLst/>
            <a:cxnLst/>
            <a:rect l="l" t="t" r="r" b="b"/>
            <a:pathLst>
              <a:path w="102870" h="104775">
                <a:moveTo>
                  <a:pt x="0" y="0"/>
                </a:moveTo>
                <a:lnTo>
                  <a:pt x="51389" y="104474"/>
                </a:lnTo>
                <a:lnTo>
                  <a:pt x="102778" y="0"/>
                </a:lnTo>
              </a:path>
            </a:pathLst>
          </a:custGeom>
          <a:ln w="14801">
            <a:solidFill>
              <a:srgbClr val="000000"/>
            </a:solidFill>
          </a:ln>
        </p:spPr>
        <p:txBody>
          <a:bodyPr wrap="square" lIns="0" tIns="0" rIns="0" bIns="0" rtlCol="0"/>
          <a:lstStyle/>
          <a:p/>
        </p:txBody>
      </p:sp>
      <p:sp>
        <p:nvSpPr>
          <p:cNvPr id="23" name="object 23"/>
          <p:cNvSpPr txBox="1"/>
          <p:nvPr/>
        </p:nvSpPr>
        <p:spPr>
          <a:xfrm>
            <a:off x="4111773" y="2343761"/>
            <a:ext cx="490220" cy="262255"/>
          </a:xfrm>
          <a:prstGeom prst="rect">
            <a:avLst/>
          </a:prstGeom>
        </p:spPr>
        <p:txBody>
          <a:bodyPr vert="horz" wrap="square" lIns="0" tIns="16510" rIns="0" bIns="0" rtlCol="0">
            <a:spAutoFit/>
          </a:bodyPr>
          <a:lstStyle/>
          <a:p>
            <a:pPr marL="12700">
              <a:lnSpc>
                <a:spcPct val="100000"/>
              </a:lnSpc>
              <a:spcBef>
                <a:spcPts val="130"/>
              </a:spcBef>
            </a:pPr>
            <a:r>
              <a:rPr sz="1600" dirty="0">
                <a:latin typeface="Times New Roman" panose="02020603050405020304"/>
                <a:cs typeface="Times New Roman" panose="02020603050405020304"/>
              </a:rPr>
              <a:t>nmod</a:t>
            </a:r>
            <a:endParaRPr sz="1600">
              <a:latin typeface="Times New Roman" panose="02020603050405020304"/>
              <a:cs typeface="Times New Roman" panose="02020603050405020304"/>
            </a:endParaRPr>
          </a:p>
        </p:txBody>
      </p:sp>
      <p:sp>
        <p:nvSpPr>
          <p:cNvPr id="24" name="object 24"/>
          <p:cNvSpPr txBox="1"/>
          <p:nvPr/>
        </p:nvSpPr>
        <p:spPr>
          <a:xfrm>
            <a:off x="5028951" y="2343761"/>
            <a:ext cx="263525" cy="262255"/>
          </a:xfrm>
          <a:prstGeom prst="rect">
            <a:avLst/>
          </a:prstGeom>
        </p:spPr>
        <p:txBody>
          <a:bodyPr vert="horz" wrap="square" lIns="0" tIns="16510" rIns="0" bIns="0" rtlCol="0">
            <a:spAutoFit/>
          </a:bodyPr>
          <a:lstStyle/>
          <a:p>
            <a:pPr marL="12700">
              <a:lnSpc>
                <a:spcPct val="100000"/>
              </a:lnSpc>
              <a:spcBef>
                <a:spcPts val="130"/>
              </a:spcBef>
            </a:pPr>
            <a:r>
              <a:rPr sz="1600" dirty="0">
                <a:latin typeface="Times New Roman" panose="02020603050405020304"/>
                <a:cs typeface="Times New Roman" panose="02020603050405020304"/>
              </a:rPr>
              <a:t>s</a:t>
            </a:r>
            <a:r>
              <a:rPr sz="1600" dirty="0">
                <a:latin typeface="Times New Roman" panose="02020603050405020304"/>
                <a:cs typeface="Times New Roman" panose="02020603050405020304"/>
              </a:rPr>
              <a:t>bj</a:t>
            </a:r>
            <a:endParaRPr sz="1600">
              <a:latin typeface="Times New Roman" panose="02020603050405020304"/>
              <a:cs typeface="Times New Roman" panose="02020603050405020304"/>
            </a:endParaRPr>
          </a:p>
        </p:txBody>
      </p:sp>
      <p:sp>
        <p:nvSpPr>
          <p:cNvPr id="25" name="object 25"/>
          <p:cNvSpPr txBox="1"/>
          <p:nvPr/>
        </p:nvSpPr>
        <p:spPr>
          <a:xfrm>
            <a:off x="7472331" y="1474305"/>
            <a:ext cx="127635" cy="262255"/>
          </a:xfrm>
          <a:prstGeom prst="rect">
            <a:avLst/>
          </a:prstGeom>
        </p:spPr>
        <p:txBody>
          <a:bodyPr vert="horz" wrap="square" lIns="0" tIns="16510" rIns="0" bIns="0" rtlCol="0">
            <a:spAutoFit/>
          </a:bodyPr>
          <a:lstStyle/>
          <a:p>
            <a:pPr marL="12700">
              <a:lnSpc>
                <a:spcPct val="100000"/>
              </a:lnSpc>
              <a:spcBef>
                <a:spcPts val="130"/>
              </a:spcBef>
            </a:pPr>
            <a:r>
              <a:rPr sz="1600" dirty="0">
                <a:latin typeface="Times New Roman" panose="02020603050405020304"/>
                <a:cs typeface="Times New Roman" panose="02020603050405020304"/>
              </a:rPr>
              <a:t>p</a:t>
            </a:r>
            <a:endParaRPr sz="1600">
              <a:latin typeface="Times New Roman" panose="02020603050405020304"/>
              <a:cs typeface="Times New Roman" panose="02020603050405020304"/>
            </a:endParaRPr>
          </a:p>
        </p:txBody>
      </p:sp>
      <p:sp>
        <p:nvSpPr>
          <p:cNvPr id="26" name="object 26"/>
          <p:cNvSpPr txBox="1"/>
          <p:nvPr/>
        </p:nvSpPr>
        <p:spPr>
          <a:xfrm>
            <a:off x="7393004" y="1773631"/>
            <a:ext cx="286385" cy="262255"/>
          </a:xfrm>
          <a:prstGeom prst="rect">
            <a:avLst/>
          </a:prstGeom>
        </p:spPr>
        <p:txBody>
          <a:bodyPr vert="horz" wrap="square" lIns="0" tIns="16510" rIns="0" bIns="0" rtlCol="0">
            <a:spAutoFit/>
          </a:bodyPr>
          <a:lstStyle/>
          <a:p>
            <a:pPr marL="12700">
              <a:lnSpc>
                <a:spcPct val="100000"/>
              </a:lnSpc>
              <a:spcBef>
                <a:spcPts val="130"/>
              </a:spcBef>
            </a:pPr>
            <a:r>
              <a:rPr sz="1600" dirty="0">
                <a:latin typeface="Times New Roman" panose="02020603050405020304"/>
                <a:cs typeface="Times New Roman" panose="02020603050405020304"/>
              </a:rPr>
              <a:t>obj</a:t>
            </a:r>
            <a:endParaRPr sz="1600">
              <a:latin typeface="Times New Roman" panose="02020603050405020304"/>
              <a:cs typeface="Times New Roman" panose="02020603050405020304"/>
            </a:endParaRPr>
          </a:p>
        </p:txBody>
      </p:sp>
      <p:sp>
        <p:nvSpPr>
          <p:cNvPr id="27" name="object 27"/>
          <p:cNvSpPr txBox="1"/>
          <p:nvPr/>
        </p:nvSpPr>
        <p:spPr>
          <a:xfrm>
            <a:off x="7291041" y="2108736"/>
            <a:ext cx="490220" cy="262255"/>
          </a:xfrm>
          <a:prstGeom prst="rect">
            <a:avLst/>
          </a:prstGeom>
        </p:spPr>
        <p:txBody>
          <a:bodyPr vert="horz" wrap="square" lIns="0" tIns="16510" rIns="0" bIns="0" rtlCol="0">
            <a:spAutoFit/>
          </a:bodyPr>
          <a:lstStyle/>
          <a:p>
            <a:pPr marL="12700">
              <a:lnSpc>
                <a:spcPct val="100000"/>
              </a:lnSpc>
              <a:spcBef>
                <a:spcPts val="130"/>
              </a:spcBef>
            </a:pPr>
            <a:r>
              <a:rPr sz="1600" dirty="0">
                <a:latin typeface="Times New Roman" panose="02020603050405020304"/>
                <a:cs typeface="Times New Roman" panose="02020603050405020304"/>
              </a:rPr>
              <a:t>nmod</a:t>
            </a:r>
            <a:endParaRPr sz="1600">
              <a:latin typeface="Times New Roman" panose="02020603050405020304"/>
              <a:cs typeface="Times New Roman" panose="02020603050405020304"/>
            </a:endParaRPr>
          </a:p>
        </p:txBody>
      </p:sp>
      <p:sp>
        <p:nvSpPr>
          <p:cNvPr id="28" name="object 28"/>
          <p:cNvSpPr txBox="1"/>
          <p:nvPr/>
        </p:nvSpPr>
        <p:spPr>
          <a:xfrm>
            <a:off x="7516991" y="2402528"/>
            <a:ext cx="490220" cy="262255"/>
          </a:xfrm>
          <a:prstGeom prst="rect">
            <a:avLst/>
          </a:prstGeom>
        </p:spPr>
        <p:txBody>
          <a:bodyPr vert="horz" wrap="square" lIns="0" tIns="16510" rIns="0" bIns="0" rtlCol="0">
            <a:spAutoFit/>
          </a:bodyPr>
          <a:lstStyle/>
          <a:p>
            <a:pPr marL="12700">
              <a:lnSpc>
                <a:spcPct val="100000"/>
              </a:lnSpc>
              <a:spcBef>
                <a:spcPts val="130"/>
              </a:spcBef>
            </a:pPr>
            <a:r>
              <a:rPr sz="1600" dirty="0">
                <a:latin typeface="Times New Roman" panose="02020603050405020304"/>
                <a:cs typeface="Times New Roman" panose="02020603050405020304"/>
              </a:rPr>
              <a:t>nmod</a:t>
            </a:r>
            <a:endParaRPr sz="1600">
              <a:latin typeface="Times New Roman" panose="02020603050405020304"/>
              <a:cs typeface="Times New Roman" panose="02020603050405020304"/>
            </a:endParaRPr>
          </a:p>
        </p:txBody>
      </p:sp>
      <p:sp>
        <p:nvSpPr>
          <p:cNvPr id="29" name="object 29"/>
          <p:cNvSpPr txBox="1"/>
          <p:nvPr/>
        </p:nvSpPr>
        <p:spPr>
          <a:xfrm>
            <a:off x="3888128" y="2779415"/>
            <a:ext cx="3957954" cy="788035"/>
          </a:xfrm>
          <a:prstGeom prst="rect">
            <a:avLst/>
          </a:prstGeom>
        </p:spPr>
        <p:txBody>
          <a:bodyPr vert="horz" wrap="square" lIns="0" tIns="135255" rIns="0" bIns="0" rtlCol="0">
            <a:spAutoFit/>
          </a:bodyPr>
          <a:lstStyle/>
          <a:p>
            <a:pPr algn="ctr">
              <a:lnSpc>
                <a:spcPct val="100000"/>
              </a:lnSpc>
              <a:spcBef>
                <a:spcPts val="1065"/>
              </a:spcBef>
              <a:tabLst>
                <a:tab pos="842010" algn="l"/>
                <a:tab pos="1699260" algn="l"/>
                <a:tab pos="2575560" algn="l"/>
                <a:tab pos="3442970" algn="l"/>
              </a:tabLst>
            </a:pPr>
            <a:r>
              <a:rPr sz="1950" spc="-25" dirty="0">
                <a:latin typeface="宋体" panose="02010600030101010101" pitchFamily="2" charset="-122"/>
                <a:cs typeface="宋体" panose="02010600030101010101" pitchFamily="2" charset="-122"/>
              </a:rPr>
              <a:t>外资</a:t>
            </a:r>
            <a:r>
              <a:rPr sz="1950" spc="-25" dirty="0">
                <a:latin typeface="宋体" panose="02010600030101010101" pitchFamily="2" charset="-122"/>
                <a:cs typeface="宋体" panose="02010600030101010101" pitchFamily="2" charset="-122"/>
              </a:rPr>
              <a:t>	</a:t>
            </a:r>
            <a:r>
              <a:rPr sz="1950" spc="-25" dirty="0">
                <a:latin typeface="宋体" panose="02010600030101010101" pitchFamily="2" charset="-122"/>
                <a:cs typeface="宋体" panose="02010600030101010101" pitchFamily="2" charset="-122"/>
              </a:rPr>
              <a:t>企业</a:t>
            </a:r>
            <a:r>
              <a:rPr sz="1950" spc="-25" dirty="0">
                <a:latin typeface="宋体" panose="02010600030101010101" pitchFamily="2" charset="-122"/>
                <a:cs typeface="宋体" panose="02010600030101010101" pitchFamily="2" charset="-122"/>
              </a:rPr>
              <a:t>	</a:t>
            </a:r>
            <a:r>
              <a:rPr sz="1950" spc="-25" dirty="0">
                <a:latin typeface="宋体" panose="02010600030101010101" pitchFamily="2" charset="-122"/>
                <a:cs typeface="宋体" panose="02010600030101010101" pitchFamily="2" charset="-122"/>
              </a:rPr>
              <a:t>成为</a:t>
            </a:r>
            <a:r>
              <a:rPr sz="1950" spc="-25" dirty="0">
                <a:latin typeface="宋体" panose="02010600030101010101" pitchFamily="2" charset="-122"/>
                <a:cs typeface="宋体" panose="02010600030101010101" pitchFamily="2" charset="-122"/>
              </a:rPr>
              <a:t>	</a:t>
            </a:r>
            <a:r>
              <a:rPr sz="1950" spc="-25" dirty="0">
                <a:latin typeface="宋体" panose="02010600030101010101" pitchFamily="2" charset="-122"/>
                <a:cs typeface="宋体" panose="02010600030101010101" pitchFamily="2" charset="-122"/>
              </a:rPr>
              <a:t>外贸</a:t>
            </a:r>
            <a:r>
              <a:rPr sz="1950" spc="-25" dirty="0">
                <a:latin typeface="宋体" panose="02010600030101010101" pitchFamily="2" charset="-122"/>
                <a:cs typeface="宋体" panose="02010600030101010101" pitchFamily="2" charset="-122"/>
              </a:rPr>
              <a:t>	</a:t>
            </a:r>
            <a:r>
              <a:rPr sz="1950" spc="-25" dirty="0">
                <a:latin typeface="宋体" panose="02010600030101010101" pitchFamily="2" charset="-122"/>
                <a:cs typeface="宋体" panose="02010600030101010101" pitchFamily="2" charset="-122"/>
              </a:rPr>
              <a:t>重要</a:t>
            </a:r>
            <a:endParaRPr sz="1950">
              <a:latin typeface="宋体" panose="02010600030101010101" pitchFamily="2" charset="-122"/>
              <a:cs typeface="宋体" panose="02010600030101010101" pitchFamily="2" charset="-122"/>
            </a:endParaRPr>
          </a:p>
          <a:p>
            <a:pPr marL="13970" algn="ctr">
              <a:lnSpc>
                <a:spcPct val="100000"/>
              </a:lnSpc>
              <a:spcBef>
                <a:spcPts val="835"/>
              </a:spcBef>
              <a:tabLst>
                <a:tab pos="813435" algn="l"/>
                <a:tab pos="1690370" algn="l"/>
                <a:tab pos="2557145" algn="l"/>
                <a:tab pos="3493135" algn="l"/>
              </a:tabLst>
            </a:pPr>
            <a:r>
              <a:rPr sz="2400" baseline="2000" dirty="0">
                <a:latin typeface="Times New Roman" panose="02020603050405020304"/>
                <a:cs typeface="Times New Roman" panose="02020603050405020304"/>
              </a:rPr>
              <a:t>1	</a:t>
            </a:r>
            <a:r>
              <a:rPr sz="1600" dirty="0">
                <a:latin typeface="Times New Roman" panose="02020603050405020304"/>
                <a:cs typeface="Times New Roman" panose="02020603050405020304"/>
              </a:rPr>
              <a:t>2	3	4	</a:t>
            </a:r>
            <a:r>
              <a:rPr sz="2400" baseline="2000" dirty="0">
                <a:latin typeface="Times New Roman" panose="02020603050405020304"/>
                <a:cs typeface="Times New Roman" panose="02020603050405020304"/>
              </a:rPr>
              <a:t>5</a:t>
            </a:r>
            <a:endParaRPr sz="2400" baseline="2000">
              <a:latin typeface="Times New Roman" panose="02020603050405020304"/>
              <a:cs typeface="Times New Roman" panose="02020603050405020304"/>
            </a:endParaRPr>
          </a:p>
        </p:txBody>
      </p:sp>
      <p:sp>
        <p:nvSpPr>
          <p:cNvPr id="30" name="object 30"/>
          <p:cNvSpPr txBox="1"/>
          <p:nvPr/>
        </p:nvSpPr>
        <p:spPr>
          <a:xfrm>
            <a:off x="8196677" y="2815717"/>
            <a:ext cx="1412875" cy="751840"/>
          </a:xfrm>
          <a:prstGeom prst="rect">
            <a:avLst/>
          </a:prstGeom>
        </p:spPr>
        <p:txBody>
          <a:bodyPr vert="horz" wrap="square" lIns="0" tIns="115570" rIns="0" bIns="0" rtlCol="0">
            <a:spAutoFit/>
          </a:bodyPr>
          <a:lstStyle/>
          <a:p>
            <a:pPr marL="12700">
              <a:lnSpc>
                <a:spcPct val="100000"/>
              </a:lnSpc>
              <a:spcBef>
                <a:spcPts val="910"/>
              </a:spcBef>
              <a:tabLst>
                <a:tab pos="1154430" algn="l"/>
              </a:tabLst>
            </a:pPr>
            <a:r>
              <a:rPr sz="1950" spc="-25" dirty="0">
                <a:latin typeface="宋体" panose="02010600030101010101" pitchFamily="2" charset="-122"/>
                <a:cs typeface="宋体" panose="02010600030101010101" pitchFamily="2" charset="-122"/>
              </a:rPr>
              <a:t>增长点</a:t>
            </a:r>
            <a:r>
              <a:rPr sz="1950" spc="-25" dirty="0">
                <a:latin typeface="宋体" panose="02010600030101010101" pitchFamily="2" charset="-122"/>
                <a:cs typeface="宋体" panose="02010600030101010101" pitchFamily="2" charset="-122"/>
              </a:rPr>
              <a:t>	</a:t>
            </a:r>
            <a:r>
              <a:rPr sz="1950" spc="-25" dirty="0">
                <a:latin typeface="宋体" panose="02010600030101010101" pitchFamily="2" charset="-122"/>
                <a:cs typeface="宋体" panose="02010600030101010101" pitchFamily="2" charset="-122"/>
              </a:rPr>
              <a:t>。</a:t>
            </a:r>
            <a:endParaRPr sz="1950">
              <a:latin typeface="宋体" panose="02010600030101010101" pitchFamily="2" charset="-122"/>
              <a:cs typeface="宋体" panose="02010600030101010101" pitchFamily="2" charset="-122"/>
            </a:endParaRPr>
          </a:p>
          <a:p>
            <a:pPr marL="290830">
              <a:lnSpc>
                <a:spcPct val="100000"/>
              </a:lnSpc>
              <a:spcBef>
                <a:spcPts val="705"/>
              </a:spcBef>
              <a:tabLst>
                <a:tab pos="1157605" algn="l"/>
              </a:tabLst>
            </a:pPr>
            <a:r>
              <a:rPr sz="1600" dirty="0">
                <a:latin typeface="Times New Roman" panose="02020603050405020304"/>
                <a:cs typeface="Times New Roman" panose="02020603050405020304"/>
              </a:rPr>
              <a:t>6	</a:t>
            </a:r>
            <a:r>
              <a:rPr sz="2400" baseline="2000" dirty="0">
                <a:latin typeface="Times New Roman" panose="02020603050405020304"/>
                <a:cs typeface="Times New Roman" panose="02020603050405020304"/>
              </a:rPr>
              <a:t>7</a:t>
            </a:r>
            <a:endParaRPr sz="2400" baseline="2000">
              <a:latin typeface="Times New Roman" panose="02020603050405020304"/>
              <a:cs typeface="Times New Roman" panose="02020603050405020304"/>
            </a:endParaRPr>
          </a:p>
        </p:txBody>
      </p:sp>
      <p:sp>
        <p:nvSpPr>
          <p:cNvPr id="31" name="object 31"/>
          <p:cNvSpPr/>
          <p:nvPr/>
        </p:nvSpPr>
        <p:spPr>
          <a:xfrm>
            <a:off x="4133679" y="4836158"/>
            <a:ext cx="1581150" cy="557530"/>
          </a:xfrm>
          <a:custGeom>
            <a:avLst/>
            <a:gdLst/>
            <a:ahLst/>
            <a:cxnLst/>
            <a:rect l="l" t="t" r="r" b="b"/>
            <a:pathLst>
              <a:path w="1581150" h="557529">
                <a:moveTo>
                  <a:pt x="1580671" y="557464"/>
                </a:moveTo>
                <a:lnTo>
                  <a:pt x="1580671" y="0"/>
                </a:lnTo>
                <a:lnTo>
                  <a:pt x="0" y="0"/>
                </a:lnTo>
                <a:lnTo>
                  <a:pt x="0" y="534979"/>
                </a:lnTo>
              </a:path>
            </a:pathLst>
          </a:custGeom>
          <a:ln w="15169">
            <a:solidFill>
              <a:srgbClr val="000000"/>
            </a:solidFill>
          </a:ln>
        </p:spPr>
        <p:txBody>
          <a:bodyPr wrap="square" lIns="0" tIns="0" rIns="0" bIns="0" rtlCol="0"/>
          <a:lstStyle/>
          <a:p/>
        </p:txBody>
      </p:sp>
      <p:sp>
        <p:nvSpPr>
          <p:cNvPr id="32" name="object 32"/>
          <p:cNvSpPr/>
          <p:nvPr/>
        </p:nvSpPr>
        <p:spPr>
          <a:xfrm>
            <a:off x="4082290" y="5264527"/>
            <a:ext cx="102870" cy="106680"/>
          </a:xfrm>
          <a:custGeom>
            <a:avLst/>
            <a:gdLst/>
            <a:ahLst/>
            <a:cxnLst/>
            <a:rect l="l" t="t" r="r" b="b"/>
            <a:pathLst>
              <a:path w="102870" h="106679">
                <a:moveTo>
                  <a:pt x="0" y="0"/>
                </a:moveTo>
                <a:lnTo>
                  <a:pt x="51389" y="106610"/>
                </a:lnTo>
                <a:lnTo>
                  <a:pt x="102778" y="0"/>
                </a:lnTo>
              </a:path>
            </a:pathLst>
          </a:custGeom>
          <a:ln w="14946">
            <a:solidFill>
              <a:srgbClr val="000000"/>
            </a:solidFill>
          </a:ln>
        </p:spPr>
        <p:txBody>
          <a:bodyPr wrap="square" lIns="0" tIns="0" rIns="0" bIns="0" rtlCol="0"/>
          <a:lstStyle/>
          <a:p/>
        </p:txBody>
      </p:sp>
      <p:sp>
        <p:nvSpPr>
          <p:cNvPr id="33" name="object 33"/>
          <p:cNvSpPr/>
          <p:nvPr/>
        </p:nvSpPr>
        <p:spPr>
          <a:xfrm>
            <a:off x="5000773" y="5183764"/>
            <a:ext cx="569595" cy="210185"/>
          </a:xfrm>
          <a:custGeom>
            <a:avLst/>
            <a:gdLst/>
            <a:ahLst/>
            <a:cxnLst/>
            <a:rect l="l" t="t" r="r" b="b"/>
            <a:pathLst>
              <a:path w="569595" h="210185">
                <a:moveTo>
                  <a:pt x="569055" y="209858"/>
                </a:moveTo>
                <a:lnTo>
                  <a:pt x="569055" y="0"/>
                </a:lnTo>
                <a:lnTo>
                  <a:pt x="0" y="0"/>
                </a:lnTo>
                <a:lnTo>
                  <a:pt x="0" y="187372"/>
                </a:lnTo>
              </a:path>
            </a:pathLst>
          </a:custGeom>
          <a:ln w="15164">
            <a:solidFill>
              <a:srgbClr val="000000"/>
            </a:solidFill>
          </a:ln>
        </p:spPr>
        <p:txBody>
          <a:bodyPr wrap="square" lIns="0" tIns="0" rIns="0" bIns="0" rtlCol="0"/>
          <a:lstStyle/>
          <a:p/>
        </p:txBody>
      </p:sp>
      <p:sp>
        <p:nvSpPr>
          <p:cNvPr id="34" name="object 34"/>
          <p:cNvSpPr/>
          <p:nvPr/>
        </p:nvSpPr>
        <p:spPr>
          <a:xfrm>
            <a:off x="4949383" y="5264527"/>
            <a:ext cx="102870" cy="106680"/>
          </a:xfrm>
          <a:custGeom>
            <a:avLst/>
            <a:gdLst/>
            <a:ahLst/>
            <a:cxnLst/>
            <a:rect l="l" t="t" r="r" b="b"/>
            <a:pathLst>
              <a:path w="102870" h="106679">
                <a:moveTo>
                  <a:pt x="0" y="0"/>
                </a:moveTo>
                <a:lnTo>
                  <a:pt x="51389" y="106610"/>
                </a:lnTo>
                <a:lnTo>
                  <a:pt x="102778" y="0"/>
                </a:lnTo>
              </a:path>
            </a:pathLst>
          </a:custGeom>
          <a:ln w="14946">
            <a:solidFill>
              <a:srgbClr val="000000"/>
            </a:solidFill>
          </a:ln>
        </p:spPr>
        <p:txBody>
          <a:bodyPr wrap="square" lIns="0" tIns="0" rIns="0" bIns="0" rtlCol="0"/>
          <a:lstStyle/>
          <a:p/>
        </p:txBody>
      </p:sp>
      <p:sp>
        <p:nvSpPr>
          <p:cNvPr id="35" name="object 35"/>
          <p:cNvSpPr/>
          <p:nvPr/>
        </p:nvSpPr>
        <p:spPr>
          <a:xfrm>
            <a:off x="7602053" y="5183764"/>
            <a:ext cx="722630" cy="255270"/>
          </a:xfrm>
          <a:custGeom>
            <a:avLst/>
            <a:gdLst/>
            <a:ahLst/>
            <a:cxnLst/>
            <a:rect l="l" t="t" r="r" b="b"/>
            <a:pathLst>
              <a:path w="722629" h="255270">
                <a:moveTo>
                  <a:pt x="722509" y="254829"/>
                </a:moveTo>
                <a:lnTo>
                  <a:pt x="722509" y="0"/>
                </a:lnTo>
                <a:lnTo>
                  <a:pt x="0" y="0"/>
                </a:lnTo>
                <a:lnTo>
                  <a:pt x="0" y="232344"/>
                </a:lnTo>
              </a:path>
            </a:pathLst>
          </a:custGeom>
          <a:ln w="15169">
            <a:solidFill>
              <a:srgbClr val="000000"/>
            </a:solidFill>
          </a:ln>
        </p:spPr>
        <p:txBody>
          <a:bodyPr wrap="square" lIns="0" tIns="0" rIns="0" bIns="0" rtlCol="0"/>
          <a:lstStyle/>
          <a:p/>
        </p:txBody>
      </p:sp>
      <p:sp>
        <p:nvSpPr>
          <p:cNvPr id="36" name="object 36"/>
          <p:cNvSpPr/>
          <p:nvPr/>
        </p:nvSpPr>
        <p:spPr>
          <a:xfrm>
            <a:off x="7550663" y="5309498"/>
            <a:ext cx="102870" cy="106680"/>
          </a:xfrm>
          <a:custGeom>
            <a:avLst/>
            <a:gdLst/>
            <a:ahLst/>
            <a:cxnLst/>
            <a:rect l="l" t="t" r="r" b="b"/>
            <a:pathLst>
              <a:path w="102870" h="106679">
                <a:moveTo>
                  <a:pt x="0" y="0"/>
                </a:moveTo>
                <a:lnTo>
                  <a:pt x="51389" y="106610"/>
                </a:lnTo>
                <a:lnTo>
                  <a:pt x="102778" y="0"/>
                </a:lnTo>
              </a:path>
            </a:pathLst>
          </a:custGeom>
          <a:ln w="14946">
            <a:solidFill>
              <a:srgbClr val="000000"/>
            </a:solidFill>
          </a:ln>
        </p:spPr>
        <p:txBody>
          <a:bodyPr wrap="square" lIns="0" tIns="0" rIns="0" bIns="0" rtlCol="0"/>
          <a:lstStyle/>
          <a:p/>
        </p:txBody>
      </p:sp>
      <p:sp>
        <p:nvSpPr>
          <p:cNvPr id="37" name="object 37"/>
          <p:cNvSpPr/>
          <p:nvPr/>
        </p:nvSpPr>
        <p:spPr>
          <a:xfrm>
            <a:off x="6734960" y="4883964"/>
            <a:ext cx="1734185" cy="570230"/>
          </a:xfrm>
          <a:custGeom>
            <a:avLst/>
            <a:gdLst/>
            <a:ahLst/>
            <a:cxnLst/>
            <a:rect l="l" t="t" r="r" b="b"/>
            <a:pathLst>
              <a:path w="1734184" h="570229">
                <a:moveTo>
                  <a:pt x="1734186" y="569627"/>
                </a:moveTo>
                <a:lnTo>
                  <a:pt x="1734186" y="0"/>
                </a:lnTo>
                <a:lnTo>
                  <a:pt x="0" y="0"/>
                </a:lnTo>
                <a:lnTo>
                  <a:pt x="0" y="487173"/>
                </a:lnTo>
              </a:path>
            </a:pathLst>
          </a:custGeom>
          <a:ln w="15176">
            <a:solidFill>
              <a:srgbClr val="000000"/>
            </a:solidFill>
          </a:ln>
        </p:spPr>
        <p:txBody>
          <a:bodyPr wrap="square" lIns="0" tIns="0" rIns="0" bIns="0" rtlCol="0"/>
          <a:lstStyle/>
          <a:p/>
        </p:txBody>
      </p:sp>
      <p:sp>
        <p:nvSpPr>
          <p:cNvPr id="38" name="object 38"/>
          <p:cNvSpPr/>
          <p:nvPr/>
        </p:nvSpPr>
        <p:spPr>
          <a:xfrm>
            <a:off x="6683570" y="5264527"/>
            <a:ext cx="102870" cy="106680"/>
          </a:xfrm>
          <a:custGeom>
            <a:avLst/>
            <a:gdLst/>
            <a:ahLst/>
            <a:cxnLst/>
            <a:rect l="l" t="t" r="r" b="b"/>
            <a:pathLst>
              <a:path w="102870" h="106679">
                <a:moveTo>
                  <a:pt x="0" y="0"/>
                </a:moveTo>
                <a:lnTo>
                  <a:pt x="51389" y="106610"/>
                </a:lnTo>
                <a:lnTo>
                  <a:pt x="102778" y="0"/>
                </a:lnTo>
              </a:path>
            </a:pathLst>
          </a:custGeom>
          <a:ln w="14946">
            <a:solidFill>
              <a:srgbClr val="000000"/>
            </a:solidFill>
          </a:ln>
        </p:spPr>
        <p:txBody>
          <a:bodyPr wrap="square" lIns="0" tIns="0" rIns="0" bIns="0" rtlCol="0"/>
          <a:lstStyle/>
          <a:p/>
        </p:txBody>
      </p:sp>
      <p:sp>
        <p:nvSpPr>
          <p:cNvPr id="39" name="object 39"/>
          <p:cNvSpPr/>
          <p:nvPr/>
        </p:nvSpPr>
        <p:spPr>
          <a:xfrm>
            <a:off x="6099118" y="4584163"/>
            <a:ext cx="2515235" cy="809625"/>
          </a:xfrm>
          <a:custGeom>
            <a:avLst/>
            <a:gdLst/>
            <a:ahLst/>
            <a:cxnLst/>
            <a:rect l="l" t="t" r="r" b="b"/>
            <a:pathLst>
              <a:path w="2515234" h="809625">
                <a:moveTo>
                  <a:pt x="0" y="809460"/>
                </a:moveTo>
                <a:lnTo>
                  <a:pt x="0" y="0"/>
                </a:lnTo>
                <a:lnTo>
                  <a:pt x="2514611" y="0"/>
                </a:lnTo>
                <a:lnTo>
                  <a:pt x="2514611" y="809460"/>
                </a:lnTo>
              </a:path>
            </a:pathLst>
          </a:custGeom>
          <a:ln w="15178">
            <a:solidFill>
              <a:srgbClr val="000000"/>
            </a:solidFill>
          </a:ln>
        </p:spPr>
        <p:txBody>
          <a:bodyPr wrap="square" lIns="0" tIns="0" rIns="0" bIns="0" rtlCol="0"/>
          <a:lstStyle/>
          <a:p/>
        </p:txBody>
      </p:sp>
      <p:sp>
        <p:nvSpPr>
          <p:cNvPr id="40" name="object 40"/>
          <p:cNvSpPr/>
          <p:nvPr/>
        </p:nvSpPr>
        <p:spPr>
          <a:xfrm>
            <a:off x="8562340" y="5287012"/>
            <a:ext cx="102870" cy="106680"/>
          </a:xfrm>
          <a:custGeom>
            <a:avLst/>
            <a:gdLst/>
            <a:ahLst/>
            <a:cxnLst/>
            <a:rect l="l" t="t" r="r" b="b"/>
            <a:pathLst>
              <a:path w="102870" h="106679">
                <a:moveTo>
                  <a:pt x="0" y="0"/>
                </a:moveTo>
                <a:lnTo>
                  <a:pt x="51389" y="106610"/>
                </a:lnTo>
                <a:lnTo>
                  <a:pt x="102778" y="0"/>
                </a:lnTo>
              </a:path>
            </a:pathLst>
          </a:custGeom>
          <a:ln w="14946">
            <a:solidFill>
              <a:srgbClr val="000000"/>
            </a:solidFill>
          </a:ln>
        </p:spPr>
        <p:txBody>
          <a:bodyPr wrap="square" lIns="0" tIns="0" rIns="0" bIns="0" rtlCol="0"/>
          <a:lstStyle/>
          <a:p/>
        </p:txBody>
      </p:sp>
      <p:sp>
        <p:nvSpPr>
          <p:cNvPr id="41" name="object 41"/>
          <p:cNvSpPr/>
          <p:nvPr/>
        </p:nvSpPr>
        <p:spPr>
          <a:xfrm>
            <a:off x="5867866" y="4284341"/>
            <a:ext cx="3613150" cy="1109345"/>
          </a:xfrm>
          <a:custGeom>
            <a:avLst/>
            <a:gdLst/>
            <a:ahLst/>
            <a:cxnLst/>
            <a:rect l="l" t="t" r="r" b="b"/>
            <a:pathLst>
              <a:path w="3613150" h="1109345">
                <a:moveTo>
                  <a:pt x="0" y="1109281"/>
                </a:moveTo>
                <a:lnTo>
                  <a:pt x="0" y="0"/>
                </a:lnTo>
                <a:lnTo>
                  <a:pt x="3612753" y="0"/>
                </a:lnTo>
                <a:lnTo>
                  <a:pt x="3612753" y="1109281"/>
                </a:lnTo>
              </a:path>
            </a:pathLst>
          </a:custGeom>
          <a:ln w="15182">
            <a:solidFill>
              <a:srgbClr val="000000"/>
            </a:solidFill>
          </a:ln>
        </p:spPr>
        <p:txBody>
          <a:bodyPr wrap="square" lIns="0" tIns="0" rIns="0" bIns="0" rtlCol="0"/>
          <a:lstStyle/>
          <a:p/>
        </p:txBody>
      </p:sp>
      <p:sp>
        <p:nvSpPr>
          <p:cNvPr id="42" name="object 42"/>
          <p:cNvSpPr/>
          <p:nvPr/>
        </p:nvSpPr>
        <p:spPr>
          <a:xfrm>
            <a:off x="9429230" y="5287012"/>
            <a:ext cx="102870" cy="106680"/>
          </a:xfrm>
          <a:custGeom>
            <a:avLst/>
            <a:gdLst/>
            <a:ahLst/>
            <a:cxnLst/>
            <a:rect l="l" t="t" r="r" b="b"/>
            <a:pathLst>
              <a:path w="102870" h="106679">
                <a:moveTo>
                  <a:pt x="0" y="0"/>
                </a:moveTo>
                <a:lnTo>
                  <a:pt x="51389" y="106610"/>
                </a:lnTo>
                <a:lnTo>
                  <a:pt x="102778" y="0"/>
                </a:lnTo>
              </a:path>
            </a:pathLst>
          </a:custGeom>
          <a:ln w="14946">
            <a:solidFill>
              <a:srgbClr val="000000"/>
            </a:solidFill>
          </a:ln>
        </p:spPr>
        <p:txBody>
          <a:bodyPr wrap="square" lIns="0" tIns="0" rIns="0" bIns="0" rtlCol="0"/>
          <a:lstStyle/>
          <a:p/>
        </p:txBody>
      </p:sp>
      <p:sp>
        <p:nvSpPr>
          <p:cNvPr id="43" name="object 43"/>
          <p:cNvSpPr txBox="1"/>
          <p:nvPr/>
        </p:nvSpPr>
        <p:spPr>
          <a:xfrm>
            <a:off x="4602367" y="4543307"/>
            <a:ext cx="490220" cy="267335"/>
          </a:xfrm>
          <a:prstGeom prst="rect">
            <a:avLst/>
          </a:prstGeom>
        </p:spPr>
        <p:txBody>
          <a:bodyPr vert="horz" wrap="square" lIns="0" tIns="14604" rIns="0" bIns="0" rtlCol="0">
            <a:spAutoFit/>
          </a:bodyPr>
          <a:lstStyle/>
          <a:p>
            <a:pPr marL="12700">
              <a:lnSpc>
                <a:spcPct val="100000"/>
              </a:lnSpc>
              <a:spcBef>
                <a:spcPts val="115"/>
              </a:spcBef>
            </a:pPr>
            <a:r>
              <a:rPr sz="1650" spc="-30" dirty="0">
                <a:latin typeface="Times New Roman" panose="02020603050405020304"/>
                <a:cs typeface="Times New Roman" panose="02020603050405020304"/>
              </a:rPr>
              <a:t>nmod</a:t>
            </a:r>
            <a:endParaRPr sz="1650">
              <a:latin typeface="Times New Roman" panose="02020603050405020304"/>
              <a:cs typeface="Times New Roman" panose="02020603050405020304"/>
            </a:endParaRPr>
          </a:p>
        </p:txBody>
      </p:sp>
      <p:sp>
        <p:nvSpPr>
          <p:cNvPr id="44" name="object 44"/>
          <p:cNvSpPr txBox="1"/>
          <p:nvPr/>
        </p:nvSpPr>
        <p:spPr>
          <a:xfrm>
            <a:off x="5094991" y="4873081"/>
            <a:ext cx="263525" cy="267335"/>
          </a:xfrm>
          <a:prstGeom prst="rect">
            <a:avLst/>
          </a:prstGeom>
        </p:spPr>
        <p:txBody>
          <a:bodyPr vert="horz" wrap="square" lIns="0" tIns="14604" rIns="0" bIns="0" rtlCol="0">
            <a:spAutoFit/>
          </a:bodyPr>
          <a:lstStyle/>
          <a:p>
            <a:pPr marL="12700">
              <a:lnSpc>
                <a:spcPct val="100000"/>
              </a:lnSpc>
              <a:spcBef>
                <a:spcPts val="115"/>
              </a:spcBef>
            </a:pPr>
            <a:r>
              <a:rPr sz="1650" spc="-20" dirty="0">
                <a:latin typeface="Times New Roman" panose="02020603050405020304"/>
                <a:cs typeface="Times New Roman" panose="02020603050405020304"/>
              </a:rPr>
              <a:t>s</a:t>
            </a:r>
            <a:r>
              <a:rPr sz="1650" spc="-20" dirty="0">
                <a:latin typeface="Times New Roman" panose="02020603050405020304"/>
                <a:cs typeface="Times New Roman" panose="02020603050405020304"/>
              </a:rPr>
              <a:t>bj</a:t>
            </a:r>
            <a:endParaRPr sz="1650">
              <a:latin typeface="Times New Roman" panose="02020603050405020304"/>
              <a:cs typeface="Times New Roman" panose="02020603050405020304"/>
            </a:endParaRPr>
          </a:p>
        </p:txBody>
      </p:sp>
      <p:sp>
        <p:nvSpPr>
          <p:cNvPr id="45" name="object 45"/>
          <p:cNvSpPr txBox="1"/>
          <p:nvPr/>
        </p:nvSpPr>
        <p:spPr>
          <a:xfrm>
            <a:off x="7538371" y="3985842"/>
            <a:ext cx="127635" cy="267335"/>
          </a:xfrm>
          <a:prstGeom prst="rect">
            <a:avLst/>
          </a:prstGeom>
        </p:spPr>
        <p:txBody>
          <a:bodyPr vert="horz" wrap="square" lIns="0" tIns="14604" rIns="0" bIns="0" rtlCol="0">
            <a:spAutoFit/>
          </a:bodyPr>
          <a:lstStyle/>
          <a:p>
            <a:pPr marL="12700">
              <a:lnSpc>
                <a:spcPct val="100000"/>
              </a:lnSpc>
              <a:spcBef>
                <a:spcPts val="115"/>
              </a:spcBef>
            </a:pPr>
            <a:r>
              <a:rPr sz="1650" spc="-25" dirty="0">
                <a:latin typeface="Times New Roman" panose="02020603050405020304"/>
                <a:cs typeface="Times New Roman" panose="02020603050405020304"/>
              </a:rPr>
              <a:t>p</a:t>
            </a:r>
            <a:endParaRPr sz="1650">
              <a:latin typeface="Times New Roman" panose="02020603050405020304"/>
              <a:cs typeface="Times New Roman" panose="02020603050405020304"/>
            </a:endParaRPr>
          </a:p>
        </p:txBody>
      </p:sp>
      <p:sp>
        <p:nvSpPr>
          <p:cNvPr id="46" name="object 46"/>
          <p:cNvSpPr txBox="1"/>
          <p:nvPr/>
        </p:nvSpPr>
        <p:spPr>
          <a:xfrm>
            <a:off x="7459044" y="4291290"/>
            <a:ext cx="286385" cy="267335"/>
          </a:xfrm>
          <a:prstGeom prst="rect">
            <a:avLst/>
          </a:prstGeom>
        </p:spPr>
        <p:txBody>
          <a:bodyPr vert="horz" wrap="square" lIns="0" tIns="14604" rIns="0" bIns="0" rtlCol="0">
            <a:spAutoFit/>
          </a:bodyPr>
          <a:lstStyle/>
          <a:p>
            <a:pPr marL="12700">
              <a:lnSpc>
                <a:spcPct val="100000"/>
              </a:lnSpc>
              <a:spcBef>
                <a:spcPts val="115"/>
              </a:spcBef>
            </a:pPr>
            <a:r>
              <a:rPr sz="1650" spc="-20" dirty="0">
                <a:latin typeface="Times New Roman" panose="02020603050405020304"/>
                <a:cs typeface="Times New Roman" panose="02020603050405020304"/>
              </a:rPr>
              <a:t>obj</a:t>
            </a:r>
            <a:endParaRPr sz="1650">
              <a:latin typeface="Times New Roman" panose="02020603050405020304"/>
              <a:cs typeface="Times New Roman" panose="02020603050405020304"/>
            </a:endParaRPr>
          </a:p>
        </p:txBody>
      </p:sp>
      <p:sp>
        <p:nvSpPr>
          <p:cNvPr id="47" name="object 47"/>
          <p:cNvSpPr txBox="1"/>
          <p:nvPr/>
        </p:nvSpPr>
        <p:spPr>
          <a:xfrm>
            <a:off x="7357081" y="4633249"/>
            <a:ext cx="490220" cy="267335"/>
          </a:xfrm>
          <a:prstGeom prst="rect">
            <a:avLst/>
          </a:prstGeom>
        </p:spPr>
        <p:txBody>
          <a:bodyPr vert="horz" wrap="square" lIns="0" tIns="14604" rIns="0" bIns="0" rtlCol="0">
            <a:spAutoFit/>
          </a:bodyPr>
          <a:lstStyle/>
          <a:p>
            <a:pPr marL="12700">
              <a:lnSpc>
                <a:spcPct val="100000"/>
              </a:lnSpc>
              <a:spcBef>
                <a:spcPts val="115"/>
              </a:spcBef>
            </a:pPr>
            <a:r>
              <a:rPr sz="1650" spc="-30" dirty="0">
                <a:latin typeface="Times New Roman" panose="02020603050405020304"/>
                <a:cs typeface="Times New Roman" panose="02020603050405020304"/>
              </a:rPr>
              <a:t>nmod</a:t>
            </a:r>
            <a:endParaRPr sz="1650">
              <a:latin typeface="Times New Roman" panose="02020603050405020304"/>
              <a:cs typeface="Times New Roman" panose="02020603050405020304"/>
            </a:endParaRPr>
          </a:p>
        </p:txBody>
      </p:sp>
      <p:sp>
        <p:nvSpPr>
          <p:cNvPr id="48" name="object 48"/>
          <p:cNvSpPr txBox="1"/>
          <p:nvPr/>
        </p:nvSpPr>
        <p:spPr>
          <a:xfrm>
            <a:off x="7696210" y="4903076"/>
            <a:ext cx="263525" cy="267335"/>
          </a:xfrm>
          <a:prstGeom prst="rect">
            <a:avLst/>
          </a:prstGeom>
        </p:spPr>
        <p:txBody>
          <a:bodyPr vert="horz" wrap="square" lIns="0" tIns="14604" rIns="0" bIns="0" rtlCol="0">
            <a:spAutoFit/>
          </a:bodyPr>
          <a:lstStyle/>
          <a:p>
            <a:pPr marL="12700">
              <a:lnSpc>
                <a:spcPct val="100000"/>
              </a:lnSpc>
              <a:spcBef>
                <a:spcPts val="115"/>
              </a:spcBef>
            </a:pPr>
            <a:r>
              <a:rPr sz="1650" spc="-20" dirty="0">
                <a:latin typeface="Times New Roman" panose="02020603050405020304"/>
                <a:cs typeface="Times New Roman" panose="02020603050405020304"/>
              </a:rPr>
              <a:t>s</a:t>
            </a:r>
            <a:r>
              <a:rPr sz="1650" spc="-20" dirty="0">
                <a:latin typeface="Times New Roman" panose="02020603050405020304"/>
                <a:cs typeface="Times New Roman" panose="02020603050405020304"/>
              </a:rPr>
              <a:t>bj</a:t>
            </a:r>
            <a:endParaRPr sz="1650">
              <a:latin typeface="Times New Roman" panose="02020603050405020304"/>
              <a:cs typeface="Times New Roman" panose="02020603050405020304"/>
            </a:endParaRPr>
          </a:p>
        </p:txBody>
      </p:sp>
      <p:sp>
        <p:nvSpPr>
          <p:cNvPr id="49" name="object 49"/>
          <p:cNvSpPr txBox="1"/>
          <p:nvPr/>
        </p:nvSpPr>
        <p:spPr>
          <a:xfrm>
            <a:off x="3954168" y="5442029"/>
            <a:ext cx="3957954" cy="741045"/>
          </a:xfrm>
          <a:prstGeom prst="rect">
            <a:avLst/>
          </a:prstGeom>
        </p:spPr>
        <p:txBody>
          <a:bodyPr vert="horz" wrap="square" lIns="0" tIns="12065" rIns="0" bIns="0" rtlCol="0">
            <a:spAutoFit/>
          </a:bodyPr>
          <a:lstStyle/>
          <a:p>
            <a:pPr algn="ctr">
              <a:lnSpc>
                <a:spcPct val="100000"/>
              </a:lnSpc>
              <a:spcBef>
                <a:spcPts val="95"/>
              </a:spcBef>
              <a:tabLst>
                <a:tab pos="842010" algn="l"/>
                <a:tab pos="1699260" algn="l"/>
                <a:tab pos="2575560" algn="l"/>
                <a:tab pos="3442970" algn="l"/>
              </a:tabLst>
            </a:pPr>
            <a:r>
              <a:rPr sz="2000" spc="-75" dirty="0">
                <a:latin typeface="宋体" panose="02010600030101010101" pitchFamily="2" charset="-122"/>
                <a:cs typeface="宋体" panose="02010600030101010101" pitchFamily="2" charset="-122"/>
              </a:rPr>
              <a:t>外资</a:t>
            </a:r>
            <a:r>
              <a:rPr sz="2000" spc="-75" dirty="0">
                <a:latin typeface="宋体" panose="02010600030101010101" pitchFamily="2" charset="-122"/>
                <a:cs typeface="宋体" panose="02010600030101010101" pitchFamily="2" charset="-122"/>
              </a:rPr>
              <a:t>	</a:t>
            </a:r>
            <a:r>
              <a:rPr sz="2000" spc="-75" dirty="0">
                <a:latin typeface="宋体" panose="02010600030101010101" pitchFamily="2" charset="-122"/>
                <a:cs typeface="宋体" panose="02010600030101010101" pitchFamily="2" charset="-122"/>
              </a:rPr>
              <a:t>企业</a:t>
            </a:r>
            <a:r>
              <a:rPr sz="2000" spc="-75" dirty="0">
                <a:latin typeface="宋体" panose="02010600030101010101" pitchFamily="2" charset="-122"/>
                <a:cs typeface="宋体" panose="02010600030101010101" pitchFamily="2" charset="-122"/>
              </a:rPr>
              <a:t>	</a:t>
            </a:r>
            <a:r>
              <a:rPr sz="2000" spc="-75" dirty="0">
                <a:latin typeface="宋体" panose="02010600030101010101" pitchFamily="2" charset="-122"/>
                <a:cs typeface="宋体" panose="02010600030101010101" pitchFamily="2" charset="-122"/>
              </a:rPr>
              <a:t>成为</a:t>
            </a:r>
            <a:r>
              <a:rPr sz="2000" spc="-75" dirty="0">
                <a:latin typeface="宋体" panose="02010600030101010101" pitchFamily="2" charset="-122"/>
                <a:cs typeface="宋体" panose="02010600030101010101" pitchFamily="2" charset="-122"/>
              </a:rPr>
              <a:t>	</a:t>
            </a:r>
            <a:r>
              <a:rPr sz="2000" spc="-75" dirty="0">
                <a:latin typeface="宋体" panose="02010600030101010101" pitchFamily="2" charset="-122"/>
                <a:cs typeface="宋体" panose="02010600030101010101" pitchFamily="2" charset="-122"/>
              </a:rPr>
              <a:t>外贸</a:t>
            </a:r>
            <a:r>
              <a:rPr sz="2000" spc="-75" dirty="0">
                <a:latin typeface="宋体" panose="02010600030101010101" pitchFamily="2" charset="-122"/>
                <a:cs typeface="宋体" panose="02010600030101010101" pitchFamily="2" charset="-122"/>
              </a:rPr>
              <a:t>	</a:t>
            </a:r>
            <a:r>
              <a:rPr sz="2000" spc="-75" dirty="0">
                <a:latin typeface="宋体" panose="02010600030101010101" pitchFamily="2" charset="-122"/>
                <a:cs typeface="宋体" panose="02010600030101010101" pitchFamily="2" charset="-122"/>
              </a:rPr>
              <a:t>重要</a:t>
            </a:r>
            <a:endParaRPr sz="2000">
              <a:latin typeface="宋体" panose="02010600030101010101" pitchFamily="2" charset="-122"/>
              <a:cs typeface="宋体" panose="02010600030101010101" pitchFamily="2" charset="-122"/>
            </a:endParaRPr>
          </a:p>
          <a:p>
            <a:pPr marL="32385" algn="ctr">
              <a:lnSpc>
                <a:spcPct val="100000"/>
              </a:lnSpc>
              <a:spcBef>
                <a:spcPts val="1305"/>
              </a:spcBef>
              <a:tabLst>
                <a:tab pos="832485" algn="l"/>
                <a:tab pos="1708785" algn="l"/>
                <a:tab pos="2575560" algn="l"/>
                <a:tab pos="3510915" algn="l"/>
              </a:tabLst>
            </a:pPr>
            <a:r>
              <a:rPr sz="2475" spc="-37" baseline="2000" dirty="0">
                <a:latin typeface="Times New Roman" panose="02020603050405020304"/>
                <a:cs typeface="Times New Roman" panose="02020603050405020304"/>
              </a:rPr>
              <a:t>1	</a:t>
            </a:r>
            <a:r>
              <a:rPr sz="1650" spc="-25" dirty="0">
                <a:latin typeface="Times New Roman" panose="02020603050405020304"/>
                <a:cs typeface="Times New Roman" panose="02020603050405020304"/>
              </a:rPr>
              <a:t>2	3	4	</a:t>
            </a:r>
            <a:r>
              <a:rPr sz="2475" spc="-37" baseline="2000" dirty="0">
                <a:latin typeface="Times New Roman" panose="02020603050405020304"/>
                <a:cs typeface="Times New Roman" panose="02020603050405020304"/>
              </a:rPr>
              <a:t>5</a:t>
            </a:r>
            <a:endParaRPr sz="2475" baseline="2000">
              <a:latin typeface="Times New Roman" panose="02020603050405020304"/>
              <a:cs typeface="Times New Roman" panose="02020603050405020304"/>
            </a:endParaRPr>
          </a:p>
        </p:txBody>
      </p:sp>
      <p:sp>
        <p:nvSpPr>
          <p:cNvPr id="50" name="object 50"/>
          <p:cNvSpPr txBox="1"/>
          <p:nvPr/>
        </p:nvSpPr>
        <p:spPr>
          <a:xfrm>
            <a:off x="8262717" y="5282734"/>
            <a:ext cx="1412875" cy="899795"/>
          </a:xfrm>
          <a:prstGeom prst="rect">
            <a:avLst/>
          </a:prstGeom>
        </p:spPr>
        <p:txBody>
          <a:bodyPr vert="horz" wrap="square" lIns="0" tIns="188595" rIns="0" bIns="0" rtlCol="0">
            <a:spAutoFit/>
          </a:bodyPr>
          <a:lstStyle/>
          <a:p>
            <a:pPr marL="12700">
              <a:lnSpc>
                <a:spcPct val="100000"/>
              </a:lnSpc>
              <a:spcBef>
                <a:spcPts val="1485"/>
              </a:spcBef>
              <a:tabLst>
                <a:tab pos="1154430" algn="l"/>
              </a:tabLst>
            </a:pPr>
            <a:r>
              <a:rPr sz="2000" spc="-75" dirty="0">
                <a:latin typeface="宋体" panose="02010600030101010101" pitchFamily="2" charset="-122"/>
                <a:cs typeface="宋体" panose="02010600030101010101" pitchFamily="2" charset="-122"/>
              </a:rPr>
              <a:t>增长点</a:t>
            </a:r>
            <a:r>
              <a:rPr sz="2000" spc="-75" dirty="0">
                <a:latin typeface="宋体" panose="02010600030101010101" pitchFamily="2" charset="-122"/>
                <a:cs typeface="宋体" panose="02010600030101010101" pitchFamily="2" charset="-122"/>
              </a:rPr>
              <a:t>	</a:t>
            </a:r>
            <a:r>
              <a:rPr sz="2000" spc="-75" dirty="0">
                <a:latin typeface="宋体" panose="02010600030101010101" pitchFamily="2" charset="-122"/>
                <a:cs typeface="宋体" panose="02010600030101010101" pitchFamily="2" charset="-122"/>
              </a:rPr>
              <a:t>。</a:t>
            </a:r>
            <a:endParaRPr sz="2000">
              <a:latin typeface="宋体" panose="02010600030101010101" pitchFamily="2" charset="-122"/>
              <a:cs typeface="宋体" panose="02010600030101010101" pitchFamily="2" charset="-122"/>
            </a:endParaRPr>
          </a:p>
          <a:p>
            <a:pPr marL="299720">
              <a:lnSpc>
                <a:spcPct val="100000"/>
              </a:lnSpc>
              <a:spcBef>
                <a:spcPts val="1170"/>
              </a:spcBef>
              <a:tabLst>
                <a:tab pos="1167130" algn="l"/>
              </a:tabLst>
            </a:pPr>
            <a:r>
              <a:rPr sz="1650" spc="-25" dirty="0">
                <a:latin typeface="Times New Roman" panose="02020603050405020304"/>
                <a:cs typeface="Times New Roman" panose="02020603050405020304"/>
              </a:rPr>
              <a:t>6	</a:t>
            </a:r>
            <a:r>
              <a:rPr sz="2475" spc="-37" baseline="2000" dirty="0">
                <a:latin typeface="Times New Roman" panose="02020603050405020304"/>
                <a:cs typeface="Times New Roman" panose="02020603050405020304"/>
              </a:rPr>
              <a:t>7</a:t>
            </a:r>
            <a:endParaRPr sz="2475" baseline="2000">
              <a:latin typeface="Times New Roman" panose="02020603050405020304"/>
              <a:cs typeface="Times New Roman" panose="02020603050405020304"/>
            </a:endParaRPr>
          </a:p>
        </p:txBody>
      </p:sp>
      <p:sp>
        <p:nvSpPr>
          <p:cNvPr id="54" name="object 54"/>
          <p:cNvSpPr txBox="1"/>
          <p:nvPr/>
        </p:nvSpPr>
        <p:spPr>
          <a:xfrm>
            <a:off x="3773322" y="1123695"/>
            <a:ext cx="3906520" cy="350520"/>
          </a:xfrm>
          <a:prstGeom prst="rect">
            <a:avLst/>
          </a:prstGeom>
        </p:spPr>
        <p:txBody>
          <a:bodyPr vert="horz" wrap="square" lIns="0" tIns="12065" rIns="0" bIns="0" rtlCol="0">
            <a:spAutoFit/>
          </a:bodyPr>
          <a:lstStyle/>
          <a:p>
            <a:pPr marL="12065" indent="0">
              <a:lnSpc>
                <a:spcPct val="100000"/>
              </a:lnSpc>
              <a:spcBef>
                <a:spcPts val="95"/>
              </a:spcBef>
              <a:buSzPct val="96000"/>
              <a:buNone/>
              <a:tabLst>
                <a:tab pos="330200" algn="l"/>
              </a:tabLst>
            </a:pPr>
            <a:r>
              <a:rPr sz="2200" b="1" dirty="0">
                <a:latin typeface="黑体" panose="02010609060101010101" pitchFamily="49" charset="-122"/>
                <a:ea typeface="黑体" panose="02010609060101010101" pitchFamily="49" charset="-122"/>
                <a:cs typeface="Microsoft JhengHei" panose="020B0604030504040204" charset="-120"/>
              </a:rPr>
              <a:t>例如，</a:t>
            </a:r>
            <a:r>
              <a:rPr sz="2200" b="1" spc="15" dirty="0">
                <a:latin typeface="黑体" panose="02010609060101010101" pitchFamily="49" charset="-122"/>
                <a:ea typeface="黑体" panose="02010609060101010101" pitchFamily="49" charset="-122"/>
                <a:cs typeface="Microsoft JhengHei" panose="020B0604030504040204" charset="-120"/>
              </a:rPr>
              <a:t>答</a:t>
            </a:r>
            <a:r>
              <a:rPr sz="2200" b="1" dirty="0">
                <a:latin typeface="黑体" panose="02010609060101010101" pitchFamily="49" charset="-122"/>
                <a:ea typeface="黑体" panose="02010609060101010101" pitchFamily="49" charset="-122"/>
                <a:cs typeface="Microsoft JhengHei" panose="020B0604030504040204" charset="-120"/>
              </a:rPr>
              <a:t>案依存</a:t>
            </a:r>
            <a:r>
              <a:rPr sz="2200" b="1" spc="15" dirty="0">
                <a:latin typeface="黑体" panose="02010609060101010101" pitchFamily="49" charset="-122"/>
                <a:ea typeface="黑体" panose="02010609060101010101" pitchFamily="49" charset="-122"/>
                <a:cs typeface="Microsoft JhengHei" panose="020B0604030504040204" charset="-120"/>
              </a:rPr>
              <a:t>树</a:t>
            </a:r>
            <a:r>
              <a:rPr sz="2200" b="1" dirty="0">
                <a:latin typeface="黑体" panose="02010609060101010101" pitchFamily="49" charset="-122"/>
                <a:ea typeface="黑体" panose="02010609060101010101" pitchFamily="49" charset="-122"/>
                <a:cs typeface="Microsoft JhengHei" panose="020B0604030504040204" charset="-120"/>
              </a:rPr>
              <a:t>为</a:t>
            </a:r>
            <a:r>
              <a:rPr sz="2200" b="1" spc="-5" dirty="0">
                <a:latin typeface="黑体" panose="02010609060101010101" pitchFamily="49" charset="-122"/>
                <a:ea typeface="黑体" panose="02010609060101010101" pitchFamily="49" charset="-122"/>
                <a:cs typeface="Microsoft JhengHei" panose="020B0604030504040204" charset="-120"/>
              </a:rPr>
              <a:t>：</a:t>
            </a:r>
            <a:endParaRPr sz="2200">
              <a:latin typeface="黑体" panose="02010609060101010101" pitchFamily="49" charset="-122"/>
              <a:ea typeface="黑体" panose="02010609060101010101" pitchFamily="49" charset="-122"/>
              <a:cs typeface="Microsoft JhengHei" panose="020B0604030504040204" charset="-120"/>
            </a:endParaRPr>
          </a:p>
        </p:txBody>
      </p:sp>
      <p:sp>
        <p:nvSpPr>
          <p:cNvPr id="59" name="标题 58"/>
          <p:cNvSpPr/>
          <p:nvPr>
            <p:ph type="title"/>
          </p:nvPr>
        </p:nvSpPr>
        <p:spPr>
          <a:xfrm>
            <a:off x="599440" y="378460"/>
            <a:ext cx="10850880" cy="57912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58" name="object 58"/>
          <p:cNvSpPr txBox="1"/>
          <p:nvPr/>
        </p:nvSpPr>
        <p:spPr>
          <a:xfrm>
            <a:off x="599440" y="1541145"/>
            <a:ext cx="3279140" cy="1801495"/>
          </a:xfrm>
          <a:prstGeom prst="rect">
            <a:avLst/>
          </a:prstGeom>
          <a:solidFill>
            <a:srgbClr val="C6FFEF"/>
          </a:solidFill>
        </p:spPr>
        <p:txBody>
          <a:bodyPr vert="horz" wrap="square" lIns="0" tIns="46355" rIns="0" bIns="0" rtlCol="0">
            <a:spAutoFit/>
          </a:bodyPr>
          <a:p>
            <a:pPr marL="90805" marR="80010">
              <a:lnSpc>
                <a:spcPct val="100000"/>
              </a:lnSpc>
              <a:spcBef>
                <a:spcPts val="365"/>
              </a:spcBef>
            </a:pPr>
            <a:r>
              <a:rPr b="1" spc="5" dirty="0">
                <a:solidFill>
                  <a:srgbClr val="0000FF"/>
                </a:solidFill>
                <a:latin typeface="Times New Roman" panose="02020603050405020304" charset="0"/>
                <a:ea typeface="黑体" panose="02010609060101010101" pitchFamily="49" charset="-122"/>
                <a:cs typeface="Times New Roman" panose="02020603050405020304" charset="0"/>
              </a:rPr>
              <a:t>每个词对应的支配词及依存关</a:t>
            </a:r>
            <a:r>
              <a:rPr b="1" spc="15" dirty="0">
                <a:solidFill>
                  <a:srgbClr val="0000FF"/>
                </a:solidFill>
                <a:latin typeface="Times New Roman" panose="02020603050405020304" charset="0"/>
                <a:ea typeface="黑体" panose="02010609060101010101" pitchFamily="49" charset="-122"/>
                <a:cs typeface="Times New Roman" panose="02020603050405020304" charset="0"/>
              </a:rPr>
              <a:t>系</a:t>
            </a:r>
            <a:r>
              <a:rPr b="1" spc="5" dirty="0">
                <a:solidFill>
                  <a:srgbClr val="0000FF"/>
                </a:solidFill>
                <a:latin typeface="Times New Roman" panose="02020603050405020304" charset="0"/>
                <a:ea typeface="黑体" panose="02010609060101010101" pitchFamily="49" charset="-122"/>
                <a:cs typeface="Times New Roman" panose="02020603050405020304" charset="0"/>
              </a:rPr>
              <a:t>为：  </a:t>
            </a:r>
            <a:endParaRPr b="1" spc="5" dirty="0">
              <a:solidFill>
                <a:srgbClr val="0000FF"/>
              </a:solidFill>
              <a:latin typeface="Times New Roman" panose="02020603050405020304" charset="0"/>
              <a:ea typeface="黑体" panose="02010609060101010101" pitchFamily="49" charset="-122"/>
              <a:cs typeface="Times New Roman" panose="02020603050405020304" charset="0"/>
            </a:endParaRPr>
          </a:p>
          <a:p>
            <a:pPr marL="90805" marR="80010">
              <a:lnSpc>
                <a:spcPct val="100000"/>
              </a:lnSpc>
              <a:spcBef>
                <a:spcPts val="365"/>
              </a:spcBef>
            </a:pPr>
            <a:r>
              <a:rPr b="1" spc="5" dirty="0">
                <a:solidFill>
                  <a:srgbClr val="0000FF"/>
                </a:solidFill>
                <a:latin typeface="Times New Roman" panose="02020603050405020304" charset="0"/>
                <a:ea typeface="黑体" panose="02010609060101010101" pitchFamily="49" charset="-122"/>
                <a:cs typeface="Times New Roman" panose="02020603050405020304" charset="0"/>
              </a:rPr>
              <a:t>外资</a:t>
            </a:r>
            <a:r>
              <a:rPr b="1" dirty="0">
                <a:solidFill>
                  <a:srgbClr val="0000FF"/>
                </a:solidFill>
                <a:latin typeface="Times New Roman" panose="02020603050405020304" charset="0"/>
                <a:ea typeface="黑体" panose="02010609060101010101" pitchFamily="49" charset="-122"/>
                <a:cs typeface="Times New Roman" panose="02020603050405020304" charset="0"/>
              </a:rPr>
              <a:t>(2,nmod),</a:t>
            </a:r>
            <a:r>
              <a:rPr b="1" spc="-10" dirty="0">
                <a:solidFill>
                  <a:srgbClr val="0000FF"/>
                </a:solidFill>
                <a:latin typeface="Times New Roman" panose="02020603050405020304" charset="0"/>
                <a:ea typeface="黑体" panose="02010609060101010101" pitchFamily="49" charset="-122"/>
                <a:cs typeface="Times New Roman" panose="02020603050405020304" charset="0"/>
              </a:rPr>
              <a:t> </a:t>
            </a:r>
            <a:r>
              <a:rPr b="1" spc="5" dirty="0">
                <a:solidFill>
                  <a:srgbClr val="0000FF"/>
                </a:solidFill>
                <a:latin typeface="Times New Roman" panose="02020603050405020304" charset="0"/>
                <a:ea typeface="黑体" panose="02010609060101010101" pitchFamily="49" charset="-122"/>
                <a:cs typeface="Times New Roman" panose="02020603050405020304" charset="0"/>
              </a:rPr>
              <a:t>企业</a:t>
            </a:r>
            <a:r>
              <a:rPr b="1" dirty="0">
                <a:solidFill>
                  <a:srgbClr val="0000FF"/>
                </a:solidFill>
                <a:latin typeface="Times New Roman" panose="02020603050405020304" charset="0"/>
                <a:ea typeface="黑体" panose="02010609060101010101" pitchFamily="49" charset="-122"/>
                <a:cs typeface="Times New Roman" panose="02020603050405020304" charset="0"/>
              </a:rPr>
              <a:t>(3,sbj),</a:t>
            </a:r>
            <a:r>
              <a:rPr b="1" spc="-5" dirty="0">
                <a:solidFill>
                  <a:srgbClr val="0000FF"/>
                </a:solidFill>
                <a:latin typeface="Times New Roman" panose="02020603050405020304" charset="0"/>
                <a:ea typeface="黑体" panose="02010609060101010101" pitchFamily="49" charset="-122"/>
                <a:cs typeface="Times New Roman" panose="02020603050405020304" charset="0"/>
              </a:rPr>
              <a:t> </a:t>
            </a:r>
            <a:endParaRPr b="1" spc="-5" dirty="0">
              <a:solidFill>
                <a:srgbClr val="0000FF"/>
              </a:solidFill>
              <a:latin typeface="Times New Roman" panose="02020603050405020304" charset="0"/>
              <a:ea typeface="黑体" panose="02010609060101010101" pitchFamily="49" charset="-122"/>
              <a:cs typeface="Times New Roman" panose="02020603050405020304" charset="0"/>
            </a:endParaRPr>
          </a:p>
          <a:p>
            <a:pPr marL="90805" marR="80010">
              <a:lnSpc>
                <a:spcPct val="100000"/>
              </a:lnSpc>
              <a:spcBef>
                <a:spcPts val="365"/>
              </a:spcBef>
            </a:pPr>
            <a:r>
              <a:rPr b="1" spc="5" dirty="0">
                <a:solidFill>
                  <a:srgbClr val="0000FF"/>
                </a:solidFill>
                <a:latin typeface="Times New Roman" panose="02020603050405020304" charset="0"/>
                <a:ea typeface="黑体" panose="02010609060101010101" pitchFamily="49" charset="-122"/>
                <a:cs typeface="Times New Roman" panose="02020603050405020304" charset="0"/>
              </a:rPr>
              <a:t>成为</a:t>
            </a:r>
            <a:r>
              <a:rPr b="1" spc="-10" dirty="0">
                <a:solidFill>
                  <a:srgbClr val="0000FF"/>
                </a:solidFill>
                <a:latin typeface="Times New Roman" panose="02020603050405020304" charset="0"/>
                <a:ea typeface="黑体" panose="02010609060101010101" pitchFamily="49" charset="-122"/>
                <a:cs typeface="Times New Roman" panose="02020603050405020304" charset="0"/>
              </a:rPr>
              <a:t>(0,root),</a:t>
            </a:r>
            <a:r>
              <a:rPr b="1" dirty="0">
                <a:solidFill>
                  <a:srgbClr val="0000FF"/>
                </a:solidFill>
                <a:latin typeface="Times New Roman" panose="02020603050405020304" charset="0"/>
                <a:ea typeface="黑体" panose="02010609060101010101" pitchFamily="49" charset="-122"/>
                <a:cs typeface="Times New Roman" panose="02020603050405020304" charset="0"/>
                <a:sym typeface="+mn-ea"/>
              </a:rPr>
              <a:t>外</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贸</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(6,nmod),</a:t>
            </a:r>
            <a:endParaRPr>
              <a:latin typeface="Times New Roman" panose="02020603050405020304" charset="0"/>
              <a:ea typeface="黑体" panose="02010609060101010101" pitchFamily="49" charset="-122"/>
              <a:cs typeface="Times New Roman" panose="02020603050405020304" charset="0"/>
            </a:endParaRPr>
          </a:p>
          <a:p>
            <a:pPr marL="90805">
              <a:lnSpc>
                <a:spcPct val="100000"/>
              </a:lnSpc>
            </a:pP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重要</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(6,nmod)，</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增长点</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(3,obj),</a:t>
            </a:r>
            <a:r>
              <a:rPr b="1" spc="35" dirty="0">
                <a:solidFill>
                  <a:srgbClr val="0000FF"/>
                </a:solidFill>
                <a:latin typeface="Times New Roman" panose="02020603050405020304" charset="0"/>
                <a:ea typeface="黑体" panose="02010609060101010101" pitchFamily="49" charset="-122"/>
                <a:cs typeface="Times New Roman" panose="02020603050405020304" charset="0"/>
                <a:sym typeface="+mn-ea"/>
              </a:rPr>
              <a:t> </a:t>
            </a:r>
            <a:endParaRPr b="1" spc="35" dirty="0">
              <a:solidFill>
                <a:srgbClr val="0000FF"/>
              </a:solidFill>
              <a:latin typeface="Times New Roman" panose="02020603050405020304" charset="0"/>
              <a:ea typeface="黑体" panose="02010609060101010101" pitchFamily="49" charset="-122"/>
              <a:cs typeface="Times New Roman" panose="02020603050405020304" charset="0"/>
              <a:sym typeface="+mn-ea"/>
            </a:endParaRPr>
          </a:p>
          <a:p>
            <a:pPr marL="90805">
              <a:lnSpc>
                <a:spcPct val="100000"/>
              </a:lnSpc>
            </a:pP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(3,p)</a:t>
            </a:r>
            <a:endParaRPr>
              <a:latin typeface="Times New Roman" panose="02020603050405020304" charset="0"/>
              <a:ea typeface="黑体" panose="02010609060101010101" pitchFamily="49" charset="-122"/>
              <a:cs typeface="Times New Roman" panose="02020603050405020304" charset="0"/>
            </a:endParaRPr>
          </a:p>
        </p:txBody>
      </p:sp>
      <p:sp>
        <p:nvSpPr>
          <p:cNvPr id="51" name="object 51"/>
          <p:cNvSpPr txBox="1"/>
          <p:nvPr/>
        </p:nvSpPr>
        <p:spPr>
          <a:xfrm>
            <a:off x="599440" y="3777615"/>
            <a:ext cx="3279140" cy="1801495"/>
          </a:xfrm>
          <a:custGeom>
            <a:avLst/>
            <a:gdLst/>
            <a:ahLst/>
            <a:cxnLst/>
            <a:rect l="l" t="t" r="r" b="b"/>
            <a:pathLst>
              <a:path w="3313429" h="2123440">
                <a:moveTo>
                  <a:pt x="0" y="2122932"/>
                </a:moveTo>
                <a:lnTo>
                  <a:pt x="3313176" y="2122932"/>
                </a:lnTo>
                <a:lnTo>
                  <a:pt x="3313176" y="0"/>
                </a:lnTo>
                <a:lnTo>
                  <a:pt x="0" y="0"/>
                </a:lnTo>
                <a:lnTo>
                  <a:pt x="0" y="2122932"/>
                </a:lnTo>
                <a:close/>
              </a:path>
            </a:pathLst>
          </a:custGeom>
          <a:solidFill>
            <a:schemeClr val="accent6">
              <a:lumMod val="20000"/>
              <a:lumOff val="80000"/>
            </a:schemeClr>
          </a:solidFill>
        </p:spPr>
        <p:txBody>
          <a:bodyPr vert="horz" wrap="square" lIns="0" tIns="46355" rIns="0" bIns="0" rtlCol="0">
            <a:spAutoFit/>
          </a:bodyPr>
          <a:p>
            <a:pPr marL="90805" marR="80010" lvl="0" algn="l">
              <a:spcBef>
                <a:spcPts val="365"/>
              </a:spcBef>
              <a:buClrTx/>
              <a:buSzTx/>
              <a:buFontTx/>
            </a:pP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每个词对应</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的支配词及依存关系</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为：</a:t>
            </a:r>
            <a:endPar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endParaRPr>
          </a:p>
          <a:p>
            <a:pPr marL="90805" marR="80010" lvl="0" algn="l">
              <a:spcBef>
                <a:spcPts val="365"/>
              </a:spcBef>
              <a:buClrTx/>
              <a:buSzTx/>
              <a:buFontTx/>
            </a:pP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外资</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(3,nmod)，</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企业(3,sbj)</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，成</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为(0,root)</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，外贸</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(6,nmod</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 </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重要(6,sbj)</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a:t>
            </a:r>
            <a:endPar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endParaRPr>
          </a:p>
          <a:p>
            <a:pPr marL="90805" marR="80010" lvl="0" algn="l">
              <a:spcBef>
                <a:spcPts val="365"/>
              </a:spcBef>
              <a:buClrTx/>
              <a:buSzTx/>
              <a:buFontTx/>
            </a:pP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增长点(3,obj)</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a:t>
            </a:r>
            <a:r>
              <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rPr>
              <a:t>(3,p)</a:t>
            </a:r>
            <a:endParaRPr b="1" spc="5" dirty="0">
              <a:solidFill>
                <a:srgbClr val="0000FF"/>
              </a:solidFill>
              <a:latin typeface="Times New Roman" panose="02020603050405020304" charset="0"/>
              <a:ea typeface="黑体" panose="02010609060101010101" pitchFamily="49" charset="-122"/>
              <a:cs typeface="Times New Roman" panose="02020603050405020304" charset="0"/>
              <a:sym typeface="+mn-ea"/>
            </a:endParaRPr>
          </a:p>
        </p:txBody>
      </p:sp>
      <p:sp>
        <p:nvSpPr>
          <p:cNvPr id="70" name="object 70"/>
          <p:cNvSpPr txBox="1"/>
          <p:nvPr/>
        </p:nvSpPr>
        <p:spPr>
          <a:xfrm>
            <a:off x="10372090" y="2749550"/>
            <a:ext cx="1496695" cy="1784985"/>
          </a:xfrm>
          <a:prstGeom prst="rect">
            <a:avLst/>
          </a:prstGeom>
        </p:spPr>
        <p:txBody>
          <a:bodyPr vert="horz" wrap="square" lIns="0" tIns="15240" rIns="0" bIns="0" rtlCol="0">
            <a:spAutoFit/>
          </a:bodyPr>
          <a:p>
            <a:pPr marL="12700">
              <a:lnSpc>
                <a:spcPct val="100000"/>
              </a:lnSpc>
              <a:spcBef>
                <a:spcPts val="120"/>
              </a:spcBef>
            </a:pPr>
            <a:r>
              <a:rPr sz="2800" spc="-55" dirty="0">
                <a:latin typeface="Times New Roman" panose="02020603050405020304"/>
                <a:cs typeface="Times New Roman" panose="02020603050405020304"/>
              </a:rPr>
              <a:t>UA</a:t>
            </a:r>
            <a:r>
              <a:rPr sz="2800" spc="-90" dirty="0">
                <a:latin typeface="Times New Roman" panose="02020603050405020304"/>
                <a:cs typeface="Times New Roman" panose="02020603050405020304"/>
              </a:rPr>
              <a:t> </a:t>
            </a:r>
            <a:r>
              <a:rPr lang="en-US" sz="2800" spc="-90" dirty="0">
                <a:latin typeface="Times New Roman" panose="02020603050405020304"/>
                <a:cs typeface="Times New Roman" panose="02020603050405020304"/>
              </a:rPr>
              <a:t>=6/7</a:t>
            </a:r>
            <a:endParaRPr lang="en-US" sz="2800" spc="-90" dirty="0">
              <a:latin typeface="Times New Roman" panose="02020603050405020304"/>
              <a:cs typeface="Times New Roman" panose="02020603050405020304"/>
            </a:endParaRPr>
          </a:p>
          <a:p>
            <a:pPr marL="12700">
              <a:lnSpc>
                <a:spcPct val="100000"/>
              </a:lnSpc>
              <a:spcBef>
                <a:spcPts val="120"/>
              </a:spcBef>
            </a:pPr>
            <a:r>
              <a:rPr lang="en-US" sz="2800" spc="-90" dirty="0">
                <a:latin typeface="Times New Roman" panose="02020603050405020304"/>
                <a:cs typeface="Times New Roman" panose="02020603050405020304"/>
              </a:rPr>
              <a:t>LA=5/7</a:t>
            </a:r>
            <a:endParaRPr lang="en-US" sz="2800" spc="-90" dirty="0">
              <a:latin typeface="Times New Roman" panose="02020603050405020304"/>
              <a:cs typeface="Times New Roman" panose="02020603050405020304"/>
            </a:endParaRPr>
          </a:p>
          <a:p>
            <a:pPr marL="12700">
              <a:lnSpc>
                <a:spcPct val="100000"/>
              </a:lnSpc>
              <a:spcBef>
                <a:spcPts val="120"/>
              </a:spcBef>
            </a:pPr>
            <a:r>
              <a:rPr lang="en-US" sz="2800" spc="-90" dirty="0">
                <a:latin typeface="Times New Roman" panose="02020603050405020304"/>
                <a:cs typeface="Times New Roman" panose="02020603050405020304"/>
              </a:rPr>
              <a:t>DA=5/6</a:t>
            </a:r>
            <a:endParaRPr lang="en-US" sz="2800" spc="-90" dirty="0">
              <a:latin typeface="Times New Roman" panose="02020603050405020304"/>
              <a:cs typeface="Times New Roman" panose="02020603050405020304"/>
            </a:endParaRPr>
          </a:p>
          <a:p>
            <a:pPr marL="12700">
              <a:lnSpc>
                <a:spcPct val="100000"/>
              </a:lnSpc>
              <a:spcBef>
                <a:spcPts val="120"/>
              </a:spcBef>
            </a:pPr>
            <a:endParaRPr lang="en-US" sz="2800" spc="-90" dirty="0">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58" grpId="1" animBg="1"/>
      <p:bldP spid="51" grpId="0" bldLvl="0" animBg="1"/>
      <p:bldP spid="51" grpId="1" animBg="1"/>
      <p:bldP spid="70" grpId="0"/>
      <p:bldP spid="70"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061720" y="1267460"/>
            <a:ext cx="8571230" cy="1964055"/>
          </a:xfrm>
          <a:prstGeom prst="rect">
            <a:avLst/>
          </a:prstGeom>
        </p:spPr>
        <p:txBody>
          <a:bodyPr vert="horz" wrap="square" lIns="0" tIns="238760" rIns="0" bIns="0" rtlCol="0">
            <a:spAutoFit/>
          </a:bodyPr>
          <a:lstStyle/>
          <a:p>
            <a:pPr marL="469900" indent="-457200">
              <a:lnSpc>
                <a:spcPct val="100000"/>
              </a:lnSpc>
              <a:spcBef>
                <a:spcPts val="1880"/>
              </a:spcBef>
              <a:buFont typeface="Arial" panose="020B0604020202020204" pitchFamily="34" charset="0"/>
              <a:buChar char="•"/>
              <a:tabLst>
                <a:tab pos="462280" algn="l"/>
              </a:tabLst>
            </a:pPr>
            <a:r>
              <a:rPr sz="2200" spc="5" dirty="0">
                <a:latin typeface="黑体" panose="02010609060101010101" pitchFamily="49" charset="-122"/>
                <a:ea typeface="黑体" panose="02010609060101010101" pitchFamily="49" charset="-122"/>
                <a:cs typeface="黑体" panose="02010609060101010101" pitchFamily="49" charset="-122"/>
              </a:rPr>
              <a:t>性能</a:t>
            </a:r>
            <a:r>
              <a:rPr sz="2200" dirty="0">
                <a:latin typeface="黑体" panose="02010609060101010101" pitchFamily="49" charset="-122"/>
                <a:ea typeface="黑体" panose="02010609060101010101" pitchFamily="49" charset="-122"/>
                <a:cs typeface="黑体" panose="02010609060101010101" pitchFamily="49" charset="-122"/>
              </a:rPr>
              <a:t>现状</a:t>
            </a:r>
            <a:endParaRPr sz="2200">
              <a:latin typeface="黑体" panose="02010609060101010101" pitchFamily="49" charset="-122"/>
              <a:ea typeface="黑体" panose="02010609060101010101" pitchFamily="49" charset="-122"/>
              <a:cs typeface="黑体" panose="02010609060101010101" pitchFamily="49" charset="-122"/>
            </a:endParaRPr>
          </a:p>
          <a:p>
            <a:pPr marL="892810" lvl="1" indent="-457200">
              <a:lnSpc>
                <a:spcPct val="100000"/>
              </a:lnSpc>
              <a:spcBef>
                <a:spcPts val="1545"/>
              </a:spcBef>
              <a:buFont typeface="Arial" panose="020B0604020202020204" pitchFamily="34" charset="0"/>
              <a:buChar char="•"/>
              <a:tabLst>
                <a:tab pos="801370" algn="l"/>
              </a:tabLst>
            </a:pPr>
            <a:r>
              <a:rPr sz="2200" spc="5" dirty="0">
                <a:latin typeface="黑体" panose="02010609060101010101" pitchFamily="49" charset="-122"/>
                <a:ea typeface="黑体" panose="02010609060101010101" pitchFamily="49" charset="-122"/>
                <a:cs typeface="黑体" panose="02010609060101010101" pitchFamily="49" charset="-122"/>
              </a:rPr>
              <a:t>英语依存句法分析器测试</a:t>
            </a:r>
            <a:endParaRPr sz="2200">
              <a:latin typeface="黑体" panose="02010609060101010101" pitchFamily="49" charset="-122"/>
              <a:ea typeface="黑体" panose="02010609060101010101" pitchFamily="49" charset="-122"/>
              <a:cs typeface="黑体" panose="02010609060101010101" pitchFamily="49" charset="-122"/>
            </a:endParaRPr>
          </a:p>
          <a:p>
            <a:pPr marL="1247775" lvl="2" indent="-457200">
              <a:lnSpc>
                <a:spcPct val="100000"/>
              </a:lnSpc>
              <a:spcBef>
                <a:spcPts val="675"/>
              </a:spcBef>
              <a:buFont typeface="Arial" panose="020B0604020202020204" pitchFamily="34" charset="0"/>
              <a:buChar char="•"/>
              <a:tabLst>
                <a:tab pos="1160780" algn="l"/>
              </a:tabLst>
            </a:pPr>
            <a:r>
              <a:rPr sz="2200" spc="5" dirty="0">
                <a:latin typeface="黑体" panose="02010609060101010101" pitchFamily="49" charset="-122"/>
                <a:ea typeface="黑体" panose="02010609060101010101" pitchFamily="49" charset="-122"/>
                <a:cs typeface="黑体" panose="02010609060101010101" pitchFamily="49" charset="-122"/>
              </a:rPr>
              <a:t>训练语料</a:t>
            </a:r>
            <a:r>
              <a:rPr sz="2200" dirty="0">
                <a:latin typeface="黑体" panose="02010609060101010101" pitchFamily="49" charset="-122"/>
                <a:ea typeface="黑体" panose="02010609060101010101" pitchFamily="49" charset="-122"/>
                <a:cs typeface="黑体" panose="02010609060101010101" pitchFamily="49" charset="-122"/>
              </a:rPr>
              <a:t>：</a:t>
            </a:r>
            <a:r>
              <a:rPr sz="2200" spc="5" dirty="0">
                <a:latin typeface="黑体" panose="02010609060101010101" pitchFamily="49" charset="-122"/>
                <a:ea typeface="黑体" panose="02010609060101010101" pitchFamily="49" charset="-122"/>
                <a:cs typeface="黑体" panose="02010609060101010101" pitchFamily="49" charset="-122"/>
              </a:rPr>
              <a:t>《华尔街日</a:t>
            </a:r>
            <a:r>
              <a:rPr sz="2200" spc="-5" dirty="0">
                <a:latin typeface="黑体" panose="02010609060101010101" pitchFamily="49" charset="-122"/>
                <a:ea typeface="黑体" panose="02010609060101010101" pitchFamily="49" charset="-122"/>
                <a:cs typeface="黑体" panose="02010609060101010101" pitchFamily="49" charset="-122"/>
              </a:rPr>
              <a:t>报</a:t>
            </a:r>
            <a:r>
              <a:rPr sz="2200" spc="5" dirty="0">
                <a:latin typeface="黑体" panose="02010609060101010101" pitchFamily="49" charset="-122"/>
                <a:ea typeface="黑体" panose="02010609060101010101" pitchFamily="49" charset="-122"/>
                <a:cs typeface="黑体" panose="02010609060101010101" pitchFamily="49" charset="-122"/>
              </a:rPr>
              <a:t>》第</a:t>
            </a:r>
            <a:r>
              <a:rPr sz="2200" dirty="0">
                <a:latin typeface="黑体" panose="02010609060101010101" pitchFamily="49" charset="-122"/>
                <a:ea typeface="黑体" panose="02010609060101010101" pitchFamily="49" charset="-122"/>
                <a:cs typeface="黑体" panose="02010609060101010101" pitchFamily="49" charset="-122"/>
              </a:rPr>
              <a:t>02-21</a:t>
            </a:r>
            <a:r>
              <a:rPr sz="2200" spc="5" dirty="0">
                <a:latin typeface="黑体" panose="02010609060101010101" pitchFamily="49" charset="-122"/>
                <a:ea typeface="黑体" panose="02010609060101010101" pitchFamily="49" charset="-122"/>
                <a:cs typeface="黑体" panose="02010609060101010101" pitchFamily="49" charset="-122"/>
              </a:rPr>
              <a:t>章；</a:t>
            </a:r>
            <a:endParaRPr sz="2200">
              <a:latin typeface="黑体" panose="02010609060101010101" pitchFamily="49" charset="-122"/>
              <a:ea typeface="黑体" panose="02010609060101010101" pitchFamily="49" charset="-122"/>
              <a:cs typeface="黑体" panose="02010609060101010101" pitchFamily="49" charset="-122"/>
            </a:endParaRPr>
          </a:p>
          <a:p>
            <a:pPr marL="1247775" lvl="2" indent="-457200">
              <a:lnSpc>
                <a:spcPct val="100000"/>
              </a:lnSpc>
              <a:spcBef>
                <a:spcPts val="675"/>
              </a:spcBef>
              <a:buFont typeface="Arial" panose="020B0604020202020204" pitchFamily="34" charset="0"/>
              <a:buChar char="•"/>
              <a:tabLst>
                <a:tab pos="1160780" algn="l"/>
              </a:tabLst>
            </a:pPr>
            <a:r>
              <a:rPr sz="2200" spc="5" dirty="0">
                <a:latin typeface="黑体" panose="02010609060101010101" pitchFamily="49" charset="-122"/>
                <a:ea typeface="黑体" panose="02010609060101010101" pitchFamily="49" charset="-122"/>
                <a:cs typeface="黑体" panose="02010609060101010101" pitchFamily="49" charset="-122"/>
              </a:rPr>
              <a:t>测试语料</a:t>
            </a:r>
            <a:r>
              <a:rPr sz="2200" dirty="0">
                <a:latin typeface="黑体" panose="02010609060101010101" pitchFamily="49" charset="-122"/>
                <a:ea typeface="黑体" panose="02010609060101010101" pitchFamily="49" charset="-122"/>
                <a:cs typeface="黑体" panose="02010609060101010101" pitchFamily="49" charset="-122"/>
              </a:rPr>
              <a:t>：</a:t>
            </a:r>
            <a:r>
              <a:rPr sz="2200" spc="5" dirty="0">
                <a:latin typeface="黑体" panose="02010609060101010101" pitchFamily="49" charset="-122"/>
                <a:ea typeface="黑体" panose="02010609060101010101" pitchFamily="49" charset="-122"/>
                <a:cs typeface="黑体" panose="02010609060101010101" pitchFamily="49" charset="-122"/>
              </a:rPr>
              <a:t>《华尔街日</a:t>
            </a:r>
            <a:r>
              <a:rPr sz="2200" spc="-5" dirty="0">
                <a:latin typeface="黑体" panose="02010609060101010101" pitchFamily="49" charset="-122"/>
                <a:ea typeface="黑体" panose="02010609060101010101" pitchFamily="49" charset="-122"/>
                <a:cs typeface="黑体" panose="02010609060101010101" pitchFamily="49" charset="-122"/>
              </a:rPr>
              <a:t>报》</a:t>
            </a:r>
            <a:r>
              <a:rPr sz="2200" spc="45" dirty="0">
                <a:latin typeface="黑体" panose="02010609060101010101" pitchFamily="49" charset="-122"/>
                <a:ea typeface="黑体" panose="02010609060101010101" pitchFamily="49" charset="-122"/>
                <a:cs typeface="黑体" panose="02010609060101010101" pitchFamily="49" charset="-122"/>
              </a:rPr>
              <a:t> </a:t>
            </a:r>
            <a:r>
              <a:rPr sz="2200" spc="5" dirty="0">
                <a:latin typeface="黑体" panose="02010609060101010101" pitchFamily="49" charset="-122"/>
                <a:ea typeface="黑体" panose="02010609060101010101" pitchFamily="49" charset="-122"/>
                <a:cs typeface="黑体" panose="02010609060101010101" pitchFamily="49" charset="-122"/>
              </a:rPr>
              <a:t>第</a:t>
            </a:r>
            <a:r>
              <a:rPr sz="2200" dirty="0">
                <a:latin typeface="黑体" panose="02010609060101010101" pitchFamily="49" charset="-122"/>
                <a:ea typeface="黑体" panose="02010609060101010101" pitchFamily="49" charset="-122"/>
                <a:cs typeface="黑体" panose="02010609060101010101" pitchFamily="49" charset="-122"/>
              </a:rPr>
              <a:t>23</a:t>
            </a:r>
            <a:r>
              <a:rPr sz="2200" spc="5" dirty="0">
                <a:latin typeface="黑体" panose="02010609060101010101" pitchFamily="49" charset="-122"/>
                <a:ea typeface="黑体" panose="02010609060101010101" pitchFamily="49" charset="-122"/>
                <a:cs typeface="黑体" panose="02010609060101010101" pitchFamily="49" charset="-122"/>
              </a:rPr>
              <a:t>章。</a:t>
            </a:r>
            <a:endParaRPr sz="2200">
              <a:latin typeface="黑体" panose="02010609060101010101" pitchFamily="49" charset="-122"/>
              <a:ea typeface="黑体" panose="02010609060101010101" pitchFamily="49" charset="-122"/>
              <a:cs typeface="黑体" panose="02010609060101010101" pitchFamily="49" charset="-122"/>
            </a:endParaRPr>
          </a:p>
        </p:txBody>
      </p:sp>
      <p:sp>
        <p:nvSpPr>
          <p:cNvPr id="18" name="标题 15"/>
          <p:cNvSpPr/>
          <p:nvPr/>
        </p:nvSpPr>
        <p:spPr>
          <a:xfrm>
            <a:off x="726440" y="505460"/>
            <a:ext cx="10850880" cy="57912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custDataLst>
              <p:tags r:id="rId1"/>
            </p:custDataLst>
          </p:nvPr>
        </p:nvPicPr>
        <p:blipFill>
          <a:blip r:embed="rId2"/>
          <a:stretch>
            <a:fillRect/>
          </a:stretch>
        </p:blipFill>
        <p:spPr>
          <a:xfrm>
            <a:off x="480695" y="3288030"/>
            <a:ext cx="6715125" cy="2328545"/>
          </a:xfrm>
          <a:prstGeom prst="rect">
            <a:avLst/>
          </a:prstGeom>
        </p:spPr>
      </p:pic>
      <p:sp>
        <p:nvSpPr>
          <p:cNvPr id="3" name="文本框 2"/>
          <p:cNvSpPr txBox="1"/>
          <p:nvPr/>
        </p:nvSpPr>
        <p:spPr>
          <a:xfrm>
            <a:off x="7289165" y="4338955"/>
            <a:ext cx="4744085" cy="1857375"/>
          </a:xfrm>
          <a:prstGeom prst="rect">
            <a:avLst/>
          </a:prstGeom>
          <a:noFill/>
        </p:spPr>
        <p:txBody>
          <a:bodyPr wrap="square" rtlCol="0" anchor="t">
            <a:spAutoFit/>
          </a:bodyPr>
          <a:p>
            <a:pPr marL="461645" marR="5080" indent="-449580">
              <a:lnSpc>
                <a:spcPct val="100000"/>
              </a:lnSpc>
            </a:pPr>
            <a:r>
              <a:rPr b="1" dirty="0">
                <a:latin typeface="Times New Roman" panose="02020603050405020304"/>
                <a:cs typeface="Times New Roman" panose="02020603050405020304"/>
                <a:sym typeface="+mn-ea"/>
              </a:rPr>
              <a:t>1</a:t>
            </a:r>
            <a:r>
              <a:rPr b="1" spc="10" dirty="0">
                <a:latin typeface="Microsoft JhengHei" panose="020B0604030504040204" charset="-120"/>
                <a:cs typeface="Microsoft JhengHei" panose="020B0604030504040204" charset="-120"/>
                <a:sym typeface="+mn-ea"/>
              </a:rPr>
              <a:t>、</a:t>
            </a:r>
            <a:r>
              <a:rPr b="1" spc="-5" dirty="0">
                <a:latin typeface="Times New Roman" panose="02020603050405020304"/>
                <a:cs typeface="Times New Roman" panose="02020603050405020304"/>
                <a:sym typeface="+mn-ea"/>
              </a:rPr>
              <a:t>Charniak00</a:t>
            </a:r>
            <a:r>
              <a:rPr b="1" spc="-15" dirty="0">
                <a:latin typeface="Times New Roman" panose="02020603050405020304"/>
                <a:cs typeface="Times New Roman" panose="02020603050405020304"/>
                <a:sym typeface="+mn-ea"/>
              </a:rPr>
              <a:t> </a:t>
            </a:r>
            <a:r>
              <a:rPr b="1" dirty="0">
                <a:latin typeface="Microsoft JhengHei" panose="020B0604030504040204" charset="-120"/>
                <a:cs typeface="Microsoft JhengHei" panose="020B0604030504040204" charset="-120"/>
                <a:sym typeface="+mn-ea"/>
              </a:rPr>
              <a:t>和</a:t>
            </a:r>
            <a:r>
              <a:rPr b="1" spc="-5" dirty="0">
                <a:latin typeface="Microsoft JhengHei" panose="020B0604030504040204" charset="-120"/>
                <a:cs typeface="Microsoft JhengHei" panose="020B0604030504040204" charset="-120"/>
                <a:sym typeface="+mn-ea"/>
              </a:rPr>
              <a:t> </a:t>
            </a:r>
            <a:r>
              <a:rPr b="1" dirty="0">
                <a:latin typeface="Times New Roman" panose="02020603050405020304"/>
                <a:cs typeface="Times New Roman" panose="02020603050405020304"/>
                <a:sym typeface="+mn-ea"/>
              </a:rPr>
              <a:t>Collins97</a:t>
            </a:r>
            <a:r>
              <a:rPr b="1" spc="-25" dirty="0">
                <a:latin typeface="Times New Roman" panose="02020603050405020304"/>
                <a:cs typeface="Times New Roman" panose="02020603050405020304"/>
                <a:sym typeface="+mn-ea"/>
              </a:rPr>
              <a:t> </a:t>
            </a:r>
            <a:r>
              <a:rPr b="1" spc="10" dirty="0">
                <a:latin typeface="Microsoft JhengHei" panose="020B0604030504040204" charset="-120"/>
                <a:cs typeface="Microsoft JhengHei" panose="020B0604030504040204" charset="-120"/>
                <a:sym typeface="+mn-ea"/>
              </a:rPr>
              <a:t>均指短语结构句法分析器，用中 </a:t>
            </a:r>
            <a:r>
              <a:rPr b="1" spc="5" dirty="0">
                <a:latin typeface="Microsoft JhengHei" panose="020B0604030504040204" charset="-120"/>
                <a:cs typeface="Microsoft JhengHei" panose="020B0604030504040204" charset="-120"/>
                <a:sym typeface="+mn-ea"/>
              </a:rPr>
              <a:t>心词提取规则将短语结构分析结果转化依存分析树。</a:t>
            </a:r>
            <a:endParaRPr>
              <a:latin typeface="Microsoft JhengHei" panose="020B0604030504040204" charset="-120"/>
              <a:cs typeface="Microsoft JhengHei" panose="020B0604030504040204" charset="-120"/>
            </a:endParaRPr>
          </a:p>
          <a:p>
            <a:pPr marL="12700">
              <a:lnSpc>
                <a:spcPct val="100000"/>
              </a:lnSpc>
              <a:spcBef>
                <a:spcPts val="240"/>
              </a:spcBef>
            </a:pPr>
            <a:r>
              <a:rPr b="1" dirty="0">
                <a:latin typeface="Times New Roman" panose="02020603050405020304"/>
                <a:cs typeface="Times New Roman" panose="02020603050405020304"/>
                <a:sym typeface="+mn-ea"/>
              </a:rPr>
              <a:t>2</a:t>
            </a:r>
            <a:r>
              <a:rPr b="1" spc="10" dirty="0">
                <a:latin typeface="Microsoft JhengHei" panose="020B0604030504040204" charset="-120"/>
                <a:cs typeface="Microsoft JhengHei" panose="020B0604030504040204" charset="-120"/>
                <a:sym typeface="+mn-ea"/>
              </a:rPr>
              <a:t>、</a:t>
            </a:r>
            <a:r>
              <a:rPr b="1" spc="-35" dirty="0">
                <a:latin typeface="Times New Roman" panose="02020603050405020304"/>
                <a:cs typeface="Times New Roman" panose="02020603050405020304"/>
                <a:sym typeface="+mn-ea"/>
              </a:rPr>
              <a:t>Yamada03</a:t>
            </a:r>
            <a:r>
              <a:rPr b="1" spc="10" dirty="0">
                <a:latin typeface="Times New Roman" panose="02020603050405020304"/>
                <a:cs typeface="Times New Roman" panose="02020603050405020304"/>
                <a:sym typeface="+mn-ea"/>
              </a:rPr>
              <a:t> </a:t>
            </a:r>
            <a:r>
              <a:rPr b="1" spc="-5" dirty="0">
                <a:latin typeface="Microsoft JhengHei" panose="020B0604030504040204" charset="-120"/>
                <a:cs typeface="Microsoft JhengHei" panose="020B0604030504040204" charset="-120"/>
                <a:sym typeface="+mn-ea"/>
              </a:rPr>
              <a:t>和</a:t>
            </a:r>
            <a:r>
              <a:rPr b="1" spc="10" dirty="0">
                <a:latin typeface="Microsoft JhengHei" panose="020B0604030504040204" charset="-120"/>
                <a:cs typeface="Microsoft JhengHei" panose="020B0604030504040204" charset="-120"/>
                <a:sym typeface="+mn-ea"/>
              </a:rPr>
              <a:t> </a:t>
            </a:r>
            <a:r>
              <a:rPr b="1" spc="-10" dirty="0">
                <a:latin typeface="Times New Roman" panose="02020603050405020304"/>
                <a:cs typeface="Times New Roman" panose="02020603050405020304"/>
                <a:sym typeface="+mn-ea"/>
              </a:rPr>
              <a:t>Nivre04 </a:t>
            </a:r>
            <a:r>
              <a:rPr b="1" spc="5" dirty="0">
                <a:latin typeface="Microsoft JhengHei" panose="020B0604030504040204" charset="-120"/>
                <a:cs typeface="Microsoft JhengHei" panose="020B0604030504040204" charset="-120"/>
                <a:sym typeface="+mn-ea"/>
              </a:rPr>
              <a:t>是基于转换的确定性方法。</a:t>
            </a:r>
            <a:endParaRPr>
              <a:latin typeface="Microsoft JhengHei" panose="020B0604030504040204" charset="-120"/>
              <a:cs typeface="Microsoft JhengHei" panose="020B0604030504040204" charset="-120"/>
            </a:endParaRPr>
          </a:p>
          <a:p>
            <a:pPr marL="12700">
              <a:lnSpc>
                <a:spcPct val="100000"/>
              </a:lnSpc>
              <a:spcBef>
                <a:spcPts val="575"/>
              </a:spcBef>
            </a:pPr>
            <a:r>
              <a:rPr b="1" dirty="0">
                <a:latin typeface="Times New Roman" panose="02020603050405020304"/>
                <a:cs typeface="Times New Roman" panose="02020603050405020304"/>
                <a:sym typeface="+mn-ea"/>
              </a:rPr>
              <a:t>3</a:t>
            </a:r>
            <a:r>
              <a:rPr b="1" spc="10" dirty="0">
                <a:latin typeface="Microsoft JhengHei" panose="020B0604030504040204" charset="-120"/>
                <a:cs typeface="Microsoft JhengHei" panose="020B0604030504040204" charset="-120"/>
                <a:sym typeface="+mn-ea"/>
              </a:rPr>
              <a:t>、</a:t>
            </a:r>
            <a:r>
              <a:rPr b="1" spc="-5" dirty="0">
                <a:latin typeface="Times New Roman" panose="02020603050405020304"/>
                <a:cs typeface="Times New Roman" panose="02020603050405020304"/>
                <a:sym typeface="+mn-ea"/>
              </a:rPr>
              <a:t>POS(%)</a:t>
            </a:r>
            <a:r>
              <a:rPr b="1" spc="10" dirty="0">
                <a:latin typeface="Microsoft JhengHei" panose="020B0604030504040204" charset="-120"/>
                <a:cs typeface="Microsoft JhengHei" panose="020B0604030504040204" charset="-120"/>
                <a:sym typeface="+mn-ea"/>
              </a:rPr>
              <a:t>指词性标注器自动标注的正确率。</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990090" y="1534160"/>
            <a:ext cx="6134735" cy="1045210"/>
          </a:xfrm>
          <a:prstGeom prst="rect">
            <a:avLst/>
          </a:prstGeom>
        </p:spPr>
        <p:txBody>
          <a:bodyPr vert="horz" wrap="square" lIns="0" tIns="97790" rIns="0" bIns="0" rtlCol="0">
            <a:spAutoFit/>
          </a:bodyPr>
          <a:lstStyle/>
          <a:p>
            <a:pPr marL="376555" indent="-364490">
              <a:lnSpc>
                <a:spcPct val="100000"/>
              </a:lnSpc>
              <a:spcBef>
                <a:spcPts val="770"/>
              </a:spcBef>
              <a:buFont typeface="Wingdings" panose="05000000000000000000"/>
              <a:buChar char=""/>
              <a:tabLst>
                <a:tab pos="377190" algn="l"/>
              </a:tabLst>
            </a:pPr>
            <a:r>
              <a:rPr sz="2800" b="1" spc="5" dirty="0">
                <a:latin typeface="Microsoft JhengHei" panose="020B0604030504040204" charset="-120"/>
                <a:cs typeface="Microsoft JhengHei" panose="020B0604030504040204" charset="-120"/>
              </a:rPr>
              <a:t>汉语依存句法分析器测试</a:t>
            </a:r>
            <a:endParaRPr sz="2800">
              <a:latin typeface="Microsoft JhengHei" panose="020B0604030504040204" charset="-120"/>
              <a:cs typeface="Microsoft JhengHei" panose="020B0604030504040204" charset="-120"/>
            </a:endParaRPr>
          </a:p>
          <a:p>
            <a:pPr marL="736600" lvl="1" indent="-368935">
              <a:lnSpc>
                <a:spcPct val="100000"/>
              </a:lnSpc>
              <a:spcBef>
                <a:spcPts val="670"/>
              </a:spcBef>
              <a:buFont typeface="Wingdings" panose="05000000000000000000"/>
              <a:buChar char=""/>
              <a:tabLst>
                <a:tab pos="736600" algn="l"/>
              </a:tabLst>
            </a:pPr>
            <a:r>
              <a:rPr sz="2800" b="1" spc="5" dirty="0">
                <a:latin typeface="Microsoft JhengHei" panose="020B0604030504040204" charset="-120"/>
                <a:cs typeface="Microsoft JhengHei" panose="020B0604030504040204" charset="-120"/>
              </a:rPr>
              <a:t>利用宾州中文树库进行转换</a:t>
            </a:r>
            <a:endParaRPr sz="2800">
              <a:latin typeface="Microsoft JhengHei" panose="020B0604030504040204" charset="-120"/>
              <a:cs typeface="Microsoft JhengHei" panose="020B0604030504040204" charset="-120"/>
            </a:endParaRPr>
          </a:p>
        </p:txBody>
      </p:sp>
      <p:graphicFrame>
        <p:nvGraphicFramePr>
          <p:cNvPr id="11" name="object 11"/>
          <p:cNvGraphicFramePr>
            <a:graphicFrameLocks noGrp="1"/>
          </p:cNvGraphicFramePr>
          <p:nvPr/>
        </p:nvGraphicFramePr>
        <p:xfrm>
          <a:off x="2589212" y="2794000"/>
          <a:ext cx="6948805" cy="2441575"/>
        </p:xfrm>
        <a:graphic>
          <a:graphicData uri="http://schemas.openxmlformats.org/drawingml/2006/table">
            <a:tbl>
              <a:tblPr firstRow="1" bandRow="1">
                <a:tableStyleId>{2D5ABB26-0587-4C30-8999-92F81FD0307C}</a:tableStyleId>
              </a:tblPr>
              <a:tblGrid>
                <a:gridCol w="1691005"/>
                <a:gridCol w="3479165"/>
                <a:gridCol w="1778635"/>
              </a:tblGrid>
              <a:tr h="528320">
                <a:tc>
                  <a:txBody>
                    <a:bodyPr/>
                    <a:lstStyle/>
                    <a:p>
                      <a:pPr>
                        <a:lnSpc>
                          <a:spcPct val="100000"/>
                        </a:lnSpc>
                      </a:pPr>
                      <a:endParaRPr sz="26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60"/>
                        </a:spcBef>
                      </a:pPr>
                      <a:r>
                        <a:rPr sz="2600" b="1" spc="10" dirty="0">
                          <a:latin typeface="Microsoft JhengHei" panose="020B0604030504040204" charset="-120"/>
                          <a:cs typeface="Microsoft JhengHei" panose="020B0604030504040204" charset="-120"/>
                        </a:rPr>
                        <a:t>树库句子</a:t>
                      </a:r>
                      <a:endParaRPr sz="2600">
                        <a:latin typeface="Microsoft JhengHei" panose="020B0604030504040204" charset="-120"/>
                        <a:cs typeface="Microsoft JhengHei" panose="020B0604030504040204" charset="-120"/>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460"/>
                        </a:spcBef>
                      </a:pPr>
                      <a:r>
                        <a:rPr sz="2600" b="1" spc="10" dirty="0">
                          <a:latin typeface="Microsoft JhengHei" panose="020B0604030504040204" charset="-120"/>
                          <a:cs typeface="Microsoft JhengHei" panose="020B0604030504040204" charset="-120"/>
                        </a:rPr>
                        <a:t>词数</a:t>
                      </a:r>
                      <a:endParaRPr sz="2600">
                        <a:latin typeface="Microsoft JhengHei" panose="020B0604030504040204" charset="-120"/>
                        <a:cs typeface="Microsoft JhengHei" panose="020B0604030504040204" charset="-120"/>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38175">
                <a:tc>
                  <a:txBody>
                    <a:bodyPr/>
                    <a:lstStyle/>
                    <a:p>
                      <a:pPr algn="ctr">
                        <a:lnSpc>
                          <a:spcPct val="100000"/>
                        </a:lnSpc>
                        <a:spcBef>
                          <a:spcPts val="885"/>
                        </a:spcBef>
                      </a:pPr>
                      <a:r>
                        <a:rPr sz="2600" b="1" spc="10" dirty="0">
                          <a:latin typeface="Microsoft JhengHei" panose="020B0604030504040204" charset="-120"/>
                          <a:cs typeface="Microsoft JhengHei" panose="020B0604030504040204" charset="-120"/>
                        </a:rPr>
                        <a:t>训练集</a:t>
                      </a:r>
                      <a:endParaRPr sz="2600">
                        <a:latin typeface="Microsoft JhengHei" panose="020B0604030504040204" charset="-120"/>
                        <a:cs typeface="Microsoft JhengHei" panose="020B0604030504040204" charset="-120"/>
                      </a:endParaRPr>
                    </a:p>
                  </a:txBody>
                  <a:tcPr marL="0" marR="0" marT="1123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850"/>
                        </a:spcBef>
                      </a:pPr>
                      <a:r>
                        <a:rPr sz="2600" b="1" dirty="0">
                          <a:latin typeface="Times New Roman" panose="02020603050405020304"/>
                          <a:cs typeface="Times New Roman" panose="02020603050405020304"/>
                        </a:rPr>
                        <a:t>001-815,</a:t>
                      </a:r>
                      <a:r>
                        <a:rPr sz="2600" b="1" spc="-60" dirty="0">
                          <a:latin typeface="Times New Roman" panose="02020603050405020304"/>
                          <a:cs typeface="Times New Roman" panose="02020603050405020304"/>
                        </a:rPr>
                        <a:t> </a:t>
                      </a:r>
                      <a:r>
                        <a:rPr sz="2600" b="1" spc="-15" dirty="0">
                          <a:latin typeface="Times New Roman" panose="02020603050405020304"/>
                          <a:cs typeface="Times New Roman" panose="02020603050405020304"/>
                        </a:rPr>
                        <a:t>1001-1136</a:t>
                      </a:r>
                      <a:endParaRPr sz="2600">
                        <a:latin typeface="Times New Roman" panose="02020603050405020304"/>
                        <a:cs typeface="Times New Roman" panose="02020603050405020304"/>
                      </a:endParaRPr>
                    </a:p>
                  </a:txBody>
                  <a:tcPr marL="0" marR="0" marT="1079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850"/>
                        </a:spcBef>
                      </a:pPr>
                      <a:r>
                        <a:rPr sz="2600" b="1" dirty="0">
                          <a:latin typeface="Times New Roman" panose="02020603050405020304"/>
                          <a:cs typeface="Times New Roman" panose="02020603050405020304"/>
                        </a:rPr>
                        <a:t>434,936</a:t>
                      </a:r>
                      <a:endParaRPr sz="2600">
                        <a:latin typeface="Times New Roman" panose="02020603050405020304"/>
                        <a:cs typeface="Times New Roman" panose="02020603050405020304"/>
                      </a:endParaRPr>
                    </a:p>
                  </a:txBody>
                  <a:tcPr marL="0" marR="0" marT="1079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37540">
                <a:tc>
                  <a:txBody>
                    <a:bodyPr/>
                    <a:lstStyle/>
                    <a:p>
                      <a:pPr marL="16510" algn="ctr">
                        <a:lnSpc>
                          <a:spcPct val="100000"/>
                        </a:lnSpc>
                        <a:spcBef>
                          <a:spcPts val="225"/>
                        </a:spcBef>
                      </a:pPr>
                      <a:r>
                        <a:rPr sz="2600" b="1" spc="10" dirty="0">
                          <a:latin typeface="Microsoft JhengHei" panose="020B0604030504040204" charset="-120"/>
                          <a:cs typeface="Microsoft JhengHei" panose="020B0604030504040204" charset="-120"/>
                        </a:rPr>
                        <a:t>开发集</a:t>
                      </a:r>
                      <a:endParaRPr sz="2600">
                        <a:latin typeface="Microsoft JhengHei" panose="020B0604030504040204" charset="-120"/>
                        <a:cs typeface="Microsoft JhengHei" panose="020B0604030504040204" charset="-120"/>
                      </a:endParaRPr>
                    </a:p>
                  </a:txBody>
                  <a:tcPr marL="0" marR="0" marT="285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510" algn="ctr">
                        <a:lnSpc>
                          <a:spcPct val="100000"/>
                        </a:lnSpc>
                        <a:spcBef>
                          <a:spcPts val="225"/>
                        </a:spcBef>
                      </a:pPr>
                      <a:r>
                        <a:rPr sz="2600" b="1" dirty="0">
                          <a:latin typeface="Times New Roman" panose="02020603050405020304"/>
                          <a:cs typeface="Times New Roman" panose="02020603050405020304"/>
                        </a:rPr>
                        <a:t>886-931,</a:t>
                      </a:r>
                      <a:r>
                        <a:rPr sz="2600" b="1" spc="-60" dirty="0">
                          <a:latin typeface="Times New Roman" panose="02020603050405020304"/>
                          <a:cs typeface="Times New Roman" panose="02020603050405020304"/>
                        </a:rPr>
                        <a:t> </a:t>
                      </a:r>
                      <a:r>
                        <a:rPr sz="2600" b="1" spc="-30" dirty="0">
                          <a:latin typeface="Times New Roman" panose="02020603050405020304"/>
                          <a:cs typeface="Times New Roman" panose="02020603050405020304"/>
                        </a:rPr>
                        <a:t>1148-1151</a:t>
                      </a:r>
                      <a:endParaRPr sz="2600">
                        <a:latin typeface="Times New Roman" panose="02020603050405020304"/>
                        <a:cs typeface="Times New Roman" panose="02020603050405020304"/>
                      </a:endParaRPr>
                    </a:p>
                  </a:txBody>
                  <a:tcPr marL="0" marR="0" marT="285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25"/>
                        </a:spcBef>
                      </a:pPr>
                      <a:r>
                        <a:rPr sz="2600" b="1" dirty="0">
                          <a:latin typeface="Times New Roman" panose="02020603050405020304"/>
                          <a:cs typeface="Times New Roman" panose="02020603050405020304"/>
                        </a:rPr>
                        <a:t>21,595</a:t>
                      </a:r>
                      <a:endParaRPr sz="2600">
                        <a:latin typeface="Times New Roman" panose="02020603050405020304"/>
                        <a:cs typeface="Times New Roman" panose="02020603050405020304"/>
                      </a:endParaRPr>
                    </a:p>
                  </a:txBody>
                  <a:tcPr marL="0" marR="0" marT="285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37540">
                <a:tc>
                  <a:txBody>
                    <a:bodyPr/>
                    <a:lstStyle/>
                    <a:p>
                      <a:pPr marL="16510" algn="ctr">
                        <a:lnSpc>
                          <a:spcPct val="100000"/>
                        </a:lnSpc>
                        <a:spcBef>
                          <a:spcPts val="230"/>
                        </a:spcBef>
                      </a:pPr>
                      <a:r>
                        <a:rPr sz="2600" b="1" spc="10" dirty="0">
                          <a:latin typeface="Microsoft JhengHei" panose="020B0604030504040204" charset="-120"/>
                          <a:cs typeface="Microsoft JhengHei" panose="020B0604030504040204" charset="-120"/>
                        </a:rPr>
                        <a:t>测试集</a:t>
                      </a:r>
                      <a:endParaRPr sz="2600">
                        <a:latin typeface="Microsoft JhengHei" panose="020B0604030504040204" charset="-120"/>
                        <a:cs typeface="Microsoft JhengHei" panose="020B0604030504040204" charset="-120"/>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510" algn="ctr">
                        <a:lnSpc>
                          <a:spcPct val="100000"/>
                        </a:lnSpc>
                        <a:spcBef>
                          <a:spcPts val="230"/>
                        </a:spcBef>
                      </a:pPr>
                      <a:r>
                        <a:rPr sz="2600" b="1" dirty="0">
                          <a:latin typeface="Times New Roman" panose="02020603050405020304"/>
                          <a:cs typeface="Times New Roman" panose="02020603050405020304"/>
                        </a:rPr>
                        <a:t>816-885,</a:t>
                      </a:r>
                      <a:r>
                        <a:rPr sz="2600" b="1" spc="-60" dirty="0">
                          <a:latin typeface="Times New Roman" panose="02020603050405020304"/>
                          <a:cs typeface="Times New Roman" panose="02020603050405020304"/>
                        </a:rPr>
                        <a:t> </a:t>
                      </a:r>
                      <a:r>
                        <a:rPr sz="2600" b="1" spc="-30" dirty="0">
                          <a:latin typeface="Times New Roman" panose="02020603050405020304"/>
                          <a:cs typeface="Times New Roman" panose="02020603050405020304"/>
                        </a:rPr>
                        <a:t>1137-1147</a:t>
                      </a:r>
                      <a:endParaRPr sz="2600">
                        <a:latin typeface="Times New Roman" panose="02020603050405020304"/>
                        <a:cs typeface="Times New Roman" panose="02020603050405020304"/>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30"/>
                        </a:spcBef>
                      </a:pPr>
                      <a:r>
                        <a:rPr sz="2600" b="1" dirty="0">
                          <a:latin typeface="Times New Roman" panose="02020603050405020304"/>
                          <a:cs typeface="Times New Roman" panose="02020603050405020304"/>
                        </a:rPr>
                        <a:t>50,319</a:t>
                      </a:r>
                      <a:endParaRPr sz="2600">
                        <a:latin typeface="Times New Roman" panose="02020603050405020304"/>
                        <a:cs typeface="Times New Roman" panose="02020603050405020304"/>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8" name="标题 17"/>
          <p:cNvSpPr/>
          <p:nvPr>
            <p:ph type="title"/>
          </p:nvPr>
        </p:nvSpPr>
        <p:spPr>
          <a:xfrm>
            <a:off x="599440" y="378460"/>
            <a:ext cx="10850880" cy="57912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2227173" y="6463791"/>
            <a:ext cx="8035290" cy="251460"/>
          </a:xfrm>
          <a:prstGeom prst="rect">
            <a:avLst/>
          </a:prstGeom>
        </p:spPr>
        <p:txBody>
          <a:bodyPr vert="horz" wrap="square" lIns="0" tIns="0" rIns="0" bIns="0" rtlCol="0">
            <a:spAutoFit/>
          </a:bodyPr>
          <a:lstStyle/>
          <a:p>
            <a:pPr>
              <a:lnSpc>
                <a:spcPts val="1965"/>
              </a:lnSpc>
              <a:tabLst>
                <a:tab pos="7399655" algn="l"/>
              </a:tabLst>
            </a:pPr>
            <a:r>
              <a:rPr sz="1800" b="1" spc="10" dirty="0">
                <a:solidFill>
                  <a:srgbClr val="8D8D8D"/>
                </a:solidFill>
                <a:latin typeface="Microsoft JhengHei" panose="020B0604030504040204" charset="-120"/>
                <a:cs typeface="Microsoft JhengHei" panose="020B0604030504040204" charset="-120"/>
              </a:rPr>
              <a:t>宗成庆：《自然语言处理》讲义，</a:t>
            </a:r>
            <a:r>
              <a:rPr sz="1800" b="1" dirty="0">
                <a:solidFill>
                  <a:srgbClr val="8D8D8D"/>
                </a:solidFill>
                <a:latin typeface="Microsoft JhengHei" panose="020B0604030504040204" charset="-120"/>
                <a:cs typeface="Microsoft JhengHei" panose="020B0604030504040204" charset="-120"/>
              </a:rPr>
              <a:t>第</a:t>
            </a:r>
            <a:r>
              <a:rPr sz="1800" b="1" spc="20" dirty="0">
                <a:solidFill>
                  <a:srgbClr val="8D8D8D"/>
                </a:solidFill>
                <a:latin typeface="Microsoft JhengHei" panose="020B0604030504040204" charset="-120"/>
                <a:cs typeface="Microsoft JhengHei" panose="020B0604030504040204" charset="-120"/>
              </a:rPr>
              <a:t> </a:t>
            </a:r>
            <a:r>
              <a:rPr sz="1800" b="1" dirty="0">
                <a:solidFill>
                  <a:srgbClr val="8D8D8D"/>
                </a:solidFill>
                <a:latin typeface="Times New Roman" panose="02020603050405020304"/>
                <a:cs typeface="Times New Roman" panose="02020603050405020304"/>
              </a:rPr>
              <a:t>9</a:t>
            </a:r>
            <a:r>
              <a:rPr sz="1800" b="1" spc="5" dirty="0">
                <a:solidFill>
                  <a:srgbClr val="8D8D8D"/>
                </a:solidFill>
                <a:latin typeface="Times New Roman" panose="02020603050405020304"/>
                <a:cs typeface="Times New Roman" panose="02020603050405020304"/>
              </a:rPr>
              <a:t> </a:t>
            </a:r>
            <a:r>
              <a:rPr sz="1800" b="1" dirty="0">
                <a:solidFill>
                  <a:srgbClr val="8D8D8D"/>
                </a:solidFill>
                <a:latin typeface="Microsoft JhengHei" panose="020B0604030504040204" charset="-120"/>
                <a:cs typeface="Microsoft JhengHei" panose="020B0604030504040204" charset="-120"/>
              </a:rPr>
              <a:t>章	</a:t>
            </a:r>
            <a:r>
              <a:rPr sz="1800" b="1" dirty="0">
                <a:solidFill>
                  <a:srgbClr val="8D8D8D"/>
                </a:solidFill>
                <a:latin typeface="Times New Roman" panose="02020603050405020304"/>
                <a:cs typeface="Times New Roman" panose="02020603050405020304"/>
              </a:rPr>
              <a:t>47/102</a:t>
            </a:r>
            <a:endParaRPr sz="1800">
              <a:latin typeface="Times New Roman" panose="02020603050405020304"/>
              <a:cs typeface="Times New Roman" panose="02020603050405020304"/>
            </a:endParaRPr>
          </a:p>
        </p:txBody>
      </p:sp>
      <p:graphicFrame>
        <p:nvGraphicFramePr>
          <p:cNvPr id="10" name="object 10"/>
          <p:cNvGraphicFramePr>
            <a:graphicFrameLocks noGrp="1"/>
          </p:cNvGraphicFramePr>
          <p:nvPr/>
        </p:nvGraphicFramePr>
        <p:xfrm>
          <a:off x="2776537" y="2408301"/>
          <a:ext cx="6520180" cy="1228090"/>
        </p:xfrm>
        <a:graphic>
          <a:graphicData uri="http://schemas.openxmlformats.org/drawingml/2006/table">
            <a:tbl>
              <a:tblPr firstRow="1" bandRow="1">
                <a:tableStyleId>{2D5ABB26-0587-4C30-8999-92F81FD0307C}</a:tableStyleId>
              </a:tblPr>
              <a:tblGrid>
                <a:gridCol w="1576070"/>
                <a:gridCol w="1720215"/>
                <a:gridCol w="1360805"/>
                <a:gridCol w="1863090"/>
              </a:tblGrid>
              <a:tr h="614045">
                <a:tc>
                  <a:txBody>
                    <a:bodyPr/>
                    <a:lstStyle/>
                    <a:p>
                      <a:pPr marL="53975">
                        <a:lnSpc>
                          <a:spcPct val="100000"/>
                        </a:lnSpc>
                        <a:spcBef>
                          <a:spcPts val="870"/>
                        </a:spcBef>
                      </a:pPr>
                      <a:r>
                        <a:rPr sz="2400" b="1" spc="-5" dirty="0">
                          <a:latin typeface="Times New Roman" panose="02020603050405020304"/>
                          <a:cs typeface="Times New Roman" panose="02020603050405020304"/>
                        </a:rPr>
                        <a:t>Duan07</a:t>
                      </a:r>
                      <a:endParaRPr sz="2400">
                        <a:latin typeface="Times New Roman" panose="02020603050405020304"/>
                        <a:cs typeface="Times New Roman" panose="02020603050405020304"/>
                      </a:endParaRPr>
                    </a:p>
                  </a:txBody>
                  <a:tcPr marL="0" marR="0" marT="1104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490220" algn="r">
                        <a:lnSpc>
                          <a:spcPct val="100000"/>
                        </a:lnSpc>
                        <a:spcBef>
                          <a:spcPts val="870"/>
                        </a:spcBef>
                      </a:pPr>
                      <a:r>
                        <a:rPr sz="2400" b="1" spc="-5" dirty="0">
                          <a:latin typeface="Times New Roman" panose="02020603050405020304"/>
                          <a:cs typeface="Times New Roman" panose="02020603050405020304"/>
                        </a:rPr>
                        <a:t>84.36</a:t>
                      </a:r>
                      <a:endParaRPr sz="2400">
                        <a:latin typeface="Times New Roman" panose="02020603050405020304"/>
                        <a:cs typeface="Times New Roman" panose="02020603050405020304"/>
                      </a:endParaRPr>
                    </a:p>
                  </a:txBody>
                  <a:tcPr marL="0" marR="0" marT="1104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18770" algn="r">
                        <a:lnSpc>
                          <a:spcPct val="100000"/>
                        </a:lnSpc>
                        <a:spcBef>
                          <a:spcPts val="495"/>
                        </a:spcBef>
                      </a:pPr>
                      <a:r>
                        <a:rPr sz="2400" b="1" dirty="0">
                          <a:latin typeface="Times New Roman" panose="02020603050405020304"/>
                          <a:cs typeface="Times New Roman" panose="02020603050405020304"/>
                        </a:rPr>
                        <a:t>73.70</a:t>
                      </a:r>
                      <a:endParaRPr sz="2400">
                        <a:latin typeface="Times New Roman" panose="02020603050405020304"/>
                        <a:cs typeface="Times New Roman" panose="02020603050405020304"/>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495"/>
                        </a:spcBef>
                      </a:pPr>
                      <a:r>
                        <a:rPr sz="2400" b="1" dirty="0">
                          <a:latin typeface="Times New Roman" panose="02020603050405020304"/>
                          <a:cs typeface="Times New Roman" panose="02020603050405020304"/>
                        </a:rPr>
                        <a:t>32.70</a:t>
                      </a:r>
                      <a:endParaRPr sz="2400">
                        <a:latin typeface="Times New Roman" panose="02020603050405020304"/>
                        <a:cs typeface="Times New Roman" panose="02020603050405020304"/>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14045">
                <a:tc>
                  <a:txBody>
                    <a:bodyPr/>
                    <a:lstStyle/>
                    <a:p>
                      <a:pPr marL="53975">
                        <a:lnSpc>
                          <a:spcPct val="100000"/>
                        </a:lnSpc>
                        <a:spcBef>
                          <a:spcPts val="870"/>
                        </a:spcBef>
                      </a:pPr>
                      <a:r>
                        <a:rPr sz="2400" b="1" spc="-10" dirty="0">
                          <a:latin typeface="Times New Roman" panose="02020603050405020304"/>
                          <a:cs typeface="Times New Roman" panose="02020603050405020304"/>
                        </a:rPr>
                        <a:t>Zhang08</a:t>
                      </a:r>
                      <a:endParaRPr sz="2400">
                        <a:latin typeface="Times New Roman" panose="02020603050405020304"/>
                        <a:cs typeface="Times New Roman" panose="02020603050405020304"/>
                      </a:endParaRPr>
                    </a:p>
                  </a:txBody>
                  <a:tcPr marL="0" marR="0" marT="1104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490220" algn="r">
                        <a:lnSpc>
                          <a:spcPct val="100000"/>
                        </a:lnSpc>
                        <a:spcBef>
                          <a:spcPts val="870"/>
                        </a:spcBef>
                      </a:pPr>
                      <a:r>
                        <a:rPr sz="2400" b="1" dirty="0">
                          <a:latin typeface="Times New Roman" panose="02020603050405020304"/>
                          <a:cs typeface="Times New Roman" panose="02020603050405020304"/>
                        </a:rPr>
                        <a:t>86.21</a:t>
                      </a:r>
                      <a:endParaRPr sz="2400">
                        <a:latin typeface="Times New Roman" panose="02020603050405020304"/>
                        <a:cs typeface="Times New Roman" panose="02020603050405020304"/>
                      </a:endParaRPr>
                    </a:p>
                  </a:txBody>
                  <a:tcPr marL="0" marR="0" marT="11048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18770" algn="r">
                        <a:lnSpc>
                          <a:spcPct val="100000"/>
                        </a:lnSpc>
                        <a:spcBef>
                          <a:spcPts val="495"/>
                        </a:spcBef>
                      </a:pPr>
                      <a:r>
                        <a:rPr sz="2400" b="1" dirty="0">
                          <a:latin typeface="Times New Roman" panose="02020603050405020304"/>
                          <a:cs typeface="Times New Roman" panose="02020603050405020304"/>
                        </a:rPr>
                        <a:t>76.26</a:t>
                      </a:r>
                      <a:endParaRPr sz="2400">
                        <a:latin typeface="Times New Roman" panose="02020603050405020304"/>
                        <a:cs typeface="Times New Roman" panose="02020603050405020304"/>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495"/>
                        </a:spcBef>
                      </a:pPr>
                      <a:r>
                        <a:rPr sz="2400" b="1" dirty="0">
                          <a:latin typeface="Times New Roman" panose="02020603050405020304"/>
                          <a:cs typeface="Times New Roman" panose="02020603050405020304"/>
                        </a:rPr>
                        <a:t>34.41</a:t>
                      </a:r>
                      <a:endParaRPr sz="2400">
                        <a:latin typeface="Times New Roman" panose="02020603050405020304"/>
                        <a:cs typeface="Times New Roman" panose="02020603050405020304"/>
                      </a:endParaRPr>
                    </a:p>
                  </a:txBody>
                  <a:tcPr marL="0" marR="0" marT="628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11" name="object 11"/>
          <p:cNvGraphicFramePr>
            <a:graphicFrameLocks noGrp="1"/>
          </p:cNvGraphicFramePr>
          <p:nvPr/>
        </p:nvGraphicFramePr>
        <p:xfrm>
          <a:off x="2776537" y="1693926"/>
          <a:ext cx="6520180" cy="652780"/>
        </p:xfrm>
        <a:graphic>
          <a:graphicData uri="http://schemas.openxmlformats.org/drawingml/2006/table">
            <a:tbl>
              <a:tblPr firstRow="1" bandRow="1">
                <a:tableStyleId>{2D5ABB26-0587-4C30-8999-92F81FD0307C}</a:tableStyleId>
              </a:tblPr>
              <a:tblGrid>
                <a:gridCol w="1576070"/>
                <a:gridCol w="1720215"/>
                <a:gridCol w="1360805"/>
                <a:gridCol w="1863090"/>
              </a:tblGrid>
              <a:tr h="652780">
                <a:tc>
                  <a:txBody>
                    <a:bodyPr/>
                    <a:lstStyle/>
                    <a:p>
                      <a:pPr marL="325120">
                        <a:lnSpc>
                          <a:spcPct val="100000"/>
                        </a:lnSpc>
                        <a:spcBef>
                          <a:spcPts val="1045"/>
                        </a:spcBef>
                      </a:pPr>
                      <a:r>
                        <a:rPr sz="2400" b="1" spc="10" dirty="0">
                          <a:latin typeface="Microsoft JhengHei" panose="020B0604030504040204" charset="-120"/>
                          <a:cs typeface="Microsoft JhengHei" panose="020B0604030504040204" charset="-120"/>
                        </a:rPr>
                        <a:t>分析器</a:t>
                      </a:r>
                      <a:endParaRPr sz="2400">
                        <a:latin typeface="Microsoft JhengHei" panose="020B0604030504040204" charset="-120"/>
                        <a:cs typeface="Microsoft JhengHei" panose="020B0604030504040204" charset="-120"/>
                      </a:endParaRPr>
                    </a:p>
                  </a:txBody>
                  <a:tcPr marL="0" marR="0" marT="132715" marB="0">
                    <a:lnL w="12700">
                      <a:solidFill>
                        <a:srgbClr val="000000"/>
                      </a:solidFill>
                      <a:prstDash val="solid"/>
                    </a:lnL>
                    <a:lnR w="6350">
                      <a:solidFill>
                        <a:srgbClr val="000000"/>
                      </a:solidFill>
                      <a:prstDash val="solid"/>
                    </a:lnR>
                    <a:lnT w="12700">
                      <a:solidFill>
                        <a:srgbClr val="000000"/>
                      </a:solidFill>
                      <a:prstDash val="solid"/>
                    </a:lnT>
                    <a:lnB w="6350">
                      <a:solidFill>
                        <a:srgbClr val="000000"/>
                      </a:solidFill>
                      <a:prstDash val="solid"/>
                    </a:lnB>
                  </a:tcPr>
                </a:tc>
                <a:tc>
                  <a:txBody>
                    <a:bodyPr/>
                    <a:lstStyle/>
                    <a:p>
                      <a:pPr marL="344170">
                        <a:lnSpc>
                          <a:spcPct val="100000"/>
                        </a:lnSpc>
                        <a:spcBef>
                          <a:spcPts val="1010"/>
                        </a:spcBef>
                      </a:pPr>
                      <a:r>
                        <a:rPr sz="2400" b="1" spc="-5" dirty="0">
                          <a:latin typeface="Times New Roman" panose="02020603050405020304"/>
                          <a:cs typeface="Times New Roman" panose="02020603050405020304"/>
                        </a:rPr>
                        <a:t>DA</a:t>
                      </a:r>
                      <a:r>
                        <a:rPr sz="2400" b="1" spc="-13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128270" marB="0">
                    <a:lnL w="63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175895">
                        <a:lnSpc>
                          <a:spcPct val="100000"/>
                        </a:lnSpc>
                        <a:spcBef>
                          <a:spcPts val="1010"/>
                        </a:spcBef>
                      </a:pPr>
                      <a:r>
                        <a:rPr sz="2400" b="1" spc="-5" dirty="0">
                          <a:latin typeface="Times New Roman" panose="02020603050405020304"/>
                          <a:cs typeface="Times New Roman" panose="02020603050405020304"/>
                        </a:rPr>
                        <a:t>RA</a:t>
                      </a:r>
                      <a:r>
                        <a:rPr sz="2400" b="1" spc="-14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128270"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384175">
                        <a:lnSpc>
                          <a:spcPct val="100000"/>
                        </a:lnSpc>
                        <a:spcBef>
                          <a:spcPts val="1010"/>
                        </a:spcBef>
                      </a:pPr>
                      <a:r>
                        <a:rPr sz="2400" b="1" spc="-5" dirty="0">
                          <a:latin typeface="Times New Roman" panose="02020603050405020304"/>
                          <a:cs typeface="Times New Roman" panose="02020603050405020304"/>
                        </a:rPr>
                        <a:t>CM</a:t>
                      </a:r>
                      <a:r>
                        <a:rPr sz="2400" b="1" spc="-1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a:t>
                      </a:r>
                      <a:endParaRPr sz="2400">
                        <a:latin typeface="Times New Roman" panose="02020603050405020304"/>
                        <a:cs typeface="Times New Roman" panose="02020603050405020304"/>
                      </a:endParaRPr>
                    </a:p>
                  </a:txBody>
                  <a:tcPr marL="0" marR="0" marT="128270"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r>
            </a:tbl>
          </a:graphicData>
        </a:graphic>
      </p:graphicFrame>
      <p:sp>
        <p:nvSpPr>
          <p:cNvPr id="12" name="object 12"/>
          <p:cNvSpPr/>
          <p:nvPr/>
        </p:nvSpPr>
        <p:spPr>
          <a:xfrm>
            <a:off x="1560576" y="4058411"/>
            <a:ext cx="9107805" cy="2755900"/>
          </a:xfrm>
          <a:custGeom>
            <a:avLst/>
            <a:gdLst/>
            <a:ahLst/>
            <a:cxnLst/>
            <a:rect l="l" t="t" r="r" b="b"/>
            <a:pathLst>
              <a:path w="9107805" h="2755900">
                <a:moveTo>
                  <a:pt x="0" y="2755392"/>
                </a:moveTo>
                <a:lnTo>
                  <a:pt x="9107424" y="2755392"/>
                </a:lnTo>
                <a:lnTo>
                  <a:pt x="9107424" y="0"/>
                </a:lnTo>
                <a:lnTo>
                  <a:pt x="0" y="0"/>
                </a:lnTo>
                <a:lnTo>
                  <a:pt x="0" y="2755392"/>
                </a:lnTo>
                <a:close/>
              </a:path>
            </a:pathLst>
          </a:custGeom>
          <a:solidFill>
            <a:srgbClr val="FFFFFF"/>
          </a:solidFill>
        </p:spPr>
        <p:txBody>
          <a:bodyPr wrap="square" lIns="0" tIns="0" rIns="0" bIns="0" rtlCol="0"/>
          <a:lstStyle/>
          <a:p/>
        </p:txBody>
      </p:sp>
      <p:sp>
        <p:nvSpPr>
          <p:cNvPr id="13" name="object 13"/>
          <p:cNvSpPr txBox="1"/>
          <p:nvPr/>
        </p:nvSpPr>
        <p:spPr>
          <a:xfrm>
            <a:off x="1639315" y="4081983"/>
            <a:ext cx="8916035" cy="26752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anose="02020603050405020304"/>
                <a:cs typeface="Times New Roman" panose="02020603050405020304"/>
              </a:rPr>
              <a:t>[Duan07]X. Duan, </a:t>
            </a:r>
            <a:r>
              <a:rPr sz="2400" b="1" dirty="0">
                <a:latin typeface="Times New Roman" panose="02020603050405020304"/>
                <a:cs typeface="Times New Roman" panose="02020603050405020304"/>
              </a:rPr>
              <a:t>J. </a:t>
            </a:r>
            <a:r>
              <a:rPr sz="2400" b="1" spc="-10" dirty="0">
                <a:latin typeface="Times New Roman" panose="02020603050405020304"/>
                <a:cs typeface="Times New Roman" panose="02020603050405020304"/>
              </a:rPr>
              <a:t>Zhao </a:t>
            </a:r>
            <a:r>
              <a:rPr sz="2400" b="1" dirty="0">
                <a:latin typeface="Times New Roman" panose="02020603050405020304"/>
                <a:cs typeface="Times New Roman" panose="02020603050405020304"/>
              </a:rPr>
              <a:t>and B. Xu. 2007. </a:t>
            </a:r>
            <a:r>
              <a:rPr sz="2400" b="1" spc="-5" dirty="0">
                <a:latin typeface="Times New Roman" panose="02020603050405020304"/>
                <a:cs typeface="Times New Roman" panose="02020603050405020304"/>
              </a:rPr>
              <a:t>Probabilistic </a:t>
            </a:r>
            <a:r>
              <a:rPr sz="2400" b="1" dirty="0">
                <a:latin typeface="Times New Roman" panose="02020603050405020304"/>
                <a:cs typeface="Times New Roman" panose="02020603050405020304"/>
              </a:rPr>
              <a:t>models</a:t>
            </a:r>
            <a:r>
              <a:rPr sz="2400" b="1" spc="4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for</a:t>
            </a:r>
            <a:endParaRPr sz="2400">
              <a:latin typeface="Times New Roman" panose="02020603050405020304"/>
              <a:cs typeface="Times New Roman" panose="02020603050405020304"/>
            </a:endParaRPr>
          </a:p>
          <a:p>
            <a:pPr marL="548640">
              <a:lnSpc>
                <a:spcPct val="100000"/>
              </a:lnSpc>
              <a:spcBef>
                <a:spcPts val="5"/>
              </a:spcBef>
            </a:pPr>
            <a:r>
              <a:rPr sz="2400" b="1" dirty="0">
                <a:latin typeface="Times New Roman" panose="02020603050405020304"/>
                <a:cs typeface="Times New Roman" panose="02020603050405020304"/>
              </a:rPr>
              <a:t>action-based </a:t>
            </a:r>
            <a:r>
              <a:rPr sz="2400" b="1" spc="-5" dirty="0">
                <a:latin typeface="Times New Roman" panose="02020603050405020304"/>
                <a:cs typeface="Times New Roman" panose="02020603050405020304"/>
              </a:rPr>
              <a:t>Chinese dependency parsing. In </a:t>
            </a:r>
            <a:r>
              <a:rPr sz="2400" b="1" i="1" dirty="0">
                <a:latin typeface="Times New Roman" panose="02020603050405020304"/>
                <a:cs typeface="Times New Roman" panose="02020603050405020304"/>
              </a:rPr>
              <a:t>Proc. of</a:t>
            </a:r>
            <a:r>
              <a:rPr sz="2400" b="1" i="1" spc="35" dirty="0">
                <a:latin typeface="Times New Roman" panose="02020603050405020304"/>
                <a:cs typeface="Times New Roman" panose="02020603050405020304"/>
              </a:rPr>
              <a:t> </a:t>
            </a:r>
            <a:r>
              <a:rPr sz="2400" b="1" i="1" spc="-5" dirty="0">
                <a:latin typeface="Times New Roman" panose="02020603050405020304"/>
                <a:cs typeface="Times New Roman" panose="02020603050405020304"/>
              </a:rPr>
              <a:t>ECML-</a:t>
            </a:r>
            <a:endParaRPr sz="2400">
              <a:latin typeface="Times New Roman" panose="02020603050405020304"/>
              <a:cs typeface="Times New Roman" panose="02020603050405020304"/>
            </a:endParaRPr>
          </a:p>
          <a:p>
            <a:pPr marL="548640">
              <a:lnSpc>
                <a:spcPct val="100000"/>
              </a:lnSpc>
            </a:pPr>
            <a:r>
              <a:rPr sz="2400" b="1" i="1" spc="-5" dirty="0">
                <a:latin typeface="Times New Roman" panose="02020603050405020304"/>
                <a:cs typeface="Times New Roman" panose="02020603050405020304"/>
              </a:rPr>
              <a:t>ECPPKDD</a:t>
            </a:r>
            <a:r>
              <a:rPr sz="2400" b="1" spc="-5" dirty="0">
                <a:latin typeface="Times New Roman" panose="02020603050405020304"/>
                <a:cs typeface="Times New Roman" panose="02020603050405020304"/>
              </a:rPr>
              <a:t>, pp:</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559-566</a:t>
            </a:r>
            <a:endParaRPr sz="2400">
              <a:latin typeface="Times New Roman" panose="02020603050405020304"/>
              <a:cs typeface="Times New Roman" panose="02020603050405020304"/>
            </a:endParaRPr>
          </a:p>
          <a:p>
            <a:pPr marL="548640" marR="5080" indent="-536575">
              <a:lnSpc>
                <a:spcPct val="100000"/>
              </a:lnSpc>
              <a:spcBef>
                <a:spcPts val="600"/>
              </a:spcBef>
            </a:pPr>
            <a:r>
              <a:rPr sz="2400" b="1" spc="-25" dirty="0">
                <a:latin typeface="Times New Roman" panose="02020603050405020304"/>
                <a:cs typeface="Times New Roman" panose="02020603050405020304"/>
              </a:rPr>
              <a:t>[Zhang08]Y. </a:t>
            </a:r>
            <a:r>
              <a:rPr sz="2400" b="1" spc="-10" dirty="0">
                <a:latin typeface="Times New Roman" panose="02020603050405020304"/>
                <a:cs typeface="Times New Roman" panose="02020603050405020304"/>
              </a:rPr>
              <a:t>Zhang </a:t>
            </a:r>
            <a:r>
              <a:rPr sz="2400" b="1" spc="-5" dirty="0">
                <a:latin typeface="Times New Roman" panose="02020603050405020304"/>
                <a:cs typeface="Times New Roman" panose="02020603050405020304"/>
              </a:rPr>
              <a:t>and S. </a:t>
            </a:r>
            <a:r>
              <a:rPr sz="2400" b="1" dirty="0">
                <a:latin typeface="Times New Roman" panose="02020603050405020304"/>
                <a:cs typeface="Times New Roman" panose="02020603050405020304"/>
              </a:rPr>
              <a:t>Clark. 2008. </a:t>
            </a:r>
            <a:r>
              <a:rPr sz="2400" b="1" spc="-5" dirty="0">
                <a:latin typeface="Times New Roman" panose="02020603050405020304"/>
                <a:cs typeface="Times New Roman" panose="02020603050405020304"/>
              </a:rPr>
              <a:t>A </a:t>
            </a:r>
            <a:r>
              <a:rPr sz="2400" b="1" dirty="0">
                <a:latin typeface="Times New Roman" panose="02020603050405020304"/>
                <a:cs typeface="Times New Roman" panose="02020603050405020304"/>
              </a:rPr>
              <a:t>tale of </a:t>
            </a:r>
            <a:r>
              <a:rPr sz="2400" b="1" spc="-10" dirty="0">
                <a:latin typeface="Times New Roman" panose="02020603050405020304"/>
                <a:cs typeface="Times New Roman" panose="02020603050405020304"/>
              </a:rPr>
              <a:t>two </a:t>
            </a:r>
            <a:r>
              <a:rPr sz="2400" b="1" spc="-5" dirty="0">
                <a:latin typeface="Times New Roman" panose="02020603050405020304"/>
                <a:cs typeface="Times New Roman" panose="02020603050405020304"/>
              </a:rPr>
              <a:t>parsers:  </a:t>
            </a:r>
            <a:r>
              <a:rPr sz="2400" b="1" dirty="0">
                <a:latin typeface="Times New Roman" panose="02020603050405020304"/>
                <a:cs typeface="Times New Roman" panose="02020603050405020304"/>
              </a:rPr>
              <a:t>investigating </a:t>
            </a:r>
            <a:r>
              <a:rPr sz="2400" b="1" spc="-5" dirty="0">
                <a:latin typeface="Times New Roman" panose="02020603050405020304"/>
                <a:cs typeface="Times New Roman" panose="02020603050405020304"/>
              </a:rPr>
              <a:t>and </a:t>
            </a:r>
            <a:r>
              <a:rPr sz="2400" b="1" dirty="0">
                <a:latin typeface="Times New Roman" panose="02020603050405020304"/>
                <a:cs typeface="Times New Roman" panose="02020603050405020304"/>
              </a:rPr>
              <a:t>combining graph-based </a:t>
            </a:r>
            <a:r>
              <a:rPr sz="2400" b="1" spc="-5" dirty="0">
                <a:latin typeface="Times New Roman" panose="02020603050405020304"/>
                <a:cs typeface="Times New Roman" panose="02020603050405020304"/>
              </a:rPr>
              <a:t>and </a:t>
            </a:r>
            <a:r>
              <a:rPr sz="2400" b="1" dirty="0">
                <a:latin typeface="Times New Roman" panose="02020603050405020304"/>
                <a:cs typeface="Times New Roman" panose="02020603050405020304"/>
              </a:rPr>
              <a:t>transition-based  </a:t>
            </a:r>
            <a:r>
              <a:rPr sz="2400" b="1" spc="-5" dirty="0">
                <a:latin typeface="Times New Roman" panose="02020603050405020304"/>
                <a:cs typeface="Times New Roman" panose="02020603050405020304"/>
              </a:rPr>
              <a:t>dependency parsing using beam-search. In </a:t>
            </a:r>
            <a:r>
              <a:rPr sz="2400" b="1" i="1" dirty="0">
                <a:latin typeface="Times New Roman" panose="02020603050405020304"/>
                <a:cs typeface="Times New Roman" panose="02020603050405020304"/>
              </a:rPr>
              <a:t>Proc. of </a:t>
            </a:r>
            <a:r>
              <a:rPr sz="2400" b="1" i="1" spc="-5" dirty="0">
                <a:latin typeface="Times New Roman" panose="02020603050405020304"/>
                <a:cs typeface="Times New Roman" panose="02020603050405020304"/>
              </a:rPr>
              <a:t>EMNLP</a:t>
            </a:r>
            <a:r>
              <a:rPr sz="2400" b="1" spc="-5" dirty="0">
                <a:latin typeface="Times New Roman" panose="02020603050405020304"/>
                <a:cs typeface="Times New Roman" panose="02020603050405020304"/>
              </a:rPr>
              <a:t>, pp:  </a:t>
            </a:r>
            <a:r>
              <a:rPr sz="2400" b="1" dirty="0">
                <a:latin typeface="Times New Roman" panose="02020603050405020304"/>
                <a:cs typeface="Times New Roman" panose="02020603050405020304"/>
              </a:rPr>
              <a:t>562-571</a:t>
            </a:r>
            <a:endParaRPr sz="2400">
              <a:latin typeface="Times New Roman" panose="02020603050405020304"/>
              <a:cs typeface="Times New Roman" panose="02020603050405020304"/>
            </a:endParaRPr>
          </a:p>
        </p:txBody>
      </p:sp>
      <p:sp>
        <p:nvSpPr>
          <p:cNvPr id="14" name="object 14"/>
          <p:cNvSpPr/>
          <p:nvPr/>
        </p:nvSpPr>
        <p:spPr>
          <a:xfrm>
            <a:off x="1560576" y="3956303"/>
            <a:ext cx="9107805" cy="1905"/>
          </a:xfrm>
          <a:custGeom>
            <a:avLst/>
            <a:gdLst/>
            <a:ahLst/>
            <a:cxnLst/>
            <a:rect l="l" t="t" r="r" b="b"/>
            <a:pathLst>
              <a:path w="9107805" h="1904">
                <a:moveTo>
                  <a:pt x="0" y="0"/>
                </a:moveTo>
                <a:lnTo>
                  <a:pt x="9107424" y="1651"/>
                </a:lnTo>
              </a:path>
            </a:pathLst>
          </a:custGeom>
          <a:ln w="9144">
            <a:solidFill>
              <a:srgbClr val="000000"/>
            </a:solidFill>
          </a:ln>
        </p:spPr>
        <p:txBody>
          <a:bodyPr wrap="square" lIns="0" tIns="0" rIns="0" bIns="0" rtlCol="0"/>
          <a:lstStyle/>
          <a:p/>
        </p:txBody>
      </p:sp>
      <p:sp>
        <p:nvSpPr>
          <p:cNvPr id="19" name="标题 18"/>
          <p:cNvSpPr/>
          <p:nvPr>
            <p:ph type="title"/>
          </p:nvPr>
        </p:nvSpPr>
        <p:spPr>
          <a:xfrm>
            <a:off x="599440" y="378460"/>
            <a:ext cx="10850880" cy="57912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6671310" y="1935480"/>
            <a:ext cx="3460115" cy="943610"/>
          </a:xfrm>
          <a:prstGeom prst="rect">
            <a:avLst/>
          </a:prstGeom>
          <a:ln w="12192">
            <a:noFill/>
          </a:ln>
        </p:spPr>
        <p:txBody>
          <a:bodyPr vert="horz" wrap="square" lIns="0" tIns="20320" rIns="0" bIns="0" rtlCol="0">
            <a:spAutoFit/>
          </a:bodyPr>
          <a:lstStyle/>
          <a:p>
            <a:pPr marR="262890" algn="just" fontAlgn="auto">
              <a:lnSpc>
                <a:spcPct val="150000"/>
              </a:lnSpc>
              <a:spcBef>
                <a:spcPts val="0"/>
              </a:spcBef>
            </a:pPr>
            <a:r>
              <a:rPr sz="2000" spc="5" dirty="0">
                <a:latin typeface="黑体" panose="02010609060101010101" pitchFamily="49" charset="-122"/>
                <a:ea typeface="黑体" panose="02010609060101010101" pitchFamily="49" charset="-122"/>
                <a:cs typeface="黑体" panose="02010609060101010101" pitchFamily="49" charset="-122"/>
              </a:rPr>
              <a:t>训练和测试数据都来源于《人民日报》标注语料。</a:t>
            </a:r>
            <a:endParaRPr sz="2000" spc="5" dirty="0">
              <a:latin typeface="黑体" panose="02010609060101010101" pitchFamily="49" charset="-122"/>
              <a:ea typeface="黑体" panose="02010609060101010101" pitchFamily="49" charset="-122"/>
              <a:cs typeface="黑体" panose="02010609060101010101" pitchFamily="49" charset="-122"/>
            </a:endParaRPr>
          </a:p>
        </p:txBody>
      </p:sp>
      <p:sp>
        <p:nvSpPr>
          <p:cNvPr id="17" name="object 17"/>
          <p:cNvSpPr txBox="1"/>
          <p:nvPr/>
        </p:nvSpPr>
        <p:spPr>
          <a:xfrm>
            <a:off x="1510665" y="3856990"/>
            <a:ext cx="9483725" cy="1743710"/>
          </a:xfrm>
          <a:prstGeom prst="rect">
            <a:avLst/>
          </a:prstGeom>
        </p:spPr>
        <p:txBody>
          <a:bodyPr vert="horz" wrap="square" lIns="0" tIns="12700" rIns="0" bIns="0" rtlCol="0">
            <a:spAutoFit/>
          </a:bodyPr>
          <a:lstStyle/>
          <a:p>
            <a:pPr marL="12700" marR="5080" algn="just">
              <a:lnSpc>
                <a:spcPct val="110000"/>
              </a:lnSpc>
              <a:spcBef>
                <a:spcPts val="100"/>
              </a:spcBef>
            </a:pPr>
            <a:r>
              <a:rPr sz="2000" spc="5" dirty="0">
                <a:latin typeface="黑体" panose="02010609060101010101" pitchFamily="49" charset="-122"/>
                <a:ea typeface="黑体" panose="02010609060101010101" pitchFamily="49" charset="-122"/>
                <a:cs typeface="黑体" panose="02010609060101010101" pitchFamily="49" charset="-122"/>
              </a:rPr>
              <a:t>说明：</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5080" indent="-342900" algn="just">
              <a:lnSpc>
                <a:spcPct val="110000"/>
              </a:lnSpc>
              <a:spcBef>
                <a:spcPts val="100"/>
              </a:spcBef>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依据不同训练语料和测试语料获得的性能指标没有可比性；</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5080" indent="-342900" algn="just">
              <a:lnSpc>
                <a:spcPct val="110000"/>
              </a:lnSpc>
              <a:spcBef>
                <a:spcPts val="100"/>
              </a:spcBef>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相同的分析方法采用不同的参数可获得不同的分析结果；</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5080" indent="-342900" algn="just">
              <a:lnSpc>
                <a:spcPct val="110000"/>
              </a:lnSpc>
              <a:spcBef>
                <a:spcPts val="100"/>
              </a:spcBef>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来自不同论文的测试结果往往没有可比性，除非作者明确说明与对比系统具有严格相同的测试条件和数据。</a:t>
            </a:r>
            <a:endParaRPr sz="2000" spc="5" dirty="0">
              <a:latin typeface="黑体" panose="02010609060101010101" pitchFamily="49" charset="-122"/>
              <a:ea typeface="黑体" panose="02010609060101010101" pitchFamily="49" charset="-122"/>
              <a:cs typeface="黑体" panose="02010609060101010101" pitchFamily="49" charset="-122"/>
            </a:endParaRPr>
          </a:p>
        </p:txBody>
      </p:sp>
      <p:sp>
        <p:nvSpPr>
          <p:cNvPr id="24" name="标题 23"/>
          <p:cNvSpPr/>
          <p:nvPr>
            <p:ph type="title"/>
          </p:nvPr>
        </p:nvSpPr>
        <p:spPr>
          <a:xfrm>
            <a:off x="599440" y="378460"/>
            <a:ext cx="10850880" cy="57912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2356485" y="1508760"/>
            <a:ext cx="3801110" cy="20955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775459" y="1484375"/>
            <a:ext cx="2664460" cy="524510"/>
          </a:xfrm>
          <a:custGeom>
            <a:avLst/>
            <a:gdLst/>
            <a:ahLst/>
            <a:cxnLst/>
            <a:rect l="l" t="t" r="r" b="b"/>
            <a:pathLst>
              <a:path w="2664460" h="524510">
                <a:moveTo>
                  <a:pt x="0" y="524256"/>
                </a:moveTo>
                <a:lnTo>
                  <a:pt x="2663952" y="524256"/>
                </a:lnTo>
                <a:lnTo>
                  <a:pt x="2663952" y="0"/>
                </a:lnTo>
                <a:lnTo>
                  <a:pt x="0" y="0"/>
                </a:lnTo>
                <a:lnTo>
                  <a:pt x="0" y="524256"/>
                </a:lnTo>
                <a:close/>
              </a:path>
            </a:pathLst>
          </a:custGeom>
          <a:solidFill>
            <a:srgbClr val="FFFFFF"/>
          </a:solidFill>
        </p:spPr>
        <p:txBody>
          <a:bodyPr wrap="square" lIns="0" tIns="0" rIns="0" bIns="0" rtlCol="0"/>
          <a:lstStyle/>
          <a:p/>
        </p:txBody>
      </p:sp>
      <p:sp>
        <p:nvSpPr>
          <p:cNvPr id="14" name="object 14"/>
          <p:cNvSpPr txBox="1"/>
          <p:nvPr/>
        </p:nvSpPr>
        <p:spPr>
          <a:xfrm>
            <a:off x="882650" y="1484630"/>
            <a:ext cx="10702925" cy="4135755"/>
          </a:xfrm>
          <a:prstGeom prst="rect">
            <a:avLst/>
          </a:prstGeom>
        </p:spPr>
        <p:txBody>
          <a:bodyPr vert="horz" wrap="square" lIns="0" tIns="100965" rIns="0" bIns="0" rtlCol="0">
            <a:spAutoFit/>
          </a:bodyPr>
          <a:lstStyle/>
          <a:p>
            <a:pPr marL="32385" algn="l">
              <a:lnSpc>
                <a:spcPct val="100000"/>
              </a:lnSpc>
              <a:spcBef>
                <a:spcPts val="795"/>
              </a:spcBef>
            </a:pPr>
            <a:r>
              <a:rPr sz="2000" b="1" spc="15" dirty="0">
                <a:latin typeface="Times New Roman" panose="02020603050405020304" charset="0"/>
                <a:ea typeface="黑体" panose="02010609060101010101" pitchFamily="49" charset="-122"/>
                <a:cs typeface="Times New Roman" panose="02020603050405020304" charset="0"/>
              </a:rPr>
              <a:t>新</a:t>
            </a:r>
            <a:r>
              <a:rPr sz="2000" b="1" spc="5" dirty="0">
                <a:latin typeface="Times New Roman" panose="02020603050405020304" charset="0"/>
                <a:ea typeface="黑体" panose="02010609060101010101" pitchFamily="49" charset="-122"/>
                <a:cs typeface="Times New Roman" panose="02020603050405020304" charset="0"/>
              </a:rPr>
              <a:t>的进展</a:t>
            </a:r>
            <a:r>
              <a:rPr sz="2000" b="1" spc="-5" dirty="0">
                <a:latin typeface="Times New Roman" panose="02020603050405020304" charset="0"/>
                <a:ea typeface="黑体" panose="02010609060101010101" pitchFamily="49" charset="-122"/>
                <a:cs typeface="Times New Roman" panose="02020603050405020304" charset="0"/>
              </a:rPr>
              <a:t>：</a:t>
            </a:r>
            <a:endParaRPr sz="2000">
              <a:latin typeface="Times New Roman" panose="02020603050405020304" charset="0"/>
              <a:ea typeface="黑体" panose="02010609060101010101" pitchFamily="49" charset="-122"/>
              <a:cs typeface="Times New Roman" panose="02020603050405020304" charset="0"/>
            </a:endParaRPr>
          </a:p>
          <a:p>
            <a:pPr marL="354965" marR="5080" indent="-342900" algn="l">
              <a:lnSpc>
                <a:spcPct val="100000"/>
              </a:lnSpc>
              <a:spcBef>
                <a:spcPts val="605"/>
              </a:spcBef>
              <a:buFont typeface="Wingdings" panose="05000000000000000000"/>
              <a:buChar char=""/>
              <a:tabLst>
                <a:tab pos="355600" algn="l"/>
              </a:tabLst>
            </a:pPr>
            <a:r>
              <a:rPr sz="2000" spc="-5" dirty="0">
                <a:latin typeface="Times New Roman" panose="02020603050405020304" charset="0"/>
                <a:ea typeface="黑体" panose="02010609060101010101" pitchFamily="49" charset="-122"/>
                <a:cs typeface="Times New Roman" panose="02020603050405020304" charset="0"/>
              </a:rPr>
              <a:t>Performance </a:t>
            </a:r>
            <a:r>
              <a:rPr sz="2000" dirty="0">
                <a:latin typeface="Times New Roman" panose="02020603050405020304" charset="0"/>
                <a:ea typeface="黑体" panose="02010609060101010101" pitchFamily="49" charset="-122"/>
                <a:cs typeface="Times New Roman" panose="02020603050405020304" charset="0"/>
              </a:rPr>
              <a:t>of neural network transition-based dependency</a:t>
            </a:r>
            <a:r>
              <a:rPr sz="2000" spc="-120" dirty="0">
                <a:latin typeface="Times New Roman" panose="02020603050405020304" charset="0"/>
                <a:ea typeface="黑体" panose="02010609060101010101" pitchFamily="49" charset="-122"/>
                <a:cs typeface="Times New Roman" panose="02020603050405020304" charset="0"/>
              </a:rPr>
              <a:t> </a:t>
            </a:r>
            <a:r>
              <a:rPr sz="2000" dirty="0">
                <a:latin typeface="Times New Roman" panose="02020603050405020304" charset="0"/>
                <a:ea typeface="黑体" panose="02010609060101010101" pitchFamily="49" charset="-122"/>
                <a:cs typeface="Times New Roman" panose="02020603050405020304" charset="0"/>
              </a:rPr>
              <a:t>parser  (with novel </a:t>
            </a:r>
            <a:r>
              <a:rPr sz="2000" spc="-5" dirty="0">
                <a:latin typeface="Times New Roman" panose="02020603050405020304" charset="0"/>
                <a:ea typeface="黑体" panose="02010609060101010101" pitchFamily="49" charset="-122"/>
                <a:cs typeface="Times New Roman" panose="02020603050405020304" charset="0"/>
              </a:rPr>
              <a:t>features) </a:t>
            </a:r>
            <a:r>
              <a:rPr sz="2000" dirty="0">
                <a:latin typeface="Times New Roman" panose="02020603050405020304" charset="0"/>
                <a:ea typeface="黑体" panose="02010609060101010101" pitchFamily="49" charset="-122"/>
                <a:cs typeface="Times New Roman" panose="02020603050405020304" charset="0"/>
              </a:rPr>
              <a:t>evaluated on the </a:t>
            </a:r>
            <a:r>
              <a:rPr sz="2000" spc="-30" dirty="0">
                <a:latin typeface="Times New Roman" panose="02020603050405020304" charset="0"/>
                <a:ea typeface="黑体" panose="02010609060101010101" pitchFamily="49" charset="-122"/>
                <a:cs typeface="Times New Roman" panose="02020603050405020304" charset="0"/>
              </a:rPr>
              <a:t>CoNLL’09 </a:t>
            </a:r>
            <a:r>
              <a:rPr sz="2000" dirty="0">
                <a:latin typeface="Times New Roman" panose="02020603050405020304" charset="0"/>
                <a:ea typeface="黑体" panose="02010609060101010101" pitchFamily="49" charset="-122"/>
                <a:cs typeface="Times New Roman" panose="02020603050405020304" charset="0"/>
              </a:rPr>
              <a:t>shared task  dependency </a:t>
            </a:r>
            <a:r>
              <a:rPr sz="2000" spc="-10" dirty="0">
                <a:latin typeface="Times New Roman" panose="02020603050405020304" charset="0"/>
                <a:ea typeface="黑体" panose="02010609060101010101" pitchFamily="49" charset="-122"/>
                <a:cs typeface="Times New Roman" panose="02020603050405020304" charset="0"/>
              </a:rPr>
              <a:t>TreeBanks: </a:t>
            </a:r>
            <a:r>
              <a:rPr sz="2000" dirty="0">
                <a:latin typeface="Times New Roman" panose="02020603050405020304" charset="0"/>
                <a:ea typeface="黑体" panose="02010609060101010101" pitchFamily="49" charset="-122"/>
                <a:cs typeface="Times New Roman" panose="02020603050405020304" charset="0"/>
              </a:rPr>
              <a:t>English: </a:t>
            </a:r>
            <a:r>
              <a:rPr sz="2000" spc="-5" dirty="0">
                <a:latin typeface="Times New Roman" panose="02020603050405020304" charset="0"/>
                <a:ea typeface="黑体" panose="02010609060101010101" pitchFamily="49" charset="-122"/>
                <a:cs typeface="Times New Roman" panose="02020603050405020304" charset="0"/>
              </a:rPr>
              <a:t>UAS:94.10%,</a:t>
            </a:r>
            <a:r>
              <a:rPr sz="2000" spc="-95" dirty="0">
                <a:latin typeface="Times New Roman" panose="02020603050405020304" charset="0"/>
                <a:ea typeface="黑体" panose="02010609060101010101" pitchFamily="49" charset="-122"/>
                <a:cs typeface="Times New Roman" panose="02020603050405020304" charset="0"/>
              </a:rPr>
              <a:t> </a:t>
            </a:r>
            <a:r>
              <a:rPr sz="2000" spc="-5" dirty="0">
                <a:latin typeface="Times New Roman" panose="02020603050405020304" charset="0"/>
                <a:ea typeface="黑体" panose="02010609060101010101" pitchFamily="49" charset="-122"/>
                <a:cs typeface="Times New Roman" panose="02020603050405020304" charset="0"/>
              </a:rPr>
              <a:t>LAS:92.55%</a:t>
            </a:r>
            <a:endParaRPr sz="2000">
              <a:latin typeface="Times New Roman" panose="02020603050405020304" charset="0"/>
              <a:ea typeface="黑体" panose="02010609060101010101" pitchFamily="49" charset="-122"/>
              <a:cs typeface="Times New Roman" panose="02020603050405020304" charset="0"/>
            </a:endParaRPr>
          </a:p>
          <a:p>
            <a:pPr marL="375285" algn="l">
              <a:lnSpc>
                <a:spcPct val="100000"/>
              </a:lnSpc>
              <a:spcBef>
                <a:spcPts val="605"/>
              </a:spcBef>
            </a:pPr>
            <a:r>
              <a:rPr sz="2000" spc="-5" dirty="0">
                <a:solidFill>
                  <a:srgbClr val="0000FF"/>
                </a:solidFill>
                <a:latin typeface="Times New Roman" panose="02020603050405020304" charset="0"/>
                <a:ea typeface="黑体" panose="02010609060101010101" pitchFamily="49" charset="-122"/>
                <a:cs typeface="Times New Roman" panose="02020603050405020304" charset="0"/>
              </a:rPr>
              <a:t>Chris </a:t>
            </a:r>
            <a:r>
              <a:rPr sz="2000" dirty="0">
                <a:solidFill>
                  <a:srgbClr val="0000FF"/>
                </a:solidFill>
                <a:latin typeface="Times New Roman" panose="02020603050405020304" charset="0"/>
                <a:ea typeface="黑体" panose="02010609060101010101" pitchFamily="49" charset="-122"/>
                <a:cs typeface="Times New Roman" panose="02020603050405020304" charset="0"/>
              </a:rPr>
              <a:t>Alberti </a:t>
            </a:r>
            <a:r>
              <a:rPr sz="2000" i="1" dirty="0">
                <a:solidFill>
                  <a:srgbClr val="0000FF"/>
                </a:solidFill>
                <a:latin typeface="Times New Roman" panose="02020603050405020304" charset="0"/>
                <a:ea typeface="黑体" panose="02010609060101010101" pitchFamily="49" charset="-122"/>
                <a:cs typeface="Times New Roman" panose="02020603050405020304" charset="0"/>
              </a:rPr>
              <a:t>et </a:t>
            </a:r>
            <a:r>
              <a:rPr sz="2000" i="1" spc="-5" dirty="0">
                <a:solidFill>
                  <a:srgbClr val="0000FF"/>
                </a:solidFill>
                <a:latin typeface="Times New Roman" panose="02020603050405020304" charset="0"/>
                <a:ea typeface="黑体" panose="02010609060101010101" pitchFamily="49" charset="-122"/>
                <a:cs typeface="Times New Roman" panose="02020603050405020304" charset="0"/>
              </a:rPr>
              <a:t>al</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 Improved Transition-Based </a:t>
            </a:r>
            <a:r>
              <a:rPr sz="2000" dirty="0">
                <a:solidFill>
                  <a:srgbClr val="0000FF"/>
                </a:solidFill>
                <a:latin typeface="Times New Roman" panose="02020603050405020304" charset="0"/>
                <a:ea typeface="黑体" panose="02010609060101010101" pitchFamily="49" charset="-122"/>
                <a:cs typeface="Times New Roman" panose="02020603050405020304" charset="0"/>
              </a:rPr>
              <a:t>Parsing</a:t>
            </a:r>
            <a:r>
              <a:rPr sz="2000" spc="-254" dirty="0">
                <a:solidFill>
                  <a:srgbClr val="0000FF"/>
                </a:solidFill>
                <a:latin typeface="Times New Roman" panose="02020603050405020304" charset="0"/>
                <a:ea typeface="黑体" panose="02010609060101010101" pitchFamily="49" charset="-122"/>
                <a:cs typeface="Times New Roman" panose="02020603050405020304" charset="0"/>
              </a:rPr>
              <a:t> </a:t>
            </a:r>
            <a:r>
              <a:rPr sz="2000" dirty="0">
                <a:solidFill>
                  <a:srgbClr val="0000FF"/>
                </a:solidFill>
                <a:latin typeface="Times New Roman" panose="02020603050405020304" charset="0"/>
                <a:ea typeface="黑体" panose="02010609060101010101" pitchFamily="49" charset="-122"/>
                <a:cs typeface="Times New Roman" panose="02020603050405020304" charset="0"/>
              </a:rPr>
              <a:t>and</a:t>
            </a:r>
            <a:endParaRPr sz="2000">
              <a:latin typeface="Times New Roman" panose="02020603050405020304" charset="0"/>
              <a:ea typeface="黑体" panose="02010609060101010101" pitchFamily="49" charset="-122"/>
              <a:cs typeface="Times New Roman" panose="02020603050405020304" charset="0"/>
            </a:endParaRPr>
          </a:p>
          <a:p>
            <a:pPr marL="725805" algn="l">
              <a:lnSpc>
                <a:spcPct val="100000"/>
              </a:lnSpc>
            </a:pPr>
            <a:r>
              <a:rPr sz="2000" spc="-25" dirty="0">
                <a:solidFill>
                  <a:srgbClr val="0000FF"/>
                </a:solidFill>
                <a:latin typeface="Times New Roman" panose="02020603050405020304" charset="0"/>
                <a:ea typeface="黑体" panose="02010609060101010101" pitchFamily="49" charset="-122"/>
                <a:cs typeface="Times New Roman" panose="02020603050405020304" charset="0"/>
              </a:rPr>
              <a:t>Tagging </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with </a:t>
            </a:r>
            <a:r>
              <a:rPr sz="2000" dirty="0">
                <a:solidFill>
                  <a:srgbClr val="0000FF"/>
                </a:solidFill>
                <a:latin typeface="Times New Roman" panose="02020603050405020304" charset="0"/>
                <a:ea typeface="黑体" panose="02010609060101010101" pitchFamily="49" charset="-122"/>
                <a:cs typeface="Times New Roman" panose="02020603050405020304" charset="0"/>
              </a:rPr>
              <a:t>Neural </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Networks. </a:t>
            </a:r>
            <a:r>
              <a:rPr sz="2000" i="1" spc="-20" dirty="0">
                <a:solidFill>
                  <a:srgbClr val="0000FF"/>
                </a:solidFill>
                <a:latin typeface="Times New Roman" panose="02020603050405020304" charset="0"/>
                <a:ea typeface="黑体" panose="02010609060101010101" pitchFamily="49" charset="-122"/>
                <a:cs typeface="Times New Roman" panose="02020603050405020304" charset="0"/>
              </a:rPr>
              <a:t>Proc.</a:t>
            </a:r>
            <a:r>
              <a:rPr sz="2000" i="1" spc="15" dirty="0">
                <a:solidFill>
                  <a:srgbClr val="0000FF"/>
                </a:solidFill>
                <a:latin typeface="Times New Roman" panose="02020603050405020304" charset="0"/>
                <a:ea typeface="黑体" panose="02010609060101010101" pitchFamily="49" charset="-122"/>
                <a:cs typeface="Times New Roman" panose="02020603050405020304" charset="0"/>
              </a:rPr>
              <a:t> </a:t>
            </a:r>
            <a:r>
              <a:rPr sz="2000" i="1" spc="-5" dirty="0">
                <a:solidFill>
                  <a:srgbClr val="0000FF"/>
                </a:solidFill>
                <a:latin typeface="Times New Roman" panose="02020603050405020304" charset="0"/>
                <a:ea typeface="黑体" panose="02010609060101010101" pitchFamily="49" charset="-122"/>
                <a:cs typeface="Times New Roman" panose="02020603050405020304" charset="0"/>
              </a:rPr>
              <a:t>EMNLP</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’2015</a:t>
            </a:r>
            <a:endParaRPr sz="2000">
              <a:latin typeface="Times New Roman" panose="02020603050405020304" charset="0"/>
              <a:ea typeface="黑体" panose="02010609060101010101" pitchFamily="49" charset="-122"/>
              <a:cs typeface="Times New Roman" panose="02020603050405020304" charset="0"/>
            </a:endParaRPr>
          </a:p>
          <a:p>
            <a:pPr algn="l">
              <a:lnSpc>
                <a:spcPct val="100000"/>
              </a:lnSpc>
              <a:spcBef>
                <a:spcPts val="25"/>
              </a:spcBef>
            </a:pPr>
            <a:endParaRPr sz="2000">
              <a:latin typeface="Times New Roman" panose="02020603050405020304" charset="0"/>
              <a:ea typeface="黑体" panose="02010609060101010101" pitchFamily="49" charset="-122"/>
              <a:cs typeface="Times New Roman" panose="02020603050405020304" charset="0"/>
            </a:endParaRPr>
          </a:p>
          <a:p>
            <a:pPr marL="342265" marR="2419350" indent="-342265" algn="l">
              <a:lnSpc>
                <a:spcPct val="100000"/>
              </a:lnSpc>
              <a:buFont typeface="Wingdings" panose="05000000000000000000"/>
              <a:buChar char=""/>
              <a:tabLst>
                <a:tab pos="342265" algn="l"/>
                <a:tab pos="342900" algn="l"/>
              </a:tabLst>
            </a:pPr>
            <a:r>
              <a:rPr sz="2000" b="1" dirty="0">
                <a:latin typeface="Times New Roman" panose="02020603050405020304" charset="0"/>
                <a:ea typeface="黑体" panose="02010609060101010101" pitchFamily="49" charset="-122"/>
                <a:cs typeface="Times New Roman" panose="02020603050405020304" charset="0"/>
              </a:rPr>
              <a:t>Using LSTMs: </a:t>
            </a:r>
            <a:endParaRPr sz="2000" b="1" dirty="0">
              <a:latin typeface="Times New Roman" panose="02020603050405020304" charset="0"/>
              <a:ea typeface="黑体" panose="02010609060101010101" pitchFamily="49" charset="-122"/>
              <a:cs typeface="Times New Roman" panose="02020603050405020304" charset="0"/>
            </a:endParaRPr>
          </a:p>
          <a:p>
            <a:pPr marR="2419350" indent="0" algn="l">
              <a:lnSpc>
                <a:spcPct val="100000"/>
              </a:lnSpc>
              <a:buFont typeface="Wingdings" panose="05000000000000000000"/>
              <a:buNone/>
              <a:tabLst>
                <a:tab pos="342265" algn="l"/>
                <a:tab pos="342900" algn="l"/>
              </a:tabLst>
            </a:pPr>
            <a:r>
              <a:rPr sz="2000" b="1" dirty="0">
                <a:latin typeface="Times New Roman" panose="02020603050405020304" charset="0"/>
                <a:ea typeface="黑体" panose="02010609060101010101" pitchFamily="49" charset="-122"/>
                <a:cs typeface="Times New Roman" panose="02020603050405020304" charset="0"/>
              </a:rPr>
              <a:t>Chinese: </a:t>
            </a:r>
            <a:r>
              <a:rPr sz="2000" b="1" spc="-5" dirty="0">
                <a:latin typeface="Times New Roman" panose="02020603050405020304" charset="0"/>
                <a:ea typeface="黑体" panose="02010609060101010101" pitchFamily="49" charset="-122"/>
                <a:cs typeface="Times New Roman" panose="02020603050405020304" charset="0"/>
              </a:rPr>
              <a:t>UAS:85.96%,</a:t>
            </a:r>
            <a:r>
              <a:rPr sz="2000" b="1" spc="-40" dirty="0">
                <a:latin typeface="Times New Roman" panose="02020603050405020304" charset="0"/>
                <a:ea typeface="黑体" panose="02010609060101010101" pitchFamily="49" charset="-122"/>
                <a:cs typeface="Times New Roman" panose="02020603050405020304" charset="0"/>
              </a:rPr>
              <a:t> </a:t>
            </a:r>
            <a:r>
              <a:rPr sz="2000" b="1" spc="-5" dirty="0">
                <a:latin typeface="Times New Roman" panose="02020603050405020304" charset="0"/>
                <a:ea typeface="黑体" panose="02010609060101010101" pitchFamily="49" charset="-122"/>
                <a:cs typeface="Times New Roman" panose="02020603050405020304" charset="0"/>
              </a:rPr>
              <a:t>LAS:84.40%;</a:t>
            </a:r>
            <a:endParaRPr sz="2000">
              <a:latin typeface="Times New Roman" panose="02020603050405020304" charset="0"/>
              <a:ea typeface="黑体" panose="02010609060101010101" pitchFamily="49" charset="-122"/>
              <a:cs typeface="Times New Roman" panose="02020603050405020304" charset="0"/>
            </a:endParaRPr>
          </a:p>
          <a:p>
            <a:pPr marR="2455545" algn="l">
              <a:lnSpc>
                <a:spcPts val="2395"/>
              </a:lnSpc>
            </a:pPr>
            <a:r>
              <a:rPr sz="2000" b="1" dirty="0">
                <a:latin typeface="Times New Roman" panose="02020603050405020304" charset="0"/>
                <a:ea typeface="黑体" panose="02010609060101010101" pitchFamily="49" charset="-122"/>
                <a:cs typeface="Times New Roman" panose="02020603050405020304" charset="0"/>
              </a:rPr>
              <a:t>English: UAS:92.57%,</a:t>
            </a:r>
            <a:r>
              <a:rPr sz="2000" b="1" spc="-90" dirty="0">
                <a:latin typeface="Times New Roman" panose="02020603050405020304" charset="0"/>
                <a:ea typeface="黑体" panose="02010609060101010101" pitchFamily="49" charset="-122"/>
                <a:cs typeface="Times New Roman" panose="02020603050405020304" charset="0"/>
              </a:rPr>
              <a:t> </a:t>
            </a:r>
            <a:r>
              <a:rPr sz="2000" b="1" spc="-5" dirty="0">
                <a:latin typeface="Times New Roman" panose="02020603050405020304" charset="0"/>
                <a:ea typeface="黑体" panose="02010609060101010101" pitchFamily="49" charset="-122"/>
                <a:cs typeface="Times New Roman" panose="02020603050405020304" charset="0"/>
              </a:rPr>
              <a:t>LAS:90.31%.</a:t>
            </a:r>
            <a:endParaRPr sz="2000">
              <a:latin typeface="Times New Roman" panose="02020603050405020304" charset="0"/>
              <a:ea typeface="黑体" panose="02010609060101010101" pitchFamily="49" charset="-122"/>
              <a:cs typeface="Times New Roman" panose="02020603050405020304" charset="0"/>
            </a:endParaRPr>
          </a:p>
          <a:p>
            <a:pPr marL="725805" marR="423545" indent="-351155" algn="l">
              <a:lnSpc>
                <a:spcPts val="2880"/>
              </a:lnSpc>
              <a:spcBef>
                <a:spcPts val="90"/>
              </a:spcBef>
            </a:pPr>
            <a:r>
              <a:rPr sz="2000" spc="-5" dirty="0">
                <a:solidFill>
                  <a:srgbClr val="0000FF"/>
                </a:solidFill>
                <a:latin typeface="Times New Roman" panose="02020603050405020304" charset="0"/>
                <a:ea typeface="黑体" panose="02010609060101010101" pitchFamily="49" charset="-122"/>
                <a:cs typeface="Times New Roman" panose="02020603050405020304" charset="0"/>
              </a:rPr>
              <a:t>Miguel </a:t>
            </a:r>
            <a:r>
              <a:rPr sz="2000" dirty="0">
                <a:solidFill>
                  <a:srgbClr val="0000FF"/>
                </a:solidFill>
                <a:latin typeface="Times New Roman" panose="02020603050405020304" charset="0"/>
                <a:ea typeface="黑体" panose="02010609060101010101" pitchFamily="49" charset="-122"/>
                <a:cs typeface="Times New Roman" panose="02020603050405020304" charset="0"/>
              </a:rPr>
              <a:t>Ballesteros </a:t>
            </a:r>
            <a:r>
              <a:rPr sz="2000" i="1" spc="-5" dirty="0">
                <a:solidFill>
                  <a:srgbClr val="0000FF"/>
                </a:solidFill>
                <a:latin typeface="Times New Roman" panose="02020603050405020304" charset="0"/>
                <a:ea typeface="黑体" panose="02010609060101010101" pitchFamily="49" charset="-122"/>
                <a:cs typeface="Times New Roman" panose="02020603050405020304" charset="0"/>
              </a:rPr>
              <a:t>et </a:t>
            </a:r>
            <a:r>
              <a:rPr sz="2000" i="1" dirty="0">
                <a:solidFill>
                  <a:srgbClr val="0000FF"/>
                </a:solidFill>
                <a:latin typeface="Times New Roman" panose="02020603050405020304" charset="0"/>
                <a:ea typeface="黑体" panose="02010609060101010101" pitchFamily="49" charset="-122"/>
                <a:cs typeface="Times New Roman" panose="02020603050405020304" charset="0"/>
              </a:rPr>
              <a:t>al</a:t>
            </a:r>
            <a:r>
              <a:rPr sz="2000" dirty="0">
                <a:solidFill>
                  <a:srgbClr val="0000FF"/>
                </a:solidFill>
                <a:latin typeface="Times New Roman" panose="02020603050405020304" charset="0"/>
                <a:ea typeface="黑体" panose="02010609060101010101" pitchFamily="49" charset="-122"/>
                <a:cs typeface="Times New Roman" panose="02020603050405020304" charset="0"/>
              </a:rPr>
              <a:t>. </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Improved </a:t>
            </a:r>
            <a:r>
              <a:rPr sz="2000" spc="-10" dirty="0">
                <a:solidFill>
                  <a:srgbClr val="0000FF"/>
                </a:solidFill>
                <a:latin typeface="Times New Roman" panose="02020603050405020304" charset="0"/>
                <a:ea typeface="黑体" panose="02010609060101010101" pitchFamily="49" charset="-122"/>
                <a:cs typeface="Times New Roman" panose="02020603050405020304" charset="0"/>
              </a:rPr>
              <a:t>Transition-based </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Parsing </a:t>
            </a:r>
            <a:r>
              <a:rPr sz="2000" dirty="0">
                <a:solidFill>
                  <a:srgbClr val="0000FF"/>
                </a:solidFill>
                <a:latin typeface="Times New Roman" panose="02020603050405020304" charset="0"/>
                <a:ea typeface="黑体" panose="02010609060101010101" pitchFamily="49" charset="-122"/>
                <a:cs typeface="Times New Roman" panose="02020603050405020304" charset="0"/>
              </a:rPr>
              <a:t>by  Modeling Characters instead of </a:t>
            </a:r>
            <a:r>
              <a:rPr sz="2000" spc="-45" dirty="0">
                <a:solidFill>
                  <a:srgbClr val="0000FF"/>
                </a:solidFill>
                <a:latin typeface="Times New Roman" panose="02020603050405020304" charset="0"/>
                <a:ea typeface="黑体" panose="02010609060101010101" pitchFamily="49" charset="-122"/>
                <a:cs typeface="Times New Roman" panose="02020603050405020304" charset="0"/>
              </a:rPr>
              <a:t>Words </a:t>
            </a:r>
            <a:r>
              <a:rPr sz="2000" dirty="0">
                <a:solidFill>
                  <a:srgbClr val="0000FF"/>
                </a:solidFill>
                <a:latin typeface="Times New Roman" panose="02020603050405020304" charset="0"/>
                <a:ea typeface="黑体" panose="02010609060101010101" pitchFamily="49" charset="-122"/>
                <a:cs typeface="Times New Roman" panose="02020603050405020304" charset="0"/>
              </a:rPr>
              <a:t>with </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LSTMs.</a:t>
            </a:r>
            <a:r>
              <a:rPr sz="2000" spc="-60" dirty="0">
                <a:solidFill>
                  <a:srgbClr val="0000FF"/>
                </a:solidFill>
                <a:latin typeface="Times New Roman" panose="02020603050405020304" charset="0"/>
                <a:ea typeface="黑体" panose="02010609060101010101" pitchFamily="49" charset="-122"/>
                <a:cs typeface="Times New Roman" panose="02020603050405020304" charset="0"/>
              </a:rPr>
              <a:t> </a:t>
            </a:r>
            <a:r>
              <a:rPr sz="2000" i="1" spc="-20" dirty="0">
                <a:solidFill>
                  <a:srgbClr val="0000FF"/>
                </a:solidFill>
                <a:latin typeface="Times New Roman" panose="02020603050405020304" charset="0"/>
                <a:ea typeface="黑体" panose="02010609060101010101" pitchFamily="49" charset="-122"/>
                <a:cs typeface="Times New Roman" panose="02020603050405020304" charset="0"/>
              </a:rPr>
              <a:t>Proc.</a:t>
            </a:r>
            <a:endParaRPr sz="2000">
              <a:latin typeface="Times New Roman" panose="02020603050405020304" charset="0"/>
              <a:ea typeface="黑体" panose="02010609060101010101" pitchFamily="49" charset="-122"/>
              <a:cs typeface="Times New Roman" panose="02020603050405020304" charset="0"/>
            </a:endParaRPr>
          </a:p>
          <a:p>
            <a:pPr marL="725805" algn="l">
              <a:lnSpc>
                <a:spcPts val="2785"/>
              </a:lnSpc>
            </a:pPr>
            <a:r>
              <a:rPr sz="2000" i="1" spc="-5" dirty="0">
                <a:solidFill>
                  <a:srgbClr val="0000FF"/>
                </a:solidFill>
                <a:latin typeface="Times New Roman" panose="02020603050405020304" charset="0"/>
                <a:ea typeface="黑体" panose="02010609060101010101" pitchFamily="49" charset="-122"/>
                <a:cs typeface="Times New Roman" panose="02020603050405020304" charset="0"/>
              </a:rPr>
              <a:t>EMNLP</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’2015</a:t>
            </a:r>
            <a:endParaRPr sz="2000">
              <a:latin typeface="Times New Roman" panose="02020603050405020304" charset="0"/>
              <a:ea typeface="黑体" panose="02010609060101010101" pitchFamily="49" charset="-122"/>
              <a:cs typeface="Times New Roman" panose="02020603050405020304" charset="0"/>
            </a:endParaRPr>
          </a:p>
        </p:txBody>
      </p:sp>
      <p:sp>
        <p:nvSpPr>
          <p:cNvPr id="18" name="标题 17"/>
          <p:cNvSpPr/>
          <p:nvPr>
            <p:ph type="title"/>
          </p:nvPr>
        </p:nvSpPr>
        <p:spPr>
          <a:xfrm>
            <a:off x="599440" y="378460"/>
            <a:ext cx="10850880" cy="57912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依存句法分析器性能评价</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Parser</a:t>
            </a:r>
            <a:endParaRPr lang="en-US" altLang="zh-CN"/>
          </a:p>
        </p:txBody>
      </p:sp>
      <p:sp>
        <p:nvSpPr>
          <p:cNvPr id="3" name="文本框 2"/>
          <p:cNvSpPr txBox="1"/>
          <p:nvPr/>
        </p:nvSpPr>
        <p:spPr>
          <a:xfrm>
            <a:off x="1445260" y="1609090"/>
            <a:ext cx="8617585" cy="3476625"/>
          </a:xfrm>
          <a:prstGeom prst="rect">
            <a:avLst/>
          </a:prstGeom>
          <a:noFill/>
        </p:spPr>
        <p:txBody>
          <a:bodyPr wrap="square" rtlCol="0" anchor="t">
            <a:spAutoFit/>
          </a:bodyPr>
          <a:p>
            <a:pPr marL="285750" indent="-285750">
              <a:buFont typeface="Arial" panose="020B0604020202020204" pitchFamily="34" charset="0"/>
              <a:buChar char="•"/>
            </a:pPr>
            <a:r>
              <a:rPr lang="zh-CN" altLang="en-US" sz="2200" b="1">
                <a:solidFill>
                  <a:srgbClr val="FF0000"/>
                </a:solidFill>
              </a:rPr>
              <a:t>Stanford Parser</a:t>
            </a:r>
            <a:endParaRPr lang="zh-CN" altLang="en-US" sz="2200" b="1">
              <a:solidFill>
                <a:srgbClr val="FF0000"/>
              </a:solidFill>
            </a:endParaRPr>
          </a:p>
          <a:p>
            <a:pPr indent="0">
              <a:buFont typeface="Arial" panose="020B0604020202020204" pitchFamily="34" charset="0"/>
              <a:buNone/>
            </a:pPr>
            <a:r>
              <a:rPr lang="zh-CN" altLang="en-US" sz="2200"/>
              <a:t>http://nlp.stanford.edu/downloads/lex-parser.shtml</a:t>
            </a:r>
            <a:endParaRPr lang="zh-CN" altLang="en-US" sz="2200"/>
          </a:p>
          <a:p>
            <a:pPr marL="285750" indent="-285750" algn="l">
              <a:buClrTx/>
              <a:buSzTx/>
              <a:buFont typeface="Arial" panose="020B0604020202020204" pitchFamily="34" charset="0"/>
              <a:buChar char="•"/>
            </a:pPr>
            <a:r>
              <a:rPr lang="zh-CN" altLang="en-US" sz="2200" b="1">
                <a:solidFill>
                  <a:srgbClr val="FF0000"/>
                </a:solidFill>
              </a:rPr>
              <a:t>MST Parser (Minimum-Spanning Tree Parser)</a:t>
            </a:r>
            <a:endParaRPr lang="zh-CN" altLang="en-US" sz="2200" b="1">
              <a:solidFill>
                <a:srgbClr val="FF0000"/>
              </a:solidFill>
            </a:endParaRPr>
          </a:p>
          <a:p>
            <a:pPr indent="0">
              <a:buFont typeface="Arial" panose="020B0604020202020204" pitchFamily="34" charset="0"/>
              <a:buNone/>
            </a:pPr>
            <a:r>
              <a:rPr lang="zh-CN" altLang="en-US" sz="2200"/>
              <a:t>http://www.seas.upenn.edu/~strctlrn/MSTParser/MSTParser.html</a:t>
            </a:r>
            <a:endParaRPr lang="zh-CN" altLang="en-US" sz="2200"/>
          </a:p>
          <a:p>
            <a:pPr marL="285750" indent="-285750" algn="l">
              <a:buClrTx/>
              <a:buSzTx/>
              <a:buFont typeface="Arial" panose="020B0604020202020204" pitchFamily="34" charset="0"/>
              <a:buChar char="•"/>
            </a:pPr>
            <a:r>
              <a:rPr lang="zh-CN" altLang="en-US" sz="2200" b="1">
                <a:solidFill>
                  <a:srgbClr val="FF0000"/>
                </a:solidFill>
              </a:rPr>
              <a:t>MaltParser </a:t>
            </a:r>
            <a:endParaRPr lang="zh-CN" altLang="en-US" sz="2200" b="1">
              <a:solidFill>
                <a:srgbClr val="FF0000"/>
              </a:solidFill>
            </a:endParaRPr>
          </a:p>
          <a:p>
            <a:pPr indent="0">
              <a:buFont typeface="Arial" panose="020B0604020202020204" pitchFamily="34" charset="0"/>
              <a:buNone/>
            </a:pPr>
            <a:r>
              <a:rPr lang="zh-CN" altLang="en-US" sz="2200"/>
              <a:t>http://maltparser.org/index.html</a:t>
            </a:r>
            <a:endParaRPr lang="zh-CN" altLang="en-US" sz="2200"/>
          </a:p>
          <a:p>
            <a:pPr marL="285750" indent="-285750" algn="l">
              <a:buClrTx/>
              <a:buSzTx/>
              <a:buFont typeface="Arial" panose="020B0604020202020204" pitchFamily="34" charset="0"/>
              <a:buChar char="•"/>
            </a:pPr>
            <a:r>
              <a:rPr lang="zh-CN" altLang="en-US" sz="2200" b="1">
                <a:solidFill>
                  <a:srgbClr val="FF0000"/>
                </a:solidFill>
              </a:rPr>
              <a:t>MINIPAR Parser (only for English)</a:t>
            </a:r>
            <a:endParaRPr lang="zh-CN" altLang="en-US" sz="2200" b="1">
              <a:solidFill>
                <a:srgbClr val="FF0000"/>
              </a:solidFill>
            </a:endParaRPr>
          </a:p>
          <a:p>
            <a:pPr indent="0">
              <a:buFont typeface="Arial" panose="020B0604020202020204" pitchFamily="34" charset="0"/>
              <a:buNone/>
            </a:pPr>
            <a:r>
              <a:rPr lang="zh-CN" altLang="en-US" sz="2200"/>
              <a:t>http://webdocs.cs.ualberta.ca/~lindek/minipar.htm</a:t>
            </a:r>
            <a:endParaRPr lang="zh-CN" altLang="en-US" sz="2200"/>
          </a:p>
          <a:p>
            <a:pPr marL="285750" indent="-285750" algn="l">
              <a:buClrTx/>
              <a:buSzTx/>
              <a:buFont typeface="Arial" panose="020B0604020202020204" pitchFamily="34" charset="0"/>
              <a:buChar char="•"/>
            </a:pPr>
            <a:r>
              <a:rPr lang="zh-CN" altLang="en-US" sz="2200" b="1">
                <a:solidFill>
                  <a:srgbClr val="FF0000"/>
                </a:solidFill>
              </a:rPr>
              <a:t>Layer-based Dependency Parser (LDPar)</a:t>
            </a:r>
            <a:endParaRPr lang="zh-CN" altLang="en-US" sz="2200" b="1">
              <a:solidFill>
                <a:srgbClr val="FF0000"/>
              </a:solidFill>
            </a:endParaRPr>
          </a:p>
          <a:p>
            <a:pPr indent="0">
              <a:buFont typeface="Arial" panose="020B0604020202020204" pitchFamily="34" charset="0"/>
              <a:buNone/>
            </a:pPr>
            <a:r>
              <a:rPr lang="zh-CN" altLang="en-US" sz="2200"/>
              <a:t>http://www.openpr.org.cn/ </a:t>
            </a:r>
            <a:endParaRPr lang="zh-CN"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952244" y="1461516"/>
            <a:ext cx="8359140" cy="2688590"/>
          </a:xfrm>
          <a:custGeom>
            <a:avLst/>
            <a:gdLst/>
            <a:ahLst/>
            <a:cxnLst/>
            <a:rect l="l" t="t" r="r" b="b"/>
            <a:pathLst>
              <a:path w="8359140" h="2688590">
                <a:moveTo>
                  <a:pt x="0" y="2688336"/>
                </a:moveTo>
                <a:lnTo>
                  <a:pt x="8359140" y="2688336"/>
                </a:lnTo>
                <a:lnTo>
                  <a:pt x="8359140" y="0"/>
                </a:lnTo>
                <a:lnTo>
                  <a:pt x="0" y="0"/>
                </a:lnTo>
                <a:lnTo>
                  <a:pt x="0" y="2688336"/>
                </a:lnTo>
                <a:close/>
              </a:path>
            </a:pathLst>
          </a:custGeom>
          <a:solidFill>
            <a:srgbClr val="FFFFFF"/>
          </a:solidFill>
        </p:spPr>
        <p:txBody>
          <a:bodyPr wrap="square" lIns="0" tIns="0" rIns="0" bIns="0" rtlCol="0"/>
          <a:lstStyle/>
          <a:p/>
        </p:txBody>
      </p:sp>
      <p:sp>
        <p:nvSpPr>
          <p:cNvPr id="11" name="object 11"/>
          <p:cNvSpPr txBox="1"/>
          <p:nvPr/>
        </p:nvSpPr>
        <p:spPr>
          <a:xfrm>
            <a:off x="818515" y="1461770"/>
            <a:ext cx="10582910" cy="4184015"/>
          </a:xfrm>
          <a:prstGeom prst="rect">
            <a:avLst/>
          </a:prstGeom>
        </p:spPr>
        <p:txBody>
          <a:bodyPr vert="horz" wrap="square" lIns="0" tIns="147320" rIns="0" bIns="0" rtlCol="0">
            <a:spAutoFit/>
          </a:bodyPr>
          <a:lstStyle/>
          <a:p>
            <a:pPr marL="469900" marR="5080" indent="-457200" algn="just" defTabSz="457200">
              <a:lnSpc>
                <a:spcPct val="150000"/>
              </a:lnSpc>
              <a:spcBef>
                <a:spcPts val="670"/>
              </a:spcBef>
              <a:buClrTx/>
              <a:buSzTx/>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L. Tesnière的理论认为：</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469900" marR="5080" indent="-457200" algn="just">
              <a:lnSpc>
                <a:spcPct val="150000"/>
              </a:lnSpc>
              <a:spcBef>
                <a:spcPts val="670"/>
              </a:spcBef>
              <a:buClrTx/>
              <a:buSzTx/>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一切结构句法现象可以概括为</a:t>
            </a:r>
            <a:r>
              <a:rPr sz="2000" spc="5" dirty="0">
                <a:solidFill>
                  <a:srgbClr val="FF0000"/>
                </a:solidFill>
                <a:latin typeface="黑体" panose="02010609060101010101" pitchFamily="49" charset="-122"/>
                <a:ea typeface="黑体" panose="02010609060101010101" pitchFamily="49" charset="-122"/>
                <a:cs typeface="黑体" panose="02010609060101010101" pitchFamily="49" charset="-122"/>
              </a:rPr>
              <a:t>关联(connexion)、组合(jonction)和转位(tanslation)这三大核心。</a:t>
            </a:r>
            <a:endParaRPr sz="2000" spc="5"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marL="469900" marR="5080" indent="-457200" algn="just">
              <a:lnSpc>
                <a:spcPct val="150000"/>
              </a:lnSpc>
              <a:spcBef>
                <a:spcPts val="670"/>
              </a:spcBef>
              <a:buClrTx/>
              <a:buSzTx/>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句法关联建立起词与词之间的从属关系，这种从属关系是由支配词和从属词联结而成；</a:t>
            </a:r>
            <a:r>
              <a:rPr sz="2000" b="1" spc="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动词是句子的中心，并支配其他成分，它本身不受其他任何成分的支配。</a:t>
            </a:r>
            <a:endParaRPr sz="2000" b="1" spc="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endParaRPr>
          </a:p>
          <a:p>
            <a:pPr marL="469900" marR="5080" indent="-457200" algn="just">
              <a:lnSpc>
                <a:spcPct val="150000"/>
              </a:lnSpc>
              <a:spcBef>
                <a:spcPts val="670"/>
              </a:spcBef>
              <a:buClrTx/>
              <a:buSzTx/>
              <a:buFont typeface="Arial" panose="020B0604020202020204" pitchFamily="34" charset="0"/>
              <a:buChar char="•"/>
            </a:pPr>
            <a:r>
              <a:rPr sz="2000" spc="5" dirty="0">
                <a:latin typeface="黑体" panose="02010609060101010101" pitchFamily="49" charset="-122"/>
                <a:ea typeface="黑体" panose="02010609060101010101" pitchFamily="49" charset="-122"/>
                <a:cs typeface="黑体" panose="02010609060101010101" pitchFamily="49" charset="-122"/>
              </a:rPr>
              <a:t>欧洲传统的语言学突出一个句子中主语的地位，句中其它成分称为“谓语”。</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469900" marR="5080" indent="-457200" algn="just">
              <a:lnSpc>
                <a:spcPct val="150000"/>
              </a:lnSpc>
              <a:spcBef>
                <a:spcPts val="670"/>
              </a:spcBef>
              <a:buClrTx/>
              <a:buSzTx/>
              <a:buFont typeface="Arial" panose="020B0604020202020204" pitchFamily="34" charset="0"/>
              <a:buChar char="•"/>
            </a:pPr>
            <a:r>
              <a:rPr sz="2000" spc="5" dirty="0">
                <a:solidFill>
                  <a:srgbClr val="FF0000"/>
                </a:solidFill>
                <a:latin typeface="黑体" panose="02010609060101010101" pitchFamily="49" charset="-122"/>
                <a:ea typeface="黑体" panose="02010609060101010101" pitchFamily="49" charset="-122"/>
                <a:cs typeface="黑体" panose="02010609060101010101" pitchFamily="49" charset="-122"/>
              </a:rPr>
              <a:t>依存语法打破了这种主谓关系</a:t>
            </a:r>
            <a:r>
              <a:rPr sz="2000" spc="5" dirty="0">
                <a:latin typeface="黑体" panose="02010609060101010101" pitchFamily="49" charset="-122"/>
                <a:ea typeface="黑体" panose="02010609060101010101" pitchFamily="49" charset="-122"/>
                <a:cs typeface="黑体" panose="02010609060101010101" pitchFamily="49" charset="-122"/>
              </a:rPr>
              <a:t>，</a:t>
            </a:r>
            <a:r>
              <a:rPr sz="2000" b="1" spc="5" dirty="0">
                <a:latin typeface="黑体" panose="02010609060101010101" pitchFamily="49" charset="-122"/>
                <a:ea typeface="黑体" panose="02010609060101010101" pitchFamily="49" charset="-122"/>
                <a:cs typeface="黑体" panose="02010609060101010101" pitchFamily="49" charset="-122"/>
              </a:rPr>
              <a:t>认为“谓语”中的动词是一个句子的中心</a:t>
            </a:r>
            <a:r>
              <a:rPr sz="2000" spc="5" dirty="0">
                <a:latin typeface="黑体" panose="02010609060101010101" pitchFamily="49" charset="-122"/>
                <a:ea typeface="黑体" panose="02010609060101010101" pitchFamily="49" charset="-122"/>
                <a:cs typeface="黑体" panose="02010609060101010101" pitchFamily="49" charset="-122"/>
              </a:rPr>
              <a:t>，其他成分与动词直接或间接地产生联系。</a:t>
            </a:r>
            <a:endParaRPr sz="2000" spc="5" dirty="0">
              <a:latin typeface="黑体" panose="02010609060101010101" pitchFamily="49" charset="-122"/>
              <a:ea typeface="黑体" panose="02010609060101010101" pitchFamily="49" charset="-122"/>
              <a:cs typeface="黑体" panose="02010609060101010101" pitchFamily="49" charset="-122"/>
            </a:endParaRPr>
          </a:p>
        </p:txBody>
      </p:sp>
      <p:sp>
        <p:nvSpPr>
          <p:cNvPr id="18"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939800" y="1348105"/>
            <a:ext cx="9913620" cy="3754755"/>
          </a:xfrm>
          <a:prstGeom prst="rect">
            <a:avLst/>
          </a:prstGeom>
        </p:spPr>
        <p:txBody>
          <a:bodyPr vert="horz" wrap="square" lIns="0" tIns="219075" rIns="0" bIns="0" rtlCol="0">
            <a:spAutoFit/>
          </a:bodyPr>
          <a:lstStyle/>
          <a:p>
            <a:pPr marL="355600" indent="-342900">
              <a:lnSpc>
                <a:spcPct val="150000"/>
              </a:lnSpc>
              <a:spcBef>
                <a:spcPts val="1725"/>
              </a:spcBef>
              <a:buFont typeface="Arial" panose="020B0604020202020204" pitchFamily="34" charset="0"/>
              <a:buChar char="•"/>
              <a:tabLst>
                <a:tab pos="462280" algn="l"/>
              </a:tabLst>
            </a:pPr>
            <a:r>
              <a:rPr sz="2200" b="1" spc="5" dirty="0">
                <a:solidFill>
                  <a:srgbClr val="FF0000"/>
                </a:solidFill>
                <a:latin typeface="黑体" panose="02010609060101010101" pitchFamily="49" charset="-122"/>
                <a:ea typeface="黑体" panose="02010609060101010101" pitchFamily="49" charset="-122"/>
                <a:cs typeface="黑体" panose="02010609060101010101" pitchFamily="49" charset="-122"/>
              </a:rPr>
              <a:t>短语</a:t>
            </a:r>
            <a:r>
              <a:rPr sz="2200" b="1" dirty="0">
                <a:solidFill>
                  <a:srgbClr val="FF0000"/>
                </a:solidFill>
                <a:latin typeface="黑体" panose="02010609060101010101" pitchFamily="49" charset="-122"/>
                <a:ea typeface="黑体" panose="02010609060101010101" pitchFamily="49" charset="-122"/>
                <a:cs typeface="黑体" panose="02010609060101010101" pitchFamily="49" charset="-122"/>
              </a:rPr>
              <a:t>结</a:t>
            </a:r>
            <a:r>
              <a:rPr sz="2200" b="1" spc="10" dirty="0">
                <a:solidFill>
                  <a:srgbClr val="FF0000"/>
                </a:solidFill>
                <a:latin typeface="黑体" panose="02010609060101010101" pitchFamily="49" charset="-122"/>
                <a:ea typeface="黑体" panose="02010609060101010101" pitchFamily="49" charset="-122"/>
                <a:cs typeface="黑体" panose="02010609060101010101" pitchFamily="49" charset="-122"/>
              </a:rPr>
              <a:t>构</a:t>
            </a:r>
            <a:r>
              <a:rPr sz="2200" b="1" spc="5" dirty="0">
                <a:solidFill>
                  <a:srgbClr val="FF0000"/>
                </a:solidFill>
                <a:latin typeface="黑体" panose="02010609060101010101" pitchFamily="49" charset="-122"/>
                <a:ea typeface="黑体" panose="02010609060101010101" pitchFamily="49" charset="-122"/>
                <a:cs typeface="黑体" panose="02010609060101010101" pitchFamily="49" charset="-122"/>
              </a:rPr>
              <a:t>可</a:t>
            </a:r>
            <a:r>
              <a:rPr sz="2200" b="1" dirty="0">
                <a:solidFill>
                  <a:srgbClr val="FF0000"/>
                </a:solidFill>
                <a:latin typeface="黑体" panose="02010609060101010101" pitchFamily="49" charset="-122"/>
                <a:ea typeface="黑体" panose="02010609060101010101" pitchFamily="49" charset="-122"/>
                <a:cs typeface="黑体" panose="02010609060101010101" pitchFamily="49" charset="-122"/>
              </a:rPr>
              <a:t>转</a:t>
            </a:r>
            <a:r>
              <a:rPr sz="2200" b="1" spc="10" dirty="0">
                <a:solidFill>
                  <a:srgbClr val="FF0000"/>
                </a:solidFill>
                <a:latin typeface="黑体" panose="02010609060101010101" pitchFamily="49" charset="-122"/>
                <a:ea typeface="黑体" panose="02010609060101010101" pitchFamily="49" charset="-122"/>
                <a:cs typeface="黑体" panose="02010609060101010101" pitchFamily="49" charset="-122"/>
              </a:rPr>
              <a:t>换</a:t>
            </a:r>
            <a:r>
              <a:rPr sz="2200" b="1" spc="5" dirty="0">
                <a:solidFill>
                  <a:srgbClr val="FF0000"/>
                </a:solidFill>
                <a:latin typeface="黑体" panose="02010609060101010101" pitchFamily="49" charset="-122"/>
                <a:ea typeface="黑体" panose="02010609060101010101" pitchFamily="49" charset="-122"/>
                <a:cs typeface="黑体" panose="02010609060101010101" pitchFamily="49" charset="-122"/>
              </a:rPr>
              <a:t>为</a:t>
            </a:r>
            <a:r>
              <a:rPr sz="2200" b="1" dirty="0">
                <a:solidFill>
                  <a:srgbClr val="FF0000"/>
                </a:solidFill>
                <a:latin typeface="黑体" panose="02010609060101010101" pitchFamily="49" charset="-122"/>
                <a:ea typeface="黑体" panose="02010609060101010101" pitchFamily="49" charset="-122"/>
                <a:cs typeface="黑体" panose="02010609060101010101" pitchFamily="49" charset="-122"/>
              </a:rPr>
              <a:t>依</a:t>
            </a:r>
            <a:r>
              <a:rPr sz="2200" b="1" spc="10" dirty="0">
                <a:solidFill>
                  <a:srgbClr val="FF0000"/>
                </a:solidFill>
                <a:latin typeface="黑体" panose="02010609060101010101" pitchFamily="49" charset="-122"/>
                <a:ea typeface="黑体" panose="02010609060101010101" pitchFamily="49" charset="-122"/>
                <a:cs typeface="黑体" panose="02010609060101010101" pitchFamily="49" charset="-122"/>
              </a:rPr>
              <a:t>存</a:t>
            </a:r>
            <a:r>
              <a:rPr sz="2200" b="1" spc="5" dirty="0">
                <a:solidFill>
                  <a:srgbClr val="FF0000"/>
                </a:solidFill>
                <a:latin typeface="黑体" panose="02010609060101010101" pitchFamily="49" charset="-122"/>
                <a:ea typeface="黑体" panose="02010609060101010101" pitchFamily="49" charset="-122"/>
                <a:cs typeface="黑体" panose="02010609060101010101" pitchFamily="49" charset="-122"/>
              </a:rPr>
              <a:t>结</a:t>
            </a:r>
            <a:r>
              <a:rPr sz="2200" b="1" dirty="0">
                <a:solidFill>
                  <a:srgbClr val="FF0000"/>
                </a:solidFill>
                <a:latin typeface="黑体" panose="02010609060101010101" pitchFamily="49" charset="-122"/>
                <a:ea typeface="黑体" panose="02010609060101010101" pitchFamily="49" charset="-122"/>
                <a:cs typeface="黑体" panose="02010609060101010101" pitchFamily="49" charset="-122"/>
              </a:rPr>
              <a:t>构</a:t>
            </a:r>
            <a:endParaRPr sz="2200" b="1">
              <a:solidFill>
                <a:srgbClr val="FF0000"/>
              </a:solidFill>
              <a:latin typeface="黑体" panose="02010609060101010101" pitchFamily="49" charset="-122"/>
              <a:ea typeface="黑体" panose="02010609060101010101" pitchFamily="49" charset="-122"/>
              <a:cs typeface="黑体" panose="02010609060101010101" pitchFamily="49" charset="-122"/>
            </a:endParaRPr>
          </a:p>
          <a:p>
            <a:pPr marL="355600" indent="-342900" algn="l">
              <a:lnSpc>
                <a:spcPct val="150000"/>
              </a:lnSpc>
              <a:spcBef>
                <a:spcPts val="1725"/>
              </a:spcBef>
              <a:buClrTx/>
              <a:buSzTx/>
              <a:buFont typeface="Arial" panose="020B0604020202020204" pitchFamily="34" charset="0"/>
              <a:buChar char="•"/>
              <a:tabLst>
                <a:tab pos="462280" algn="l"/>
              </a:tabLst>
            </a:pPr>
            <a:r>
              <a:rPr sz="2200" spc="5" dirty="0">
                <a:latin typeface="黑体" panose="02010609060101010101" pitchFamily="49" charset="-122"/>
                <a:ea typeface="黑体" panose="02010609060101010101" pitchFamily="49" charset="-122"/>
                <a:cs typeface="黑体" panose="02010609060101010101" pitchFamily="49" charset="-122"/>
              </a:rPr>
              <a:t>实现方法：</a:t>
            </a:r>
            <a:endParaRPr sz="2200" spc="5" dirty="0">
              <a:latin typeface="黑体" panose="02010609060101010101" pitchFamily="49" charset="-122"/>
              <a:ea typeface="黑体" panose="02010609060101010101" pitchFamily="49" charset="-122"/>
              <a:cs typeface="黑体" panose="02010609060101010101" pitchFamily="49" charset="-122"/>
            </a:endParaRPr>
          </a:p>
          <a:p>
            <a:pPr marL="709930" lvl="1" indent="-342900">
              <a:lnSpc>
                <a:spcPct val="150000"/>
              </a:lnSpc>
              <a:spcBef>
                <a:spcPts val="895"/>
              </a:spcBef>
              <a:buFont typeface="Arial" panose="020B0604020202020204" pitchFamily="34" charset="0"/>
              <a:buChar char="•"/>
              <a:tabLst>
                <a:tab pos="873760" algn="l"/>
              </a:tabLst>
            </a:pPr>
            <a:r>
              <a:rPr sz="2200" spc="15" dirty="0">
                <a:latin typeface="黑体" panose="02010609060101010101" pitchFamily="49" charset="-122"/>
                <a:ea typeface="黑体" panose="02010609060101010101" pitchFamily="49" charset="-122"/>
                <a:cs typeface="黑体" panose="02010609060101010101" pitchFamily="49" charset="-122"/>
              </a:rPr>
              <a:t>定义中心</a:t>
            </a:r>
            <a:r>
              <a:rPr sz="2200" dirty="0">
                <a:latin typeface="黑体" panose="02010609060101010101" pitchFamily="49" charset="-122"/>
                <a:ea typeface="黑体" panose="02010609060101010101" pitchFamily="49" charset="-122"/>
                <a:cs typeface="黑体" panose="02010609060101010101" pitchFamily="49" charset="-122"/>
              </a:rPr>
              <a:t>词</a:t>
            </a:r>
            <a:r>
              <a:rPr sz="2200" spc="15" dirty="0">
                <a:latin typeface="黑体" panose="02010609060101010101" pitchFamily="49" charset="-122"/>
                <a:ea typeface="黑体" panose="02010609060101010101" pitchFamily="49" charset="-122"/>
                <a:cs typeface="黑体" panose="02010609060101010101" pitchFamily="49" charset="-122"/>
              </a:rPr>
              <a:t>抽</a:t>
            </a:r>
            <a:r>
              <a:rPr sz="2200" dirty="0">
                <a:latin typeface="黑体" panose="02010609060101010101" pitchFamily="49" charset="-122"/>
                <a:ea typeface="黑体" panose="02010609060101010101" pitchFamily="49" charset="-122"/>
                <a:cs typeface="黑体" panose="02010609060101010101" pitchFamily="49" charset="-122"/>
              </a:rPr>
              <a:t>取</a:t>
            </a:r>
            <a:r>
              <a:rPr sz="2200" spc="15" dirty="0">
                <a:latin typeface="黑体" panose="02010609060101010101" pitchFamily="49" charset="-122"/>
                <a:ea typeface="黑体" panose="02010609060101010101" pitchFamily="49" charset="-122"/>
                <a:cs typeface="黑体" panose="02010609060101010101" pitchFamily="49" charset="-122"/>
              </a:rPr>
              <a:t>规</a:t>
            </a:r>
            <a:r>
              <a:rPr sz="2200" dirty="0">
                <a:latin typeface="黑体" panose="02010609060101010101" pitchFamily="49" charset="-122"/>
                <a:ea typeface="黑体" panose="02010609060101010101" pitchFamily="49" charset="-122"/>
                <a:cs typeface="黑体" panose="02010609060101010101" pitchFamily="49" charset="-122"/>
              </a:rPr>
              <a:t>则，</a:t>
            </a:r>
            <a:r>
              <a:rPr sz="2200" spc="15" dirty="0">
                <a:latin typeface="黑体" panose="02010609060101010101" pitchFamily="49" charset="-122"/>
                <a:ea typeface="黑体" panose="02010609060101010101" pitchFamily="49" charset="-122"/>
                <a:cs typeface="黑体" panose="02010609060101010101" pitchFamily="49" charset="-122"/>
              </a:rPr>
              <a:t>产</a:t>
            </a:r>
            <a:r>
              <a:rPr sz="2200" dirty="0">
                <a:latin typeface="黑体" panose="02010609060101010101" pitchFamily="49" charset="-122"/>
                <a:ea typeface="黑体" panose="02010609060101010101" pitchFamily="49" charset="-122"/>
                <a:cs typeface="黑体" panose="02010609060101010101" pitchFamily="49" charset="-122"/>
              </a:rPr>
              <a:t>生中</a:t>
            </a:r>
            <a:r>
              <a:rPr sz="2200" spc="15" dirty="0">
                <a:latin typeface="黑体" panose="02010609060101010101" pitchFamily="49" charset="-122"/>
                <a:ea typeface="黑体" panose="02010609060101010101" pitchFamily="49" charset="-122"/>
                <a:cs typeface="黑体" panose="02010609060101010101" pitchFamily="49" charset="-122"/>
              </a:rPr>
              <a:t>心</a:t>
            </a:r>
            <a:r>
              <a:rPr sz="2200" dirty="0">
                <a:latin typeface="黑体" panose="02010609060101010101" pitchFamily="49" charset="-122"/>
                <a:ea typeface="黑体" panose="02010609060101010101" pitchFamily="49" charset="-122"/>
                <a:cs typeface="黑体" panose="02010609060101010101" pitchFamily="49" charset="-122"/>
              </a:rPr>
              <a:t>词</a:t>
            </a:r>
            <a:r>
              <a:rPr sz="2200" spc="60" dirty="0">
                <a:latin typeface="黑体" panose="02010609060101010101" pitchFamily="49" charset="-122"/>
                <a:ea typeface="黑体" panose="02010609060101010101" pitchFamily="49" charset="-122"/>
                <a:cs typeface="黑体" panose="02010609060101010101" pitchFamily="49" charset="-122"/>
              </a:rPr>
              <a:t>表</a:t>
            </a:r>
            <a:r>
              <a:rPr sz="2200" spc="-5" dirty="0">
                <a:latin typeface="黑体" panose="02010609060101010101" pitchFamily="49" charset="-122"/>
                <a:ea typeface="黑体" panose="02010609060101010101" pitchFamily="49" charset="-122"/>
                <a:cs typeface="黑体" panose="02010609060101010101" pitchFamily="49" charset="-122"/>
              </a:rPr>
              <a:t>;</a:t>
            </a:r>
            <a:endParaRPr sz="2200">
              <a:latin typeface="黑体" panose="02010609060101010101" pitchFamily="49" charset="-122"/>
              <a:ea typeface="黑体" panose="02010609060101010101" pitchFamily="49" charset="-122"/>
              <a:cs typeface="黑体" panose="02010609060101010101" pitchFamily="49" charset="-122"/>
            </a:endParaRPr>
          </a:p>
          <a:p>
            <a:pPr marL="709930" marR="5080" lvl="1" indent="-342900">
              <a:lnSpc>
                <a:spcPct val="150000"/>
              </a:lnSpc>
              <a:spcBef>
                <a:spcPts val="595"/>
              </a:spcBef>
              <a:buFont typeface="Arial" panose="020B0604020202020204" pitchFamily="34" charset="0"/>
              <a:buChar char="•"/>
              <a:tabLst>
                <a:tab pos="873760" algn="l"/>
              </a:tabLst>
            </a:pPr>
            <a:r>
              <a:rPr sz="2200" spc="10" dirty="0">
                <a:latin typeface="黑体" panose="02010609060101010101" pitchFamily="49" charset="-122"/>
                <a:ea typeface="黑体" panose="02010609060101010101" pitchFamily="49" charset="-122"/>
                <a:cs typeface="黑体" panose="02010609060101010101" pitchFamily="49" charset="-122"/>
              </a:rPr>
              <a:t>根据中心</a:t>
            </a:r>
            <a:r>
              <a:rPr sz="2200" dirty="0">
                <a:latin typeface="黑体" panose="02010609060101010101" pitchFamily="49" charset="-122"/>
                <a:ea typeface="黑体" panose="02010609060101010101" pitchFamily="49" charset="-122"/>
                <a:cs typeface="黑体" panose="02010609060101010101" pitchFamily="49" charset="-122"/>
              </a:rPr>
              <a:t>词</a:t>
            </a:r>
            <a:r>
              <a:rPr sz="2200" spc="10" dirty="0">
                <a:latin typeface="黑体" panose="02010609060101010101" pitchFamily="49" charset="-122"/>
                <a:ea typeface="黑体" panose="02010609060101010101" pitchFamily="49" charset="-122"/>
                <a:cs typeface="黑体" panose="02010609060101010101" pitchFamily="49" charset="-122"/>
              </a:rPr>
              <a:t>表</a:t>
            </a:r>
            <a:r>
              <a:rPr sz="2200" dirty="0">
                <a:latin typeface="黑体" panose="02010609060101010101" pitchFamily="49" charset="-122"/>
                <a:ea typeface="黑体" panose="02010609060101010101" pitchFamily="49" charset="-122"/>
                <a:cs typeface="黑体" panose="02010609060101010101" pitchFamily="49" charset="-122"/>
              </a:rPr>
              <a:t>，</a:t>
            </a:r>
            <a:r>
              <a:rPr sz="2200" spc="10" dirty="0">
                <a:latin typeface="黑体" panose="02010609060101010101" pitchFamily="49" charset="-122"/>
                <a:ea typeface="黑体" panose="02010609060101010101" pitchFamily="49" charset="-122"/>
                <a:cs typeface="黑体" panose="02010609060101010101" pitchFamily="49" charset="-122"/>
              </a:rPr>
              <a:t>为</a:t>
            </a:r>
            <a:r>
              <a:rPr sz="2200" dirty="0">
                <a:latin typeface="黑体" panose="02010609060101010101" pitchFamily="49" charset="-122"/>
                <a:ea typeface="黑体" panose="02010609060101010101" pitchFamily="49" charset="-122"/>
                <a:cs typeface="黑体" panose="02010609060101010101" pitchFamily="49" charset="-122"/>
              </a:rPr>
              <a:t>句法</a:t>
            </a:r>
            <a:r>
              <a:rPr sz="2200" spc="10" dirty="0">
                <a:latin typeface="黑体" panose="02010609060101010101" pitchFamily="49" charset="-122"/>
                <a:ea typeface="黑体" panose="02010609060101010101" pitchFamily="49" charset="-122"/>
                <a:cs typeface="黑体" panose="02010609060101010101" pitchFamily="49" charset="-122"/>
              </a:rPr>
              <a:t>树</a:t>
            </a:r>
            <a:r>
              <a:rPr sz="2200" dirty="0">
                <a:latin typeface="黑体" panose="02010609060101010101" pitchFamily="49" charset="-122"/>
                <a:ea typeface="黑体" panose="02010609060101010101" pitchFamily="49" charset="-122"/>
                <a:cs typeface="黑体" panose="02010609060101010101" pitchFamily="49" charset="-122"/>
              </a:rPr>
              <a:t>中每</a:t>
            </a:r>
            <a:r>
              <a:rPr sz="2200" spc="10" dirty="0">
                <a:latin typeface="黑体" panose="02010609060101010101" pitchFamily="49" charset="-122"/>
                <a:ea typeface="黑体" panose="02010609060101010101" pitchFamily="49" charset="-122"/>
                <a:cs typeface="黑体" panose="02010609060101010101" pitchFamily="49" charset="-122"/>
              </a:rPr>
              <a:t>个</a:t>
            </a:r>
            <a:r>
              <a:rPr sz="2200" dirty="0">
                <a:latin typeface="黑体" panose="02010609060101010101" pitchFamily="49" charset="-122"/>
                <a:ea typeface="黑体" panose="02010609060101010101" pitchFamily="49" charset="-122"/>
                <a:cs typeface="黑体" panose="02010609060101010101" pitchFamily="49" charset="-122"/>
              </a:rPr>
              <a:t>节</a:t>
            </a:r>
            <a:r>
              <a:rPr sz="2200" spc="10" dirty="0">
                <a:latin typeface="黑体" panose="02010609060101010101" pitchFamily="49" charset="-122"/>
                <a:ea typeface="黑体" panose="02010609060101010101" pitchFamily="49" charset="-122"/>
                <a:cs typeface="黑体" panose="02010609060101010101" pitchFamily="49" charset="-122"/>
              </a:rPr>
              <a:t>点</a:t>
            </a:r>
            <a:r>
              <a:rPr sz="2200" dirty="0">
                <a:latin typeface="黑体" panose="02010609060101010101" pitchFamily="49" charset="-122"/>
                <a:ea typeface="黑体" panose="02010609060101010101" pitchFamily="49" charset="-122"/>
                <a:cs typeface="黑体" panose="02010609060101010101" pitchFamily="49" charset="-122"/>
              </a:rPr>
              <a:t>选择</a:t>
            </a:r>
            <a:r>
              <a:rPr sz="2200" b="1" spc="10"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中</a:t>
            </a:r>
            <a:r>
              <a:rPr sz="2200" b="1"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心</a:t>
            </a:r>
            <a:r>
              <a:rPr sz="2200" b="1" spc="-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子</a:t>
            </a:r>
            <a:r>
              <a:rPr sz="2200" b="1" spc="1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节点</a:t>
            </a:r>
            <a:r>
              <a:rPr sz="2200" spc="-5" dirty="0">
                <a:latin typeface="黑体" panose="02010609060101010101" pitchFamily="49" charset="-122"/>
                <a:ea typeface="黑体" panose="02010609060101010101" pitchFamily="49" charset="-122"/>
                <a:cs typeface="黑体" panose="02010609060101010101" pitchFamily="49" charset="-122"/>
              </a:rPr>
              <a:t>;</a:t>
            </a:r>
            <a:endParaRPr sz="2200">
              <a:latin typeface="黑体" panose="02010609060101010101" pitchFamily="49" charset="-122"/>
              <a:ea typeface="黑体" panose="02010609060101010101" pitchFamily="49" charset="-122"/>
              <a:cs typeface="黑体" panose="02010609060101010101" pitchFamily="49" charset="-122"/>
            </a:endParaRPr>
          </a:p>
          <a:p>
            <a:pPr marL="709930" marR="5080" lvl="1" indent="-342900">
              <a:lnSpc>
                <a:spcPct val="150000"/>
              </a:lnSpc>
              <a:spcBef>
                <a:spcPts val="595"/>
              </a:spcBef>
              <a:buFont typeface="Arial" panose="020B0604020202020204" pitchFamily="34" charset="0"/>
              <a:buChar char="•"/>
              <a:tabLst>
                <a:tab pos="873760" algn="l"/>
              </a:tabLst>
            </a:pPr>
            <a:r>
              <a:rPr sz="2200" spc="10" dirty="0">
                <a:latin typeface="黑体" panose="02010609060101010101" pitchFamily="49" charset="-122"/>
                <a:ea typeface="黑体" panose="02010609060101010101" pitchFamily="49" charset="-122"/>
                <a:cs typeface="黑体" panose="02010609060101010101" pitchFamily="49" charset="-122"/>
              </a:rPr>
              <a:t>将非中心</a:t>
            </a:r>
            <a:r>
              <a:rPr sz="2200" dirty="0">
                <a:latin typeface="黑体" panose="02010609060101010101" pitchFamily="49" charset="-122"/>
                <a:ea typeface="黑体" panose="02010609060101010101" pitchFamily="49" charset="-122"/>
                <a:cs typeface="黑体" panose="02010609060101010101" pitchFamily="49" charset="-122"/>
              </a:rPr>
              <a:t>子</a:t>
            </a:r>
            <a:r>
              <a:rPr sz="2200" spc="10" dirty="0">
                <a:latin typeface="黑体" panose="02010609060101010101" pitchFamily="49" charset="-122"/>
                <a:ea typeface="黑体" panose="02010609060101010101" pitchFamily="49" charset="-122"/>
                <a:cs typeface="黑体" panose="02010609060101010101" pitchFamily="49" charset="-122"/>
              </a:rPr>
              <a:t>节</a:t>
            </a:r>
            <a:r>
              <a:rPr sz="2200" dirty="0">
                <a:latin typeface="黑体" panose="02010609060101010101" pitchFamily="49" charset="-122"/>
                <a:ea typeface="黑体" panose="02010609060101010101" pitchFamily="49" charset="-122"/>
                <a:cs typeface="黑体" panose="02010609060101010101" pitchFamily="49" charset="-122"/>
              </a:rPr>
              <a:t>点</a:t>
            </a:r>
            <a:r>
              <a:rPr sz="2200" spc="10" dirty="0">
                <a:latin typeface="黑体" panose="02010609060101010101" pitchFamily="49" charset="-122"/>
                <a:ea typeface="黑体" panose="02010609060101010101" pitchFamily="49" charset="-122"/>
                <a:cs typeface="黑体" panose="02010609060101010101" pitchFamily="49" charset="-122"/>
              </a:rPr>
              <a:t>的</a:t>
            </a:r>
            <a:r>
              <a:rPr sz="2200" dirty="0">
                <a:latin typeface="黑体" panose="02010609060101010101" pitchFamily="49" charset="-122"/>
                <a:ea typeface="黑体" panose="02010609060101010101" pitchFamily="49" charset="-122"/>
                <a:cs typeface="黑体" panose="02010609060101010101" pitchFamily="49" charset="-122"/>
              </a:rPr>
              <a:t>中心</a:t>
            </a:r>
            <a:r>
              <a:rPr sz="2200" spc="10" dirty="0">
                <a:latin typeface="黑体" panose="02010609060101010101" pitchFamily="49" charset="-122"/>
                <a:ea typeface="黑体" panose="02010609060101010101" pitchFamily="49" charset="-122"/>
                <a:cs typeface="黑体" panose="02010609060101010101" pitchFamily="49" charset="-122"/>
              </a:rPr>
              <a:t>词</a:t>
            </a:r>
            <a:r>
              <a:rPr sz="2200" dirty="0">
                <a:latin typeface="黑体" panose="02010609060101010101" pitchFamily="49" charset="-122"/>
                <a:ea typeface="黑体" panose="02010609060101010101" pitchFamily="49" charset="-122"/>
                <a:cs typeface="黑体" panose="02010609060101010101" pitchFamily="49" charset="-122"/>
              </a:rPr>
              <a:t>依存</a:t>
            </a:r>
            <a:r>
              <a:rPr sz="2200" spc="10" dirty="0">
                <a:latin typeface="黑体" panose="02010609060101010101" pitchFamily="49" charset="-122"/>
                <a:ea typeface="黑体" panose="02010609060101010101" pitchFamily="49" charset="-122"/>
                <a:cs typeface="黑体" panose="02010609060101010101" pitchFamily="49" charset="-122"/>
              </a:rPr>
              <a:t>到</a:t>
            </a:r>
            <a:r>
              <a:rPr sz="2200" dirty="0">
                <a:latin typeface="黑体" panose="02010609060101010101" pitchFamily="49" charset="-122"/>
                <a:ea typeface="黑体" panose="02010609060101010101" pitchFamily="49" charset="-122"/>
                <a:cs typeface="黑体" panose="02010609060101010101" pitchFamily="49" charset="-122"/>
              </a:rPr>
              <a:t>中</a:t>
            </a:r>
            <a:r>
              <a:rPr sz="2200" spc="10" dirty="0">
                <a:latin typeface="黑体" panose="02010609060101010101" pitchFamily="49" charset="-122"/>
                <a:ea typeface="黑体" panose="02010609060101010101" pitchFamily="49" charset="-122"/>
                <a:cs typeface="黑体" panose="02010609060101010101" pitchFamily="49" charset="-122"/>
              </a:rPr>
              <a:t>心</a:t>
            </a:r>
            <a:r>
              <a:rPr sz="2200" dirty="0">
                <a:latin typeface="黑体" panose="02010609060101010101" pitchFamily="49" charset="-122"/>
                <a:ea typeface="黑体" panose="02010609060101010101" pitchFamily="49" charset="-122"/>
                <a:cs typeface="黑体" panose="02010609060101010101" pitchFamily="49" charset="-122"/>
              </a:rPr>
              <a:t>子节</a:t>
            </a:r>
            <a:r>
              <a:rPr sz="2200" spc="10" dirty="0">
                <a:latin typeface="黑体" panose="02010609060101010101" pitchFamily="49" charset="-122"/>
                <a:ea typeface="黑体" panose="02010609060101010101" pitchFamily="49" charset="-122"/>
                <a:cs typeface="黑体" panose="02010609060101010101" pitchFamily="49" charset="-122"/>
              </a:rPr>
              <a:t>点</a:t>
            </a:r>
            <a:r>
              <a:rPr sz="2200" dirty="0">
                <a:latin typeface="黑体" panose="02010609060101010101" pitchFamily="49" charset="-122"/>
                <a:ea typeface="黑体" panose="02010609060101010101" pitchFamily="49" charset="-122"/>
                <a:cs typeface="黑体" panose="02010609060101010101" pitchFamily="49" charset="-122"/>
              </a:rPr>
              <a:t>的</a:t>
            </a:r>
            <a:r>
              <a:rPr sz="2200" spc="-5" dirty="0">
                <a:latin typeface="黑体" panose="02010609060101010101" pitchFamily="49" charset="-122"/>
                <a:ea typeface="黑体" panose="02010609060101010101" pitchFamily="49" charset="-122"/>
                <a:cs typeface="黑体" panose="02010609060101010101" pitchFamily="49" charset="-122"/>
              </a:rPr>
              <a:t>中</a:t>
            </a:r>
            <a:r>
              <a:rPr sz="2200" spc="15" dirty="0">
                <a:latin typeface="黑体" panose="02010609060101010101" pitchFamily="49" charset="-122"/>
                <a:ea typeface="黑体" panose="02010609060101010101" pitchFamily="49" charset="-122"/>
                <a:cs typeface="黑体" panose="02010609060101010101" pitchFamily="49" charset="-122"/>
              </a:rPr>
              <a:t>心</a:t>
            </a:r>
            <a:r>
              <a:rPr sz="2200" dirty="0">
                <a:latin typeface="黑体" panose="02010609060101010101" pitchFamily="49" charset="-122"/>
                <a:ea typeface="黑体" panose="02010609060101010101" pitchFamily="49" charset="-122"/>
                <a:cs typeface="黑体" panose="02010609060101010101" pitchFamily="49" charset="-122"/>
              </a:rPr>
              <a:t>词上，</a:t>
            </a:r>
            <a:r>
              <a:rPr sz="2200" spc="15" dirty="0">
                <a:latin typeface="黑体" panose="02010609060101010101" pitchFamily="49" charset="-122"/>
                <a:ea typeface="黑体" panose="02010609060101010101" pitchFamily="49" charset="-122"/>
                <a:cs typeface="黑体" panose="02010609060101010101" pitchFamily="49" charset="-122"/>
              </a:rPr>
              <a:t>得</a:t>
            </a:r>
            <a:r>
              <a:rPr sz="2200" dirty="0">
                <a:latin typeface="黑体" panose="02010609060101010101" pitchFamily="49" charset="-122"/>
                <a:ea typeface="黑体" panose="02010609060101010101" pitchFamily="49" charset="-122"/>
                <a:cs typeface="黑体" panose="02010609060101010101" pitchFamily="49" charset="-122"/>
              </a:rPr>
              <a:t>到相应</a:t>
            </a:r>
            <a:r>
              <a:rPr sz="2200" spc="15" dirty="0">
                <a:latin typeface="黑体" panose="02010609060101010101" pitchFamily="49" charset="-122"/>
                <a:ea typeface="黑体" panose="02010609060101010101" pitchFamily="49" charset="-122"/>
                <a:cs typeface="黑体" panose="02010609060101010101" pitchFamily="49" charset="-122"/>
              </a:rPr>
              <a:t>的</a:t>
            </a:r>
            <a:r>
              <a:rPr sz="2200" dirty="0">
                <a:latin typeface="黑体" panose="02010609060101010101" pitchFamily="49" charset="-122"/>
                <a:ea typeface="黑体" panose="02010609060101010101" pitchFamily="49" charset="-122"/>
                <a:cs typeface="黑体" panose="02010609060101010101" pitchFamily="49" charset="-122"/>
              </a:rPr>
              <a:t>依存结</a:t>
            </a:r>
            <a:r>
              <a:rPr sz="2200" spc="15" dirty="0">
                <a:latin typeface="黑体" panose="02010609060101010101" pitchFamily="49" charset="-122"/>
                <a:ea typeface="黑体" panose="02010609060101010101" pitchFamily="49" charset="-122"/>
                <a:cs typeface="黑体" panose="02010609060101010101" pitchFamily="49" charset="-122"/>
              </a:rPr>
              <a:t>构</a:t>
            </a:r>
            <a:r>
              <a:rPr sz="2200" spc="-5" dirty="0">
                <a:latin typeface="黑体" panose="02010609060101010101" pitchFamily="49" charset="-122"/>
                <a:ea typeface="黑体" panose="02010609060101010101" pitchFamily="49" charset="-122"/>
                <a:cs typeface="黑体" panose="02010609060101010101" pitchFamily="49" charset="-122"/>
              </a:rPr>
              <a:t>。</a:t>
            </a:r>
            <a:endParaRPr sz="2200">
              <a:latin typeface="黑体" panose="02010609060101010101" pitchFamily="49" charset="-122"/>
              <a:ea typeface="黑体" panose="02010609060101010101" pitchFamily="49" charset="-122"/>
              <a:cs typeface="黑体" panose="02010609060101010101" pitchFamily="49" charset="-122"/>
            </a:endParaRPr>
          </a:p>
        </p:txBody>
      </p:sp>
      <p:sp>
        <p:nvSpPr>
          <p:cNvPr id="16" name="标题 15"/>
          <p:cNvSpPr/>
          <p:nvPr>
            <p:ph type="title"/>
          </p:nvPr>
        </p:nvSpPr>
        <p:spPr>
          <a:xfrm>
            <a:off x="670560" y="358140"/>
            <a:ext cx="10850880" cy="59055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短语结构与依存结构的关系</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848611" y="1484375"/>
            <a:ext cx="5356860" cy="571500"/>
          </a:xfrm>
          <a:custGeom>
            <a:avLst/>
            <a:gdLst/>
            <a:ahLst/>
            <a:cxnLst/>
            <a:rect l="l" t="t" r="r" b="b"/>
            <a:pathLst>
              <a:path w="5356860" h="571500">
                <a:moveTo>
                  <a:pt x="0" y="571500"/>
                </a:moveTo>
                <a:lnTo>
                  <a:pt x="5356860" y="571500"/>
                </a:lnTo>
                <a:lnTo>
                  <a:pt x="5356860" y="0"/>
                </a:lnTo>
                <a:lnTo>
                  <a:pt x="0" y="0"/>
                </a:lnTo>
                <a:lnTo>
                  <a:pt x="0" y="571500"/>
                </a:lnTo>
                <a:close/>
              </a:path>
            </a:pathLst>
          </a:custGeom>
          <a:solidFill>
            <a:srgbClr val="FFFFFF"/>
          </a:solidFill>
        </p:spPr>
        <p:txBody>
          <a:bodyPr wrap="square" lIns="0" tIns="0" rIns="0" bIns="0" rtlCol="0"/>
          <a:lstStyle/>
          <a:p/>
        </p:txBody>
      </p:sp>
      <p:sp>
        <p:nvSpPr>
          <p:cNvPr id="11" name="object 11"/>
          <p:cNvSpPr txBox="1"/>
          <p:nvPr/>
        </p:nvSpPr>
        <p:spPr>
          <a:xfrm>
            <a:off x="1108075" y="1575435"/>
            <a:ext cx="9447530" cy="793115"/>
          </a:xfrm>
          <a:prstGeom prst="rect">
            <a:avLst/>
          </a:prstGeom>
        </p:spPr>
        <p:txBody>
          <a:bodyPr vert="horz" wrap="square" lIns="0" tIns="12065" rIns="0" bIns="0" rtlCol="0">
            <a:spAutoFit/>
          </a:bodyPr>
          <a:lstStyle/>
          <a:p>
            <a:pPr marL="12700">
              <a:lnSpc>
                <a:spcPct val="100000"/>
              </a:lnSpc>
              <a:spcBef>
                <a:spcPts val="95"/>
              </a:spcBef>
            </a:pPr>
            <a:r>
              <a:rPr sz="2500" b="1" dirty="0">
                <a:latin typeface="Times New Roman" panose="02020603050405020304" charset="0"/>
                <a:cs typeface="Times New Roman" panose="02020603050405020304" charset="0"/>
              </a:rPr>
              <a:t>例如：</a:t>
            </a:r>
            <a:r>
              <a:rPr sz="2500" b="1" spc="-15" dirty="0">
                <a:latin typeface="Times New Roman" panose="02020603050405020304" charset="0"/>
                <a:cs typeface="Times New Roman" panose="02020603050405020304" charset="0"/>
                <a:sym typeface="+mn-ea"/>
              </a:rPr>
              <a:t>Vinken </a:t>
            </a:r>
            <a:r>
              <a:rPr sz="2500" b="1" spc="-5" dirty="0">
                <a:latin typeface="Times New Roman" panose="02020603050405020304" charset="0"/>
                <a:cs typeface="Times New Roman" panose="02020603050405020304" charset="0"/>
                <a:sym typeface="+mn-ea"/>
              </a:rPr>
              <a:t>will </a:t>
            </a:r>
            <a:r>
              <a:rPr sz="2500" b="1" dirty="0">
                <a:latin typeface="Times New Roman" panose="02020603050405020304" charset="0"/>
                <a:cs typeface="Times New Roman" panose="02020603050405020304" charset="0"/>
                <a:sym typeface="+mn-ea"/>
              </a:rPr>
              <a:t>join </a:t>
            </a:r>
            <a:r>
              <a:rPr sz="2500" b="1" spc="-5" dirty="0">
                <a:latin typeface="Times New Roman" panose="02020603050405020304" charset="0"/>
                <a:cs typeface="Times New Roman" panose="02020603050405020304" charset="0"/>
                <a:sym typeface="+mn-ea"/>
              </a:rPr>
              <a:t>the board as </a:t>
            </a:r>
            <a:r>
              <a:rPr sz="2500" b="1" dirty="0">
                <a:latin typeface="Times New Roman" panose="02020603050405020304" charset="0"/>
                <a:cs typeface="Times New Roman" panose="02020603050405020304" charset="0"/>
                <a:sym typeface="+mn-ea"/>
              </a:rPr>
              <a:t>a  nonexecutive </a:t>
            </a:r>
            <a:r>
              <a:rPr sz="2500" b="1" spc="-10" dirty="0">
                <a:latin typeface="Times New Roman" panose="02020603050405020304" charset="0"/>
                <a:cs typeface="Times New Roman" panose="02020603050405020304" charset="0"/>
                <a:sym typeface="+mn-ea"/>
              </a:rPr>
              <a:t>director </a:t>
            </a:r>
            <a:r>
              <a:rPr sz="2500" b="1" spc="-5" dirty="0">
                <a:latin typeface="Times New Roman" panose="02020603050405020304" charset="0"/>
                <a:cs typeface="Times New Roman" panose="02020603050405020304" charset="0"/>
                <a:sym typeface="+mn-ea"/>
              </a:rPr>
              <a:t>No</a:t>
            </a:r>
            <a:r>
              <a:rPr lang="en-US" sz="2500" b="1" spc="-5" dirty="0">
                <a:latin typeface="Times New Roman" panose="02020603050405020304" charset="0"/>
                <a:cs typeface="Times New Roman" panose="02020603050405020304" charset="0"/>
                <a:sym typeface="+mn-ea"/>
              </a:rPr>
              <a:t>v</a:t>
            </a:r>
            <a:r>
              <a:rPr sz="2500" b="1" spc="-100" dirty="0">
                <a:latin typeface="Times New Roman" panose="02020603050405020304" charset="0"/>
                <a:cs typeface="Times New Roman" panose="02020603050405020304" charset="0"/>
                <a:sym typeface="+mn-ea"/>
              </a:rPr>
              <a:t> </a:t>
            </a:r>
            <a:r>
              <a:rPr sz="2500" b="1" dirty="0">
                <a:latin typeface="Times New Roman" panose="02020603050405020304" charset="0"/>
                <a:cs typeface="Times New Roman" panose="02020603050405020304" charset="0"/>
                <a:sym typeface="+mn-ea"/>
              </a:rPr>
              <a:t>29</a:t>
            </a:r>
            <a:endParaRPr sz="2500">
              <a:latin typeface="Times New Roman" panose="02020603050405020304" charset="0"/>
              <a:cs typeface="Times New Roman" panose="02020603050405020304" charset="0"/>
            </a:endParaRPr>
          </a:p>
          <a:p>
            <a:pPr marL="12700">
              <a:lnSpc>
                <a:spcPct val="100000"/>
              </a:lnSpc>
              <a:spcBef>
                <a:spcPts val="95"/>
              </a:spcBef>
            </a:pPr>
            <a:endParaRPr sz="2500">
              <a:latin typeface="Times New Roman" panose="02020603050405020304" charset="0"/>
              <a:cs typeface="Times New Roman" panose="02020603050405020304" charset="0"/>
            </a:endParaRPr>
          </a:p>
        </p:txBody>
      </p:sp>
      <p:sp>
        <p:nvSpPr>
          <p:cNvPr id="12" name="object 12"/>
          <p:cNvSpPr txBox="1"/>
          <p:nvPr/>
        </p:nvSpPr>
        <p:spPr>
          <a:xfrm>
            <a:off x="3500449" y="2249618"/>
            <a:ext cx="144145" cy="257810"/>
          </a:xfrm>
          <a:prstGeom prst="rect">
            <a:avLst/>
          </a:prstGeom>
        </p:spPr>
        <p:txBody>
          <a:bodyPr vert="horz" wrap="square" lIns="0" tIns="12065" rIns="0" bIns="0" rtlCol="0">
            <a:spAutoFit/>
          </a:bodyPr>
          <a:lstStyle/>
          <a:p>
            <a:pPr marL="12700">
              <a:lnSpc>
                <a:spcPct val="100000"/>
              </a:lnSpc>
              <a:spcBef>
                <a:spcPts val="95"/>
              </a:spcBef>
            </a:pPr>
            <a:r>
              <a:rPr sz="1600" spc="40" dirty="0">
                <a:latin typeface="Times New Roman" panose="02020603050405020304"/>
                <a:cs typeface="Times New Roman" panose="02020603050405020304"/>
              </a:rPr>
              <a:t>S</a:t>
            </a:r>
            <a:endParaRPr sz="1600">
              <a:latin typeface="Times New Roman" panose="02020603050405020304"/>
              <a:cs typeface="Times New Roman" panose="02020603050405020304"/>
            </a:endParaRPr>
          </a:p>
        </p:txBody>
      </p:sp>
      <p:sp>
        <p:nvSpPr>
          <p:cNvPr id="13" name="object 13"/>
          <p:cNvSpPr/>
          <p:nvPr/>
        </p:nvSpPr>
        <p:spPr>
          <a:xfrm>
            <a:off x="2317409" y="2524017"/>
            <a:ext cx="1255395" cy="239395"/>
          </a:xfrm>
          <a:custGeom>
            <a:avLst/>
            <a:gdLst/>
            <a:ahLst/>
            <a:cxnLst/>
            <a:rect l="l" t="t" r="r" b="b"/>
            <a:pathLst>
              <a:path w="1255395" h="239394">
                <a:moveTo>
                  <a:pt x="1255256" y="0"/>
                </a:moveTo>
                <a:lnTo>
                  <a:pt x="0" y="239078"/>
                </a:lnTo>
              </a:path>
            </a:pathLst>
          </a:custGeom>
          <a:ln w="24354">
            <a:solidFill>
              <a:srgbClr val="000000"/>
            </a:solidFill>
          </a:ln>
        </p:spPr>
        <p:txBody>
          <a:bodyPr wrap="square" lIns="0" tIns="0" rIns="0" bIns="0" rtlCol="0"/>
          <a:lstStyle/>
          <a:p/>
        </p:txBody>
      </p:sp>
      <p:sp>
        <p:nvSpPr>
          <p:cNvPr id="14" name="object 14"/>
          <p:cNvSpPr/>
          <p:nvPr/>
        </p:nvSpPr>
        <p:spPr>
          <a:xfrm>
            <a:off x="3572665" y="2524017"/>
            <a:ext cx="1255395" cy="239395"/>
          </a:xfrm>
          <a:custGeom>
            <a:avLst/>
            <a:gdLst/>
            <a:ahLst/>
            <a:cxnLst/>
            <a:rect l="l" t="t" r="r" b="b"/>
            <a:pathLst>
              <a:path w="1255395" h="239394">
                <a:moveTo>
                  <a:pt x="0" y="0"/>
                </a:moveTo>
                <a:lnTo>
                  <a:pt x="1255256" y="239078"/>
                </a:lnTo>
              </a:path>
            </a:pathLst>
          </a:custGeom>
          <a:ln w="24354">
            <a:solidFill>
              <a:srgbClr val="000000"/>
            </a:solidFill>
          </a:ln>
        </p:spPr>
        <p:txBody>
          <a:bodyPr wrap="square" lIns="0" tIns="0" rIns="0" bIns="0" rtlCol="0"/>
          <a:lstStyle/>
          <a:p/>
        </p:txBody>
      </p:sp>
      <p:sp>
        <p:nvSpPr>
          <p:cNvPr id="15" name="object 15"/>
          <p:cNvSpPr/>
          <p:nvPr/>
        </p:nvSpPr>
        <p:spPr>
          <a:xfrm>
            <a:off x="1991049" y="2763244"/>
            <a:ext cx="652780" cy="239395"/>
          </a:xfrm>
          <a:custGeom>
            <a:avLst/>
            <a:gdLst/>
            <a:ahLst/>
            <a:cxnLst/>
            <a:rect l="l" t="t" r="r" b="b"/>
            <a:pathLst>
              <a:path w="652780" h="239394">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16" name="object 16"/>
          <p:cNvSpPr txBox="1"/>
          <p:nvPr/>
        </p:nvSpPr>
        <p:spPr>
          <a:xfrm>
            <a:off x="2169310" y="2728382"/>
            <a:ext cx="29718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NP</a:t>
            </a:r>
            <a:endParaRPr sz="1600">
              <a:latin typeface="Times New Roman" panose="02020603050405020304"/>
              <a:cs typeface="Times New Roman" panose="02020603050405020304"/>
            </a:endParaRPr>
          </a:p>
        </p:txBody>
      </p:sp>
      <p:sp>
        <p:nvSpPr>
          <p:cNvPr id="17" name="object 17"/>
          <p:cNvSpPr/>
          <p:nvPr/>
        </p:nvSpPr>
        <p:spPr>
          <a:xfrm>
            <a:off x="4501575" y="2763244"/>
            <a:ext cx="652780" cy="239395"/>
          </a:xfrm>
          <a:custGeom>
            <a:avLst/>
            <a:gdLst/>
            <a:ahLst/>
            <a:cxnLst/>
            <a:rect l="l" t="t" r="r" b="b"/>
            <a:pathLst>
              <a:path w="652779" h="239394">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18" name="object 18"/>
          <p:cNvSpPr txBox="1"/>
          <p:nvPr/>
        </p:nvSpPr>
        <p:spPr>
          <a:xfrm>
            <a:off x="4679823" y="2728382"/>
            <a:ext cx="29718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VP</a:t>
            </a:r>
            <a:endParaRPr sz="1600">
              <a:latin typeface="Times New Roman" panose="02020603050405020304"/>
              <a:cs typeface="Times New Roman" panose="02020603050405020304"/>
            </a:endParaRPr>
          </a:p>
        </p:txBody>
      </p:sp>
      <p:sp>
        <p:nvSpPr>
          <p:cNvPr id="19" name="object 19"/>
          <p:cNvSpPr/>
          <p:nvPr/>
        </p:nvSpPr>
        <p:spPr>
          <a:xfrm>
            <a:off x="2317409" y="3002545"/>
            <a:ext cx="0" cy="478790"/>
          </a:xfrm>
          <a:custGeom>
            <a:avLst/>
            <a:gdLst/>
            <a:ahLst/>
            <a:cxnLst/>
            <a:rect l="l" t="t" r="r" b="b"/>
            <a:pathLst>
              <a:path h="478789">
                <a:moveTo>
                  <a:pt x="0" y="0"/>
                </a:moveTo>
                <a:lnTo>
                  <a:pt x="0" y="478629"/>
                </a:lnTo>
              </a:path>
            </a:pathLst>
          </a:custGeom>
          <a:ln w="25506">
            <a:solidFill>
              <a:srgbClr val="000000"/>
            </a:solidFill>
          </a:ln>
        </p:spPr>
        <p:txBody>
          <a:bodyPr wrap="square" lIns="0" tIns="0" rIns="0" bIns="0" rtlCol="0"/>
          <a:lstStyle/>
          <a:p/>
        </p:txBody>
      </p:sp>
      <p:sp>
        <p:nvSpPr>
          <p:cNvPr id="20" name="object 20"/>
          <p:cNvSpPr txBox="1"/>
          <p:nvPr/>
        </p:nvSpPr>
        <p:spPr>
          <a:xfrm>
            <a:off x="2092361" y="3446292"/>
            <a:ext cx="45085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NNP</a:t>
            </a:r>
            <a:endParaRPr sz="1600">
              <a:latin typeface="Times New Roman" panose="02020603050405020304"/>
              <a:cs typeface="Times New Roman" panose="02020603050405020304"/>
            </a:endParaRPr>
          </a:p>
        </p:txBody>
      </p:sp>
      <p:sp>
        <p:nvSpPr>
          <p:cNvPr id="21" name="object 21"/>
          <p:cNvSpPr/>
          <p:nvPr/>
        </p:nvSpPr>
        <p:spPr>
          <a:xfrm>
            <a:off x="2317409" y="3720455"/>
            <a:ext cx="0" cy="478790"/>
          </a:xfrm>
          <a:custGeom>
            <a:avLst/>
            <a:gdLst/>
            <a:ahLst/>
            <a:cxnLst/>
            <a:rect l="l" t="t" r="r" b="b"/>
            <a:pathLst>
              <a:path h="478789">
                <a:moveTo>
                  <a:pt x="0" y="0"/>
                </a:moveTo>
                <a:lnTo>
                  <a:pt x="0" y="478595"/>
                </a:lnTo>
              </a:path>
            </a:pathLst>
          </a:custGeom>
          <a:ln w="25506">
            <a:solidFill>
              <a:srgbClr val="000000"/>
            </a:solidFill>
          </a:ln>
        </p:spPr>
        <p:txBody>
          <a:bodyPr wrap="square" lIns="0" tIns="0" rIns="0" bIns="0" rtlCol="0"/>
          <a:lstStyle/>
          <a:p/>
        </p:txBody>
      </p:sp>
      <p:sp>
        <p:nvSpPr>
          <p:cNvPr id="22" name="object 22"/>
          <p:cNvSpPr txBox="1"/>
          <p:nvPr/>
        </p:nvSpPr>
        <p:spPr>
          <a:xfrm>
            <a:off x="1991914" y="4164202"/>
            <a:ext cx="651510" cy="257810"/>
          </a:xfrm>
          <a:prstGeom prst="rect">
            <a:avLst/>
          </a:prstGeom>
        </p:spPr>
        <p:txBody>
          <a:bodyPr vert="horz" wrap="square" lIns="0" tIns="12065" rIns="0" bIns="0" rtlCol="0">
            <a:spAutoFit/>
          </a:bodyPr>
          <a:lstStyle/>
          <a:p>
            <a:pPr marL="12700">
              <a:lnSpc>
                <a:spcPct val="100000"/>
              </a:lnSpc>
              <a:spcBef>
                <a:spcPts val="95"/>
              </a:spcBef>
            </a:pPr>
            <a:r>
              <a:rPr sz="1600" spc="50" dirty="0">
                <a:latin typeface="Times New Roman" panose="02020603050405020304"/>
                <a:cs typeface="Times New Roman" panose="02020603050405020304"/>
              </a:rPr>
              <a:t>V</a:t>
            </a:r>
            <a:r>
              <a:rPr sz="1600" spc="30" dirty="0">
                <a:latin typeface="Times New Roman" panose="02020603050405020304"/>
                <a:cs typeface="Times New Roman" panose="02020603050405020304"/>
              </a:rPr>
              <a:t>inken</a:t>
            </a:r>
            <a:endParaRPr sz="1600">
              <a:latin typeface="Times New Roman" panose="02020603050405020304"/>
              <a:cs typeface="Times New Roman" panose="02020603050405020304"/>
            </a:endParaRPr>
          </a:p>
        </p:txBody>
      </p:sp>
      <p:sp>
        <p:nvSpPr>
          <p:cNvPr id="23" name="object 23"/>
          <p:cNvSpPr/>
          <p:nvPr/>
        </p:nvSpPr>
        <p:spPr>
          <a:xfrm>
            <a:off x="3572665" y="3002545"/>
            <a:ext cx="1255395" cy="239395"/>
          </a:xfrm>
          <a:custGeom>
            <a:avLst/>
            <a:gdLst/>
            <a:ahLst/>
            <a:cxnLst/>
            <a:rect l="l" t="t" r="r" b="b"/>
            <a:pathLst>
              <a:path w="1255395" h="239394">
                <a:moveTo>
                  <a:pt x="1255256" y="0"/>
                </a:moveTo>
                <a:lnTo>
                  <a:pt x="0" y="239314"/>
                </a:lnTo>
              </a:path>
            </a:pathLst>
          </a:custGeom>
          <a:ln w="24354">
            <a:solidFill>
              <a:srgbClr val="000000"/>
            </a:solidFill>
          </a:ln>
        </p:spPr>
        <p:txBody>
          <a:bodyPr wrap="square" lIns="0" tIns="0" rIns="0" bIns="0" rtlCol="0"/>
          <a:lstStyle/>
          <a:p/>
        </p:txBody>
      </p:sp>
      <p:sp>
        <p:nvSpPr>
          <p:cNvPr id="24" name="object 24"/>
          <p:cNvSpPr/>
          <p:nvPr/>
        </p:nvSpPr>
        <p:spPr>
          <a:xfrm>
            <a:off x="4827921" y="3002545"/>
            <a:ext cx="1255395" cy="239395"/>
          </a:xfrm>
          <a:custGeom>
            <a:avLst/>
            <a:gdLst/>
            <a:ahLst/>
            <a:cxnLst/>
            <a:rect l="l" t="t" r="r" b="b"/>
            <a:pathLst>
              <a:path w="1255395" h="239394">
                <a:moveTo>
                  <a:pt x="0" y="0"/>
                </a:moveTo>
                <a:lnTo>
                  <a:pt x="1255362" y="239314"/>
                </a:lnTo>
              </a:path>
            </a:pathLst>
          </a:custGeom>
          <a:ln w="24354">
            <a:solidFill>
              <a:srgbClr val="000000"/>
            </a:solidFill>
          </a:ln>
        </p:spPr>
        <p:txBody>
          <a:bodyPr wrap="square" lIns="0" tIns="0" rIns="0" bIns="0" rtlCol="0"/>
          <a:lstStyle/>
          <a:p/>
        </p:txBody>
      </p:sp>
      <p:sp>
        <p:nvSpPr>
          <p:cNvPr id="25" name="object 25"/>
          <p:cNvSpPr/>
          <p:nvPr/>
        </p:nvSpPr>
        <p:spPr>
          <a:xfrm>
            <a:off x="3246319" y="3241873"/>
            <a:ext cx="652780" cy="239395"/>
          </a:xfrm>
          <a:custGeom>
            <a:avLst/>
            <a:gdLst/>
            <a:ahLst/>
            <a:cxnLst/>
            <a:rect l="l" t="t" r="r" b="b"/>
            <a:pathLst>
              <a:path w="652780"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26" name="object 26"/>
          <p:cNvSpPr txBox="1"/>
          <p:nvPr/>
        </p:nvSpPr>
        <p:spPr>
          <a:xfrm>
            <a:off x="3389176" y="3206977"/>
            <a:ext cx="368300" cy="257810"/>
          </a:xfrm>
          <a:prstGeom prst="rect">
            <a:avLst/>
          </a:prstGeom>
        </p:spPr>
        <p:txBody>
          <a:bodyPr vert="horz" wrap="square" lIns="0" tIns="12065" rIns="0" bIns="0" rtlCol="0">
            <a:spAutoFit/>
          </a:bodyPr>
          <a:lstStyle/>
          <a:p>
            <a:pPr marL="12700">
              <a:lnSpc>
                <a:spcPct val="100000"/>
              </a:lnSpc>
              <a:spcBef>
                <a:spcPts val="95"/>
              </a:spcBef>
            </a:pPr>
            <a:r>
              <a:rPr sz="1600" spc="55" dirty="0">
                <a:latin typeface="Times New Roman" panose="02020603050405020304"/>
                <a:cs typeface="Times New Roman" panose="02020603050405020304"/>
              </a:rPr>
              <a:t>MD</a:t>
            </a:r>
            <a:endParaRPr sz="1600">
              <a:latin typeface="Times New Roman" panose="02020603050405020304"/>
              <a:cs typeface="Times New Roman" panose="02020603050405020304"/>
            </a:endParaRPr>
          </a:p>
        </p:txBody>
      </p:sp>
      <p:sp>
        <p:nvSpPr>
          <p:cNvPr id="27" name="object 27"/>
          <p:cNvSpPr/>
          <p:nvPr/>
        </p:nvSpPr>
        <p:spPr>
          <a:xfrm>
            <a:off x="5756654" y="3241873"/>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28" name="object 28"/>
          <p:cNvSpPr txBox="1"/>
          <p:nvPr/>
        </p:nvSpPr>
        <p:spPr>
          <a:xfrm>
            <a:off x="5934902" y="3206977"/>
            <a:ext cx="29718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VP</a:t>
            </a:r>
            <a:endParaRPr sz="1600">
              <a:latin typeface="Times New Roman" panose="02020603050405020304"/>
              <a:cs typeface="Times New Roman" panose="02020603050405020304"/>
            </a:endParaRPr>
          </a:p>
        </p:txBody>
      </p:sp>
      <p:sp>
        <p:nvSpPr>
          <p:cNvPr id="29" name="object 29"/>
          <p:cNvSpPr/>
          <p:nvPr/>
        </p:nvSpPr>
        <p:spPr>
          <a:xfrm>
            <a:off x="3572665" y="3481174"/>
            <a:ext cx="0" cy="478790"/>
          </a:xfrm>
          <a:custGeom>
            <a:avLst/>
            <a:gdLst/>
            <a:ahLst/>
            <a:cxnLst/>
            <a:rect l="l" t="t" r="r" b="b"/>
            <a:pathLst>
              <a:path h="478789">
                <a:moveTo>
                  <a:pt x="0" y="0"/>
                </a:moveTo>
                <a:lnTo>
                  <a:pt x="0" y="478595"/>
                </a:lnTo>
              </a:path>
            </a:pathLst>
          </a:custGeom>
          <a:ln w="25506">
            <a:solidFill>
              <a:srgbClr val="000000"/>
            </a:solidFill>
          </a:ln>
        </p:spPr>
        <p:txBody>
          <a:bodyPr wrap="square" lIns="0" tIns="0" rIns="0" bIns="0" rtlCol="0"/>
          <a:lstStyle/>
          <a:p/>
        </p:txBody>
      </p:sp>
      <p:sp>
        <p:nvSpPr>
          <p:cNvPr id="30" name="object 30"/>
          <p:cNvSpPr txBox="1"/>
          <p:nvPr/>
        </p:nvSpPr>
        <p:spPr>
          <a:xfrm>
            <a:off x="3394773" y="3924887"/>
            <a:ext cx="356235" cy="257810"/>
          </a:xfrm>
          <a:prstGeom prst="rect">
            <a:avLst/>
          </a:prstGeom>
        </p:spPr>
        <p:txBody>
          <a:bodyPr vert="horz" wrap="square" lIns="0" tIns="12065" rIns="0" bIns="0" rtlCol="0">
            <a:spAutoFit/>
          </a:bodyPr>
          <a:lstStyle/>
          <a:p>
            <a:pPr marL="12700">
              <a:lnSpc>
                <a:spcPct val="100000"/>
              </a:lnSpc>
              <a:spcBef>
                <a:spcPts val="95"/>
              </a:spcBef>
            </a:pPr>
            <a:r>
              <a:rPr sz="1600" spc="50" dirty="0">
                <a:latin typeface="Times New Roman" panose="02020603050405020304"/>
                <a:cs typeface="Times New Roman" panose="02020603050405020304"/>
              </a:rPr>
              <a:t>w</a:t>
            </a:r>
            <a:r>
              <a:rPr sz="1600" spc="20" dirty="0">
                <a:latin typeface="Times New Roman" panose="02020603050405020304"/>
                <a:cs typeface="Times New Roman" panose="02020603050405020304"/>
              </a:rPr>
              <a:t>ill</a:t>
            </a:r>
            <a:endParaRPr sz="1600">
              <a:latin typeface="Times New Roman" panose="02020603050405020304"/>
              <a:cs typeface="Times New Roman" panose="02020603050405020304"/>
            </a:endParaRPr>
          </a:p>
        </p:txBody>
      </p:sp>
      <p:sp>
        <p:nvSpPr>
          <p:cNvPr id="31" name="object 31"/>
          <p:cNvSpPr/>
          <p:nvPr/>
        </p:nvSpPr>
        <p:spPr>
          <a:xfrm>
            <a:off x="4325826" y="3481174"/>
            <a:ext cx="1757680" cy="478790"/>
          </a:xfrm>
          <a:custGeom>
            <a:avLst/>
            <a:gdLst/>
            <a:ahLst/>
            <a:cxnLst/>
            <a:rect l="l" t="t" r="r" b="b"/>
            <a:pathLst>
              <a:path w="1757679" h="478789">
                <a:moveTo>
                  <a:pt x="1757457" y="0"/>
                </a:moveTo>
                <a:lnTo>
                  <a:pt x="0" y="478595"/>
                </a:lnTo>
              </a:path>
            </a:pathLst>
          </a:custGeom>
          <a:ln w="24395">
            <a:solidFill>
              <a:srgbClr val="000000"/>
            </a:solidFill>
          </a:ln>
        </p:spPr>
        <p:txBody>
          <a:bodyPr wrap="square" lIns="0" tIns="0" rIns="0" bIns="0" rtlCol="0"/>
          <a:lstStyle/>
          <a:p/>
        </p:txBody>
      </p:sp>
      <p:sp>
        <p:nvSpPr>
          <p:cNvPr id="32" name="object 32"/>
          <p:cNvSpPr/>
          <p:nvPr/>
        </p:nvSpPr>
        <p:spPr>
          <a:xfrm>
            <a:off x="5330123" y="3481174"/>
            <a:ext cx="753745" cy="478790"/>
          </a:xfrm>
          <a:custGeom>
            <a:avLst/>
            <a:gdLst/>
            <a:ahLst/>
            <a:cxnLst/>
            <a:rect l="l" t="t" r="r" b="b"/>
            <a:pathLst>
              <a:path w="753745" h="478789">
                <a:moveTo>
                  <a:pt x="753160" y="0"/>
                </a:moveTo>
                <a:lnTo>
                  <a:pt x="0" y="478595"/>
                </a:lnTo>
              </a:path>
            </a:pathLst>
          </a:custGeom>
          <a:ln w="24656">
            <a:solidFill>
              <a:srgbClr val="000000"/>
            </a:solidFill>
          </a:ln>
        </p:spPr>
        <p:txBody>
          <a:bodyPr wrap="square" lIns="0" tIns="0" rIns="0" bIns="0" rtlCol="0"/>
          <a:lstStyle/>
          <a:p/>
        </p:txBody>
      </p:sp>
      <p:sp>
        <p:nvSpPr>
          <p:cNvPr id="33" name="object 33"/>
          <p:cNvSpPr/>
          <p:nvPr/>
        </p:nvSpPr>
        <p:spPr>
          <a:xfrm>
            <a:off x="6083284" y="3481174"/>
            <a:ext cx="753745" cy="478790"/>
          </a:xfrm>
          <a:custGeom>
            <a:avLst/>
            <a:gdLst/>
            <a:ahLst/>
            <a:cxnLst/>
            <a:rect l="l" t="t" r="r" b="b"/>
            <a:pathLst>
              <a:path w="753745" h="478789">
                <a:moveTo>
                  <a:pt x="0" y="0"/>
                </a:moveTo>
                <a:lnTo>
                  <a:pt x="753160" y="478595"/>
                </a:lnTo>
              </a:path>
            </a:pathLst>
          </a:custGeom>
          <a:ln w="24656">
            <a:solidFill>
              <a:srgbClr val="000000"/>
            </a:solidFill>
          </a:ln>
        </p:spPr>
        <p:txBody>
          <a:bodyPr wrap="square" lIns="0" tIns="0" rIns="0" bIns="0" rtlCol="0"/>
          <a:lstStyle/>
          <a:p/>
        </p:txBody>
      </p:sp>
      <p:sp>
        <p:nvSpPr>
          <p:cNvPr id="34" name="object 34"/>
          <p:cNvSpPr/>
          <p:nvPr/>
        </p:nvSpPr>
        <p:spPr>
          <a:xfrm>
            <a:off x="3999480" y="3959749"/>
            <a:ext cx="652780" cy="239395"/>
          </a:xfrm>
          <a:custGeom>
            <a:avLst/>
            <a:gdLst/>
            <a:ahLst/>
            <a:cxnLst/>
            <a:rect l="l" t="t" r="r" b="b"/>
            <a:pathLst>
              <a:path w="652780"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35" name="object 35"/>
          <p:cNvSpPr txBox="1"/>
          <p:nvPr/>
        </p:nvSpPr>
        <p:spPr>
          <a:xfrm>
            <a:off x="4165930" y="3924887"/>
            <a:ext cx="320675" cy="257810"/>
          </a:xfrm>
          <a:prstGeom prst="rect">
            <a:avLst/>
          </a:prstGeom>
        </p:spPr>
        <p:txBody>
          <a:bodyPr vert="horz" wrap="square" lIns="0" tIns="12065" rIns="0" bIns="0" rtlCol="0">
            <a:spAutoFit/>
          </a:bodyPr>
          <a:lstStyle/>
          <a:p>
            <a:pPr marL="12700">
              <a:lnSpc>
                <a:spcPct val="100000"/>
              </a:lnSpc>
              <a:spcBef>
                <a:spcPts val="95"/>
              </a:spcBef>
            </a:pPr>
            <a:r>
              <a:rPr sz="1600" spc="50" dirty="0">
                <a:latin typeface="Times New Roman" panose="02020603050405020304"/>
                <a:cs typeface="Times New Roman" panose="02020603050405020304"/>
              </a:rPr>
              <a:t>V</a:t>
            </a:r>
            <a:r>
              <a:rPr sz="1600" spc="45" dirty="0">
                <a:latin typeface="Times New Roman" panose="02020603050405020304"/>
                <a:cs typeface="Times New Roman" panose="02020603050405020304"/>
              </a:rPr>
              <a:t>B</a:t>
            </a:r>
            <a:endParaRPr sz="1600">
              <a:latin typeface="Times New Roman" panose="02020603050405020304"/>
              <a:cs typeface="Times New Roman" panose="02020603050405020304"/>
            </a:endParaRPr>
          </a:p>
        </p:txBody>
      </p:sp>
      <p:sp>
        <p:nvSpPr>
          <p:cNvPr id="36" name="object 36"/>
          <p:cNvSpPr/>
          <p:nvPr/>
        </p:nvSpPr>
        <p:spPr>
          <a:xfrm>
            <a:off x="5003671" y="3959749"/>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37" name="object 37"/>
          <p:cNvSpPr txBox="1"/>
          <p:nvPr/>
        </p:nvSpPr>
        <p:spPr>
          <a:xfrm>
            <a:off x="5181918" y="3924887"/>
            <a:ext cx="29718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NP</a:t>
            </a:r>
            <a:endParaRPr sz="1600">
              <a:latin typeface="Times New Roman" panose="02020603050405020304"/>
              <a:cs typeface="Times New Roman" panose="02020603050405020304"/>
            </a:endParaRPr>
          </a:p>
        </p:txBody>
      </p:sp>
      <p:sp>
        <p:nvSpPr>
          <p:cNvPr id="38" name="object 38"/>
          <p:cNvSpPr/>
          <p:nvPr/>
        </p:nvSpPr>
        <p:spPr>
          <a:xfrm>
            <a:off x="6509815" y="3959749"/>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39" name="object 39"/>
          <p:cNvSpPr txBox="1"/>
          <p:nvPr/>
        </p:nvSpPr>
        <p:spPr>
          <a:xfrm>
            <a:off x="6705775" y="3924887"/>
            <a:ext cx="262255" cy="257810"/>
          </a:xfrm>
          <a:prstGeom prst="rect">
            <a:avLst/>
          </a:prstGeom>
        </p:spPr>
        <p:txBody>
          <a:bodyPr vert="horz" wrap="square" lIns="0" tIns="12065" rIns="0" bIns="0" rtlCol="0">
            <a:spAutoFit/>
          </a:bodyPr>
          <a:lstStyle/>
          <a:p>
            <a:pPr marL="12700">
              <a:lnSpc>
                <a:spcPct val="100000"/>
              </a:lnSpc>
              <a:spcBef>
                <a:spcPts val="95"/>
              </a:spcBef>
            </a:pPr>
            <a:r>
              <a:rPr sz="1600" spc="40" dirty="0">
                <a:latin typeface="Times New Roman" panose="02020603050405020304"/>
                <a:cs typeface="Times New Roman" panose="02020603050405020304"/>
              </a:rPr>
              <a:t>PP</a:t>
            </a:r>
            <a:endParaRPr sz="1600">
              <a:latin typeface="Times New Roman" panose="02020603050405020304"/>
              <a:cs typeface="Times New Roman" panose="02020603050405020304"/>
            </a:endParaRPr>
          </a:p>
        </p:txBody>
      </p:sp>
      <p:sp>
        <p:nvSpPr>
          <p:cNvPr id="40" name="object 40"/>
          <p:cNvSpPr txBox="1"/>
          <p:nvPr/>
        </p:nvSpPr>
        <p:spPr>
          <a:xfrm>
            <a:off x="8985450" y="3936875"/>
            <a:ext cx="29718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NP</a:t>
            </a:r>
            <a:endParaRPr sz="1600">
              <a:latin typeface="Times New Roman" panose="02020603050405020304"/>
              <a:cs typeface="Times New Roman" panose="02020603050405020304"/>
            </a:endParaRPr>
          </a:p>
        </p:txBody>
      </p:sp>
      <p:sp>
        <p:nvSpPr>
          <p:cNvPr id="41" name="object 41"/>
          <p:cNvSpPr/>
          <p:nvPr/>
        </p:nvSpPr>
        <p:spPr>
          <a:xfrm>
            <a:off x="4325826" y="4199051"/>
            <a:ext cx="0" cy="478790"/>
          </a:xfrm>
          <a:custGeom>
            <a:avLst/>
            <a:gdLst/>
            <a:ahLst/>
            <a:cxnLst/>
            <a:rect l="l" t="t" r="r" b="b"/>
            <a:pathLst>
              <a:path h="478789">
                <a:moveTo>
                  <a:pt x="0" y="0"/>
                </a:moveTo>
                <a:lnTo>
                  <a:pt x="0" y="478629"/>
                </a:lnTo>
              </a:path>
            </a:pathLst>
          </a:custGeom>
          <a:ln w="25506">
            <a:solidFill>
              <a:srgbClr val="000000"/>
            </a:solidFill>
          </a:ln>
        </p:spPr>
        <p:txBody>
          <a:bodyPr wrap="square" lIns="0" tIns="0" rIns="0" bIns="0" rtlCol="0"/>
          <a:lstStyle/>
          <a:p/>
        </p:txBody>
      </p:sp>
      <p:sp>
        <p:nvSpPr>
          <p:cNvPr id="42" name="object 42"/>
          <p:cNvSpPr txBox="1"/>
          <p:nvPr/>
        </p:nvSpPr>
        <p:spPr>
          <a:xfrm>
            <a:off x="4147934" y="4642797"/>
            <a:ext cx="356235" cy="257810"/>
          </a:xfrm>
          <a:prstGeom prst="rect">
            <a:avLst/>
          </a:prstGeom>
        </p:spPr>
        <p:txBody>
          <a:bodyPr vert="horz" wrap="square" lIns="0" tIns="12065" rIns="0" bIns="0" rtlCol="0">
            <a:spAutoFit/>
          </a:bodyPr>
          <a:lstStyle/>
          <a:p>
            <a:pPr marL="12700">
              <a:lnSpc>
                <a:spcPct val="100000"/>
              </a:lnSpc>
              <a:spcBef>
                <a:spcPts val="95"/>
              </a:spcBef>
            </a:pPr>
            <a:r>
              <a:rPr sz="1600" spc="25" dirty="0">
                <a:latin typeface="Times New Roman" panose="02020603050405020304"/>
                <a:cs typeface="Times New Roman" panose="02020603050405020304"/>
              </a:rPr>
              <a:t>join</a:t>
            </a:r>
            <a:endParaRPr sz="1600">
              <a:latin typeface="Times New Roman" panose="02020603050405020304"/>
              <a:cs typeface="Times New Roman" panose="02020603050405020304"/>
            </a:endParaRPr>
          </a:p>
        </p:txBody>
      </p:sp>
      <p:sp>
        <p:nvSpPr>
          <p:cNvPr id="43" name="object 43"/>
          <p:cNvSpPr/>
          <p:nvPr/>
        </p:nvSpPr>
        <p:spPr>
          <a:xfrm>
            <a:off x="4827921" y="4199051"/>
            <a:ext cx="502284" cy="239395"/>
          </a:xfrm>
          <a:custGeom>
            <a:avLst/>
            <a:gdLst/>
            <a:ahLst/>
            <a:cxnLst/>
            <a:rect l="l" t="t" r="r" b="b"/>
            <a:pathLst>
              <a:path w="502285" h="239395">
                <a:moveTo>
                  <a:pt x="0" y="239314"/>
                </a:moveTo>
                <a:lnTo>
                  <a:pt x="502201" y="0"/>
                </a:lnTo>
              </a:path>
            </a:pathLst>
          </a:custGeom>
          <a:ln w="24533">
            <a:solidFill>
              <a:srgbClr val="000000"/>
            </a:solidFill>
          </a:ln>
        </p:spPr>
        <p:txBody>
          <a:bodyPr wrap="square" lIns="0" tIns="0" rIns="0" bIns="0" rtlCol="0"/>
          <a:lstStyle/>
          <a:p/>
        </p:txBody>
      </p:sp>
      <p:sp>
        <p:nvSpPr>
          <p:cNvPr id="44" name="object 44"/>
          <p:cNvSpPr/>
          <p:nvPr/>
        </p:nvSpPr>
        <p:spPr>
          <a:xfrm>
            <a:off x="5330123" y="4199051"/>
            <a:ext cx="502284" cy="239395"/>
          </a:xfrm>
          <a:custGeom>
            <a:avLst/>
            <a:gdLst/>
            <a:ahLst/>
            <a:cxnLst/>
            <a:rect l="l" t="t" r="r" b="b"/>
            <a:pathLst>
              <a:path w="502285" h="239395">
                <a:moveTo>
                  <a:pt x="501989" y="239314"/>
                </a:moveTo>
                <a:lnTo>
                  <a:pt x="0" y="0"/>
                </a:lnTo>
              </a:path>
            </a:pathLst>
          </a:custGeom>
          <a:ln w="24534">
            <a:solidFill>
              <a:srgbClr val="000000"/>
            </a:solidFill>
          </a:ln>
        </p:spPr>
        <p:txBody>
          <a:bodyPr wrap="square" lIns="0" tIns="0" rIns="0" bIns="0" rtlCol="0"/>
          <a:lstStyle/>
          <a:p/>
        </p:txBody>
      </p:sp>
      <p:sp>
        <p:nvSpPr>
          <p:cNvPr id="45" name="object 45"/>
          <p:cNvSpPr/>
          <p:nvPr/>
        </p:nvSpPr>
        <p:spPr>
          <a:xfrm>
            <a:off x="4501575" y="4438379"/>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46" name="object 46"/>
          <p:cNvSpPr txBox="1"/>
          <p:nvPr/>
        </p:nvSpPr>
        <p:spPr>
          <a:xfrm>
            <a:off x="4674013" y="4403483"/>
            <a:ext cx="309245" cy="257810"/>
          </a:xfrm>
          <a:prstGeom prst="rect">
            <a:avLst/>
          </a:prstGeom>
        </p:spPr>
        <p:txBody>
          <a:bodyPr vert="horz" wrap="square" lIns="0" tIns="12065" rIns="0" bIns="0" rtlCol="0">
            <a:spAutoFit/>
          </a:bodyPr>
          <a:lstStyle/>
          <a:p>
            <a:pPr marL="12700">
              <a:lnSpc>
                <a:spcPct val="100000"/>
              </a:lnSpc>
              <a:spcBef>
                <a:spcPts val="95"/>
              </a:spcBef>
            </a:pPr>
            <a:r>
              <a:rPr sz="1600" spc="50" dirty="0">
                <a:latin typeface="Times New Roman" panose="02020603050405020304"/>
                <a:cs typeface="Times New Roman" panose="02020603050405020304"/>
              </a:rPr>
              <a:t>D</a:t>
            </a:r>
            <a:r>
              <a:rPr sz="1600" spc="45" dirty="0">
                <a:latin typeface="Times New Roman" panose="02020603050405020304"/>
                <a:cs typeface="Times New Roman" panose="02020603050405020304"/>
              </a:rPr>
              <a:t>T</a:t>
            </a:r>
            <a:endParaRPr sz="1600">
              <a:latin typeface="Times New Roman" panose="02020603050405020304"/>
              <a:cs typeface="Times New Roman" panose="02020603050405020304"/>
            </a:endParaRPr>
          </a:p>
        </p:txBody>
      </p:sp>
      <p:sp>
        <p:nvSpPr>
          <p:cNvPr id="47" name="object 47"/>
          <p:cNvSpPr/>
          <p:nvPr/>
        </p:nvSpPr>
        <p:spPr>
          <a:xfrm>
            <a:off x="5505837" y="4438379"/>
            <a:ext cx="502284" cy="239395"/>
          </a:xfrm>
          <a:custGeom>
            <a:avLst/>
            <a:gdLst/>
            <a:ahLst/>
            <a:cxnLst/>
            <a:rect l="l" t="t" r="r" b="b"/>
            <a:pathLst>
              <a:path w="502285" h="239395">
                <a:moveTo>
                  <a:pt x="0" y="239301"/>
                </a:moveTo>
                <a:lnTo>
                  <a:pt x="501989" y="239301"/>
                </a:lnTo>
                <a:lnTo>
                  <a:pt x="501989" y="0"/>
                </a:lnTo>
                <a:lnTo>
                  <a:pt x="0" y="0"/>
                </a:lnTo>
                <a:lnTo>
                  <a:pt x="0" y="239301"/>
                </a:lnTo>
                <a:close/>
              </a:path>
            </a:pathLst>
          </a:custGeom>
          <a:solidFill>
            <a:srgbClr val="FFFFFF"/>
          </a:solidFill>
        </p:spPr>
        <p:txBody>
          <a:bodyPr wrap="square" lIns="0" tIns="0" rIns="0" bIns="0" rtlCol="0"/>
          <a:lstStyle/>
          <a:p/>
        </p:txBody>
      </p:sp>
      <p:sp>
        <p:nvSpPr>
          <p:cNvPr id="48" name="object 48"/>
          <p:cNvSpPr/>
          <p:nvPr/>
        </p:nvSpPr>
        <p:spPr>
          <a:xfrm>
            <a:off x="4827921" y="4677679"/>
            <a:ext cx="0" cy="478790"/>
          </a:xfrm>
          <a:custGeom>
            <a:avLst/>
            <a:gdLst/>
            <a:ahLst/>
            <a:cxnLst/>
            <a:rect l="l" t="t" r="r" b="b"/>
            <a:pathLst>
              <a:path h="478789">
                <a:moveTo>
                  <a:pt x="0" y="0"/>
                </a:moveTo>
                <a:lnTo>
                  <a:pt x="0" y="478595"/>
                </a:lnTo>
              </a:path>
            </a:pathLst>
          </a:custGeom>
          <a:ln w="25506">
            <a:solidFill>
              <a:srgbClr val="000000"/>
            </a:solidFill>
          </a:ln>
        </p:spPr>
        <p:txBody>
          <a:bodyPr wrap="square" lIns="0" tIns="0" rIns="0" bIns="0" rtlCol="0"/>
          <a:lstStyle/>
          <a:p/>
        </p:txBody>
      </p:sp>
      <p:sp>
        <p:nvSpPr>
          <p:cNvPr id="49" name="object 49"/>
          <p:cNvSpPr/>
          <p:nvPr/>
        </p:nvSpPr>
        <p:spPr>
          <a:xfrm>
            <a:off x="5832112" y="4677679"/>
            <a:ext cx="0" cy="478790"/>
          </a:xfrm>
          <a:custGeom>
            <a:avLst/>
            <a:gdLst/>
            <a:ahLst/>
            <a:cxnLst/>
            <a:rect l="l" t="t" r="r" b="b"/>
            <a:pathLst>
              <a:path h="478789">
                <a:moveTo>
                  <a:pt x="0" y="0"/>
                </a:moveTo>
                <a:lnTo>
                  <a:pt x="0" y="478595"/>
                </a:lnTo>
              </a:path>
            </a:pathLst>
          </a:custGeom>
          <a:ln w="25506">
            <a:solidFill>
              <a:srgbClr val="000000"/>
            </a:solidFill>
          </a:ln>
        </p:spPr>
        <p:txBody>
          <a:bodyPr wrap="square" lIns="0" tIns="0" rIns="0" bIns="0" rtlCol="0"/>
          <a:lstStyle/>
          <a:p/>
        </p:txBody>
      </p:sp>
      <p:sp>
        <p:nvSpPr>
          <p:cNvPr id="50" name="object 50"/>
          <p:cNvSpPr txBox="1"/>
          <p:nvPr/>
        </p:nvSpPr>
        <p:spPr>
          <a:xfrm>
            <a:off x="4685526" y="5121393"/>
            <a:ext cx="285115" cy="257810"/>
          </a:xfrm>
          <a:prstGeom prst="rect">
            <a:avLst/>
          </a:prstGeom>
        </p:spPr>
        <p:txBody>
          <a:bodyPr vert="horz" wrap="square" lIns="0" tIns="12065" rIns="0" bIns="0" rtlCol="0">
            <a:spAutoFit/>
          </a:bodyPr>
          <a:lstStyle/>
          <a:p>
            <a:pPr marL="12700">
              <a:lnSpc>
                <a:spcPct val="100000"/>
              </a:lnSpc>
              <a:spcBef>
                <a:spcPts val="95"/>
              </a:spcBef>
            </a:pPr>
            <a:r>
              <a:rPr sz="1600" spc="30" dirty="0">
                <a:latin typeface="Times New Roman" panose="02020603050405020304"/>
                <a:cs typeface="Times New Roman" panose="02020603050405020304"/>
              </a:rPr>
              <a:t>the</a:t>
            </a:r>
            <a:endParaRPr sz="1600">
              <a:latin typeface="Times New Roman" panose="02020603050405020304"/>
              <a:cs typeface="Times New Roman" panose="02020603050405020304"/>
            </a:endParaRPr>
          </a:p>
        </p:txBody>
      </p:sp>
      <p:sp>
        <p:nvSpPr>
          <p:cNvPr id="51" name="object 51"/>
          <p:cNvSpPr/>
          <p:nvPr/>
        </p:nvSpPr>
        <p:spPr>
          <a:xfrm>
            <a:off x="6334101" y="4199051"/>
            <a:ext cx="502920" cy="239395"/>
          </a:xfrm>
          <a:custGeom>
            <a:avLst/>
            <a:gdLst/>
            <a:ahLst/>
            <a:cxnLst/>
            <a:rect l="l" t="t" r="r" b="b"/>
            <a:pathLst>
              <a:path w="502920" h="239395">
                <a:moveTo>
                  <a:pt x="0" y="239314"/>
                </a:moveTo>
                <a:lnTo>
                  <a:pt x="502343" y="0"/>
                </a:lnTo>
              </a:path>
            </a:pathLst>
          </a:custGeom>
          <a:ln w="24533">
            <a:solidFill>
              <a:srgbClr val="000000"/>
            </a:solidFill>
          </a:ln>
        </p:spPr>
        <p:txBody>
          <a:bodyPr wrap="square" lIns="0" tIns="0" rIns="0" bIns="0" rtlCol="0"/>
          <a:lstStyle/>
          <a:p/>
        </p:txBody>
      </p:sp>
      <p:sp>
        <p:nvSpPr>
          <p:cNvPr id="52" name="object 52"/>
          <p:cNvSpPr/>
          <p:nvPr/>
        </p:nvSpPr>
        <p:spPr>
          <a:xfrm>
            <a:off x="6836445" y="4199051"/>
            <a:ext cx="615315" cy="179705"/>
          </a:xfrm>
          <a:custGeom>
            <a:avLst/>
            <a:gdLst/>
            <a:ahLst/>
            <a:cxnLst/>
            <a:rect l="l" t="t" r="r" b="b"/>
            <a:pathLst>
              <a:path w="615314" h="179704">
                <a:moveTo>
                  <a:pt x="614998" y="179477"/>
                </a:moveTo>
                <a:lnTo>
                  <a:pt x="0" y="0"/>
                </a:lnTo>
              </a:path>
            </a:pathLst>
          </a:custGeom>
          <a:ln w="24406">
            <a:solidFill>
              <a:srgbClr val="000000"/>
            </a:solidFill>
          </a:ln>
        </p:spPr>
        <p:txBody>
          <a:bodyPr wrap="square" lIns="0" tIns="0" rIns="0" bIns="0" rtlCol="0"/>
          <a:lstStyle/>
          <a:p/>
        </p:txBody>
      </p:sp>
      <p:sp>
        <p:nvSpPr>
          <p:cNvPr id="53" name="object 53"/>
          <p:cNvSpPr/>
          <p:nvPr/>
        </p:nvSpPr>
        <p:spPr>
          <a:xfrm>
            <a:off x="6083284" y="3481174"/>
            <a:ext cx="2974975" cy="490855"/>
          </a:xfrm>
          <a:custGeom>
            <a:avLst/>
            <a:gdLst/>
            <a:ahLst/>
            <a:cxnLst/>
            <a:rect l="l" t="t" r="r" b="b"/>
            <a:pathLst>
              <a:path w="2974975" h="490854">
                <a:moveTo>
                  <a:pt x="0" y="0"/>
                </a:moveTo>
                <a:lnTo>
                  <a:pt x="2974736" y="490549"/>
                </a:lnTo>
              </a:path>
            </a:pathLst>
          </a:custGeom>
          <a:ln w="24344">
            <a:solidFill>
              <a:srgbClr val="000000"/>
            </a:solidFill>
          </a:ln>
        </p:spPr>
        <p:txBody>
          <a:bodyPr wrap="square" lIns="0" tIns="0" rIns="0" bIns="0" rtlCol="0"/>
          <a:lstStyle/>
          <a:p/>
        </p:txBody>
      </p:sp>
      <p:sp>
        <p:nvSpPr>
          <p:cNvPr id="54" name="object 54"/>
          <p:cNvSpPr/>
          <p:nvPr/>
        </p:nvSpPr>
        <p:spPr>
          <a:xfrm>
            <a:off x="6007826" y="4438379"/>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55" name="object 55"/>
          <p:cNvSpPr txBox="1"/>
          <p:nvPr/>
        </p:nvSpPr>
        <p:spPr>
          <a:xfrm>
            <a:off x="5666371" y="4403483"/>
            <a:ext cx="793115" cy="257810"/>
          </a:xfrm>
          <a:prstGeom prst="rect">
            <a:avLst/>
          </a:prstGeom>
        </p:spPr>
        <p:txBody>
          <a:bodyPr vert="horz" wrap="square" lIns="0" tIns="12065" rIns="0" bIns="0" rtlCol="0">
            <a:spAutoFit/>
          </a:bodyPr>
          <a:lstStyle/>
          <a:p>
            <a:pPr marL="12700">
              <a:lnSpc>
                <a:spcPct val="100000"/>
              </a:lnSpc>
              <a:spcBef>
                <a:spcPts val="95"/>
              </a:spcBef>
              <a:tabLst>
                <a:tab pos="555625" algn="l"/>
              </a:tabLst>
            </a:pPr>
            <a:r>
              <a:rPr sz="1600" spc="50" dirty="0">
                <a:latin typeface="Times New Roman" panose="02020603050405020304"/>
                <a:cs typeface="Times New Roman" panose="02020603050405020304"/>
              </a:rPr>
              <a:t>NN</a:t>
            </a:r>
            <a:r>
              <a:rPr sz="1600" spc="50" dirty="0">
                <a:latin typeface="Times New Roman" panose="02020603050405020304"/>
                <a:cs typeface="Times New Roman" panose="02020603050405020304"/>
              </a:rPr>
              <a:t>	</a:t>
            </a:r>
            <a:r>
              <a:rPr sz="1600" spc="20" dirty="0">
                <a:latin typeface="Times New Roman" panose="02020603050405020304"/>
                <a:cs typeface="Times New Roman" panose="02020603050405020304"/>
              </a:rPr>
              <a:t>I</a:t>
            </a:r>
            <a:r>
              <a:rPr sz="1600" spc="50" dirty="0">
                <a:latin typeface="Times New Roman" panose="02020603050405020304"/>
                <a:cs typeface="Times New Roman" panose="02020603050405020304"/>
              </a:rPr>
              <a:t>N</a:t>
            </a:r>
            <a:endParaRPr sz="1600">
              <a:latin typeface="Times New Roman" panose="02020603050405020304"/>
              <a:cs typeface="Times New Roman" panose="02020603050405020304"/>
            </a:endParaRPr>
          </a:p>
        </p:txBody>
      </p:sp>
      <p:sp>
        <p:nvSpPr>
          <p:cNvPr id="56" name="object 56"/>
          <p:cNvSpPr/>
          <p:nvPr/>
        </p:nvSpPr>
        <p:spPr>
          <a:xfrm>
            <a:off x="6334101" y="4677679"/>
            <a:ext cx="0" cy="478790"/>
          </a:xfrm>
          <a:custGeom>
            <a:avLst/>
            <a:gdLst/>
            <a:ahLst/>
            <a:cxnLst/>
            <a:rect l="l" t="t" r="r" b="b"/>
            <a:pathLst>
              <a:path h="478789">
                <a:moveTo>
                  <a:pt x="0" y="0"/>
                </a:moveTo>
                <a:lnTo>
                  <a:pt x="0" y="478595"/>
                </a:lnTo>
              </a:path>
            </a:pathLst>
          </a:custGeom>
          <a:ln w="25506">
            <a:solidFill>
              <a:srgbClr val="000000"/>
            </a:solidFill>
          </a:ln>
        </p:spPr>
        <p:txBody>
          <a:bodyPr wrap="square" lIns="0" tIns="0" rIns="0" bIns="0" rtlCol="0"/>
          <a:lstStyle/>
          <a:p/>
        </p:txBody>
      </p:sp>
      <p:sp>
        <p:nvSpPr>
          <p:cNvPr id="57" name="object 57"/>
          <p:cNvSpPr txBox="1"/>
          <p:nvPr/>
        </p:nvSpPr>
        <p:spPr>
          <a:xfrm>
            <a:off x="5502348" y="5121393"/>
            <a:ext cx="932815" cy="257810"/>
          </a:xfrm>
          <a:prstGeom prst="rect">
            <a:avLst/>
          </a:prstGeom>
        </p:spPr>
        <p:txBody>
          <a:bodyPr vert="horz" wrap="square" lIns="0" tIns="12065" rIns="0" bIns="0" rtlCol="0">
            <a:spAutoFit/>
          </a:bodyPr>
          <a:lstStyle/>
          <a:p>
            <a:pPr marL="12700">
              <a:lnSpc>
                <a:spcPct val="100000"/>
              </a:lnSpc>
              <a:spcBef>
                <a:spcPts val="95"/>
              </a:spcBef>
              <a:tabLst>
                <a:tab pos="742315" algn="l"/>
              </a:tabLst>
            </a:pPr>
            <a:r>
              <a:rPr sz="1600" spc="30" dirty="0">
                <a:latin typeface="Times New Roman" panose="02020603050405020304"/>
                <a:cs typeface="Times New Roman" panose="02020603050405020304"/>
              </a:rPr>
              <a:t>board</a:t>
            </a:r>
            <a:r>
              <a:rPr sz="1600" spc="30" dirty="0">
                <a:latin typeface="Times New Roman" panose="02020603050405020304"/>
                <a:cs typeface="Times New Roman" panose="02020603050405020304"/>
              </a:rPr>
              <a:t>	</a:t>
            </a:r>
            <a:r>
              <a:rPr sz="1600" spc="30" dirty="0">
                <a:latin typeface="Times New Roman" panose="02020603050405020304"/>
                <a:cs typeface="Times New Roman" panose="02020603050405020304"/>
              </a:rPr>
              <a:t>a</a:t>
            </a:r>
            <a:r>
              <a:rPr sz="1600" spc="25" dirty="0">
                <a:latin typeface="Times New Roman" panose="02020603050405020304"/>
                <a:cs typeface="Times New Roman" panose="02020603050405020304"/>
              </a:rPr>
              <a:t>s</a:t>
            </a:r>
            <a:endParaRPr sz="1600">
              <a:latin typeface="Times New Roman" panose="02020603050405020304"/>
              <a:cs typeface="Times New Roman" panose="02020603050405020304"/>
            </a:endParaRPr>
          </a:p>
        </p:txBody>
      </p:sp>
      <p:sp>
        <p:nvSpPr>
          <p:cNvPr id="58" name="object 58"/>
          <p:cNvSpPr/>
          <p:nvPr/>
        </p:nvSpPr>
        <p:spPr>
          <a:xfrm>
            <a:off x="7100015" y="4378542"/>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59" name="object 59"/>
          <p:cNvSpPr txBox="1"/>
          <p:nvPr/>
        </p:nvSpPr>
        <p:spPr>
          <a:xfrm>
            <a:off x="7278263" y="4343679"/>
            <a:ext cx="29718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NP</a:t>
            </a:r>
            <a:endParaRPr sz="1600">
              <a:latin typeface="Times New Roman" panose="02020603050405020304"/>
              <a:cs typeface="Times New Roman" panose="02020603050405020304"/>
            </a:endParaRPr>
          </a:p>
        </p:txBody>
      </p:sp>
      <p:sp>
        <p:nvSpPr>
          <p:cNvPr id="60" name="object 60"/>
          <p:cNvSpPr/>
          <p:nvPr/>
        </p:nvSpPr>
        <p:spPr>
          <a:xfrm>
            <a:off x="8631490" y="4211038"/>
            <a:ext cx="502284" cy="239395"/>
          </a:xfrm>
          <a:custGeom>
            <a:avLst/>
            <a:gdLst/>
            <a:ahLst/>
            <a:cxnLst/>
            <a:rect l="l" t="t" r="r" b="b"/>
            <a:pathLst>
              <a:path w="502284" h="239395">
                <a:moveTo>
                  <a:pt x="0" y="239280"/>
                </a:moveTo>
                <a:lnTo>
                  <a:pt x="501989" y="0"/>
                </a:lnTo>
              </a:path>
            </a:pathLst>
          </a:custGeom>
          <a:ln w="24534">
            <a:solidFill>
              <a:srgbClr val="000000"/>
            </a:solidFill>
          </a:ln>
        </p:spPr>
        <p:txBody>
          <a:bodyPr wrap="square" lIns="0" tIns="0" rIns="0" bIns="0" rtlCol="0"/>
          <a:lstStyle/>
          <a:p/>
        </p:txBody>
      </p:sp>
      <p:sp>
        <p:nvSpPr>
          <p:cNvPr id="61" name="object 61"/>
          <p:cNvSpPr/>
          <p:nvPr/>
        </p:nvSpPr>
        <p:spPr>
          <a:xfrm>
            <a:off x="9133478" y="4211038"/>
            <a:ext cx="502284" cy="239395"/>
          </a:xfrm>
          <a:custGeom>
            <a:avLst/>
            <a:gdLst/>
            <a:ahLst/>
            <a:cxnLst/>
            <a:rect l="l" t="t" r="r" b="b"/>
            <a:pathLst>
              <a:path w="502284" h="239395">
                <a:moveTo>
                  <a:pt x="501989" y="239280"/>
                </a:moveTo>
                <a:lnTo>
                  <a:pt x="0" y="0"/>
                </a:lnTo>
              </a:path>
            </a:pathLst>
          </a:custGeom>
          <a:ln w="24534">
            <a:solidFill>
              <a:srgbClr val="000000"/>
            </a:solidFill>
          </a:ln>
        </p:spPr>
        <p:txBody>
          <a:bodyPr wrap="square" lIns="0" tIns="0" rIns="0" bIns="0" rtlCol="0"/>
          <a:lstStyle/>
          <a:p/>
        </p:txBody>
      </p:sp>
      <p:sp>
        <p:nvSpPr>
          <p:cNvPr id="62" name="object 62"/>
          <p:cNvSpPr/>
          <p:nvPr/>
        </p:nvSpPr>
        <p:spPr>
          <a:xfrm>
            <a:off x="8229756" y="4450333"/>
            <a:ext cx="828675" cy="239395"/>
          </a:xfrm>
          <a:custGeom>
            <a:avLst/>
            <a:gdLst/>
            <a:ahLst/>
            <a:cxnLst/>
            <a:rect l="l" t="t" r="r" b="b"/>
            <a:pathLst>
              <a:path w="828675" h="239395">
                <a:moveTo>
                  <a:pt x="0" y="239301"/>
                </a:moveTo>
                <a:lnTo>
                  <a:pt x="828476" y="239301"/>
                </a:lnTo>
                <a:lnTo>
                  <a:pt x="828476" y="0"/>
                </a:lnTo>
                <a:lnTo>
                  <a:pt x="0" y="0"/>
                </a:lnTo>
                <a:lnTo>
                  <a:pt x="0" y="239301"/>
                </a:lnTo>
                <a:close/>
              </a:path>
            </a:pathLst>
          </a:custGeom>
          <a:solidFill>
            <a:srgbClr val="FFFFFF"/>
          </a:solidFill>
        </p:spPr>
        <p:txBody>
          <a:bodyPr wrap="square" lIns="0" tIns="0" rIns="0" bIns="0" rtlCol="0"/>
          <a:lstStyle/>
          <a:p/>
        </p:txBody>
      </p:sp>
      <p:sp>
        <p:nvSpPr>
          <p:cNvPr id="63" name="object 63"/>
          <p:cNvSpPr txBox="1"/>
          <p:nvPr/>
        </p:nvSpPr>
        <p:spPr>
          <a:xfrm>
            <a:off x="8418986" y="4415470"/>
            <a:ext cx="450850"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NNP</a:t>
            </a:r>
            <a:endParaRPr sz="1600">
              <a:latin typeface="Times New Roman" panose="02020603050405020304"/>
              <a:cs typeface="Times New Roman" panose="02020603050405020304"/>
            </a:endParaRPr>
          </a:p>
        </p:txBody>
      </p:sp>
      <p:sp>
        <p:nvSpPr>
          <p:cNvPr id="64" name="object 64"/>
          <p:cNvSpPr/>
          <p:nvPr/>
        </p:nvSpPr>
        <p:spPr>
          <a:xfrm>
            <a:off x="9309193" y="4450333"/>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65" name="object 65"/>
          <p:cNvSpPr txBox="1"/>
          <p:nvPr/>
        </p:nvSpPr>
        <p:spPr>
          <a:xfrm>
            <a:off x="9475749" y="4415470"/>
            <a:ext cx="320675" cy="257810"/>
          </a:xfrm>
          <a:prstGeom prst="rect">
            <a:avLst/>
          </a:prstGeom>
        </p:spPr>
        <p:txBody>
          <a:bodyPr vert="horz" wrap="square" lIns="0" tIns="12065" rIns="0" bIns="0" rtlCol="0">
            <a:spAutoFit/>
          </a:bodyPr>
          <a:lstStyle/>
          <a:p>
            <a:pPr marL="12700">
              <a:lnSpc>
                <a:spcPct val="100000"/>
              </a:lnSpc>
              <a:spcBef>
                <a:spcPts val="95"/>
              </a:spcBef>
            </a:pPr>
            <a:r>
              <a:rPr sz="1600" spc="45" dirty="0">
                <a:latin typeface="Times New Roman" panose="02020603050405020304"/>
                <a:cs typeface="Times New Roman" panose="02020603050405020304"/>
              </a:rPr>
              <a:t>C</a:t>
            </a:r>
            <a:r>
              <a:rPr sz="1600" spc="50" dirty="0">
                <a:latin typeface="Times New Roman" panose="02020603050405020304"/>
                <a:cs typeface="Times New Roman" panose="02020603050405020304"/>
              </a:rPr>
              <a:t>D</a:t>
            </a:r>
            <a:endParaRPr sz="1600">
              <a:latin typeface="Times New Roman" panose="02020603050405020304"/>
              <a:cs typeface="Times New Roman" panose="02020603050405020304"/>
            </a:endParaRPr>
          </a:p>
        </p:txBody>
      </p:sp>
      <p:sp>
        <p:nvSpPr>
          <p:cNvPr id="66" name="object 66"/>
          <p:cNvSpPr/>
          <p:nvPr/>
        </p:nvSpPr>
        <p:spPr>
          <a:xfrm>
            <a:off x="8648140" y="4689633"/>
            <a:ext cx="0" cy="239395"/>
          </a:xfrm>
          <a:custGeom>
            <a:avLst/>
            <a:gdLst/>
            <a:ahLst/>
            <a:cxnLst/>
            <a:rect l="l" t="t" r="r" b="b"/>
            <a:pathLst>
              <a:path h="239395">
                <a:moveTo>
                  <a:pt x="0" y="0"/>
                </a:moveTo>
                <a:lnTo>
                  <a:pt x="0" y="239314"/>
                </a:lnTo>
              </a:path>
            </a:pathLst>
          </a:custGeom>
          <a:ln w="25506">
            <a:solidFill>
              <a:srgbClr val="000000"/>
            </a:solidFill>
          </a:ln>
        </p:spPr>
        <p:txBody>
          <a:bodyPr wrap="square" lIns="0" tIns="0" rIns="0" bIns="0" rtlCol="0"/>
          <a:lstStyle/>
          <a:p/>
        </p:txBody>
      </p:sp>
      <p:sp>
        <p:nvSpPr>
          <p:cNvPr id="67" name="object 67"/>
          <p:cNvSpPr/>
          <p:nvPr/>
        </p:nvSpPr>
        <p:spPr>
          <a:xfrm>
            <a:off x="9635467" y="4689633"/>
            <a:ext cx="0" cy="239395"/>
          </a:xfrm>
          <a:custGeom>
            <a:avLst/>
            <a:gdLst/>
            <a:ahLst/>
            <a:cxnLst/>
            <a:rect l="l" t="t" r="r" b="b"/>
            <a:pathLst>
              <a:path h="239395">
                <a:moveTo>
                  <a:pt x="0" y="0"/>
                </a:moveTo>
                <a:lnTo>
                  <a:pt x="0" y="239294"/>
                </a:lnTo>
              </a:path>
            </a:pathLst>
          </a:custGeom>
          <a:ln w="25506">
            <a:solidFill>
              <a:srgbClr val="000000"/>
            </a:solidFill>
          </a:ln>
        </p:spPr>
        <p:txBody>
          <a:bodyPr wrap="square" lIns="0" tIns="0" rIns="0" bIns="0" rtlCol="0"/>
          <a:lstStyle/>
          <a:p/>
        </p:txBody>
      </p:sp>
      <p:sp>
        <p:nvSpPr>
          <p:cNvPr id="68" name="object 68"/>
          <p:cNvSpPr txBox="1"/>
          <p:nvPr/>
        </p:nvSpPr>
        <p:spPr>
          <a:xfrm>
            <a:off x="8435636" y="4894066"/>
            <a:ext cx="391795" cy="257810"/>
          </a:xfrm>
          <a:prstGeom prst="rect">
            <a:avLst/>
          </a:prstGeom>
        </p:spPr>
        <p:txBody>
          <a:bodyPr vert="horz" wrap="square" lIns="0" tIns="12065" rIns="0" bIns="0" rtlCol="0">
            <a:spAutoFit/>
          </a:bodyPr>
          <a:lstStyle/>
          <a:p>
            <a:pPr marL="12700">
              <a:lnSpc>
                <a:spcPct val="100000"/>
              </a:lnSpc>
              <a:spcBef>
                <a:spcPts val="95"/>
              </a:spcBef>
            </a:pPr>
            <a:r>
              <a:rPr sz="1600" spc="50" dirty="0">
                <a:latin typeface="Times New Roman" panose="02020603050405020304"/>
                <a:cs typeface="Times New Roman" panose="02020603050405020304"/>
              </a:rPr>
              <a:t>N</a:t>
            </a:r>
            <a:r>
              <a:rPr sz="1600" spc="35" dirty="0">
                <a:latin typeface="Times New Roman" panose="02020603050405020304"/>
                <a:cs typeface="Times New Roman" panose="02020603050405020304"/>
              </a:rPr>
              <a:t>ov</a:t>
            </a:r>
            <a:endParaRPr sz="1600">
              <a:latin typeface="Times New Roman" panose="02020603050405020304"/>
              <a:cs typeface="Times New Roman" panose="02020603050405020304"/>
            </a:endParaRPr>
          </a:p>
        </p:txBody>
      </p:sp>
      <p:sp>
        <p:nvSpPr>
          <p:cNvPr id="69" name="object 69"/>
          <p:cNvSpPr txBox="1"/>
          <p:nvPr/>
        </p:nvSpPr>
        <p:spPr>
          <a:xfrm>
            <a:off x="9516843" y="4894066"/>
            <a:ext cx="238125" cy="257810"/>
          </a:xfrm>
          <a:prstGeom prst="rect">
            <a:avLst/>
          </a:prstGeom>
        </p:spPr>
        <p:txBody>
          <a:bodyPr vert="horz" wrap="square" lIns="0" tIns="12065" rIns="0" bIns="0" rtlCol="0">
            <a:spAutoFit/>
          </a:bodyPr>
          <a:lstStyle/>
          <a:p>
            <a:pPr marL="12700">
              <a:lnSpc>
                <a:spcPct val="100000"/>
              </a:lnSpc>
              <a:spcBef>
                <a:spcPts val="95"/>
              </a:spcBef>
            </a:pPr>
            <a:r>
              <a:rPr sz="1600" spc="35" dirty="0">
                <a:latin typeface="Times New Roman" panose="02020603050405020304"/>
                <a:cs typeface="Times New Roman" panose="02020603050405020304"/>
              </a:rPr>
              <a:t>29</a:t>
            </a:r>
            <a:endParaRPr sz="1600">
              <a:latin typeface="Times New Roman" panose="02020603050405020304"/>
              <a:cs typeface="Times New Roman" panose="02020603050405020304"/>
            </a:endParaRPr>
          </a:p>
        </p:txBody>
      </p:sp>
      <p:sp>
        <p:nvSpPr>
          <p:cNvPr id="70" name="object 70"/>
          <p:cNvSpPr/>
          <p:nvPr/>
        </p:nvSpPr>
        <p:spPr>
          <a:xfrm>
            <a:off x="6924302" y="4617842"/>
            <a:ext cx="502284" cy="478790"/>
          </a:xfrm>
          <a:custGeom>
            <a:avLst/>
            <a:gdLst/>
            <a:ahLst/>
            <a:cxnLst/>
            <a:rect l="l" t="t" r="r" b="b"/>
            <a:pathLst>
              <a:path w="502285" h="478789">
                <a:moveTo>
                  <a:pt x="501989" y="0"/>
                </a:moveTo>
                <a:lnTo>
                  <a:pt x="0" y="478595"/>
                </a:lnTo>
              </a:path>
            </a:pathLst>
          </a:custGeom>
          <a:ln w="24881">
            <a:solidFill>
              <a:srgbClr val="000000"/>
            </a:solidFill>
          </a:ln>
        </p:spPr>
        <p:txBody>
          <a:bodyPr wrap="square" lIns="0" tIns="0" rIns="0" bIns="0" rtlCol="0"/>
          <a:lstStyle/>
          <a:p/>
        </p:txBody>
      </p:sp>
      <p:sp>
        <p:nvSpPr>
          <p:cNvPr id="71" name="object 71"/>
          <p:cNvSpPr/>
          <p:nvPr/>
        </p:nvSpPr>
        <p:spPr>
          <a:xfrm>
            <a:off x="7426290" y="4617842"/>
            <a:ext cx="502284" cy="478790"/>
          </a:xfrm>
          <a:custGeom>
            <a:avLst/>
            <a:gdLst/>
            <a:ahLst/>
            <a:cxnLst/>
            <a:rect l="l" t="t" r="r" b="b"/>
            <a:pathLst>
              <a:path w="502285" h="478789">
                <a:moveTo>
                  <a:pt x="501989" y="478595"/>
                </a:moveTo>
                <a:lnTo>
                  <a:pt x="0" y="0"/>
                </a:lnTo>
                <a:lnTo>
                  <a:pt x="0" y="478595"/>
                </a:lnTo>
              </a:path>
            </a:pathLst>
          </a:custGeom>
          <a:ln w="24881">
            <a:solidFill>
              <a:srgbClr val="000000"/>
            </a:solidFill>
          </a:ln>
        </p:spPr>
        <p:txBody>
          <a:bodyPr wrap="square" lIns="0" tIns="0" rIns="0" bIns="0" rtlCol="0"/>
          <a:lstStyle/>
          <a:p/>
        </p:txBody>
      </p:sp>
      <p:sp>
        <p:nvSpPr>
          <p:cNvPr id="72" name="object 72"/>
          <p:cNvSpPr/>
          <p:nvPr/>
        </p:nvSpPr>
        <p:spPr>
          <a:xfrm>
            <a:off x="6572873" y="5096452"/>
            <a:ext cx="527685" cy="239395"/>
          </a:xfrm>
          <a:custGeom>
            <a:avLst/>
            <a:gdLst/>
            <a:ahLst/>
            <a:cxnLst/>
            <a:rect l="l" t="t" r="r" b="b"/>
            <a:pathLst>
              <a:path w="527685" h="239395">
                <a:moveTo>
                  <a:pt x="0" y="239301"/>
                </a:moveTo>
                <a:lnTo>
                  <a:pt x="527141" y="239301"/>
                </a:lnTo>
                <a:lnTo>
                  <a:pt x="527141" y="0"/>
                </a:lnTo>
                <a:lnTo>
                  <a:pt x="0" y="0"/>
                </a:lnTo>
                <a:lnTo>
                  <a:pt x="0" y="239301"/>
                </a:lnTo>
                <a:close/>
              </a:path>
            </a:pathLst>
          </a:custGeom>
          <a:solidFill>
            <a:srgbClr val="FFFFFF"/>
          </a:solidFill>
        </p:spPr>
        <p:txBody>
          <a:bodyPr wrap="square" lIns="0" tIns="0" rIns="0" bIns="0" rtlCol="0"/>
          <a:lstStyle/>
          <a:p/>
        </p:txBody>
      </p:sp>
      <p:sp>
        <p:nvSpPr>
          <p:cNvPr id="73" name="object 73"/>
          <p:cNvSpPr/>
          <p:nvPr/>
        </p:nvSpPr>
        <p:spPr>
          <a:xfrm>
            <a:off x="7100015" y="5096452"/>
            <a:ext cx="502284" cy="239395"/>
          </a:xfrm>
          <a:custGeom>
            <a:avLst/>
            <a:gdLst/>
            <a:ahLst/>
            <a:cxnLst/>
            <a:rect l="l" t="t" r="r" b="b"/>
            <a:pathLst>
              <a:path w="502285" h="239395">
                <a:moveTo>
                  <a:pt x="0" y="239301"/>
                </a:moveTo>
                <a:lnTo>
                  <a:pt x="501989" y="239301"/>
                </a:lnTo>
                <a:lnTo>
                  <a:pt x="501989" y="0"/>
                </a:lnTo>
                <a:lnTo>
                  <a:pt x="0" y="0"/>
                </a:lnTo>
                <a:lnTo>
                  <a:pt x="0" y="239301"/>
                </a:lnTo>
                <a:close/>
              </a:path>
            </a:pathLst>
          </a:custGeom>
          <a:solidFill>
            <a:srgbClr val="FFFFFF"/>
          </a:solidFill>
        </p:spPr>
        <p:txBody>
          <a:bodyPr wrap="square" lIns="0" tIns="0" rIns="0" bIns="0" rtlCol="0"/>
          <a:lstStyle/>
          <a:p/>
        </p:txBody>
      </p:sp>
      <p:sp>
        <p:nvSpPr>
          <p:cNvPr id="74" name="object 74"/>
          <p:cNvSpPr/>
          <p:nvPr/>
        </p:nvSpPr>
        <p:spPr>
          <a:xfrm>
            <a:off x="7602004" y="5096452"/>
            <a:ext cx="652780" cy="239395"/>
          </a:xfrm>
          <a:custGeom>
            <a:avLst/>
            <a:gdLst/>
            <a:ahLst/>
            <a:cxnLst/>
            <a:rect l="l" t="t" r="r" b="b"/>
            <a:pathLst>
              <a:path w="652779" h="239395">
                <a:moveTo>
                  <a:pt x="0" y="239301"/>
                </a:moveTo>
                <a:lnTo>
                  <a:pt x="652727" y="239301"/>
                </a:lnTo>
                <a:lnTo>
                  <a:pt x="652727" y="0"/>
                </a:lnTo>
                <a:lnTo>
                  <a:pt x="0" y="0"/>
                </a:lnTo>
                <a:lnTo>
                  <a:pt x="0" y="239301"/>
                </a:lnTo>
                <a:close/>
              </a:path>
            </a:pathLst>
          </a:custGeom>
          <a:solidFill>
            <a:srgbClr val="FFFFFF"/>
          </a:solidFill>
        </p:spPr>
        <p:txBody>
          <a:bodyPr wrap="square" lIns="0" tIns="0" rIns="0" bIns="0" rtlCol="0"/>
          <a:lstStyle/>
          <a:p/>
        </p:txBody>
      </p:sp>
      <p:sp>
        <p:nvSpPr>
          <p:cNvPr id="75" name="object 75"/>
          <p:cNvSpPr txBox="1"/>
          <p:nvPr/>
        </p:nvSpPr>
        <p:spPr>
          <a:xfrm>
            <a:off x="6745098" y="5061589"/>
            <a:ext cx="1350010" cy="257810"/>
          </a:xfrm>
          <a:prstGeom prst="rect">
            <a:avLst/>
          </a:prstGeom>
        </p:spPr>
        <p:txBody>
          <a:bodyPr vert="horz" wrap="square" lIns="0" tIns="12065" rIns="0" bIns="0" rtlCol="0">
            <a:spAutoFit/>
          </a:bodyPr>
          <a:lstStyle/>
          <a:p>
            <a:pPr marL="12700">
              <a:lnSpc>
                <a:spcPct val="100000"/>
              </a:lnSpc>
              <a:spcBef>
                <a:spcPts val="95"/>
              </a:spcBef>
              <a:tabLst>
                <a:tab pos="598805" algn="l"/>
                <a:tab pos="1029335" algn="l"/>
              </a:tabLst>
            </a:pPr>
            <a:r>
              <a:rPr sz="1600" spc="50" dirty="0">
                <a:latin typeface="Times New Roman" panose="02020603050405020304"/>
                <a:cs typeface="Times New Roman" panose="02020603050405020304"/>
              </a:rPr>
              <a:t>D</a:t>
            </a:r>
            <a:r>
              <a:rPr sz="1600" spc="45" dirty="0">
                <a:latin typeface="Times New Roman" panose="02020603050405020304"/>
                <a:cs typeface="Times New Roman" panose="02020603050405020304"/>
              </a:rPr>
              <a:t>T</a:t>
            </a:r>
            <a:r>
              <a:rPr sz="1600" spc="45" dirty="0">
                <a:latin typeface="Times New Roman" panose="02020603050405020304"/>
                <a:cs typeface="Times New Roman" panose="02020603050405020304"/>
              </a:rPr>
              <a:t>	</a:t>
            </a:r>
            <a:r>
              <a:rPr sz="1600" spc="25" dirty="0">
                <a:latin typeface="Times New Roman" panose="02020603050405020304"/>
                <a:cs typeface="Times New Roman" panose="02020603050405020304"/>
              </a:rPr>
              <a:t>JJ</a:t>
            </a:r>
            <a:r>
              <a:rPr sz="1600" spc="25" dirty="0">
                <a:latin typeface="Times New Roman" panose="02020603050405020304"/>
                <a:cs typeface="Times New Roman" panose="02020603050405020304"/>
              </a:rPr>
              <a:t>	</a:t>
            </a:r>
            <a:r>
              <a:rPr sz="1600" spc="50" dirty="0">
                <a:latin typeface="Times New Roman" panose="02020603050405020304"/>
                <a:cs typeface="Times New Roman" panose="02020603050405020304"/>
              </a:rPr>
              <a:t>NN</a:t>
            </a:r>
            <a:endParaRPr sz="1600">
              <a:latin typeface="Times New Roman" panose="02020603050405020304"/>
              <a:cs typeface="Times New Roman" panose="02020603050405020304"/>
            </a:endParaRPr>
          </a:p>
        </p:txBody>
      </p:sp>
      <p:sp>
        <p:nvSpPr>
          <p:cNvPr id="76" name="object 76"/>
          <p:cNvSpPr/>
          <p:nvPr/>
        </p:nvSpPr>
        <p:spPr>
          <a:xfrm>
            <a:off x="6924302" y="5335752"/>
            <a:ext cx="0" cy="239395"/>
          </a:xfrm>
          <a:custGeom>
            <a:avLst/>
            <a:gdLst/>
            <a:ahLst/>
            <a:cxnLst/>
            <a:rect l="l" t="t" r="r" b="b"/>
            <a:pathLst>
              <a:path h="239395">
                <a:moveTo>
                  <a:pt x="0" y="0"/>
                </a:moveTo>
                <a:lnTo>
                  <a:pt x="0" y="239280"/>
                </a:lnTo>
              </a:path>
            </a:pathLst>
          </a:custGeom>
          <a:ln w="25506">
            <a:solidFill>
              <a:srgbClr val="000000"/>
            </a:solidFill>
          </a:ln>
        </p:spPr>
        <p:txBody>
          <a:bodyPr wrap="square" lIns="0" tIns="0" rIns="0" bIns="0" rtlCol="0"/>
          <a:lstStyle/>
          <a:p/>
        </p:txBody>
      </p:sp>
      <p:sp>
        <p:nvSpPr>
          <p:cNvPr id="77" name="object 77"/>
          <p:cNvSpPr/>
          <p:nvPr/>
        </p:nvSpPr>
        <p:spPr>
          <a:xfrm>
            <a:off x="7426290" y="5335752"/>
            <a:ext cx="0" cy="574675"/>
          </a:xfrm>
          <a:custGeom>
            <a:avLst/>
            <a:gdLst/>
            <a:ahLst/>
            <a:cxnLst/>
            <a:rect l="l" t="t" r="r" b="b"/>
            <a:pathLst>
              <a:path h="574675">
                <a:moveTo>
                  <a:pt x="0" y="0"/>
                </a:moveTo>
                <a:lnTo>
                  <a:pt x="0" y="574314"/>
                </a:lnTo>
              </a:path>
            </a:pathLst>
          </a:custGeom>
          <a:ln w="25506">
            <a:solidFill>
              <a:srgbClr val="000000"/>
            </a:solidFill>
          </a:ln>
        </p:spPr>
        <p:txBody>
          <a:bodyPr wrap="square" lIns="0" tIns="0" rIns="0" bIns="0" rtlCol="0"/>
          <a:lstStyle/>
          <a:p/>
        </p:txBody>
      </p:sp>
      <p:sp>
        <p:nvSpPr>
          <p:cNvPr id="78" name="object 78"/>
          <p:cNvSpPr/>
          <p:nvPr/>
        </p:nvSpPr>
        <p:spPr>
          <a:xfrm>
            <a:off x="7928280" y="5335752"/>
            <a:ext cx="0" cy="239395"/>
          </a:xfrm>
          <a:custGeom>
            <a:avLst/>
            <a:gdLst/>
            <a:ahLst/>
            <a:cxnLst/>
            <a:rect l="l" t="t" r="r" b="b"/>
            <a:pathLst>
              <a:path h="239395">
                <a:moveTo>
                  <a:pt x="0" y="0"/>
                </a:moveTo>
                <a:lnTo>
                  <a:pt x="0" y="239280"/>
                </a:lnTo>
              </a:path>
            </a:pathLst>
          </a:custGeom>
          <a:ln w="25506">
            <a:solidFill>
              <a:srgbClr val="000000"/>
            </a:solidFill>
          </a:ln>
        </p:spPr>
        <p:txBody>
          <a:bodyPr wrap="square" lIns="0" tIns="0" rIns="0" bIns="0" rtlCol="0"/>
          <a:lstStyle/>
          <a:p/>
        </p:txBody>
      </p:sp>
      <p:sp>
        <p:nvSpPr>
          <p:cNvPr id="79" name="object 79"/>
          <p:cNvSpPr txBox="1"/>
          <p:nvPr/>
        </p:nvSpPr>
        <p:spPr>
          <a:xfrm>
            <a:off x="6871924" y="5496178"/>
            <a:ext cx="1425575" cy="641985"/>
          </a:xfrm>
          <a:prstGeom prst="rect">
            <a:avLst/>
          </a:prstGeom>
        </p:spPr>
        <p:txBody>
          <a:bodyPr vert="horz" wrap="square" lIns="0" tIns="12700" rIns="0" bIns="0" rtlCol="0">
            <a:spAutoFit/>
          </a:bodyPr>
          <a:lstStyle/>
          <a:p>
            <a:pPr marL="12700" marR="5080" indent="16510">
              <a:lnSpc>
                <a:spcPct val="128000"/>
              </a:lnSpc>
              <a:spcBef>
                <a:spcPts val="100"/>
              </a:spcBef>
              <a:tabLst>
                <a:tab pos="751205" algn="l"/>
              </a:tabLst>
            </a:pPr>
            <a:r>
              <a:rPr sz="1600" spc="30" dirty="0">
                <a:latin typeface="Times New Roman" panose="02020603050405020304"/>
                <a:cs typeface="Times New Roman" panose="02020603050405020304"/>
              </a:rPr>
              <a:t>a</a:t>
            </a:r>
            <a:r>
              <a:rPr sz="1600" spc="30" dirty="0">
                <a:latin typeface="Times New Roman" panose="02020603050405020304"/>
                <a:cs typeface="Times New Roman" panose="02020603050405020304"/>
              </a:rPr>
              <a:t>	</a:t>
            </a:r>
            <a:r>
              <a:rPr sz="1600" spc="25" dirty="0">
                <a:latin typeface="Times New Roman" panose="02020603050405020304"/>
                <a:cs typeface="Times New Roman" panose="02020603050405020304"/>
              </a:rPr>
              <a:t>director  </a:t>
            </a:r>
            <a:r>
              <a:rPr sz="1600" spc="30" dirty="0">
                <a:latin typeface="Times New Roman" panose="02020603050405020304"/>
                <a:cs typeface="Times New Roman" panose="02020603050405020304"/>
              </a:rPr>
              <a:t>nonexecutive</a:t>
            </a:r>
            <a:endParaRPr sz="1600">
              <a:latin typeface="Times New Roman" panose="02020603050405020304"/>
              <a:cs typeface="Times New Roman" panose="02020603050405020304"/>
            </a:endParaRPr>
          </a:p>
        </p:txBody>
      </p:sp>
      <p:sp>
        <p:nvSpPr>
          <p:cNvPr id="87" name="标题 86"/>
          <p:cNvSpPr/>
          <p:nvPr>
            <p:ph type="title"/>
          </p:nvPr>
        </p:nvSpPr>
        <p:spPr>
          <a:xfrm>
            <a:off x="670560" y="358140"/>
            <a:ext cx="10850880" cy="59055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短语结构与依存结构的关系</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880615" y="1484375"/>
            <a:ext cx="8502650" cy="992505"/>
          </a:xfrm>
          <a:custGeom>
            <a:avLst/>
            <a:gdLst/>
            <a:ahLst/>
            <a:cxnLst/>
            <a:rect l="l" t="t" r="r" b="b"/>
            <a:pathLst>
              <a:path w="8502650" h="992505">
                <a:moveTo>
                  <a:pt x="0" y="992124"/>
                </a:moveTo>
                <a:lnTo>
                  <a:pt x="8502396" y="992124"/>
                </a:lnTo>
                <a:lnTo>
                  <a:pt x="8502396" y="0"/>
                </a:lnTo>
                <a:lnTo>
                  <a:pt x="0" y="0"/>
                </a:lnTo>
                <a:lnTo>
                  <a:pt x="0" y="992124"/>
                </a:lnTo>
                <a:close/>
              </a:path>
            </a:pathLst>
          </a:custGeom>
          <a:solidFill>
            <a:srgbClr val="FFFFFF"/>
          </a:solidFill>
        </p:spPr>
        <p:txBody>
          <a:bodyPr wrap="square" lIns="0" tIns="0" rIns="0" bIns="0" rtlCol="0"/>
          <a:lstStyle/>
          <a:p/>
        </p:txBody>
      </p:sp>
      <p:sp>
        <p:nvSpPr>
          <p:cNvPr id="11" name="object 11"/>
          <p:cNvSpPr txBox="1"/>
          <p:nvPr/>
        </p:nvSpPr>
        <p:spPr>
          <a:xfrm>
            <a:off x="1049655" y="1640205"/>
            <a:ext cx="10273030" cy="396240"/>
          </a:xfrm>
          <a:prstGeom prst="rect">
            <a:avLst/>
          </a:prstGeom>
        </p:spPr>
        <p:txBody>
          <a:bodyPr vert="horz" wrap="square" lIns="0" tIns="12065" rIns="0" bIns="0" rtlCol="0">
            <a:spAutoFit/>
          </a:bodyPr>
          <a:lstStyle/>
          <a:p>
            <a:pPr marL="12065" marR="5080" indent="0">
              <a:lnSpc>
                <a:spcPct val="100000"/>
              </a:lnSpc>
              <a:spcBef>
                <a:spcPts val="95"/>
              </a:spcBef>
              <a:buClr>
                <a:srgbClr val="3333CC"/>
              </a:buClr>
              <a:buSzPct val="89000"/>
              <a:buNone/>
              <a:tabLst>
                <a:tab pos="377190" algn="l"/>
              </a:tabLst>
            </a:pPr>
            <a:r>
              <a:rPr sz="2500" b="1" dirty="0">
                <a:latin typeface="Times New Roman" panose="02020603050405020304" charset="0"/>
                <a:cs typeface="Times New Roman" panose="02020603050405020304" charset="0"/>
              </a:rPr>
              <a:t>根据中心词表为每个节点选择中心子节点 (中心词通过自底向上传递得到)</a:t>
            </a:r>
            <a:endParaRPr sz="2500" b="1" dirty="0">
              <a:latin typeface="Times New Roman" panose="02020603050405020304" charset="0"/>
              <a:cs typeface="Times New Roman" panose="02020603050405020304" charset="0"/>
            </a:endParaRPr>
          </a:p>
        </p:txBody>
      </p:sp>
      <p:sp>
        <p:nvSpPr>
          <p:cNvPr id="12" name="object 12"/>
          <p:cNvSpPr txBox="1"/>
          <p:nvPr/>
        </p:nvSpPr>
        <p:spPr>
          <a:xfrm>
            <a:off x="3828839" y="2526657"/>
            <a:ext cx="92646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S(join,</a:t>
            </a:r>
            <a:r>
              <a:rPr sz="1500" spc="-5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13" name="object 13"/>
          <p:cNvSpPr/>
          <p:nvPr/>
        </p:nvSpPr>
        <p:spPr>
          <a:xfrm>
            <a:off x="3062763" y="2790823"/>
            <a:ext cx="1140460" cy="229870"/>
          </a:xfrm>
          <a:custGeom>
            <a:avLst/>
            <a:gdLst/>
            <a:ahLst/>
            <a:cxnLst/>
            <a:rect l="l" t="t" r="r" b="b"/>
            <a:pathLst>
              <a:path w="1140460" h="229869">
                <a:moveTo>
                  <a:pt x="1139980" y="0"/>
                </a:moveTo>
                <a:lnTo>
                  <a:pt x="0" y="229729"/>
                </a:lnTo>
              </a:path>
            </a:pathLst>
          </a:custGeom>
          <a:ln w="23354">
            <a:solidFill>
              <a:srgbClr val="000000"/>
            </a:solidFill>
          </a:ln>
        </p:spPr>
        <p:txBody>
          <a:bodyPr wrap="square" lIns="0" tIns="0" rIns="0" bIns="0" rtlCol="0"/>
          <a:lstStyle/>
          <a:p/>
        </p:txBody>
      </p:sp>
      <p:sp>
        <p:nvSpPr>
          <p:cNvPr id="14" name="object 14"/>
          <p:cNvSpPr/>
          <p:nvPr/>
        </p:nvSpPr>
        <p:spPr>
          <a:xfrm>
            <a:off x="4202743" y="2790823"/>
            <a:ext cx="1140460" cy="229870"/>
          </a:xfrm>
          <a:custGeom>
            <a:avLst/>
            <a:gdLst/>
            <a:ahLst/>
            <a:cxnLst/>
            <a:rect l="l" t="t" r="r" b="b"/>
            <a:pathLst>
              <a:path w="1140460" h="229869">
                <a:moveTo>
                  <a:pt x="0" y="0"/>
                </a:moveTo>
                <a:lnTo>
                  <a:pt x="1139980" y="229729"/>
                </a:lnTo>
              </a:path>
            </a:pathLst>
          </a:custGeom>
          <a:ln w="23354">
            <a:solidFill>
              <a:srgbClr val="000000"/>
            </a:solidFill>
          </a:ln>
        </p:spPr>
        <p:txBody>
          <a:bodyPr wrap="square" lIns="0" tIns="0" rIns="0" bIns="0" rtlCol="0"/>
          <a:lstStyle/>
          <a:p/>
        </p:txBody>
      </p:sp>
      <p:sp>
        <p:nvSpPr>
          <p:cNvPr id="15" name="object 15"/>
          <p:cNvSpPr/>
          <p:nvPr/>
        </p:nvSpPr>
        <p:spPr>
          <a:xfrm>
            <a:off x="2194482" y="3020663"/>
            <a:ext cx="1800860" cy="230504"/>
          </a:xfrm>
          <a:custGeom>
            <a:avLst/>
            <a:gdLst/>
            <a:ahLst/>
            <a:cxnLst/>
            <a:rect l="l" t="t" r="r" b="b"/>
            <a:pathLst>
              <a:path w="1800860" h="230505">
                <a:moveTo>
                  <a:pt x="0" y="229944"/>
                </a:moveTo>
                <a:lnTo>
                  <a:pt x="1800810" y="229944"/>
                </a:lnTo>
                <a:lnTo>
                  <a:pt x="1800810" y="0"/>
                </a:lnTo>
                <a:lnTo>
                  <a:pt x="0" y="0"/>
                </a:lnTo>
                <a:lnTo>
                  <a:pt x="0" y="229944"/>
                </a:lnTo>
                <a:close/>
              </a:path>
            </a:pathLst>
          </a:custGeom>
          <a:solidFill>
            <a:srgbClr val="FFFFFF"/>
          </a:solidFill>
        </p:spPr>
        <p:txBody>
          <a:bodyPr wrap="square" lIns="0" tIns="0" rIns="0" bIns="0" rtlCol="0"/>
          <a:lstStyle/>
          <a:p/>
        </p:txBody>
      </p:sp>
      <p:sp>
        <p:nvSpPr>
          <p:cNvPr id="16" name="object 16"/>
          <p:cNvSpPr txBox="1"/>
          <p:nvPr/>
        </p:nvSpPr>
        <p:spPr>
          <a:xfrm>
            <a:off x="2368674" y="2986668"/>
            <a:ext cx="145224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NP(Vinken,</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17" name="object 17"/>
          <p:cNvSpPr/>
          <p:nvPr/>
        </p:nvSpPr>
        <p:spPr>
          <a:xfrm>
            <a:off x="4748041" y="3020663"/>
            <a:ext cx="1459230" cy="230504"/>
          </a:xfrm>
          <a:custGeom>
            <a:avLst/>
            <a:gdLst/>
            <a:ahLst/>
            <a:cxnLst/>
            <a:rect l="l" t="t" r="r" b="b"/>
            <a:pathLst>
              <a:path w="1459229" h="230505">
                <a:moveTo>
                  <a:pt x="0" y="229944"/>
                </a:moveTo>
                <a:lnTo>
                  <a:pt x="1459167" y="229944"/>
                </a:lnTo>
                <a:lnTo>
                  <a:pt x="1459167" y="0"/>
                </a:lnTo>
                <a:lnTo>
                  <a:pt x="0" y="0"/>
                </a:lnTo>
                <a:lnTo>
                  <a:pt x="0" y="229944"/>
                </a:lnTo>
                <a:close/>
              </a:path>
            </a:pathLst>
          </a:custGeom>
          <a:solidFill>
            <a:srgbClr val="FFFFFF"/>
          </a:solidFill>
        </p:spPr>
        <p:txBody>
          <a:bodyPr wrap="square" lIns="0" tIns="0" rIns="0" bIns="0" rtlCol="0"/>
          <a:lstStyle/>
          <a:p/>
        </p:txBody>
      </p:sp>
      <p:sp>
        <p:nvSpPr>
          <p:cNvPr id="18" name="object 18"/>
          <p:cNvSpPr txBox="1"/>
          <p:nvPr/>
        </p:nvSpPr>
        <p:spPr>
          <a:xfrm>
            <a:off x="4968851" y="2986668"/>
            <a:ext cx="101790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(join,VB)</a:t>
            </a:r>
            <a:endParaRPr sz="1500">
              <a:latin typeface="Times New Roman" panose="02020603050405020304"/>
              <a:cs typeface="Times New Roman" panose="02020603050405020304"/>
            </a:endParaRPr>
          </a:p>
        </p:txBody>
      </p:sp>
      <p:sp>
        <p:nvSpPr>
          <p:cNvPr id="19" name="object 19"/>
          <p:cNvSpPr/>
          <p:nvPr/>
        </p:nvSpPr>
        <p:spPr>
          <a:xfrm>
            <a:off x="3062763" y="3250608"/>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20" name="object 20"/>
          <p:cNvSpPr txBox="1"/>
          <p:nvPr/>
        </p:nvSpPr>
        <p:spPr>
          <a:xfrm>
            <a:off x="2857219" y="3676507"/>
            <a:ext cx="412115" cy="247015"/>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FF0000"/>
                </a:solidFill>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21" name="object 21"/>
          <p:cNvSpPr/>
          <p:nvPr/>
        </p:nvSpPr>
        <p:spPr>
          <a:xfrm>
            <a:off x="3062763" y="3940447"/>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22" name="object 22"/>
          <p:cNvSpPr txBox="1"/>
          <p:nvPr/>
        </p:nvSpPr>
        <p:spPr>
          <a:xfrm>
            <a:off x="2765977" y="4366313"/>
            <a:ext cx="59372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V</a:t>
            </a:r>
            <a:r>
              <a:rPr sz="1500" spc="5" dirty="0">
                <a:latin typeface="Times New Roman" panose="02020603050405020304"/>
                <a:cs typeface="Times New Roman" panose="02020603050405020304"/>
              </a:rPr>
              <a:t>inken</a:t>
            </a:r>
            <a:endParaRPr sz="1500">
              <a:latin typeface="Times New Roman" panose="02020603050405020304"/>
              <a:cs typeface="Times New Roman" panose="02020603050405020304"/>
            </a:endParaRPr>
          </a:p>
        </p:txBody>
      </p:sp>
      <p:sp>
        <p:nvSpPr>
          <p:cNvPr id="23" name="object 23"/>
          <p:cNvSpPr/>
          <p:nvPr/>
        </p:nvSpPr>
        <p:spPr>
          <a:xfrm>
            <a:off x="4202743" y="3250608"/>
            <a:ext cx="1140460" cy="230504"/>
          </a:xfrm>
          <a:custGeom>
            <a:avLst/>
            <a:gdLst/>
            <a:ahLst/>
            <a:cxnLst/>
            <a:rect l="l" t="t" r="r" b="b"/>
            <a:pathLst>
              <a:path w="1140460" h="230504">
                <a:moveTo>
                  <a:pt x="1139980" y="0"/>
                </a:moveTo>
                <a:lnTo>
                  <a:pt x="0" y="229924"/>
                </a:lnTo>
              </a:path>
            </a:pathLst>
          </a:custGeom>
          <a:ln w="23354">
            <a:solidFill>
              <a:srgbClr val="000000"/>
            </a:solidFill>
          </a:ln>
        </p:spPr>
        <p:txBody>
          <a:bodyPr wrap="square" lIns="0" tIns="0" rIns="0" bIns="0" rtlCol="0"/>
          <a:lstStyle/>
          <a:p/>
        </p:txBody>
      </p:sp>
      <p:sp>
        <p:nvSpPr>
          <p:cNvPr id="24" name="object 24"/>
          <p:cNvSpPr/>
          <p:nvPr/>
        </p:nvSpPr>
        <p:spPr>
          <a:xfrm>
            <a:off x="5342724" y="3250608"/>
            <a:ext cx="1140460" cy="230504"/>
          </a:xfrm>
          <a:custGeom>
            <a:avLst/>
            <a:gdLst/>
            <a:ahLst/>
            <a:cxnLst/>
            <a:rect l="l" t="t" r="r" b="b"/>
            <a:pathLst>
              <a:path w="1140460" h="230504">
                <a:moveTo>
                  <a:pt x="0" y="0"/>
                </a:moveTo>
                <a:lnTo>
                  <a:pt x="1139915" y="229924"/>
                </a:lnTo>
              </a:path>
            </a:pathLst>
          </a:custGeom>
          <a:ln w="23354">
            <a:solidFill>
              <a:srgbClr val="000000"/>
            </a:solidFill>
          </a:ln>
        </p:spPr>
        <p:txBody>
          <a:bodyPr wrap="square" lIns="0" tIns="0" rIns="0" bIns="0" rtlCol="0"/>
          <a:lstStyle/>
          <a:p/>
        </p:txBody>
      </p:sp>
      <p:sp>
        <p:nvSpPr>
          <p:cNvPr id="25" name="object 25"/>
          <p:cNvSpPr/>
          <p:nvPr/>
        </p:nvSpPr>
        <p:spPr>
          <a:xfrm>
            <a:off x="3906367" y="3480545"/>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26" name="object 26"/>
          <p:cNvSpPr txBox="1"/>
          <p:nvPr/>
        </p:nvSpPr>
        <p:spPr>
          <a:xfrm>
            <a:off x="4034938" y="3446550"/>
            <a:ext cx="336550" cy="247015"/>
          </a:xfrm>
          <a:prstGeom prst="rect">
            <a:avLst/>
          </a:prstGeom>
        </p:spPr>
        <p:txBody>
          <a:bodyPr vert="horz" wrap="square" lIns="0" tIns="16510" rIns="0" bIns="0" rtlCol="0">
            <a:spAutoFit/>
          </a:bodyPr>
          <a:lstStyle/>
          <a:p>
            <a:pPr marL="12700">
              <a:lnSpc>
                <a:spcPct val="100000"/>
              </a:lnSpc>
              <a:spcBef>
                <a:spcPts val="130"/>
              </a:spcBef>
            </a:pPr>
            <a:r>
              <a:rPr sz="1500" spc="15" dirty="0">
                <a:latin typeface="Times New Roman" panose="02020603050405020304"/>
                <a:cs typeface="Times New Roman" panose="02020603050405020304"/>
              </a:rPr>
              <a:t>MD</a:t>
            </a:r>
            <a:endParaRPr sz="1500">
              <a:latin typeface="Times New Roman" panose="02020603050405020304"/>
              <a:cs typeface="Times New Roman" panose="02020603050405020304"/>
            </a:endParaRPr>
          </a:p>
        </p:txBody>
      </p:sp>
      <p:sp>
        <p:nvSpPr>
          <p:cNvPr id="27" name="object 27"/>
          <p:cNvSpPr txBox="1"/>
          <p:nvPr/>
        </p:nvSpPr>
        <p:spPr>
          <a:xfrm>
            <a:off x="5947774" y="3456122"/>
            <a:ext cx="106616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a:t>
            </a:r>
            <a:r>
              <a:rPr sz="1500" spc="-4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28" name="object 28"/>
          <p:cNvSpPr/>
          <p:nvPr/>
        </p:nvSpPr>
        <p:spPr>
          <a:xfrm>
            <a:off x="4202743" y="3710489"/>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29" name="object 29"/>
          <p:cNvSpPr txBox="1"/>
          <p:nvPr/>
        </p:nvSpPr>
        <p:spPr>
          <a:xfrm>
            <a:off x="4040021" y="4136388"/>
            <a:ext cx="32575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w</a:t>
            </a:r>
            <a:r>
              <a:rPr sz="1500" spc="5" dirty="0">
                <a:latin typeface="Times New Roman" panose="02020603050405020304"/>
                <a:cs typeface="Times New Roman" panose="02020603050405020304"/>
              </a:rPr>
              <a:t>ill</a:t>
            </a:r>
            <a:endParaRPr sz="1500">
              <a:latin typeface="Times New Roman" panose="02020603050405020304"/>
              <a:cs typeface="Times New Roman" panose="02020603050405020304"/>
            </a:endParaRPr>
          </a:p>
        </p:txBody>
      </p:sp>
      <p:sp>
        <p:nvSpPr>
          <p:cNvPr id="30" name="object 30"/>
          <p:cNvSpPr/>
          <p:nvPr/>
        </p:nvSpPr>
        <p:spPr>
          <a:xfrm>
            <a:off x="4886738" y="3710489"/>
            <a:ext cx="1596390" cy="460375"/>
          </a:xfrm>
          <a:custGeom>
            <a:avLst/>
            <a:gdLst/>
            <a:ahLst/>
            <a:cxnLst/>
            <a:rect l="l" t="t" r="r" b="b"/>
            <a:pathLst>
              <a:path w="1596389" h="460375">
                <a:moveTo>
                  <a:pt x="1595901" y="0"/>
                </a:moveTo>
                <a:lnTo>
                  <a:pt x="0" y="459881"/>
                </a:lnTo>
              </a:path>
            </a:pathLst>
          </a:custGeom>
          <a:ln w="23347">
            <a:solidFill>
              <a:srgbClr val="000000"/>
            </a:solidFill>
          </a:ln>
        </p:spPr>
        <p:txBody>
          <a:bodyPr wrap="square" lIns="0" tIns="0" rIns="0" bIns="0" rtlCol="0"/>
          <a:lstStyle/>
          <a:p/>
        </p:txBody>
      </p:sp>
      <p:sp>
        <p:nvSpPr>
          <p:cNvPr id="31" name="object 31"/>
          <p:cNvSpPr/>
          <p:nvPr/>
        </p:nvSpPr>
        <p:spPr>
          <a:xfrm>
            <a:off x="5798645" y="3710489"/>
            <a:ext cx="684530" cy="460375"/>
          </a:xfrm>
          <a:custGeom>
            <a:avLst/>
            <a:gdLst/>
            <a:ahLst/>
            <a:cxnLst/>
            <a:rect l="l" t="t" r="r" b="b"/>
            <a:pathLst>
              <a:path w="684529" h="460375">
                <a:moveTo>
                  <a:pt x="683994" y="0"/>
                </a:moveTo>
                <a:lnTo>
                  <a:pt x="0" y="459881"/>
                </a:lnTo>
              </a:path>
            </a:pathLst>
          </a:custGeom>
          <a:ln w="23300">
            <a:solidFill>
              <a:srgbClr val="000000"/>
            </a:solidFill>
          </a:ln>
        </p:spPr>
        <p:txBody>
          <a:bodyPr wrap="square" lIns="0" tIns="0" rIns="0" bIns="0" rtlCol="0"/>
          <a:lstStyle/>
          <a:p/>
        </p:txBody>
      </p:sp>
      <p:sp>
        <p:nvSpPr>
          <p:cNvPr id="32" name="object 32"/>
          <p:cNvSpPr/>
          <p:nvPr/>
        </p:nvSpPr>
        <p:spPr>
          <a:xfrm>
            <a:off x="6482640" y="3710489"/>
            <a:ext cx="684530" cy="460375"/>
          </a:xfrm>
          <a:custGeom>
            <a:avLst/>
            <a:gdLst/>
            <a:ahLst/>
            <a:cxnLst/>
            <a:rect l="l" t="t" r="r" b="b"/>
            <a:pathLst>
              <a:path w="684529" h="460375">
                <a:moveTo>
                  <a:pt x="0" y="0"/>
                </a:moveTo>
                <a:lnTo>
                  <a:pt x="683994" y="459881"/>
                </a:lnTo>
              </a:path>
            </a:pathLst>
          </a:custGeom>
          <a:ln w="23300">
            <a:solidFill>
              <a:srgbClr val="000000"/>
            </a:solidFill>
          </a:ln>
        </p:spPr>
        <p:txBody>
          <a:bodyPr wrap="square" lIns="0" tIns="0" rIns="0" bIns="0" rtlCol="0"/>
          <a:lstStyle/>
          <a:p/>
        </p:txBody>
      </p:sp>
      <p:sp>
        <p:nvSpPr>
          <p:cNvPr id="33" name="object 33"/>
          <p:cNvSpPr/>
          <p:nvPr/>
        </p:nvSpPr>
        <p:spPr>
          <a:xfrm>
            <a:off x="4590362" y="4170384"/>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34" name="object 34"/>
          <p:cNvSpPr/>
          <p:nvPr/>
        </p:nvSpPr>
        <p:spPr>
          <a:xfrm>
            <a:off x="5112849" y="4179956"/>
            <a:ext cx="1618615" cy="230504"/>
          </a:xfrm>
          <a:custGeom>
            <a:avLst/>
            <a:gdLst/>
            <a:ahLst/>
            <a:cxnLst/>
            <a:rect l="l" t="t" r="r" b="b"/>
            <a:pathLst>
              <a:path w="1618614" h="230504">
                <a:moveTo>
                  <a:pt x="0" y="229944"/>
                </a:moveTo>
                <a:lnTo>
                  <a:pt x="1618422" y="229944"/>
                </a:lnTo>
                <a:lnTo>
                  <a:pt x="1618422" y="0"/>
                </a:lnTo>
                <a:lnTo>
                  <a:pt x="0" y="0"/>
                </a:lnTo>
                <a:lnTo>
                  <a:pt x="0" y="229944"/>
                </a:lnTo>
                <a:close/>
              </a:path>
            </a:pathLst>
          </a:custGeom>
          <a:solidFill>
            <a:srgbClr val="FFFFFF"/>
          </a:solidFill>
        </p:spPr>
        <p:txBody>
          <a:bodyPr wrap="square" lIns="0" tIns="0" rIns="0" bIns="0" rtlCol="0"/>
          <a:lstStyle/>
          <a:p/>
        </p:txBody>
      </p:sp>
      <p:sp>
        <p:nvSpPr>
          <p:cNvPr id="35" name="object 35"/>
          <p:cNvSpPr/>
          <p:nvPr/>
        </p:nvSpPr>
        <p:spPr>
          <a:xfrm>
            <a:off x="6754500" y="4170384"/>
            <a:ext cx="1162685" cy="230504"/>
          </a:xfrm>
          <a:custGeom>
            <a:avLst/>
            <a:gdLst/>
            <a:ahLst/>
            <a:cxnLst/>
            <a:rect l="l" t="t" r="r" b="b"/>
            <a:pathLst>
              <a:path w="1162685" h="230504">
                <a:moveTo>
                  <a:pt x="0" y="229944"/>
                </a:moveTo>
                <a:lnTo>
                  <a:pt x="1162404" y="229944"/>
                </a:lnTo>
                <a:lnTo>
                  <a:pt x="1162404" y="0"/>
                </a:lnTo>
                <a:lnTo>
                  <a:pt x="0" y="0"/>
                </a:lnTo>
                <a:lnTo>
                  <a:pt x="0" y="229944"/>
                </a:lnTo>
                <a:close/>
              </a:path>
            </a:pathLst>
          </a:custGeom>
          <a:solidFill>
            <a:srgbClr val="FFFFFF"/>
          </a:solidFill>
        </p:spPr>
        <p:txBody>
          <a:bodyPr wrap="square" lIns="0" tIns="0" rIns="0" bIns="0" rtlCol="0"/>
          <a:lstStyle/>
          <a:p/>
        </p:txBody>
      </p:sp>
      <p:sp>
        <p:nvSpPr>
          <p:cNvPr id="36" name="object 36"/>
          <p:cNvSpPr txBox="1"/>
          <p:nvPr/>
        </p:nvSpPr>
        <p:spPr>
          <a:xfrm>
            <a:off x="6921003" y="4136388"/>
            <a:ext cx="829944"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PP(as,</a:t>
            </a:r>
            <a:r>
              <a:rPr sz="1500" spc="-5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IN)</a:t>
            </a:r>
            <a:endParaRPr sz="1500">
              <a:latin typeface="Times New Roman" panose="02020603050405020304"/>
              <a:cs typeface="Times New Roman" panose="02020603050405020304"/>
            </a:endParaRPr>
          </a:p>
        </p:txBody>
      </p:sp>
      <p:sp>
        <p:nvSpPr>
          <p:cNvPr id="37" name="object 37"/>
          <p:cNvSpPr/>
          <p:nvPr/>
        </p:nvSpPr>
        <p:spPr>
          <a:xfrm>
            <a:off x="4886738" y="4400328"/>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38" name="object 38"/>
          <p:cNvSpPr txBox="1"/>
          <p:nvPr/>
        </p:nvSpPr>
        <p:spPr>
          <a:xfrm>
            <a:off x="4724016" y="4826227"/>
            <a:ext cx="32575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join</a:t>
            </a:r>
            <a:endParaRPr sz="1500">
              <a:latin typeface="Times New Roman" panose="02020603050405020304"/>
              <a:cs typeface="Times New Roman" panose="02020603050405020304"/>
            </a:endParaRPr>
          </a:p>
        </p:txBody>
      </p:sp>
      <p:sp>
        <p:nvSpPr>
          <p:cNvPr id="39" name="object 39"/>
          <p:cNvSpPr/>
          <p:nvPr/>
        </p:nvSpPr>
        <p:spPr>
          <a:xfrm>
            <a:off x="5342724" y="4400328"/>
            <a:ext cx="455930" cy="230504"/>
          </a:xfrm>
          <a:custGeom>
            <a:avLst/>
            <a:gdLst/>
            <a:ahLst/>
            <a:cxnLst/>
            <a:rect l="l" t="t" r="r" b="b"/>
            <a:pathLst>
              <a:path w="455929" h="230504">
                <a:moveTo>
                  <a:pt x="0" y="229957"/>
                </a:moveTo>
                <a:lnTo>
                  <a:pt x="455921" y="0"/>
                </a:lnTo>
              </a:path>
            </a:pathLst>
          </a:custGeom>
          <a:ln w="23322">
            <a:solidFill>
              <a:srgbClr val="000000"/>
            </a:solidFill>
          </a:ln>
        </p:spPr>
        <p:txBody>
          <a:bodyPr wrap="square" lIns="0" tIns="0" rIns="0" bIns="0" rtlCol="0"/>
          <a:lstStyle/>
          <a:p/>
        </p:txBody>
      </p:sp>
      <p:sp>
        <p:nvSpPr>
          <p:cNvPr id="40" name="object 40"/>
          <p:cNvSpPr/>
          <p:nvPr/>
        </p:nvSpPr>
        <p:spPr>
          <a:xfrm>
            <a:off x="5798645" y="4400328"/>
            <a:ext cx="456565" cy="230504"/>
          </a:xfrm>
          <a:custGeom>
            <a:avLst/>
            <a:gdLst/>
            <a:ahLst/>
            <a:cxnLst/>
            <a:rect l="l" t="t" r="r" b="b"/>
            <a:pathLst>
              <a:path w="456564" h="230504">
                <a:moveTo>
                  <a:pt x="456210" y="229957"/>
                </a:moveTo>
                <a:lnTo>
                  <a:pt x="0" y="0"/>
                </a:lnTo>
              </a:path>
            </a:pathLst>
          </a:custGeom>
          <a:ln w="23322">
            <a:solidFill>
              <a:srgbClr val="000000"/>
            </a:solidFill>
          </a:ln>
        </p:spPr>
        <p:txBody>
          <a:bodyPr wrap="square" lIns="0" tIns="0" rIns="0" bIns="0" rtlCol="0"/>
          <a:lstStyle/>
          <a:p/>
        </p:txBody>
      </p:sp>
      <p:sp>
        <p:nvSpPr>
          <p:cNvPr id="41" name="object 41"/>
          <p:cNvSpPr/>
          <p:nvPr/>
        </p:nvSpPr>
        <p:spPr>
          <a:xfrm>
            <a:off x="5046348" y="4630266"/>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42" name="object 42"/>
          <p:cNvSpPr/>
          <p:nvPr/>
        </p:nvSpPr>
        <p:spPr>
          <a:xfrm>
            <a:off x="5958223" y="4630266"/>
            <a:ext cx="456565" cy="230504"/>
          </a:xfrm>
          <a:custGeom>
            <a:avLst/>
            <a:gdLst/>
            <a:ahLst/>
            <a:cxnLst/>
            <a:rect l="l" t="t" r="r" b="b"/>
            <a:pathLst>
              <a:path w="456564" h="230504">
                <a:moveTo>
                  <a:pt x="0" y="229944"/>
                </a:moveTo>
                <a:lnTo>
                  <a:pt x="456210" y="229944"/>
                </a:lnTo>
                <a:lnTo>
                  <a:pt x="456210" y="0"/>
                </a:lnTo>
                <a:lnTo>
                  <a:pt x="0" y="0"/>
                </a:lnTo>
                <a:lnTo>
                  <a:pt x="0" y="229944"/>
                </a:lnTo>
                <a:close/>
              </a:path>
            </a:pathLst>
          </a:custGeom>
          <a:solidFill>
            <a:srgbClr val="FFFFFF"/>
          </a:solidFill>
        </p:spPr>
        <p:txBody>
          <a:bodyPr wrap="square" lIns="0" tIns="0" rIns="0" bIns="0" rtlCol="0"/>
          <a:lstStyle/>
          <a:p/>
        </p:txBody>
      </p:sp>
      <p:sp>
        <p:nvSpPr>
          <p:cNvPr id="43" name="object 43"/>
          <p:cNvSpPr/>
          <p:nvPr/>
        </p:nvSpPr>
        <p:spPr>
          <a:xfrm>
            <a:off x="5342724" y="4860210"/>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44" name="object 44"/>
          <p:cNvSpPr/>
          <p:nvPr/>
        </p:nvSpPr>
        <p:spPr>
          <a:xfrm>
            <a:off x="6254856" y="4860210"/>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45" name="object 45"/>
          <p:cNvSpPr txBox="1"/>
          <p:nvPr/>
        </p:nvSpPr>
        <p:spPr>
          <a:xfrm>
            <a:off x="5212239" y="5286109"/>
            <a:ext cx="26162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the</a:t>
            </a:r>
            <a:endParaRPr sz="1500">
              <a:latin typeface="Times New Roman" panose="02020603050405020304"/>
              <a:cs typeface="Times New Roman" panose="02020603050405020304"/>
            </a:endParaRPr>
          </a:p>
        </p:txBody>
      </p:sp>
      <p:sp>
        <p:nvSpPr>
          <p:cNvPr id="46" name="object 46"/>
          <p:cNvSpPr/>
          <p:nvPr/>
        </p:nvSpPr>
        <p:spPr>
          <a:xfrm>
            <a:off x="6710745" y="4400328"/>
            <a:ext cx="455930" cy="230504"/>
          </a:xfrm>
          <a:custGeom>
            <a:avLst/>
            <a:gdLst/>
            <a:ahLst/>
            <a:cxnLst/>
            <a:rect l="l" t="t" r="r" b="b"/>
            <a:pathLst>
              <a:path w="455929" h="230504">
                <a:moveTo>
                  <a:pt x="0" y="229957"/>
                </a:moveTo>
                <a:lnTo>
                  <a:pt x="455889" y="0"/>
                </a:lnTo>
              </a:path>
            </a:pathLst>
          </a:custGeom>
          <a:ln w="23322">
            <a:solidFill>
              <a:srgbClr val="000000"/>
            </a:solidFill>
          </a:ln>
        </p:spPr>
        <p:txBody>
          <a:bodyPr wrap="square" lIns="0" tIns="0" rIns="0" bIns="0" rtlCol="0"/>
          <a:lstStyle/>
          <a:p/>
        </p:txBody>
      </p:sp>
      <p:sp>
        <p:nvSpPr>
          <p:cNvPr id="47" name="object 47"/>
          <p:cNvSpPr/>
          <p:nvPr/>
        </p:nvSpPr>
        <p:spPr>
          <a:xfrm>
            <a:off x="7166634" y="4400328"/>
            <a:ext cx="558800" cy="172720"/>
          </a:xfrm>
          <a:custGeom>
            <a:avLst/>
            <a:gdLst/>
            <a:ahLst/>
            <a:cxnLst/>
            <a:rect l="l" t="t" r="r" b="b"/>
            <a:pathLst>
              <a:path w="558800" h="172720">
                <a:moveTo>
                  <a:pt x="558520" y="172459"/>
                </a:moveTo>
                <a:lnTo>
                  <a:pt x="0" y="0"/>
                </a:lnTo>
              </a:path>
            </a:pathLst>
          </a:custGeom>
          <a:ln w="23345">
            <a:solidFill>
              <a:srgbClr val="000000"/>
            </a:solidFill>
          </a:ln>
        </p:spPr>
        <p:txBody>
          <a:bodyPr wrap="square" lIns="0" tIns="0" rIns="0" bIns="0" rtlCol="0"/>
          <a:lstStyle/>
          <a:p/>
        </p:txBody>
      </p:sp>
      <p:sp>
        <p:nvSpPr>
          <p:cNvPr id="48" name="object 48"/>
          <p:cNvSpPr/>
          <p:nvPr/>
        </p:nvSpPr>
        <p:spPr>
          <a:xfrm>
            <a:off x="6482640" y="3710489"/>
            <a:ext cx="2701925" cy="471805"/>
          </a:xfrm>
          <a:custGeom>
            <a:avLst/>
            <a:gdLst/>
            <a:ahLst/>
            <a:cxnLst/>
            <a:rect l="l" t="t" r="r" b="b"/>
            <a:pathLst>
              <a:path w="2701925" h="471804">
                <a:moveTo>
                  <a:pt x="0" y="0"/>
                </a:moveTo>
                <a:lnTo>
                  <a:pt x="2701875" y="471400"/>
                </a:lnTo>
              </a:path>
            </a:pathLst>
          </a:custGeom>
          <a:ln w="23356">
            <a:solidFill>
              <a:srgbClr val="000000"/>
            </a:solidFill>
          </a:ln>
        </p:spPr>
        <p:txBody>
          <a:bodyPr wrap="square" lIns="0" tIns="0" rIns="0" bIns="0" rtlCol="0"/>
          <a:lstStyle/>
          <a:p/>
        </p:txBody>
      </p:sp>
      <p:sp>
        <p:nvSpPr>
          <p:cNvPr id="49" name="object 49"/>
          <p:cNvSpPr/>
          <p:nvPr/>
        </p:nvSpPr>
        <p:spPr>
          <a:xfrm>
            <a:off x="6414434" y="4630266"/>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50" name="object 50"/>
          <p:cNvSpPr txBox="1"/>
          <p:nvPr/>
        </p:nvSpPr>
        <p:spPr>
          <a:xfrm>
            <a:off x="4740360" y="4145961"/>
            <a:ext cx="2085975" cy="711200"/>
          </a:xfrm>
          <a:prstGeom prst="rect">
            <a:avLst/>
          </a:prstGeom>
        </p:spPr>
        <p:txBody>
          <a:bodyPr vert="horz" wrap="square" lIns="0" tIns="16510" rIns="0" bIns="0" rtlCol="0">
            <a:spAutoFit/>
          </a:bodyPr>
          <a:lstStyle/>
          <a:p>
            <a:pPr marL="12700">
              <a:lnSpc>
                <a:spcPct val="100000"/>
              </a:lnSpc>
              <a:spcBef>
                <a:spcPts val="130"/>
              </a:spcBef>
              <a:tabLst>
                <a:tab pos="586105" algn="l"/>
              </a:tabLst>
            </a:pPr>
            <a:r>
              <a:rPr sz="2250" spc="15" baseline="4000" dirty="0">
                <a:solidFill>
                  <a:srgbClr val="FF0000"/>
                </a:solidFill>
                <a:latin typeface="Times New Roman" panose="02020603050405020304"/>
                <a:cs typeface="Times New Roman" panose="02020603050405020304"/>
              </a:rPr>
              <a:t>VB	</a:t>
            </a:r>
            <a:r>
              <a:rPr sz="1500" spc="5" dirty="0">
                <a:latin typeface="Times New Roman" panose="02020603050405020304"/>
                <a:cs typeface="Times New Roman" panose="02020603050405020304"/>
              </a:rPr>
              <a:t>NP(board,</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473710">
              <a:lnSpc>
                <a:spcPct val="100000"/>
              </a:lnSpc>
              <a:tabLst>
                <a:tab pos="1375410" algn="l"/>
                <a:tab pos="1868805"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r>
              <a:rPr sz="1500" spc="10" dirty="0">
                <a:solidFill>
                  <a:srgbClr val="FF0000"/>
                </a:solidFill>
                <a:latin typeface="Times New Roman" panose="02020603050405020304"/>
                <a:cs typeface="Times New Roman" panose="02020603050405020304"/>
              </a:rPr>
              <a:t>	</a:t>
            </a:r>
            <a:r>
              <a:rPr sz="1500" spc="5" dirty="0">
                <a:solidFill>
                  <a:srgbClr val="FF0000"/>
                </a:solidFill>
                <a:latin typeface="Times New Roman" panose="02020603050405020304"/>
                <a:cs typeface="Times New Roman" panose="02020603050405020304"/>
              </a:rPr>
              <a:t>I</a:t>
            </a:r>
            <a:r>
              <a:rPr sz="1500" spc="10" dirty="0">
                <a:solidFill>
                  <a:srgbClr val="FF0000"/>
                </a:solidFill>
                <a:latin typeface="Times New Roman" panose="02020603050405020304"/>
                <a:cs typeface="Times New Roman" panose="02020603050405020304"/>
              </a:rPr>
              <a:t>N</a:t>
            </a:r>
            <a:endParaRPr sz="1500">
              <a:latin typeface="Times New Roman" panose="02020603050405020304"/>
              <a:cs typeface="Times New Roman" panose="02020603050405020304"/>
            </a:endParaRPr>
          </a:p>
        </p:txBody>
      </p:sp>
      <p:sp>
        <p:nvSpPr>
          <p:cNvPr id="51" name="object 51"/>
          <p:cNvSpPr/>
          <p:nvPr/>
        </p:nvSpPr>
        <p:spPr>
          <a:xfrm>
            <a:off x="6710745" y="4860210"/>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52" name="object 52"/>
          <p:cNvSpPr txBox="1"/>
          <p:nvPr/>
        </p:nvSpPr>
        <p:spPr>
          <a:xfrm>
            <a:off x="5953887" y="5286109"/>
            <a:ext cx="883919" cy="247015"/>
          </a:xfrm>
          <a:prstGeom prst="rect">
            <a:avLst/>
          </a:prstGeom>
        </p:spPr>
        <p:txBody>
          <a:bodyPr vert="horz" wrap="square" lIns="0" tIns="16510" rIns="0" bIns="0" rtlCol="0">
            <a:spAutoFit/>
          </a:bodyPr>
          <a:lstStyle/>
          <a:p>
            <a:pPr marL="12700">
              <a:lnSpc>
                <a:spcPct val="100000"/>
              </a:lnSpc>
              <a:spcBef>
                <a:spcPts val="130"/>
              </a:spcBef>
              <a:tabLst>
                <a:tab pos="709295" algn="l"/>
              </a:tabLst>
            </a:pPr>
            <a:r>
              <a:rPr sz="1500" spc="5" dirty="0">
                <a:latin typeface="Times New Roman" panose="02020603050405020304"/>
                <a:cs typeface="Times New Roman" panose="02020603050405020304"/>
              </a:rPr>
              <a:t>board</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s</a:t>
            </a:r>
            <a:endParaRPr sz="1500">
              <a:latin typeface="Times New Roman" panose="02020603050405020304"/>
              <a:cs typeface="Times New Roman" panose="02020603050405020304"/>
            </a:endParaRPr>
          </a:p>
        </p:txBody>
      </p:sp>
      <p:sp>
        <p:nvSpPr>
          <p:cNvPr id="53" name="object 53"/>
          <p:cNvSpPr/>
          <p:nvPr/>
        </p:nvSpPr>
        <p:spPr>
          <a:xfrm>
            <a:off x="6879653" y="4550152"/>
            <a:ext cx="1710055" cy="230504"/>
          </a:xfrm>
          <a:custGeom>
            <a:avLst/>
            <a:gdLst/>
            <a:ahLst/>
            <a:cxnLst/>
            <a:rect l="l" t="t" r="r" b="b"/>
            <a:pathLst>
              <a:path w="1710054" h="230504">
                <a:moveTo>
                  <a:pt x="0" y="229944"/>
                </a:moveTo>
                <a:lnTo>
                  <a:pt x="1709600" y="229944"/>
                </a:lnTo>
                <a:lnTo>
                  <a:pt x="1709600" y="0"/>
                </a:lnTo>
                <a:lnTo>
                  <a:pt x="0" y="0"/>
                </a:lnTo>
                <a:lnTo>
                  <a:pt x="0" y="229944"/>
                </a:lnTo>
                <a:close/>
              </a:path>
            </a:pathLst>
          </a:custGeom>
          <a:solidFill>
            <a:srgbClr val="FFFFFF"/>
          </a:solidFill>
        </p:spPr>
        <p:txBody>
          <a:bodyPr wrap="square" lIns="0" tIns="0" rIns="0" bIns="0" rtlCol="0"/>
          <a:lstStyle/>
          <a:p/>
        </p:txBody>
      </p:sp>
      <p:sp>
        <p:nvSpPr>
          <p:cNvPr id="54" name="object 54"/>
          <p:cNvSpPr txBox="1"/>
          <p:nvPr/>
        </p:nvSpPr>
        <p:spPr>
          <a:xfrm>
            <a:off x="7046477" y="4516157"/>
            <a:ext cx="137668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NP(director,</a:t>
            </a:r>
            <a:r>
              <a:rPr sz="1500" spc="-4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55" name="object 55"/>
          <p:cNvSpPr/>
          <p:nvPr/>
        </p:nvSpPr>
        <p:spPr>
          <a:xfrm>
            <a:off x="8796832" y="4411815"/>
            <a:ext cx="455930" cy="230504"/>
          </a:xfrm>
          <a:custGeom>
            <a:avLst/>
            <a:gdLst/>
            <a:ahLst/>
            <a:cxnLst/>
            <a:rect l="l" t="t" r="r" b="b"/>
            <a:pathLst>
              <a:path w="455929" h="230504">
                <a:moveTo>
                  <a:pt x="0" y="229957"/>
                </a:moveTo>
                <a:lnTo>
                  <a:pt x="455889" y="0"/>
                </a:lnTo>
              </a:path>
            </a:pathLst>
          </a:custGeom>
          <a:ln w="23322">
            <a:solidFill>
              <a:srgbClr val="000000"/>
            </a:solidFill>
          </a:ln>
        </p:spPr>
        <p:txBody>
          <a:bodyPr wrap="square" lIns="0" tIns="0" rIns="0" bIns="0" rtlCol="0"/>
          <a:lstStyle/>
          <a:p/>
        </p:txBody>
      </p:sp>
      <p:sp>
        <p:nvSpPr>
          <p:cNvPr id="56" name="object 56"/>
          <p:cNvSpPr/>
          <p:nvPr/>
        </p:nvSpPr>
        <p:spPr>
          <a:xfrm>
            <a:off x="9252722" y="4411815"/>
            <a:ext cx="456565" cy="230504"/>
          </a:xfrm>
          <a:custGeom>
            <a:avLst/>
            <a:gdLst/>
            <a:ahLst/>
            <a:cxnLst/>
            <a:rect l="l" t="t" r="r" b="b"/>
            <a:pathLst>
              <a:path w="456565" h="230504">
                <a:moveTo>
                  <a:pt x="456210" y="229957"/>
                </a:moveTo>
                <a:lnTo>
                  <a:pt x="0" y="0"/>
                </a:lnTo>
              </a:path>
            </a:pathLst>
          </a:custGeom>
          <a:ln w="23322">
            <a:solidFill>
              <a:srgbClr val="000000"/>
            </a:solidFill>
          </a:ln>
        </p:spPr>
        <p:txBody>
          <a:bodyPr wrap="square" lIns="0" tIns="0" rIns="0" bIns="0" rtlCol="0"/>
          <a:lstStyle/>
          <a:p/>
        </p:txBody>
      </p:sp>
      <p:sp>
        <p:nvSpPr>
          <p:cNvPr id="57" name="object 57"/>
          <p:cNvSpPr/>
          <p:nvPr/>
        </p:nvSpPr>
        <p:spPr>
          <a:xfrm>
            <a:off x="8431993" y="4641753"/>
            <a:ext cx="752475" cy="230504"/>
          </a:xfrm>
          <a:custGeom>
            <a:avLst/>
            <a:gdLst/>
            <a:ahLst/>
            <a:cxnLst/>
            <a:rect l="l" t="t" r="r" b="b"/>
            <a:pathLst>
              <a:path w="752475" h="230504">
                <a:moveTo>
                  <a:pt x="0" y="229944"/>
                </a:moveTo>
                <a:lnTo>
                  <a:pt x="752394" y="229944"/>
                </a:lnTo>
                <a:lnTo>
                  <a:pt x="752394" y="0"/>
                </a:lnTo>
                <a:lnTo>
                  <a:pt x="0" y="0"/>
                </a:lnTo>
                <a:lnTo>
                  <a:pt x="0" y="229944"/>
                </a:lnTo>
                <a:close/>
              </a:path>
            </a:pathLst>
          </a:custGeom>
          <a:solidFill>
            <a:srgbClr val="FFFFFF"/>
          </a:solidFill>
        </p:spPr>
        <p:txBody>
          <a:bodyPr wrap="square" lIns="0" tIns="0" rIns="0" bIns="0" rtlCol="0"/>
          <a:lstStyle/>
          <a:p/>
        </p:txBody>
      </p:sp>
      <p:sp>
        <p:nvSpPr>
          <p:cNvPr id="58" name="object 58"/>
          <p:cNvSpPr/>
          <p:nvPr/>
        </p:nvSpPr>
        <p:spPr>
          <a:xfrm>
            <a:off x="9412620" y="4641753"/>
            <a:ext cx="593090" cy="230504"/>
          </a:xfrm>
          <a:custGeom>
            <a:avLst/>
            <a:gdLst/>
            <a:ahLst/>
            <a:cxnLst/>
            <a:rect l="l" t="t" r="r" b="b"/>
            <a:pathLst>
              <a:path w="593090"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59" name="object 59"/>
          <p:cNvSpPr/>
          <p:nvPr/>
        </p:nvSpPr>
        <p:spPr>
          <a:xfrm>
            <a:off x="8811953" y="4871697"/>
            <a:ext cx="0" cy="230504"/>
          </a:xfrm>
          <a:custGeom>
            <a:avLst/>
            <a:gdLst/>
            <a:ahLst/>
            <a:cxnLst/>
            <a:rect l="l" t="t" r="r" b="b"/>
            <a:pathLst>
              <a:path h="230504">
                <a:moveTo>
                  <a:pt x="0" y="0"/>
                </a:moveTo>
                <a:lnTo>
                  <a:pt x="0" y="229957"/>
                </a:lnTo>
              </a:path>
            </a:pathLst>
          </a:custGeom>
          <a:ln w="23164">
            <a:solidFill>
              <a:srgbClr val="000000"/>
            </a:solidFill>
          </a:ln>
        </p:spPr>
        <p:txBody>
          <a:bodyPr wrap="square" lIns="0" tIns="0" rIns="0" bIns="0" rtlCol="0"/>
          <a:lstStyle/>
          <a:p/>
        </p:txBody>
      </p:sp>
      <p:sp>
        <p:nvSpPr>
          <p:cNvPr id="60" name="object 60"/>
          <p:cNvSpPr/>
          <p:nvPr/>
        </p:nvSpPr>
        <p:spPr>
          <a:xfrm>
            <a:off x="9708932" y="4871697"/>
            <a:ext cx="0" cy="230504"/>
          </a:xfrm>
          <a:custGeom>
            <a:avLst/>
            <a:gdLst/>
            <a:ahLst/>
            <a:cxnLst/>
            <a:rect l="l" t="t" r="r" b="b"/>
            <a:pathLst>
              <a:path h="230504">
                <a:moveTo>
                  <a:pt x="0" y="0"/>
                </a:moveTo>
                <a:lnTo>
                  <a:pt x="0" y="229970"/>
                </a:lnTo>
              </a:path>
            </a:pathLst>
          </a:custGeom>
          <a:ln w="23164">
            <a:solidFill>
              <a:srgbClr val="000000"/>
            </a:solidFill>
          </a:ln>
        </p:spPr>
        <p:txBody>
          <a:bodyPr wrap="square" lIns="0" tIns="0" rIns="0" bIns="0" rtlCol="0"/>
          <a:lstStyle/>
          <a:p/>
        </p:txBody>
      </p:sp>
      <p:sp>
        <p:nvSpPr>
          <p:cNvPr id="61" name="object 61"/>
          <p:cNvSpPr txBox="1"/>
          <p:nvPr/>
        </p:nvSpPr>
        <p:spPr>
          <a:xfrm>
            <a:off x="8602678" y="4147875"/>
            <a:ext cx="1253490" cy="1196340"/>
          </a:xfrm>
          <a:prstGeom prst="rect">
            <a:avLst/>
          </a:prstGeom>
        </p:spPr>
        <p:txBody>
          <a:bodyPr vert="horz" wrap="square" lIns="0" tIns="16510" rIns="0" bIns="0" rtlCol="0">
            <a:spAutoFit/>
          </a:bodyPr>
          <a:lstStyle/>
          <a:p>
            <a:pPr marL="226060">
              <a:lnSpc>
                <a:spcPct val="100000"/>
              </a:lnSpc>
              <a:spcBef>
                <a:spcPts val="130"/>
              </a:spcBef>
            </a:pPr>
            <a:r>
              <a:rPr sz="1500" spc="5" dirty="0">
                <a:latin typeface="Times New Roman" panose="02020603050405020304"/>
                <a:cs typeface="Times New Roman" panose="02020603050405020304"/>
              </a:rPr>
              <a:t>NP(29,</a:t>
            </a:r>
            <a:r>
              <a:rPr sz="1500" spc="-2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CD)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12700">
              <a:lnSpc>
                <a:spcPct val="100000"/>
              </a:lnSpc>
              <a:tabLst>
                <a:tab pos="972185" algn="l"/>
              </a:tabLst>
            </a:pPr>
            <a:r>
              <a:rPr sz="1500" spc="10" dirty="0">
                <a:latin typeface="Times New Roman" panose="02020603050405020304"/>
                <a:cs typeface="Times New Roman" panose="02020603050405020304"/>
              </a:rPr>
              <a:t>NNP</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C</a:t>
            </a:r>
            <a:r>
              <a:rPr sz="1500" spc="10" dirty="0">
                <a:solidFill>
                  <a:srgbClr val="FF0000"/>
                </a:solidFill>
                <a:latin typeface="Times New Roman" panose="02020603050405020304"/>
                <a:cs typeface="Times New Roman" panose="02020603050405020304"/>
              </a:rPr>
              <a:t>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27940">
              <a:lnSpc>
                <a:spcPct val="100000"/>
              </a:lnSpc>
              <a:tabLst>
                <a:tab pos="1009650" algn="l"/>
              </a:tabLst>
            </a:pPr>
            <a:r>
              <a:rPr sz="1500" spc="10" dirty="0">
                <a:latin typeface="Times New Roman" panose="02020603050405020304"/>
                <a:cs typeface="Times New Roman" panose="02020603050405020304"/>
              </a:rPr>
              <a:t>Nov	29</a:t>
            </a:r>
            <a:endParaRPr sz="1500">
              <a:latin typeface="Times New Roman" panose="02020603050405020304"/>
              <a:cs typeface="Times New Roman" panose="02020603050405020304"/>
            </a:endParaRPr>
          </a:p>
        </p:txBody>
      </p:sp>
      <p:sp>
        <p:nvSpPr>
          <p:cNvPr id="62" name="object 62"/>
          <p:cNvSpPr/>
          <p:nvPr/>
        </p:nvSpPr>
        <p:spPr>
          <a:xfrm>
            <a:off x="7246423" y="4802713"/>
            <a:ext cx="456565" cy="460375"/>
          </a:xfrm>
          <a:custGeom>
            <a:avLst/>
            <a:gdLst/>
            <a:ahLst/>
            <a:cxnLst/>
            <a:rect l="l" t="t" r="r" b="b"/>
            <a:pathLst>
              <a:path w="456564" h="460375">
                <a:moveTo>
                  <a:pt x="456210" y="0"/>
                </a:moveTo>
                <a:lnTo>
                  <a:pt x="0" y="459914"/>
                </a:lnTo>
              </a:path>
            </a:pathLst>
          </a:custGeom>
          <a:ln w="23262">
            <a:solidFill>
              <a:srgbClr val="000000"/>
            </a:solidFill>
          </a:ln>
        </p:spPr>
        <p:txBody>
          <a:bodyPr wrap="square" lIns="0" tIns="0" rIns="0" bIns="0" rtlCol="0"/>
          <a:lstStyle/>
          <a:p/>
        </p:txBody>
      </p:sp>
      <p:sp>
        <p:nvSpPr>
          <p:cNvPr id="63" name="object 63"/>
          <p:cNvSpPr/>
          <p:nvPr/>
        </p:nvSpPr>
        <p:spPr>
          <a:xfrm>
            <a:off x="7702634" y="4802713"/>
            <a:ext cx="455930" cy="460375"/>
          </a:xfrm>
          <a:custGeom>
            <a:avLst/>
            <a:gdLst/>
            <a:ahLst/>
            <a:cxnLst/>
            <a:rect l="l" t="t" r="r" b="b"/>
            <a:pathLst>
              <a:path w="455929" h="460375">
                <a:moveTo>
                  <a:pt x="455889" y="459914"/>
                </a:moveTo>
                <a:lnTo>
                  <a:pt x="0" y="0"/>
                </a:lnTo>
                <a:lnTo>
                  <a:pt x="0" y="459914"/>
                </a:lnTo>
              </a:path>
            </a:pathLst>
          </a:custGeom>
          <a:ln w="23262">
            <a:solidFill>
              <a:srgbClr val="000000"/>
            </a:solidFill>
          </a:ln>
        </p:spPr>
        <p:txBody>
          <a:bodyPr wrap="square" lIns="0" tIns="0" rIns="0" bIns="0" rtlCol="0"/>
          <a:lstStyle/>
          <a:p/>
        </p:txBody>
      </p:sp>
      <p:sp>
        <p:nvSpPr>
          <p:cNvPr id="64" name="object 64"/>
          <p:cNvSpPr/>
          <p:nvPr/>
        </p:nvSpPr>
        <p:spPr>
          <a:xfrm>
            <a:off x="6927269" y="5262607"/>
            <a:ext cx="478790" cy="230504"/>
          </a:xfrm>
          <a:custGeom>
            <a:avLst/>
            <a:gdLst/>
            <a:ahLst/>
            <a:cxnLst/>
            <a:rect l="l" t="t" r="r" b="b"/>
            <a:pathLst>
              <a:path w="478789" h="230504">
                <a:moveTo>
                  <a:pt x="0" y="229944"/>
                </a:moveTo>
                <a:lnTo>
                  <a:pt x="478731" y="229944"/>
                </a:lnTo>
                <a:lnTo>
                  <a:pt x="478731" y="0"/>
                </a:lnTo>
                <a:lnTo>
                  <a:pt x="0" y="0"/>
                </a:lnTo>
                <a:lnTo>
                  <a:pt x="0" y="229944"/>
                </a:lnTo>
                <a:close/>
              </a:path>
            </a:pathLst>
          </a:custGeom>
          <a:solidFill>
            <a:srgbClr val="FFFFFF"/>
          </a:solidFill>
        </p:spPr>
        <p:txBody>
          <a:bodyPr wrap="square" lIns="0" tIns="0" rIns="0" bIns="0" rtlCol="0"/>
          <a:lstStyle/>
          <a:p/>
        </p:txBody>
      </p:sp>
      <p:sp>
        <p:nvSpPr>
          <p:cNvPr id="65" name="object 65"/>
          <p:cNvSpPr/>
          <p:nvPr/>
        </p:nvSpPr>
        <p:spPr>
          <a:xfrm>
            <a:off x="7406001" y="5262607"/>
            <a:ext cx="456565" cy="230504"/>
          </a:xfrm>
          <a:custGeom>
            <a:avLst/>
            <a:gdLst/>
            <a:ahLst/>
            <a:cxnLst/>
            <a:rect l="l" t="t" r="r" b="b"/>
            <a:pathLst>
              <a:path w="456564" h="230504">
                <a:moveTo>
                  <a:pt x="0" y="229944"/>
                </a:moveTo>
                <a:lnTo>
                  <a:pt x="456210" y="229944"/>
                </a:lnTo>
                <a:lnTo>
                  <a:pt x="456210" y="0"/>
                </a:lnTo>
                <a:lnTo>
                  <a:pt x="0" y="0"/>
                </a:lnTo>
                <a:lnTo>
                  <a:pt x="0" y="229944"/>
                </a:lnTo>
                <a:close/>
              </a:path>
            </a:pathLst>
          </a:custGeom>
          <a:solidFill>
            <a:srgbClr val="FFFFFF"/>
          </a:solidFill>
        </p:spPr>
        <p:txBody>
          <a:bodyPr wrap="square" lIns="0" tIns="0" rIns="0" bIns="0" rtlCol="0"/>
          <a:lstStyle/>
          <a:p/>
        </p:txBody>
      </p:sp>
      <p:sp>
        <p:nvSpPr>
          <p:cNvPr id="66" name="object 66"/>
          <p:cNvSpPr/>
          <p:nvPr/>
        </p:nvSpPr>
        <p:spPr>
          <a:xfrm>
            <a:off x="7862211" y="5262607"/>
            <a:ext cx="593090" cy="230504"/>
          </a:xfrm>
          <a:custGeom>
            <a:avLst/>
            <a:gdLst/>
            <a:ahLst/>
            <a:cxnLst/>
            <a:rect l="l" t="t" r="r" b="b"/>
            <a:pathLst>
              <a:path w="593090"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67" name="object 67"/>
          <p:cNvSpPr txBox="1"/>
          <p:nvPr/>
        </p:nvSpPr>
        <p:spPr>
          <a:xfrm>
            <a:off x="7082832" y="5228612"/>
            <a:ext cx="1228725" cy="247015"/>
          </a:xfrm>
          <a:prstGeom prst="rect">
            <a:avLst/>
          </a:prstGeom>
        </p:spPr>
        <p:txBody>
          <a:bodyPr vert="horz" wrap="square" lIns="0" tIns="16510" rIns="0" bIns="0" rtlCol="0">
            <a:spAutoFit/>
          </a:bodyPr>
          <a:lstStyle/>
          <a:p>
            <a:pPr marL="12700">
              <a:lnSpc>
                <a:spcPct val="100000"/>
              </a:lnSpc>
              <a:spcBef>
                <a:spcPts val="130"/>
              </a:spcBef>
              <a:tabLst>
                <a:tab pos="544195" algn="l"/>
                <a:tab pos="936625"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JJ</a:t>
            </a:r>
            <a:r>
              <a:rPr sz="1500" spc="5"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68" name="object 68"/>
          <p:cNvSpPr/>
          <p:nvPr/>
        </p:nvSpPr>
        <p:spPr>
          <a:xfrm>
            <a:off x="7246423" y="5492552"/>
            <a:ext cx="0" cy="230504"/>
          </a:xfrm>
          <a:custGeom>
            <a:avLst/>
            <a:gdLst/>
            <a:ahLst/>
            <a:cxnLst/>
            <a:rect l="l" t="t" r="r" b="b"/>
            <a:pathLst>
              <a:path h="230504">
                <a:moveTo>
                  <a:pt x="0" y="0"/>
                </a:moveTo>
                <a:lnTo>
                  <a:pt x="0" y="229957"/>
                </a:lnTo>
              </a:path>
            </a:pathLst>
          </a:custGeom>
          <a:ln w="23164">
            <a:solidFill>
              <a:srgbClr val="000000"/>
            </a:solidFill>
          </a:ln>
        </p:spPr>
        <p:txBody>
          <a:bodyPr wrap="square" lIns="0" tIns="0" rIns="0" bIns="0" rtlCol="0"/>
          <a:lstStyle/>
          <a:p/>
        </p:txBody>
      </p:sp>
      <p:sp>
        <p:nvSpPr>
          <p:cNvPr id="69" name="object 69"/>
          <p:cNvSpPr/>
          <p:nvPr/>
        </p:nvSpPr>
        <p:spPr>
          <a:xfrm>
            <a:off x="7702634" y="5492552"/>
            <a:ext cx="0" cy="552450"/>
          </a:xfrm>
          <a:custGeom>
            <a:avLst/>
            <a:gdLst/>
            <a:ahLst/>
            <a:cxnLst/>
            <a:rect l="l" t="t" r="r" b="b"/>
            <a:pathLst>
              <a:path h="552450">
                <a:moveTo>
                  <a:pt x="0" y="0"/>
                </a:moveTo>
                <a:lnTo>
                  <a:pt x="0" y="551877"/>
                </a:lnTo>
              </a:path>
            </a:pathLst>
          </a:custGeom>
          <a:ln w="23164">
            <a:solidFill>
              <a:srgbClr val="000000"/>
            </a:solidFill>
          </a:ln>
        </p:spPr>
        <p:txBody>
          <a:bodyPr wrap="square" lIns="0" tIns="0" rIns="0" bIns="0" rtlCol="0"/>
          <a:lstStyle/>
          <a:p/>
        </p:txBody>
      </p:sp>
      <p:sp>
        <p:nvSpPr>
          <p:cNvPr id="70" name="object 70"/>
          <p:cNvSpPr/>
          <p:nvPr/>
        </p:nvSpPr>
        <p:spPr>
          <a:xfrm>
            <a:off x="8158523" y="5492552"/>
            <a:ext cx="0" cy="230504"/>
          </a:xfrm>
          <a:custGeom>
            <a:avLst/>
            <a:gdLst/>
            <a:ahLst/>
            <a:cxnLst/>
            <a:rect l="l" t="t" r="r" b="b"/>
            <a:pathLst>
              <a:path h="230504">
                <a:moveTo>
                  <a:pt x="0" y="0"/>
                </a:moveTo>
                <a:lnTo>
                  <a:pt x="0" y="229957"/>
                </a:lnTo>
              </a:path>
            </a:pathLst>
          </a:custGeom>
          <a:ln w="23164">
            <a:solidFill>
              <a:srgbClr val="000000"/>
            </a:solidFill>
          </a:ln>
        </p:spPr>
        <p:txBody>
          <a:bodyPr wrap="square" lIns="0" tIns="0" rIns="0" bIns="0" rtlCol="0"/>
          <a:lstStyle/>
          <a:p/>
        </p:txBody>
      </p:sp>
      <p:sp>
        <p:nvSpPr>
          <p:cNvPr id="71" name="object 71"/>
          <p:cNvSpPr txBox="1"/>
          <p:nvPr/>
        </p:nvSpPr>
        <p:spPr>
          <a:xfrm>
            <a:off x="7213454" y="5646188"/>
            <a:ext cx="1280795" cy="615315"/>
          </a:xfrm>
          <a:prstGeom prst="rect">
            <a:avLst/>
          </a:prstGeom>
        </p:spPr>
        <p:txBody>
          <a:bodyPr vert="horz" wrap="square" lIns="0" tIns="11430" rIns="0" bIns="0" rtlCol="0">
            <a:spAutoFit/>
          </a:bodyPr>
          <a:lstStyle/>
          <a:p>
            <a:pPr marL="69850" marR="5080" indent="-57785">
              <a:lnSpc>
                <a:spcPct val="131000"/>
              </a:lnSpc>
              <a:spcBef>
                <a:spcPts val="90"/>
              </a:spcBef>
              <a:tabLst>
                <a:tab pos="667385" algn="l"/>
              </a:tabLst>
            </a:pP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director  </a:t>
            </a:r>
            <a:r>
              <a:rPr sz="1500" spc="5" dirty="0">
                <a:latin typeface="Times New Roman" panose="02020603050405020304"/>
                <a:cs typeface="Times New Roman" panose="02020603050405020304"/>
              </a:rPr>
              <a:t>nonexecutive</a:t>
            </a:r>
            <a:endParaRPr sz="1500">
              <a:latin typeface="Times New Roman" panose="02020603050405020304"/>
              <a:cs typeface="Times New Roman" panose="02020603050405020304"/>
            </a:endParaRPr>
          </a:p>
        </p:txBody>
      </p:sp>
      <p:sp>
        <p:nvSpPr>
          <p:cNvPr id="75" name="object 75"/>
          <p:cNvSpPr/>
          <p:nvPr/>
        </p:nvSpPr>
        <p:spPr>
          <a:xfrm>
            <a:off x="5129021" y="2684652"/>
            <a:ext cx="5013325" cy="3402965"/>
          </a:xfrm>
          <a:custGeom>
            <a:avLst/>
            <a:gdLst/>
            <a:ahLst/>
            <a:cxnLst/>
            <a:rect l="l" t="t" r="r" b="b"/>
            <a:pathLst>
              <a:path w="5013325" h="3402965">
                <a:moveTo>
                  <a:pt x="4975098" y="1357539"/>
                </a:moveTo>
                <a:lnTo>
                  <a:pt x="4975098" y="3402965"/>
                </a:lnTo>
                <a:lnTo>
                  <a:pt x="5013198" y="3402965"/>
                </a:lnTo>
                <a:lnTo>
                  <a:pt x="5013198" y="1361313"/>
                </a:lnTo>
                <a:lnTo>
                  <a:pt x="4989195" y="1361313"/>
                </a:lnTo>
                <a:lnTo>
                  <a:pt x="4975098" y="1357539"/>
                </a:lnTo>
                <a:close/>
              </a:path>
              <a:path w="5013325" h="3402965">
                <a:moveTo>
                  <a:pt x="4975098" y="1342898"/>
                </a:moveTo>
                <a:lnTo>
                  <a:pt x="4975098" y="1357539"/>
                </a:lnTo>
                <a:lnTo>
                  <a:pt x="4989195" y="1361313"/>
                </a:lnTo>
                <a:lnTo>
                  <a:pt x="4975098" y="1342898"/>
                </a:lnTo>
                <a:close/>
              </a:path>
              <a:path w="5013325" h="3402965">
                <a:moveTo>
                  <a:pt x="5013198" y="1342898"/>
                </a:moveTo>
                <a:lnTo>
                  <a:pt x="4975098" y="1342898"/>
                </a:lnTo>
                <a:lnTo>
                  <a:pt x="4989195" y="1361313"/>
                </a:lnTo>
                <a:lnTo>
                  <a:pt x="5013198" y="1361313"/>
                </a:lnTo>
                <a:lnTo>
                  <a:pt x="5013198" y="1342898"/>
                </a:lnTo>
                <a:close/>
              </a:path>
              <a:path w="5013325" h="3402965">
                <a:moveTo>
                  <a:pt x="188942" y="36797"/>
                </a:moveTo>
                <a:lnTo>
                  <a:pt x="179115" y="73648"/>
                </a:lnTo>
                <a:lnTo>
                  <a:pt x="4975098" y="1357539"/>
                </a:lnTo>
                <a:lnTo>
                  <a:pt x="4975098" y="1342898"/>
                </a:lnTo>
                <a:lnTo>
                  <a:pt x="5013198" y="1342898"/>
                </a:lnTo>
                <a:lnTo>
                  <a:pt x="5013198" y="1328293"/>
                </a:lnTo>
                <a:lnTo>
                  <a:pt x="188942" y="36797"/>
                </a:lnTo>
                <a:close/>
              </a:path>
              <a:path w="5013325" h="3402965">
                <a:moveTo>
                  <a:pt x="198754" y="0"/>
                </a:moveTo>
                <a:lnTo>
                  <a:pt x="0" y="5969"/>
                </a:lnTo>
                <a:lnTo>
                  <a:pt x="169290" y="110489"/>
                </a:lnTo>
                <a:lnTo>
                  <a:pt x="179115" y="73648"/>
                </a:lnTo>
                <a:lnTo>
                  <a:pt x="160654" y="68707"/>
                </a:lnTo>
                <a:lnTo>
                  <a:pt x="170561" y="31876"/>
                </a:lnTo>
                <a:lnTo>
                  <a:pt x="190254" y="31876"/>
                </a:lnTo>
                <a:lnTo>
                  <a:pt x="198754" y="0"/>
                </a:lnTo>
                <a:close/>
              </a:path>
              <a:path w="5013325" h="3402965">
                <a:moveTo>
                  <a:pt x="170561" y="31876"/>
                </a:moveTo>
                <a:lnTo>
                  <a:pt x="160654" y="68707"/>
                </a:lnTo>
                <a:lnTo>
                  <a:pt x="179115" y="73648"/>
                </a:lnTo>
                <a:lnTo>
                  <a:pt x="188942" y="36797"/>
                </a:lnTo>
                <a:lnTo>
                  <a:pt x="170561" y="31876"/>
                </a:lnTo>
                <a:close/>
              </a:path>
              <a:path w="5013325" h="3402965">
                <a:moveTo>
                  <a:pt x="190254" y="31876"/>
                </a:moveTo>
                <a:lnTo>
                  <a:pt x="170561" y="31876"/>
                </a:lnTo>
                <a:lnTo>
                  <a:pt x="188942" y="36797"/>
                </a:lnTo>
                <a:lnTo>
                  <a:pt x="190254" y="31876"/>
                </a:lnTo>
                <a:close/>
              </a:path>
            </a:pathLst>
          </a:custGeom>
          <a:solidFill>
            <a:srgbClr val="0000FF"/>
          </a:solidFill>
        </p:spPr>
        <p:txBody>
          <a:bodyPr wrap="square" lIns="0" tIns="0" rIns="0" bIns="0" rtlCol="0"/>
          <a:lstStyle/>
          <a:p/>
        </p:txBody>
      </p:sp>
      <p:sp>
        <p:nvSpPr>
          <p:cNvPr id="79" name="标题 78"/>
          <p:cNvSpPr/>
          <p:nvPr>
            <p:ph type="title"/>
          </p:nvPr>
        </p:nvSpPr>
        <p:spPr>
          <a:xfrm>
            <a:off x="670560" y="358140"/>
            <a:ext cx="10850880" cy="59055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短语结构与依存结构的关系</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828839" y="2517497"/>
            <a:ext cx="92646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S(join,</a:t>
            </a:r>
            <a:r>
              <a:rPr sz="1500" spc="-5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11" name="object 11"/>
          <p:cNvSpPr/>
          <p:nvPr/>
        </p:nvSpPr>
        <p:spPr>
          <a:xfrm>
            <a:off x="3062763" y="2781766"/>
            <a:ext cx="1140460" cy="229870"/>
          </a:xfrm>
          <a:custGeom>
            <a:avLst/>
            <a:gdLst/>
            <a:ahLst/>
            <a:cxnLst/>
            <a:rect l="l" t="t" r="r" b="b"/>
            <a:pathLst>
              <a:path w="1140460" h="229869">
                <a:moveTo>
                  <a:pt x="1139980" y="0"/>
                </a:moveTo>
                <a:lnTo>
                  <a:pt x="0" y="229822"/>
                </a:lnTo>
              </a:path>
            </a:pathLst>
          </a:custGeom>
          <a:ln w="23363">
            <a:solidFill>
              <a:srgbClr val="000000"/>
            </a:solidFill>
          </a:ln>
        </p:spPr>
        <p:txBody>
          <a:bodyPr wrap="square" lIns="0" tIns="0" rIns="0" bIns="0" rtlCol="0"/>
          <a:lstStyle/>
          <a:p/>
        </p:txBody>
      </p:sp>
      <p:sp>
        <p:nvSpPr>
          <p:cNvPr id="12" name="object 12"/>
          <p:cNvSpPr/>
          <p:nvPr/>
        </p:nvSpPr>
        <p:spPr>
          <a:xfrm>
            <a:off x="4202743" y="2781766"/>
            <a:ext cx="1140460" cy="229870"/>
          </a:xfrm>
          <a:custGeom>
            <a:avLst/>
            <a:gdLst/>
            <a:ahLst/>
            <a:cxnLst/>
            <a:rect l="l" t="t" r="r" b="b"/>
            <a:pathLst>
              <a:path w="1140460" h="229869">
                <a:moveTo>
                  <a:pt x="0" y="0"/>
                </a:moveTo>
                <a:lnTo>
                  <a:pt x="1139980" y="229822"/>
                </a:lnTo>
              </a:path>
            </a:pathLst>
          </a:custGeom>
          <a:ln w="23363">
            <a:solidFill>
              <a:srgbClr val="000000"/>
            </a:solidFill>
          </a:ln>
        </p:spPr>
        <p:txBody>
          <a:bodyPr wrap="square" lIns="0" tIns="0" rIns="0" bIns="0" rtlCol="0"/>
          <a:lstStyle/>
          <a:p/>
        </p:txBody>
      </p:sp>
      <p:sp>
        <p:nvSpPr>
          <p:cNvPr id="13" name="object 13"/>
          <p:cNvSpPr/>
          <p:nvPr/>
        </p:nvSpPr>
        <p:spPr>
          <a:xfrm>
            <a:off x="2194482" y="3011699"/>
            <a:ext cx="1800860" cy="230504"/>
          </a:xfrm>
          <a:custGeom>
            <a:avLst/>
            <a:gdLst/>
            <a:ahLst/>
            <a:cxnLst/>
            <a:rect l="l" t="t" r="r" b="b"/>
            <a:pathLst>
              <a:path w="1800860" h="230505">
                <a:moveTo>
                  <a:pt x="0" y="230036"/>
                </a:moveTo>
                <a:lnTo>
                  <a:pt x="1800810" y="230036"/>
                </a:lnTo>
                <a:lnTo>
                  <a:pt x="1800810" y="0"/>
                </a:lnTo>
                <a:lnTo>
                  <a:pt x="0" y="0"/>
                </a:lnTo>
                <a:lnTo>
                  <a:pt x="0" y="230036"/>
                </a:lnTo>
                <a:close/>
              </a:path>
            </a:pathLst>
          </a:custGeom>
          <a:solidFill>
            <a:srgbClr val="FFFFFF"/>
          </a:solidFill>
        </p:spPr>
        <p:txBody>
          <a:bodyPr wrap="square" lIns="0" tIns="0" rIns="0" bIns="0" rtlCol="0"/>
          <a:lstStyle/>
          <a:p/>
        </p:txBody>
      </p:sp>
      <p:sp>
        <p:nvSpPr>
          <p:cNvPr id="14" name="object 14"/>
          <p:cNvSpPr txBox="1"/>
          <p:nvPr/>
        </p:nvSpPr>
        <p:spPr>
          <a:xfrm>
            <a:off x="2368674" y="2977694"/>
            <a:ext cx="145224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NP(Vinken,</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15" name="object 15"/>
          <p:cNvSpPr/>
          <p:nvPr/>
        </p:nvSpPr>
        <p:spPr>
          <a:xfrm>
            <a:off x="4748041" y="3011699"/>
            <a:ext cx="1459230" cy="230504"/>
          </a:xfrm>
          <a:custGeom>
            <a:avLst/>
            <a:gdLst/>
            <a:ahLst/>
            <a:cxnLst/>
            <a:rect l="l" t="t" r="r" b="b"/>
            <a:pathLst>
              <a:path w="1459229" h="230505">
                <a:moveTo>
                  <a:pt x="0" y="230036"/>
                </a:moveTo>
                <a:lnTo>
                  <a:pt x="1459167" y="230036"/>
                </a:lnTo>
                <a:lnTo>
                  <a:pt x="1459167" y="0"/>
                </a:lnTo>
                <a:lnTo>
                  <a:pt x="0" y="0"/>
                </a:lnTo>
                <a:lnTo>
                  <a:pt x="0" y="230036"/>
                </a:lnTo>
                <a:close/>
              </a:path>
            </a:pathLst>
          </a:custGeom>
          <a:solidFill>
            <a:srgbClr val="FFFFFF"/>
          </a:solidFill>
        </p:spPr>
        <p:txBody>
          <a:bodyPr wrap="square" lIns="0" tIns="0" rIns="0" bIns="0" rtlCol="0"/>
          <a:lstStyle/>
          <a:p/>
        </p:txBody>
      </p:sp>
      <p:sp>
        <p:nvSpPr>
          <p:cNvPr id="16" name="object 16"/>
          <p:cNvSpPr txBox="1"/>
          <p:nvPr/>
        </p:nvSpPr>
        <p:spPr>
          <a:xfrm>
            <a:off x="4968851" y="2977694"/>
            <a:ext cx="101790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(join,VB)</a:t>
            </a:r>
            <a:endParaRPr sz="1500">
              <a:latin typeface="Times New Roman" panose="02020603050405020304"/>
              <a:cs typeface="Times New Roman" panose="02020603050405020304"/>
            </a:endParaRPr>
          </a:p>
        </p:txBody>
      </p:sp>
      <p:sp>
        <p:nvSpPr>
          <p:cNvPr id="17" name="object 17"/>
          <p:cNvSpPr/>
          <p:nvPr/>
        </p:nvSpPr>
        <p:spPr>
          <a:xfrm>
            <a:off x="3062763" y="3241736"/>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18" name="object 18"/>
          <p:cNvSpPr txBox="1"/>
          <p:nvPr/>
        </p:nvSpPr>
        <p:spPr>
          <a:xfrm>
            <a:off x="2857219" y="3667811"/>
            <a:ext cx="412115" cy="247015"/>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FF0000"/>
                </a:solidFill>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19" name="object 19"/>
          <p:cNvSpPr/>
          <p:nvPr/>
        </p:nvSpPr>
        <p:spPr>
          <a:xfrm>
            <a:off x="3062763" y="3931853"/>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20" name="object 20"/>
          <p:cNvSpPr txBox="1"/>
          <p:nvPr/>
        </p:nvSpPr>
        <p:spPr>
          <a:xfrm>
            <a:off x="2765977" y="4357896"/>
            <a:ext cx="59372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V</a:t>
            </a:r>
            <a:r>
              <a:rPr sz="1500" spc="5" dirty="0">
                <a:latin typeface="Times New Roman" panose="02020603050405020304"/>
                <a:cs typeface="Times New Roman" panose="02020603050405020304"/>
              </a:rPr>
              <a:t>inken</a:t>
            </a:r>
            <a:endParaRPr sz="1500">
              <a:latin typeface="Times New Roman" panose="02020603050405020304"/>
              <a:cs typeface="Times New Roman" panose="02020603050405020304"/>
            </a:endParaRPr>
          </a:p>
        </p:txBody>
      </p:sp>
      <p:sp>
        <p:nvSpPr>
          <p:cNvPr id="21" name="object 21"/>
          <p:cNvSpPr/>
          <p:nvPr/>
        </p:nvSpPr>
        <p:spPr>
          <a:xfrm>
            <a:off x="4202743" y="3241736"/>
            <a:ext cx="1140460" cy="230504"/>
          </a:xfrm>
          <a:custGeom>
            <a:avLst/>
            <a:gdLst/>
            <a:ahLst/>
            <a:cxnLst/>
            <a:rect l="l" t="t" r="r" b="b"/>
            <a:pathLst>
              <a:path w="1140460" h="230504">
                <a:moveTo>
                  <a:pt x="1139980" y="0"/>
                </a:moveTo>
                <a:lnTo>
                  <a:pt x="0" y="230017"/>
                </a:lnTo>
              </a:path>
            </a:pathLst>
          </a:custGeom>
          <a:ln w="23363">
            <a:solidFill>
              <a:srgbClr val="000000"/>
            </a:solidFill>
          </a:ln>
        </p:spPr>
        <p:txBody>
          <a:bodyPr wrap="square" lIns="0" tIns="0" rIns="0" bIns="0" rtlCol="0"/>
          <a:lstStyle/>
          <a:p/>
        </p:txBody>
      </p:sp>
      <p:sp>
        <p:nvSpPr>
          <p:cNvPr id="22" name="object 22"/>
          <p:cNvSpPr/>
          <p:nvPr/>
        </p:nvSpPr>
        <p:spPr>
          <a:xfrm>
            <a:off x="5342724" y="3241736"/>
            <a:ext cx="1140460" cy="230504"/>
          </a:xfrm>
          <a:custGeom>
            <a:avLst/>
            <a:gdLst/>
            <a:ahLst/>
            <a:cxnLst/>
            <a:rect l="l" t="t" r="r" b="b"/>
            <a:pathLst>
              <a:path w="1140460" h="230504">
                <a:moveTo>
                  <a:pt x="0" y="0"/>
                </a:moveTo>
                <a:lnTo>
                  <a:pt x="1139915" y="230017"/>
                </a:lnTo>
              </a:path>
            </a:pathLst>
          </a:custGeom>
          <a:ln w="23363">
            <a:solidFill>
              <a:srgbClr val="000000"/>
            </a:solidFill>
          </a:ln>
        </p:spPr>
        <p:txBody>
          <a:bodyPr wrap="square" lIns="0" tIns="0" rIns="0" bIns="0" rtlCol="0"/>
          <a:lstStyle/>
          <a:p/>
        </p:txBody>
      </p:sp>
      <p:sp>
        <p:nvSpPr>
          <p:cNvPr id="23" name="object 23"/>
          <p:cNvSpPr/>
          <p:nvPr/>
        </p:nvSpPr>
        <p:spPr>
          <a:xfrm>
            <a:off x="3906367" y="3471766"/>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24" name="object 24"/>
          <p:cNvSpPr txBox="1"/>
          <p:nvPr/>
        </p:nvSpPr>
        <p:spPr>
          <a:xfrm>
            <a:off x="4034938" y="3437761"/>
            <a:ext cx="336550" cy="247015"/>
          </a:xfrm>
          <a:prstGeom prst="rect">
            <a:avLst/>
          </a:prstGeom>
        </p:spPr>
        <p:txBody>
          <a:bodyPr vert="horz" wrap="square" lIns="0" tIns="16510" rIns="0" bIns="0" rtlCol="0">
            <a:spAutoFit/>
          </a:bodyPr>
          <a:lstStyle/>
          <a:p>
            <a:pPr marL="12700">
              <a:lnSpc>
                <a:spcPct val="100000"/>
              </a:lnSpc>
              <a:spcBef>
                <a:spcPts val="130"/>
              </a:spcBef>
            </a:pPr>
            <a:r>
              <a:rPr sz="1500" spc="15" dirty="0">
                <a:latin typeface="Times New Roman" panose="02020603050405020304"/>
                <a:cs typeface="Times New Roman" panose="02020603050405020304"/>
              </a:rPr>
              <a:t>MD</a:t>
            </a:r>
            <a:endParaRPr sz="1500">
              <a:latin typeface="Times New Roman" panose="02020603050405020304"/>
              <a:cs typeface="Times New Roman" panose="02020603050405020304"/>
            </a:endParaRPr>
          </a:p>
        </p:txBody>
      </p:sp>
      <p:sp>
        <p:nvSpPr>
          <p:cNvPr id="25" name="object 25"/>
          <p:cNvSpPr txBox="1"/>
          <p:nvPr/>
        </p:nvSpPr>
        <p:spPr>
          <a:xfrm>
            <a:off x="5947774" y="3447338"/>
            <a:ext cx="106616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a:t>
            </a:r>
            <a:r>
              <a:rPr sz="1500" spc="-4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26" name="object 26"/>
          <p:cNvSpPr/>
          <p:nvPr/>
        </p:nvSpPr>
        <p:spPr>
          <a:xfrm>
            <a:off x="4202743" y="3701803"/>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27" name="object 27"/>
          <p:cNvSpPr txBox="1"/>
          <p:nvPr/>
        </p:nvSpPr>
        <p:spPr>
          <a:xfrm>
            <a:off x="4040021" y="4127879"/>
            <a:ext cx="32575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w</a:t>
            </a:r>
            <a:r>
              <a:rPr sz="1500" spc="5" dirty="0">
                <a:latin typeface="Times New Roman" panose="02020603050405020304"/>
                <a:cs typeface="Times New Roman" panose="02020603050405020304"/>
              </a:rPr>
              <a:t>ill</a:t>
            </a:r>
            <a:endParaRPr sz="1500">
              <a:latin typeface="Times New Roman" panose="02020603050405020304"/>
              <a:cs typeface="Times New Roman" panose="02020603050405020304"/>
            </a:endParaRPr>
          </a:p>
        </p:txBody>
      </p:sp>
      <p:sp>
        <p:nvSpPr>
          <p:cNvPr id="28" name="object 28"/>
          <p:cNvSpPr/>
          <p:nvPr/>
        </p:nvSpPr>
        <p:spPr>
          <a:xfrm>
            <a:off x="4886738" y="3701803"/>
            <a:ext cx="1596390" cy="460375"/>
          </a:xfrm>
          <a:custGeom>
            <a:avLst/>
            <a:gdLst/>
            <a:ahLst/>
            <a:cxnLst/>
            <a:rect l="l" t="t" r="r" b="b"/>
            <a:pathLst>
              <a:path w="1596389" h="460375">
                <a:moveTo>
                  <a:pt x="1595901" y="0"/>
                </a:moveTo>
                <a:lnTo>
                  <a:pt x="0" y="460067"/>
                </a:lnTo>
              </a:path>
            </a:pathLst>
          </a:custGeom>
          <a:ln w="23355">
            <a:solidFill>
              <a:srgbClr val="000000"/>
            </a:solidFill>
          </a:ln>
        </p:spPr>
        <p:txBody>
          <a:bodyPr wrap="square" lIns="0" tIns="0" rIns="0" bIns="0" rtlCol="0"/>
          <a:lstStyle/>
          <a:p/>
        </p:txBody>
      </p:sp>
      <p:sp>
        <p:nvSpPr>
          <p:cNvPr id="29" name="object 29"/>
          <p:cNvSpPr/>
          <p:nvPr/>
        </p:nvSpPr>
        <p:spPr>
          <a:xfrm>
            <a:off x="5798645" y="3701803"/>
            <a:ext cx="684530" cy="460375"/>
          </a:xfrm>
          <a:custGeom>
            <a:avLst/>
            <a:gdLst/>
            <a:ahLst/>
            <a:cxnLst/>
            <a:rect l="l" t="t" r="r" b="b"/>
            <a:pathLst>
              <a:path w="684529" h="460375">
                <a:moveTo>
                  <a:pt x="683994" y="0"/>
                </a:moveTo>
                <a:lnTo>
                  <a:pt x="0" y="460067"/>
                </a:lnTo>
              </a:path>
            </a:pathLst>
          </a:custGeom>
          <a:ln w="23307">
            <a:solidFill>
              <a:srgbClr val="000000"/>
            </a:solidFill>
          </a:ln>
        </p:spPr>
        <p:txBody>
          <a:bodyPr wrap="square" lIns="0" tIns="0" rIns="0" bIns="0" rtlCol="0"/>
          <a:lstStyle/>
          <a:p/>
        </p:txBody>
      </p:sp>
      <p:sp>
        <p:nvSpPr>
          <p:cNvPr id="30" name="object 30"/>
          <p:cNvSpPr/>
          <p:nvPr/>
        </p:nvSpPr>
        <p:spPr>
          <a:xfrm>
            <a:off x="6482640" y="3701803"/>
            <a:ext cx="684530" cy="460375"/>
          </a:xfrm>
          <a:custGeom>
            <a:avLst/>
            <a:gdLst/>
            <a:ahLst/>
            <a:cxnLst/>
            <a:rect l="l" t="t" r="r" b="b"/>
            <a:pathLst>
              <a:path w="684529" h="460375">
                <a:moveTo>
                  <a:pt x="0" y="0"/>
                </a:moveTo>
                <a:lnTo>
                  <a:pt x="683994" y="460067"/>
                </a:lnTo>
              </a:path>
            </a:pathLst>
          </a:custGeom>
          <a:ln w="23307">
            <a:solidFill>
              <a:srgbClr val="000000"/>
            </a:solidFill>
          </a:ln>
        </p:spPr>
        <p:txBody>
          <a:bodyPr wrap="square" lIns="0" tIns="0" rIns="0" bIns="0" rtlCol="0"/>
          <a:lstStyle/>
          <a:p/>
        </p:txBody>
      </p:sp>
      <p:sp>
        <p:nvSpPr>
          <p:cNvPr id="31" name="object 31"/>
          <p:cNvSpPr/>
          <p:nvPr/>
        </p:nvSpPr>
        <p:spPr>
          <a:xfrm>
            <a:off x="4590362" y="4161883"/>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32" name="object 32"/>
          <p:cNvSpPr txBox="1"/>
          <p:nvPr/>
        </p:nvSpPr>
        <p:spPr>
          <a:xfrm>
            <a:off x="4740360" y="4127879"/>
            <a:ext cx="294005" cy="247015"/>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FF0000"/>
                </a:solidFill>
                <a:latin typeface="Times New Roman" panose="02020603050405020304"/>
                <a:cs typeface="Times New Roman" panose="02020603050405020304"/>
              </a:rPr>
              <a:t>V</a:t>
            </a:r>
            <a:r>
              <a:rPr sz="1500" spc="10" dirty="0">
                <a:solidFill>
                  <a:srgbClr val="FF0000"/>
                </a:solidFill>
                <a:latin typeface="Times New Roman" panose="02020603050405020304"/>
                <a:cs typeface="Times New Roman" panose="02020603050405020304"/>
              </a:rPr>
              <a:t>B</a:t>
            </a:r>
            <a:endParaRPr sz="1500">
              <a:latin typeface="Times New Roman" panose="02020603050405020304"/>
              <a:cs typeface="Times New Roman" panose="02020603050405020304"/>
            </a:endParaRPr>
          </a:p>
        </p:txBody>
      </p:sp>
      <p:sp>
        <p:nvSpPr>
          <p:cNvPr id="33" name="object 33"/>
          <p:cNvSpPr/>
          <p:nvPr/>
        </p:nvSpPr>
        <p:spPr>
          <a:xfrm>
            <a:off x="5112849" y="4171458"/>
            <a:ext cx="1618615" cy="230504"/>
          </a:xfrm>
          <a:custGeom>
            <a:avLst/>
            <a:gdLst/>
            <a:ahLst/>
            <a:cxnLst/>
            <a:rect l="l" t="t" r="r" b="b"/>
            <a:pathLst>
              <a:path w="1618614" h="230504">
                <a:moveTo>
                  <a:pt x="0" y="230036"/>
                </a:moveTo>
                <a:lnTo>
                  <a:pt x="1618422" y="230036"/>
                </a:lnTo>
                <a:lnTo>
                  <a:pt x="1618422" y="0"/>
                </a:lnTo>
                <a:lnTo>
                  <a:pt x="0" y="0"/>
                </a:lnTo>
                <a:lnTo>
                  <a:pt x="0" y="230036"/>
                </a:lnTo>
                <a:close/>
              </a:path>
            </a:pathLst>
          </a:custGeom>
          <a:solidFill>
            <a:srgbClr val="FFFFFF"/>
          </a:solidFill>
        </p:spPr>
        <p:txBody>
          <a:bodyPr wrap="square" lIns="0" tIns="0" rIns="0" bIns="0" rtlCol="0"/>
          <a:lstStyle/>
          <a:p/>
        </p:txBody>
      </p:sp>
      <p:sp>
        <p:nvSpPr>
          <p:cNvPr id="34" name="object 34"/>
          <p:cNvSpPr/>
          <p:nvPr/>
        </p:nvSpPr>
        <p:spPr>
          <a:xfrm>
            <a:off x="6754500" y="4161883"/>
            <a:ext cx="1162685" cy="230504"/>
          </a:xfrm>
          <a:custGeom>
            <a:avLst/>
            <a:gdLst/>
            <a:ahLst/>
            <a:cxnLst/>
            <a:rect l="l" t="t" r="r" b="b"/>
            <a:pathLst>
              <a:path w="1162685" h="230504">
                <a:moveTo>
                  <a:pt x="0" y="230036"/>
                </a:moveTo>
                <a:lnTo>
                  <a:pt x="1162404" y="230036"/>
                </a:lnTo>
                <a:lnTo>
                  <a:pt x="1162404" y="0"/>
                </a:lnTo>
                <a:lnTo>
                  <a:pt x="0" y="0"/>
                </a:lnTo>
                <a:lnTo>
                  <a:pt x="0" y="230036"/>
                </a:lnTo>
                <a:close/>
              </a:path>
            </a:pathLst>
          </a:custGeom>
          <a:solidFill>
            <a:srgbClr val="FFFFFF"/>
          </a:solidFill>
        </p:spPr>
        <p:txBody>
          <a:bodyPr wrap="square" lIns="0" tIns="0" rIns="0" bIns="0" rtlCol="0"/>
          <a:lstStyle/>
          <a:p/>
        </p:txBody>
      </p:sp>
      <p:sp>
        <p:nvSpPr>
          <p:cNvPr id="35" name="object 35"/>
          <p:cNvSpPr txBox="1"/>
          <p:nvPr/>
        </p:nvSpPr>
        <p:spPr>
          <a:xfrm>
            <a:off x="6921003" y="4127879"/>
            <a:ext cx="829944"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PP(as,</a:t>
            </a:r>
            <a:r>
              <a:rPr sz="1500" spc="-5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IN)</a:t>
            </a:r>
            <a:endParaRPr sz="1500">
              <a:latin typeface="Times New Roman" panose="02020603050405020304"/>
              <a:cs typeface="Times New Roman" panose="02020603050405020304"/>
            </a:endParaRPr>
          </a:p>
        </p:txBody>
      </p:sp>
      <p:sp>
        <p:nvSpPr>
          <p:cNvPr id="36" name="object 36"/>
          <p:cNvSpPr/>
          <p:nvPr/>
        </p:nvSpPr>
        <p:spPr>
          <a:xfrm>
            <a:off x="4886738" y="4391919"/>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37" name="object 37"/>
          <p:cNvSpPr txBox="1"/>
          <p:nvPr/>
        </p:nvSpPr>
        <p:spPr>
          <a:xfrm>
            <a:off x="4724016" y="4817995"/>
            <a:ext cx="32575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join</a:t>
            </a:r>
            <a:endParaRPr sz="1500">
              <a:latin typeface="Times New Roman" panose="02020603050405020304"/>
              <a:cs typeface="Times New Roman" panose="02020603050405020304"/>
            </a:endParaRPr>
          </a:p>
        </p:txBody>
      </p:sp>
      <p:sp>
        <p:nvSpPr>
          <p:cNvPr id="38" name="object 38"/>
          <p:cNvSpPr/>
          <p:nvPr/>
        </p:nvSpPr>
        <p:spPr>
          <a:xfrm>
            <a:off x="5342724" y="4391919"/>
            <a:ext cx="455930" cy="230504"/>
          </a:xfrm>
          <a:custGeom>
            <a:avLst/>
            <a:gdLst/>
            <a:ahLst/>
            <a:cxnLst/>
            <a:rect l="l" t="t" r="r" b="b"/>
            <a:pathLst>
              <a:path w="455929" h="230504">
                <a:moveTo>
                  <a:pt x="0" y="230049"/>
                </a:moveTo>
                <a:lnTo>
                  <a:pt x="455921" y="0"/>
                </a:lnTo>
              </a:path>
            </a:pathLst>
          </a:custGeom>
          <a:ln w="23329">
            <a:solidFill>
              <a:srgbClr val="000000"/>
            </a:solidFill>
          </a:ln>
        </p:spPr>
        <p:txBody>
          <a:bodyPr wrap="square" lIns="0" tIns="0" rIns="0" bIns="0" rtlCol="0"/>
          <a:lstStyle/>
          <a:p/>
        </p:txBody>
      </p:sp>
      <p:sp>
        <p:nvSpPr>
          <p:cNvPr id="39" name="object 39"/>
          <p:cNvSpPr/>
          <p:nvPr/>
        </p:nvSpPr>
        <p:spPr>
          <a:xfrm>
            <a:off x="5798645" y="4391919"/>
            <a:ext cx="456565" cy="230504"/>
          </a:xfrm>
          <a:custGeom>
            <a:avLst/>
            <a:gdLst/>
            <a:ahLst/>
            <a:cxnLst/>
            <a:rect l="l" t="t" r="r" b="b"/>
            <a:pathLst>
              <a:path w="456564" h="230504">
                <a:moveTo>
                  <a:pt x="456210" y="230049"/>
                </a:moveTo>
                <a:lnTo>
                  <a:pt x="0" y="0"/>
                </a:lnTo>
              </a:path>
            </a:pathLst>
          </a:custGeom>
          <a:ln w="23329">
            <a:solidFill>
              <a:srgbClr val="000000"/>
            </a:solidFill>
          </a:ln>
        </p:spPr>
        <p:txBody>
          <a:bodyPr wrap="square" lIns="0" tIns="0" rIns="0" bIns="0" rtlCol="0"/>
          <a:lstStyle/>
          <a:p/>
        </p:txBody>
      </p:sp>
      <p:sp>
        <p:nvSpPr>
          <p:cNvPr id="40" name="object 40"/>
          <p:cNvSpPr/>
          <p:nvPr/>
        </p:nvSpPr>
        <p:spPr>
          <a:xfrm>
            <a:off x="5046348" y="4621950"/>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41" name="object 41"/>
          <p:cNvSpPr/>
          <p:nvPr/>
        </p:nvSpPr>
        <p:spPr>
          <a:xfrm>
            <a:off x="5958223" y="4621950"/>
            <a:ext cx="456565" cy="230504"/>
          </a:xfrm>
          <a:custGeom>
            <a:avLst/>
            <a:gdLst/>
            <a:ahLst/>
            <a:cxnLst/>
            <a:rect l="l" t="t" r="r" b="b"/>
            <a:pathLst>
              <a:path w="456564" h="230504">
                <a:moveTo>
                  <a:pt x="0" y="230036"/>
                </a:moveTo>
                <a:lnTo>
                  <a:pt x="456210" y="230036"/>
                </a:lnTo>
                <a:lnTo>
                  <a:pt x="456210" y="0"/>
                </a:lnTo>
                <a:lnTo>
                  <a:pt x="0" y="0"/>
                </a:lnTo>
                <a:lnTo>
                  <a:pt x="0" y="230036"/>
                </a:lnTo>
                <a:close/>
              </a:path>
            </a:pathLst>
          </a:custGeom>
          <a:solidFill>
            <a:srgbClr val="FFFFFF"/>
          </a:solidFill>
        </p:spPr>
        <p:txBody>
          <a:bodyPr wrap="square" lIns="0" tIns="0" rIns="0" bIns="0" rtlCol="0"/>
          <a:lstStyle/>
          <a:p/>
        </p:txBody>
      </p:sp>
      <p:sp>
        <p:nvSpPr>
          <p:cNvPr id="42" name="object 42"/>
          <p:cNvSpPr/>
          <p:nvPr/>
        </p:nvSpPr>
        <p:spPr>
          <a:xfrm>
            <a:off x="5342724" y="4851987"/>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43" name="object 43"/>
          <p:cNvSpPr/>
          <p:nvPr/>
        </p:nvSpPr>
        <p:spPr>
          <a:xfrm>
            <a:off x="6254856" y="4851987"/>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44" name="object 44"/>
          <p:cNvSpPr txBox="1"/>
          <p:nvPr/>
        </p:nvSpPr>
        <p:spPr>
          <a:xfrm>
            <a:off x="5212239" y="5278062"/>
            <a:ext cx="26162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the</a:t>
            </a:r>
            <a:endParaRPr sz="1500">
              <a:latin typeface="Times New Roman" panose="02020603050405020304"/>
              <a:cs typeface="Times New Roman" panose="02020603050405020304"/>
            </a:endParaRPr>
          </a:p>
        </p:txBody>
      </p:sp>
      <p:sp>
        <p:nvSpPr>
          <p:cNvPr id="45" name="object 45"/>
          <p:cNvSpPr/>
          <p:nvPr/>
        </p:nvSpPr>
        <p:spPr>
          <a:xfrm>
            <a:off x="6710745" y="4391919"/>
            <a:ext cx="455930" cy="230504"/>
          </a:xfrm>
          <a:custGeom>
            <a:avLst/>
            <a:gdLst/>
            <a:ahLst/>
            <a:cxnLst/>
            <a:rect l="l" t="t" r="r" b="b"/>
            <a:pathLst>
              <a:path w="455929" h="230504">
                <a:moveTo>
                  <a:pt x="0" y="230049"/>
                </a:moveTo>
                <a:lnTo>
                  <a:pt x="455889" y="0"/>
                </a:lnTo>
              </a:path>
            </a:pathLst>
          </a:custGeom>
          <a:ln w="23329">
            <a:solidFill>
              <a:srgbClr val="000000"/>
            </a:solidFill>
          </a:ln>
        </p:spPr>
        <p:txBody>
          <a:bodyPr wrap="square" lIns="0" tIns="0" rIns="0" bIns="0" rtlCol="0"/>
          <a:lstStyle/>
          <a:p/>
        </p:txBody>
      </p:sp>
      <p:sp>
        <p:nvSpPr>
          <p:cNvPr id="46" name="object 46"/>
          <p:cNvSpPr/>
          <p:nvPr/>
        </p:nvSpPr>
        <p:spPr>
          <a:xfrm>
            <a:off x="7166634" y="4391919"/>
            <a:ext cx="558800" cy="172720"/>
          </a:xfrm>
          <a:custGeom>
            <a:avLst/>
            <a:gdLst/>
            <a:ahLst/>
            <a:cxnLst/>
            <a:rect l="l" t="t" r="r" b="b"/>
            <a:pathLst>
              <a:path w="558800" h="172720">
                <a:moveTo>
                  <a:pt x="558520" y="172529"/>
                </a:moveTo>
                <a:lnTo>
                  <a:pt x="0" y="0"/>
                </a:lnTo>
              </a:path>
            </a:pathLst>
          </a:custGeom>
          <a:ln w="23353">
            <a:solidFill>
              <a:srgbClr val="000000"/>
            </a:solidFill>
          </a:ln>
        </p:spPr>
        <p:txBody>
          <a:bodyPr wrap="square" lIns="0" tIns="0" rIns="0" bIns="0" rtlCol="0"/>
          <a:lstStyle/>
          <a:p/>
        </p:txBody>
      </p:sp>
      <p:sp>
        <p:nvSpPr>
          <p:cNvPr id="47" name="object 47"/>
          <p:cNvSpPr/>
          <p:nvPr/>
        </p:nvSpPr>
        <p:spPr>
          <a:xfrm>
            <a:off x="6482640" y="3701803"/>
            <a:ext cx="2701925" cy="471805"/>
          </a:xfrm>
          <a:custGeom>
            <a:avLst/>
            <a:gdLst/>
            <a:ahLst/>
            <a:cxnLst/>
            <a:rect l="l" t="t" r="r" b="b"/>
            <a:pathLst>
              <a:path w="2701925" h="471804">
                <a:moveTo>
                  <a:pt x="0" y="0"/>
                </a:moveTo>
                <a:lnTo>
                  <a:pt x="2701875" y="471590"/>
                </a:lnTo>
              </a:path>
            </a:pathLst>
          </a:custGeom>
          <a:ln w="23365">
            <a:solidFill>
              <a:srgbClr val="000000"/>
            </a:solidFill>
          </a:ln>
        </p:spPr>
        <p:txBody>
          <a:bodyPr wrap="square" lIns="0" tIns="0" rIns="0" bIns="0" rtlCol="0"/>
          <a:lstStyle/>
          <a:p/>
        </p:txBody>
      </p:sp>
      <p:sp>
        <p:nvSpPr>
          <p:cNvPr id="48" name="object 48"/>
          <p:cNvSpPr/>
          <p:nvPr/>
        </p:nvSpPr>
        <p:spPr>
          <a:xfrm>
            <a:off x="6414434" y="4621950"/>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49" name="object 49"/>
          <p:cNvSpPr txBox="1"/>
          <p:nvPr/>
        </p:nvSpPr>
        <p:spPr>
          <a:xfrm>
            <a:off x="5201783" y="4137454"/>
            <a:ext cx="1624330" cy="711835"/>
          </a:xfrm>
          <a:prstGeom prst="rect">
            <a:avLst/>
          </a:prstGeom>
        </p:spPr>
        <p:txBody>
          <a:bodyPr vert="horz" wrap="square" lIns="0" tIns="16510" rIns="0" bIns="0" rtlCol="0">
            <a:spAutoFit/>
          </a:bodyPr>
          <a:lstStyle/>
          <a:p>
            <a:pPr marL="125095">
              <a:lnSpc>
                <a:spcPct val="100000"/>
              </a:lnSpc>
              <a:spcBef>
                <a:spcPts val="130"/>
              </a:spcBef>
            </a:pPr>
            <a:r>
              <a:rPr sz="1500" spc="5" dirty="0">
                <a:latin typeface="Times New Roman" panose="02020603050405020304"/>
                <a:cs typeface="Times New Roman" panose="02020603050405020304"/>
              </a:rPr>
              <a:t>NP(board,</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a:p>
            <a:pPr>
              <a:lnSpc>
                <a:spcPct val="100000"/>
              </a:lnSpc>
              <a:spcBef>
                <a:spcPts val="25"/>
              </a:spcBef>
            </a:pPr>
            <a:endParaRPr sz="1500">
              <a:latin typeface="Times New Roman" panose="02020603050405020304"/>
              <a:cs typeface="Times New Roman" panose="02020603050405020304"/>
            </a:endParaRPr>
          </a:p>
          <a:p>
            <a:pPr marL="12700">
              <a:lnSpc>
                <a:spcPct val="100000"/>
              </a:lnSpc>
              <a:tabLst>
                <a:tab pos="913765" algn="l"/>
                <a:tab pos="1407160"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r>
              <a:rPr sz="1500" spc="10" dirty="0">
                <a:solidFill>
                  <a:srgbClr val="FF0000"/>
                </a:solidFill>
                <a:latin typeface="Times New Roman" panose="02020603050405020304"/>
                <a:cs typeface="Times New Roman" panose="02020603050405020304"/>
              </a:rPr>
              <a:t>	</a:t>
            </a:r>
            <a:r>
              <a:rPr sz="1500" spc="5" dirty="0">
                <a:solidFill>
                  <a:srgbClr val="FF0000"/>
                </a:solidFill>
                <a:latin typeface="Times New Roman" panose="02020603050405020304"/>
                <a:cs typeface="Times New Roman" panose="02020603050405020304"/>
              </a:rPr>
              <a:t>I</a:t>
            </a:r>
            <a:r>
              <a:rPr sz="1500" spc="10" dirty="0">
                <a:solidFill>
                  <a:srgbClr val="FF0000"/>
                </a:solidFill>
                <a:latin typeface="Times New Roman" panose="02020603050405020304"/>
                <a:cs typeface="Times New Roman" panose="02020603050405020304"/>
              </a:rPr>
              <a:t>N</a:t>
            </a:r>
            <a:endParaRPr sz="1500">
              <a:latin typeface="Times New Roman" panose="02020603050405020304"/>
              <a:cs typeface="Times New Roman" panose="02020603050405020304"/>
            </a:endParaRPr>
          </a:p>
        </p:txBody>
      </p:sp>
      <p:sp>
        <p:nvSpPr>
          <p:cNvPr id="50" name="object 50"/>
          <p:cNvSpPr/>
          <p:nvPr/>
        </p:nvSpPr>
        <p:spPr>
          <a:xfrm>
            <a:off x="6710745" y="4851987"/>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51" name="object 51"/>
          <p:cNvSpPr txBox="1"/>
          <p:nvPr/>
        </p:nvSpPr>
        <p:spPr>
          <a:xfrm>
            <a:off x="5953887" y="5278062"/>
            <a:ext cx="883919" cy="247015"/>
          </a:xfrm>
          <a:prstGeom prst="rect">
            <a:avLst/>
          </a:prstGeom>
        </p:spPr>
        <p:txBody>
          <a:bodyPr vert="horz" wrap="square" lIns="0" tIns="16510" rIns="0" bIns="0" rtlCol="0">
            <a:spAutoFit/>
          </a:bodyPr>
          <a:lstStyle/>
          <a:p>
            <a:pPr marL="12700">
              <a:lnSpc>
                <a:spcPct val="100000"/>
              </a:lnSpc>
              <a:spcBef>
                <a:spcPts val="130"/>
              </a:spcBef>
              <a:tabLst>
                <a:tab pos="709295" algn="l"/>
              </a:tabLst>
            </a:pPr>
            <a:r>
              <a:rPr sz="1500" spc="5" dirty="0">
                <a:latin typeface="Times New Roman" panose="02020603050405020304"/>
                <a:cs typeface="Times New Roman" panose="02020603050405020304"/>
              </a:rPr>
              <a:t>board</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s</a:t>
            </a:r>
            <a:endParaRPr sz="1500">
              <a:latin typeface="Times New Roman" panose="02020603050405020304"/>
              <a:cs typeface="Times New Roman" panose="02020603050405020304"/>
            </a:endParaRPr>
          </a:p>
        </p:txBody>
      </p:sp>
      <p:sp>
        <p:nvSpPr>
          <p:cNvPr id="52" name="object 52"/>
          <p:cNvSpPr/>
          <p:nvPr/>
        </p:nvSpPr>
        <p:spPr>
          <a:xfrm>
            <a:off x="6879653" y="4541804"/>
            <a:ext cx="1710055" cy="230504"/>
          </a:xfrm>
          <a:custGeom>
            <a:avLst/>
            <a:gdLst/>
            <a:ahLst/>
            <a:cxnLst/>
            <a:rect l="l" t="t" r="r" b="b"/>
            <a:pathLst>
              <a:path w="1710054" h="230504">
                <a:moveTo>
                  <a:pt x="0" y="230036"/>
                </a:moveTo>
                <a:lnTo>
                  <a:pt x="1709600" y="230036"/>
                </a:lnTo>
                <a:lnTo>
                  <a:pt x="1709600" y="0"/>
                </a:lnTo>
                <a:lnTo>
                  <a:pt x="0" y="0"/>
                </a:lnTo>
                <a:lnTo>
                  <a:pt x="0" y="230036"/>
                </a:lnTo>
                <a:close/>
              </a:path>
            </a:pathLst>
          </a:custGeom>
          <a:solidFill>
            <a:srgbClr val="FFFFFF"/>
          </a:solidFill>
        </p:spPr>
        <p:txBody>
          <a:bodyPr wrap="square" lIns="0" tIns="0" rIns="0" bIns="0" rtlCol="0"/>
          <a:lstStyle/>
          <a:p/>
        </p:txBody>
      </p:sp>
      <p:sp>
        <p:nvSpPr>
          <p:cNvPr id="53" name="object 53"/>
          <p:cNvSpPr txBox="1"/>
          <p:nvPr/>
        </p:nvSpPr>
        <p:spPr>
          <a:xfrm>
            <a:off x="7046477" y="4507800"/>
            <a:ext cx="137668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NP(director,</a:t>
            </a:r>
            <a:r>
              <a:rPr sz="1500" spc="-4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54" name="object 54"/>
          <p:cNvSpPr/>
          <p:nvPr/>
        </p:nvSpPr>
        <p:spPr>
          <a:xfrm>
            <a:off x="8796832" y="4403411"/>
            <a:ext cx="455930" cy="230504"/>
          </a:xfrm>
          <a:custGeom>
            <a:avLst/>
            <a:gdLst/>
            <a:ahLst/>
            <a:cxnLst/>
            <a:rect l="l" t="t" r="r" b="b"/>
            <a:pathLst>
              <a:path w="455929" h="230504">
                <a:moveTo>
                  <a:pt x="0" y="230049"/>
                </a:moveTo>
                <a:lnTo>
                  <a:pt x="455889" y="0"/>
                </a:lnTo>
              </a:path>
            </a:pathLst>
          </a:custGeom>
          <a:ln w="23329">
            <a:solidFill>
              <a:srgbClr val="000000"/>
            </a:solidFill>
          </a:ln>
        </p:spPr>
        <p:txBody>
          <a:bodyPr wrap="square" lIns="0" tIns="0" rIns="0" bIns="0" rtlCol="0"/>
          <a:lstStyle/>
          <a:p/>
        </p:txBody>
      </p:sp>
      <p:sp>
        <p:nvSpPr>
          <p:cNvPr id="55" name="object 55"/>
          <p:cNvSpPr/>
          <p:nvPr/>
        </p:nvSpPr>
        <p:spPr>
          <a:xfrm>
            <a:off x="9252722" y="4403411"/>
            <a:ext cx="456565" cy="230504"/>
          </a:xfrm>
          <a:custGeom>
            <a:avLst/>
            <a:gdLst/>
            <a:ahLst/>
            <a:cxnLst/>
            <a:rect l="l" t="t" r="r" b="b"/>
            <a:pathLst>
              <a:path w="456565" h="230504">
                <a:moveTo>
                  <a:pt x="456210" y="230049"/>
                </a:moveTo>
                <a:lnTo>
                  <a:pt x="0" y="0"/>
                </a:lnTo>
              </a:path>
            </a:pathLst>
          </a:custGeom>
          <a:ln w="23329">
            <a:solidFill>
              <a:srgbClr val="000000"/>
            </a:solidFill>
          </a:ln>
        </p:spPr>
        <p:txBody>
          <a:bodyPr wrap="square" lIns="0" tIns="0" rIns="0" bIns="0" rtlCol="0"/>
          <a:lstStyle/>
          <a:p/>
        </p:txBody>
      </p:sp>
      <p:sp>
        <p:nvSpPr>
          <p:cNvPr id="56" name="object 56"/>
          <p:cNvSpPr/>
          <p:nvPr/>
        </p:nvSpPr>
        <p:spPr>
          <a:xfrm>
            <a:off x="8431993" y="4633441"/>
            <a:ext cx="752475" cy="230504"/>
          </a:xfrm>
          <a:custGeom>
            <a:avLst/>
            <a:gdLst/>
            <a:ahLst/>
            <a:cxnLst/>
            <a:rect l="l" t="t" r="r" b="b"/>
            <a:pathLst>
              <a:path w="752475" h="230504">
                <a:moveTo>
                  <a:pt x="0" y="230036"/>
                </a:moveTo>
                <a:lnTo>
                  <a:pt x="752394" y="230036"/>
                </a:lnTo>
                <a:lnTo>
                  <a:pt x="752394" y="0"/>
                </a:lnTo>
                <a:lnTo>
                  <a:pt x="0" y="0"/>
                </a:lnTo>
                <a:lnTo>
                  <a:pt x="0" y="230036"/>
                </a:lnTo>
                <a:close/>
              </a:path>
            </a:pathLst>
          </a:custGeom>
          <a:solidFill>
            <a:srgbClr val="FFFFFF"/>
          </a:solidFill>
        </p:spPr>
        <p:txBody>
          <a:bodyPr wrap="square" lIns="0" tIns="0" rIns="0" bIns="0" rtlCol="0"/>
          <a:lstStyle/>
          <a:p/>
        </p:txBody>
      </p:sp>
      <p:sp>
        <p:nvSpPr>
          <p:cNvPr id="57" name="object 57"/>
          <p:cNvSpPr/>
          <p:nvPr/>
        </p:nvSpPr>
        <p:spPr>
          <a:xfrm>
            <a:off x="9412620" y="4633441"/>
            <a:ext cx="593090" cy="230504"/>
          </a:xfrm>
          <a:custGeom>
            <a:avLst/>
            <a:gdLst/>
            <a:ahLst/>
            <a:cxnLst/>
            <a:rect l="l" t="t" r="r" b="b"/>
            <a:pathLst>
              <a:path w="593090"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58" name="object 58"/>
          <p:cNvSpPr/>
          <p:nvPr/>
        </p:nvSpPr>
        <p:spPr>
          <a:xfrm>
            <a:off x="8811953" y="4863478"/>
            <a:ext cx="0" cy="230504"/>
          </a:xfrm>
          <a:custGeom>
            <a:avLst/>
            <a:gdLst/>
            <a:ahLst/>
            <a:cxnLst/>
            <a:rect l="l" t="t" r="r" b="b"/>
            <a:pathLst>
              <a:path h="230504">
                <a:moveTo>
                  <a:pt x="0" y="0"/>
                </a:moveTo>
                <a:lnTo>
                  <a:pt x="0" y="230049"/>
                </a:lnTo>
              </a:path>
            </a:pathLst>
          </a:custGeom>
          <a:ln w="23164">
            <a:solidFill>
              <a:srgbClr val="000000"/>
            </a:solidFill>
          </a:ln>
        </p:spPr>
        <p:txBody>
          <a:bodyPr wrap="square" lIns="0" tIns="0" rIns="0" bIns="0" rtlCol="0"/>
          <a:lstStyle/>
          <a:p/>
        </p:txBody>
      </p:sp>
      <p:sp>
        <p:nvSpPr>
          <p:cNvPr id="59" name="object 59"/>
          <p:cNvSpPr/>
          <p:nvPr/>
        </p:nvSpPr>
        <p:spPr>
          <a:xfrm>
            <a:off x="9708932" y="4863478"/>
            <a:ext cx="0" cy="230504"/>
          </a:xfrm>
          <a:custGeom>
            <a:avLst/>
            <a:gdLst/>
            <a:ahLst/>
            <a:cxnLst/>
            <a:rect l="l" t="t" r="r" b="b"/>
            <a:pathLst>
              <a:path h="230504">
                <a:moveTo>
                  <a:pt x="0" y="0"/>
                </a:moveTo>
                <a:lnTo>
                  <a:pt x="0" y="230062"/>
                </a:lnTo>
              </a:path>
            </a:pathLst>
          </a:custGeom>
          <a:ln w="23164">
            <a:solidFill>
              <a:srgbClr val="000000"/>
            </a:solidFill>
          </a:ln>
        </p:spPr>
        <p:txBody>
          <a:bodyPr wrap="square" lIns="0" tIns="0" rIns="0" bIns="0" rtlCol="0"/>
          <a:lstStyle/>
          <a:p/>
        </p:txBody>
      </p:sp>
      <p:sp>
        <p:nvSpPr>
          <p:cNvPr id="60" name="object 60"/>
          <p:cNvSpPr txBox="1"/>
          <p:nvPr/>
        </p:nvSpPr>
        <p:spPr>
          <a:xfrm>
            <a:off x="8602678" y="4139369"/>
            <a:ext cx="1253490" cy="1196975"/>
          </a:xfrm>
          <a:prstGeom prst="rect">
            <a:avLst/>
          </a:prstGeom>
        </p:spPr>
        <p:txBody>
          <a:bodyPr vert="horz" wrap="square" lIns="0" tIns="16510" rIns="0" bIns="0" rtlCol="0">
            <a:spAutoFit/>
          </a:bodyPr>
          <a:lstStyle/>
          <a:p>
            <a:pPr marL="226060">
              <a:lnSpc>
                <a:spcPct val="100000"/>
              </a:lnSpc>
              <a:spcBef>
                <a:spcPts val="130"/>
              </a:spcBef>
            </a:pPr>
            <a:r>
              <a:rPr sz="1500" spc="5" dirty="0">
                <a:latin typeface="Times New Roman" panose="02020603050405020304"/>
                <a:cs typeface="Times New Roman" panose="02020603050405020304"/>
              </a:rPr>
              <a:t>NP(29,</a:t>
            </a:r>
            <a:r>
              <a:rPr sz="1500" spc="-2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CD)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12700">
              <a:lnSpc>
                <a:spcPct val="100000"/>
              </a:lnSpc>
              <a:tabLst>
                <a:tab pos="972185" algn="l"/>
              </a:tabLst>
            </a:pPr>
            <a:r>
              <a:rPr sz="1500" spc="10" dirty="0">
                <a:latin typeface="Times New Roman" panose="02020603050405020304"/>
                <a:cs typeface="Times New Roman" panose="02020603050405020304"/>
              </a:rPr>
              <a:t>NNP</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C</a:t>
            </a:r>
            <a:r>
              <a:rPr sz="1500" spc="10" dirty="0">
                <a:solidFill>
                  <a:srgbClr val="FF0000"/>
                </a:solidFill>
                <a:latin typeface="Times New Roman" panose="02020603050405020304"/>
                <a:cs typeface="Times New Roman" panose="02020603050405020304"/>
              </a:rPr>
              <a:t>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27940">
              <a:lnSpc>
                <a:spcPct val="100000"/>
              </a:lnSpc>
              <a:spcBef>
                <a:spcPts val="5"/>
              </a:spcBef>
              <a:tabLst>
                <a:tab pos="1009650" algn="l"/>
              </a:tabLst>
            </a:pPr>
            <a:r>
              <a:rPr sz="1500" spc="10" dirty="0">
                <a:latin typeface="Times New Roman" panose="02020603050405020304"/>
                <a:cs typeface="Times New Roman" panose="02020603050405020304"/>
              </a:rPr>
              <a:t>Nov	29</a:t>
            </a:r>
            <a:endParaRPr sz="1500">
              <a:latin typeface="Times New Roman" panose="02020603050405020304"/>
              <a:cs typeface="Times New Roman" panose="02020603050405020304"/>
            </a:endParaRPr>
          </a:p>
        </p:txBody>
      </p:sp>
      <p:sp>
        <p:nvSpPr>
          <p:cNvPr id="61" name="object 61"/>
          <p:cNvSpPr/>
          <p:nvPr/>
        </p:nvSpPr>
        <p:spPr>
          <a:xfrm>
            <a:off x="7246423" y="4794466"/>
            <a:ext cx="456565" cy="460375"/>
          </a:xfrm>
          <a:custGeom>
            <a:avLst/>
            <a:gdLst/>
            <a:ahLst/>
            <a:cxnLst/>
            <a:rect l="l" t="t" r="r" b="b"/>
            <a:pathLst>
              <a:path w="456564" h="460375">
                <a:moveTo>
                  <a:pt x="456210" y="0"/>
                </a:moveTo>
                <a:lnTo>
                  <a:pt x="0" y="460099"/>
                </a:lnTo>
              </a:path>
            </a:pathLst>
          </a:custGeom>
          <a:ln w="23267">
            <a:solidFill>
              <a:srgbClr val="000000"/>
            </a:solidFill>
          </a:ln>
        </p:spPr>
        <p:txBody>
          <a:bodyPr wrap="square" lIns="0" tIns="0" rIns="0" bIns="0" rtlCol="0"/>
          <a:lstStyle/>
          <a:p/>
        </p:txBody>
      </p:sp>
      <p:sp>
        <p:nvSpPr>
          <p:cNvPr id="62" name="object 62"/>
          <p:cNvSpPr/>
          <p:nvPr/>
        </p:nvSpPr>
        <p:spPr>
          <a:xfrm>
            <a:off x="7702634" y="4794466"/>
            <a:ext cx="455930" cy="460375"/>
          </a:xfrm>
          <a:custGeom>
            <a:avLst/>
            <a:gdLst/>
            <a:ahLst/>
            <a:cxnLst/>
            <a:rect l="l" t="t" r="r" b="b"/>
            <a:pathLst>
              <a:path w="455929" h="460375">
                <a:moveTo>
                  <a:pt x="455889" y="460099"/>
                </a:moveTo>
                <a:lnTo>
                  <a:pt x="0" y="0"/>
                </a:lnTo>
                <a:lnTo>
                  <a:pt x="0" y="460099"/>
                </a:lnTo>
              </a:path>
            </a:pathLst>
          </a:custGeom>
          <a:ln w="23267">
            <a:solidFill>
              <a:srgbClr val="000000"/>
            </a:solidFill>
          </a:ln>
        </p:spPr>
        <p:txBody>
          <a:bodyPr wrap="square" lIns="0" tIns="0" rIns="0" bIns="0" rtlCol="0"/>
          <a:lstStyle/>
          <a:p/>
        </p:txBody>
      </p:sp>
      <p:sp>
        <p:nvSpPr>
          <p:cNvPr id="63" name="object 63"/>
          <p:cNvSpPr/>
          <p:nvPr/>
        </p:nvSpPr>
        <p:spPr>
          <a:xfrm>
            <a:off x="6927269" y="5254546"/>
            <a:ext cx="478790" cy="230504"/>
          </a:xfrm>
          <a:custGeom>
            <a:avLst/>
            <a:gdLst/>
            <a:ahLst/>
            <a:cxnLst/>
            <a:rect l="l" t="t" r="r" b="b"/>
            <a:pathLst>
              <a:path w="478789" h="230504">
                <a:moveTo>
                  <a:pt x="0" y="230036"/>
                </a:moveTo>
                <a:lnTo>
                  <a:pt x="478731" y="230036"/>
                </a:lnTo>
                <a:lnTo>
                  <a:pt x="478731" y="0"/>
                </a:lnTo>
                <a:lnTo>
                  <a:pt x="0" y="0"/>
                </a:lnTo>
                <a:lnTo>
                  <a:pt x="0" y="230036"/>
                </a:lnTo>
                <a:close/>
              </a:path>
            </a:pathLst>
          </a:custGeom>
          <a:solidFill>
            <a:srgbClr val="FFFFFF"/>
          </a:solidFill>
        </p:spPr>
        <p:txBody>
          <a:bodyPr wrap="square" lIns="0" tIns="0" rIns="0" bIns="0" rtlCol="0"/>
          <a:lstStyle/>
          <a:p/>
        </p:txBody>
      </p:sp>
      <p:sp>
        <p:nvSpPr>
          <p:cNvPr id="64" name="object 64"/>
          <p:cNvSpPr/>
          <p:nvPr/>
        </p:nvSpPr>
        <p:spPr>
          <a:xfrm>
            <a:off x="7406001" y="5254546"/>
            <a:ext cx="456565" cy="230504"/>
          </a:xfrm>
          <a:custGeom>
            <a:avLst/>
            <a:gdLst/>
            <a:ahLst/>
            <a:cxnLst/>
            <a:rect l="l" t="t" r="r" b="b"/>
            <a:pathLst>
              <a:path w="456564" h="230504">
                <a:moveTo>
                  <a:pt x="0" y="230036"/>
                </a:moveTo>
                <a:lnTo>
                  <a:pt x="456210" y="230036"/>
                </a:lnTo>
                <a:lnTo>
                  <a:pt x="456210" y="0"/>
                </a:lnTo>
                <a:lnTo>
                  <a:pt x="0" y="0"/>
                </a:lnTo>
                <a:lnTo>
                  <a:pt x="0" y="230036"/>
                </a:lnTo>
                <a:close/>
              </a:path>
            </a:pathLst>
          </a:custGeom>
          <a:solidFill>
            <a:srgbClr val="FFFFFF"/>
          </a:solidFill>
        </p:spPr>
        <p:txBody>
          <a:bodyPr wrap="square" lIns="0" tIns="0" rIns="0" bIns="0" rtlCol="0"/>
          <a:lstStyle/>
          <a:p/>
        </p:txBody>
      </p:sp>
      <p:sp>
        <p:nvSpPr>
          <p:cNvPr id="65" name="object 65"/>
          <p:cNvSpPr/>
          <p:nvPr/>
        </p:nvSpPr>
        <p:spPr>
          <a:xfrm>
            <a:off x="7862211" y="5254546"/>
            <a:ext cx="593090" cy="230504"/>
          </a:xfrm>
          <a:custGeom>
            <a:avLst/>
            <a:gdLst/>
            <a:ahLst/>
            <a:cxnLst/>
            <a:rect l="l" t="t" r="r" b="b"/>
            <a:pathLst>
              <a:path w="593090"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66" name="object 66"/>
          <p:cNvSpPr txBox="1"/>
          <p:nvPr/>
        </p:nvSpPr>
        <p:spPr>
          <a:xfrm>
            <a:off x="7082832" y="5220542"/>
            <a:ext cx="1228725" cy="247015"/>
          </a:xfrm>
          <a:prstGeom prst="rect">
            <a:avLst/>
          </a:prstGeom>
        </p:spPr>
        <p:txBody>
          <a:bodyPr vert="horz" wrap="square" lIns="0" tIns="16510" rIns="0" bIns="0" rtlCol="0">
            <a:spAutoFit/>
          </a:bodyPr>
          <a:lstStyle/>
          <a:p>
            <a:pPr marL="12700">
              <a:lnSpc>
                <a:spcPct val="100000"/>
              </a:lnSpc>
              <a:spcBef>
                <a:spcPts val="130"/>
              </a:spcBef>
              <a:tabLst>
                <a:tab pos="544195" algn="l"/>
                <a:tab pos="936625"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JJ</a:t>
            </a:r>
            <a:r>
              <a:rPr sz="1500" spc="5"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67" name="object 67"/>
          <p:cNvSpPr/>
          <p:nvPr/>
        </p:nvSpPr>
        <p:spPr>
          <a:xfrm>
            <a:off x="7246423" y="5484583"/>
            <a:ext cx="0" cy="230504"/>
          </a:xfrm>
          <a:custGeom>
            <a:avLst/>
            <a:gdLst/>
            <a:ahLst/>
            <a:cxnLst/>
            <a:rect l="l" t="t" r="r" b="b"/>
            <a:pathLst>
              <a:path h="230504">
                <a:moveTo>
                  <a:pt x="0" y="0"/>
                </a:moveTo>
                <a:lnTo>
                  <a:pt x="0" y="230049"/>
                </a:lnTo>
              </a:path>
            </a:pathLst>
          </a:custGeom>
          <a:ln w="23164">
            <a:solidFill>
              <a:srgbClr val="000000"/>
            </a:solidFill>
          </a:ln>
        </p:spPr>
        <p:txBody>
          <a:bodyPr wrap="square" lIns="0" tIns="0" rIns="0" bIns="0" rtlCol="0"/>
          <a:lstStyle/>
          <a:p/>
        </p:txBody>
      </p:sp>
      <p:sp>
        <p:nvSpPr>
          <p:cNvPr id="68" name="object 68"/>
          <p:cNvSpPr/>
          <p:nvPr/>
        </p:nvSpPr>
        <p:spPr>
          <a:xfrm>
            <a:off x="7702634" y="5484583"/>
            <a:ext cx="0" cy="552450"/>
          </a:xfrm>
          <a:custGeom>
            <a:avLst/>
            <a:gdLst/>
            <a:ahLst/>
            <a:cxnLst/>
            <a:rect l="l" t="t" r="r" b="b"/>
            <a:pathLst>
              <a:path h="552450">
                <a:moveTo>
                  <a:pt x="0" y="0"/>
                </a:moveTo>
                <a:lnTo>
                  <a:pt x="0" y="552099"/>
                </a:lnTo>
              </a:path>
            </a:pathLst>
          </a:custGeom>
          <a:ln w="23164">
            <a:solidFill>
              <a:srgbClr val="000000"/>
            </a:solidFill>
          </a:ln>
        </p:spPr>
        <p:txBody>
          <a:bodyPr wrap="square" lIns="0" tIns="0" rIns="0" bIns="0" rtlCol="0"/>
          <a:lstStyle/>
          <a:p/>
        </p:txBody>
      </p:sp>
      <p:sp>
        <p:nvSpPr>
          <p:cNvPr id="69" name="object 69"/>
          <p:cNvSpPr/>
          <p:nvPr/>
        </p:nvSpPr>
        <p:spPr>
          <a:xfrm>
            <a:off x="8158523" y="5484583"/>
            <a:ext cx="0" cy="230504"/>
          </a:xfrm>
          <a:custGeom>
            <a:avLst/>
            <a:gdLst/>
            <a:ahLst/>
            <a:cxnLst/>
            <a:rect l="l" t="t" r="r" b="b"/>
            <a:pathLst>
              <a:path h="230504">
                <a:moveTo>
                  <a:pt x="0" y="0"/>
                </a:moveTo>
                <a:lnTo>
                  <a:pt x="0" y="230049"/>
                </a:lnTo>
              </a:path>
            </a:pathLst>
          </a:custGeom>
          <a:ln w="23164">
            <a:solidFill>
              <a:srgbClr val="000000"/>
            </a:solidFill>
          </a:ln>
        </p:spPr>
        <p:txBody>
          <a:bodyPr wrap="square" lIns="0" tIns="0" rIns="0" bIns="0" rtlCol="0"/>
          <a:lstStyle/>
          <a:p/>
        </p:txBody>
      </p:sp>
      <p:sp>
        <p:nvSpPr>
          <p:cNvPr id="70" name="object 70"/>
          <p:cNvSpPr txBox="1"/>
          <p:nvPr/>
        </p:nvSpPr>
        <p:spPr>
          <a:xfrm>
            <a:off x="7213454" y="5638286"/>
            <a:ext cx="1280795" cy="615315"/>
          </a:xfrm>
          <a:prstGeom prst="rect">
            <a:avLst/>
          </a:prstGeom>
        </p:spPr>
        <p:txBody>
          <a:bodyPr vert="horz" wrap="square" lIns="0" tIns="11430" rIns="0" bIns="0" rtlCol="0">
            <a:spAutoFit/>
          </a:bodyPr>
          <a:lstStyle/>
          <a:p>
            <a:pPr marL="69850" marR="5080" indent="-57785">
              <a:lnSpc>
                <a:spcPct val="131000"/>
              </a:lnSpc>
              <a:spcBef>
                <a:spcPts val="90"/>
              </a:spcBef>
              <a:tabLst>
                <a:tab pos="667385" algn="l"/>
              </a:tabLst>
            </a:pP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director  </a:t>
            </a:r>
            <a:r>
              <a:rPr sz="1500" spc="5" dirty="0">
                <a:latin typeface="Times New Roman" panose="02020603050405020304"/>
                <a:cs typeface="Times New Roman" panose="02020603050405020304"/>
              </a:rPr>
              <a:t>nonexecutive</a:t>
            </a:r>
            <a:endParaRPr sz="1500">
              <a:latin typeface="Times New Roman" panose="02020603050405020304"/>
              <a:cs typeface="Times New Roman" panose="02020603050405020304"/>
            </a:endParaRPr>
          </a:p>
        </p:txBody>
      </p:sp>
      <p:sp>
        <p:nvSpPr>
          <p:cNvPr id="74" name="object 74"/>
          <p:cNvSpPr/>
          <p:nvPr/>
        </p:nvSpPr>
        <p:spPr>
          <a:xfrm>
            <a:off x="9553193" y="5014721"/>
            <a:ext cx="363220" cy="402590"/>
          </a:xfrm>
          <a:custGeom>
            <a:avLst/>
            <a:gdLst/>
            <a:ahLst/>
            <a:cxnLst/>
            <a:rect l="l" t="t" r="r" b="b"/>
            <a:pathLst>
              <a:path w="363220" h="402589">
                <a:moveTo>
                  <a:pt x="0" y="201167"/>
                </a:moveTo>
                <a:lnTo>
                  <a:pt x="4787" y="155034"/>
                </a:lnTo>
                <a:lnTo>
                  <a:pt x="18425" y="112689"/>
                </a:lnTo>
                <a:lnTo>
                  <a:pt x="39828" y="75338"/>
                </a:lnTo>
                <a:lnTo>
                  <a:pt x="67909" y="44187"/>
                </a:lnTo>
                <a:lnTo>
                  <a:pt x="101581" y="20442"/>
                </a:lnTo>
                <a:lnTo>
                  <a:pt x="139759" y="5311"/>
                </a:lnTo>
                <a:lnTo>
                  <a:pt x="181355" y="0"/>
                </a:lnTo>
                <a:lnTo>
                  <a:pt x="222952" y="5311"/>
                </a:lnTo>
                <a:lnTo>
                  <a:pt x="261130" y="20442"/>
                </a:lnTo>
                <a:lnTo>
                  <a:pt x="294802" y="44187"/>
                </a:lnTo>
                <a:lnTo>
                  <a:pt x="322883" y="75338"/>
                </a:lnTo>
                <a:lnTo>
                  <a:pt x="344286" y="112689"/>
                </a:lnTo>
                <a:lnTo>
                  <a:pt x="357924" y="155034"/>
                </a:lnTo>
                <a:lnTo>
                  <a:pt x="362711" y="201167"/>
                </a:lnTo>
                <a:lnTo>
                  <a:pt x="357924" y="247301"/>
                </a:lnTo>
                <a:lnTo>
                  <a:pt x="344286" y="289646"/>
                </a:lnTo>
                <a:lnTo>
                  <a:pt x="322883" y="326997"/>
                </a:lnTo>
                <a:lnTo>
                  <a:pt x="294802" y="358148"/>
                </a:lnTo>
                <a:lnTo>
                  <a:pt x="261130" y="381893"/>
                </a:lnTo>
                <a:lnTo>
                  <a:pt x="222952" y="397024"/>
                </a:lnTo>
                <a:lnTo>
                  <a:pt x="181355" y="402335"/>
                </a:lnTo>
                <a:lnTo>
                  <a:pt x="139759" y="397024"/>
                </a:lnTo>
                <a:lnTo>
                  <a:pt x="101581" y="381893"/>
                </a:lnTo>
                <a:lnTo>
                  <a:pt x="67909" y="358148"/>
                </a:lnTo>
                <a:lnTo>
                  <a:pt x="39828" y="326997"/>
                </a:lnTo>
                <a:lnTo>
                  <a:pt x="18425" y="289646"/>
                </a:lnTo>
                <a:lnTo>
                  <a:pt x="4787" y="247301"/>
                </a:lnTo>
                <a:lnTo>
                  <a:pt x="0" y="201167"/>
                </a:lnTo>
                <a:close/>
              </a:path>
            </a:pathLst>
          </a:custGeom>
          <a:ln w="19812">
            <a:solidFill>
              <a:srgbClr val="0000FF"/>
            </a:solidFill>
          </a:ln>
        </p:spPr>
        <p:txBody>
          <a:bodyPr wrap="square" lIns="0" tIns="0" rIns="0" bIns="0" rtlCol="0"/>
          <a:lstStyle/>
          <a:p/>
        </p:txBody>
      </p:sp>
      <p:sp>
        <p:nvSpPr>
          <p:cNvPr id="75" name="object 75"/>
          <p:cNvSpPr/>
          <p:nvPr/>
        </p:nvSpPr>
        <p:spPr>
          <a:xfrm>
            <a:off x="8544306" y="5014721"/>
            <a:ext cx="506095" cy="360045"/>
          </a:xfrm>
          <a:custGeom>
            <a:avLst/>
            <a:gdLst/>
            <a:ahLst/>
            <a:cxnLst/>
            <a:rect l="l" t="t" r="r" b="b"/>
            <a:pathLst>
              <a:path w="506095" h="360045">
                <a:moveTo>
                  <a:pt x="0" y="179831"/>
                </a:moveTo>
                <a:lnTo>
                  <a:pt x="6682" y="138599"/>
                </a:lnTo>
                <a:lnTo>
                  <a:pt x="25716" y="100748"/>
                </a:lnTo>
                <a:lnTo>
                  <a:pt x="55583" y="67358"/>
                </a:lnTo>
                <a:lnTo>
                  <a:pt x="94763" y="39508"/>
                </a:lnTo>
                <a:lnTo>
                  <a:pt x="141736" y="18279"/>
                </a:lnTo>
                <a:lnTo>
                  <a:pt x="194983" y="4749"/>
                </a:lnTo>
                <a:lnTo>
                  <a:pt x="252984" y="0"/>
                </a:lnTo>
                <a:lnTo>
                  <a:pt x="310984" y="4749"/>
                </a:lnTo>
                <a:lnTo>
                  <a:pt x="364231" y="18279"/>
                </a:lnTo>
                <a:lnTo>
                  <a:pt x="411204" y="39508"/>
                </a:lnTo>
                <a:lnTo>
                  <a:pt x="450384" y="67358"/>
                </a:lnTo>
                <a:lnTo>
                  <a:pt x="480251" y="100748"/>
                </a:lnTo>
                <a:lnTo>
                  <a:pt x="499285" y="138599"/>
                </a:lnTo>
                <a:lnTo>
                  <a:pt x="505968" y="179831"/>
                </a:lnTo>
                <a:lnTo>
                  <a:pt x="499285" y="221064"/>
                </a:lnTo>
                <a:lnTo>
                  <a:pt x="480251" y="258915"/>
                </a:lnTo>
                <a:lnTo>
                  <a:pt x="450384" y="292305"/>
                </a:lnTo>
                <a:lnTo>
                  <a:pt x="411204" y="320155"/>
                </a:lnTo>
                <a:lnTo>
                  <a:pt x="364231" y="341384"/>
                </a:lnTo>
                <a:lnTo>
                  <a:pt x="310984" y="354914"/>
                </a:lnTo>
                <a:lnTo>
                  <a:pt x="252984" y="359663"/>
                </a:lnTo>
                <a:lnTo>
                  <a:pt x="194983" y="354914"/>
                </a:lnTo>
                <a:lnTo>
                  <a:pt x="141736" y="341384"/>
                </a:lnTo>
                <a:lnTo>
                  <a:pt x="94763" y="320155"/>
                </a:lnTo>
                <a:lnTo>
                  <a:pt x="55583" y="292305"/>
                </a:lnTo>
                <a:lnTo>
                  <a:pt x="25716" y="258915"/>
                </a:lnTo>
                <a:lnTo>
                  <a:pt x="6682" y="221064"/>
                </a:lnTo>
                <a:lnTo>
                  <a:pt x="0" y="179831"/>
                </a:lnTo>
                <a:close/>
              </a:path>
            </a:pathLst>
          </a:custGeom>
          <a:ln w="19811">
            <a:solidFill>
              <a:srgbClr val="0000FF"/>
            </a:solidFill>
          </a:ln>
        </p:spPr>
        <p:txBody>
          <a:bodyPr wrap="square" lIns="0" tIns="0" rIns="0" bIns="0" rtlCol="0"/>
          <a:lstStyle/>
          <a:p/>
        </p:txBody>
      </p:sp>
      <p:sp>
        <p:nvSpPr>
          <p:cNvPr id="76" name="object 76"/>
          <p:cNvSpPr/>
          <p:nvPr/>
        </p:nvSpPr>
        <p:spPr>
          <a:xfrm>
            <a:off x="1880615" y="1484375"/>
            <a:ext cx="8502650" cy="992505"/>
          </a:xfrm>
          <a:custGeom>
            <a:avLst/>
            <a:gdLst/>
            <a:ahLst/>
            <a:cxnLst/>
            <a:rect l="l" t="t" r="r" b="b"/>
            <a:pathLst>
              <a:path w="8502650" h="992505">
                <a:moveTo>
                  <a:pt x="0" y="992124"/>
                </a:moveTo>
                <a:lnTo>
                  <a:pt x="8502396" y="992124"/>
                </a:lnTo>
                <a:lnTo>
                  <a:pt x="8502396" y="0"/>
                </a:lnTo>
                <a:lnTo>
                  <a:pt x="0" y="0"/>
                </a:lnTo>
                <a:lnTo>
                  <a:pt x="0" y="992124"/>
                </a:lnTo>
                <a:close/>
              </a:path>
            </a:pathLst>
          </a:custGeom>
          <a:solidFill>
            <a:srgbClr val="FFFFFF"/>
          </a:solidFill>
        </p:spPr>
        <p:txBody>
          <a:bodyPr wrap="square" lIns="0" tIns="0" rIns="0" bIns="0" rtlCol="0"/>
          <a:lstStyle/>
          <a:p/>
        </p:txBody>
      </p:sp>
      <p:sp>
        <p:nvSpPr>
          <p:cNvPr id="77" name="object 77"/>
          <p:cNvSpPr txBox="1"/>
          <p:nvPr/>
        </p:nvSpPr>
        <p:spPr>
          <a:xfrm>
            <a:off x="1959965" y="1529537"/>
            <a:ext cx="8238490" cy="453390"/>
          </a:xfrm>
          <a:prstGeom prst="rect">
            <a:avLst/>
          </a:prstGeom>
        </p:spPr>
        <p:txBody>
          <a:bodyPr vert="horz" wrap="square" lIns="0" tIns="41910" rIns="0" bIns="0" rtlCol="0">
            <a:spAutoFit/>
          </a:bodyPr>
          <a:lstStyle/>
          <a:p>
            <a:pPr marL="12065" marR="5080" indent="0">
              <a:lnSpc>
                <a:spcPts val="3210"/>
              </a:lnSpc>
              <a:spcBef>
                <a:spcPts val="330"/>
              </a:spcBef>
              <a:buClr>
                <a:srgbClr val="3333CC"/>
              </a:buClr>
              <a:buSzPct val="89000"/>
              <a:buNone/>
              <a:tabLst>
                <a:tab pos="377190" algn="l"/>
              </a:tabLst>
            </a:pPr>
            <a:r>
              <a:rPr sz="2500" b="1" dirty="0">
                <a:latin typeface="Times New Roman" panose="02020603050405020304" charset="0"/>
                <a:cs typeface="Times New Roman" panose="02020603050405020304" charset="0"/>
              </a:rPr>
              <a:t>将</a:t>
            </a:r>
            <a:r>
              <a:rPr sz="2500" b="1" dirty="0">
                <a:solidFill>
                  <a:srgbClr val="FF0000"/>
                </a:solidFill>
                <a:latin typeface="Times New Roman" panose="02020603050405020304" charset="0"/>
                <a:cs typeface="Times New Roman" panose="02020603050405020304" charset="0"/>
              </a:rPr>
              <a:t>非中心子节点</a:t>
            </a:r>
            <a:r>
              <a:rPr sz="2500" b="1" dirty="0">
                <a:latin typeface="Times New Roman" panose="02020603050405020304" charset="0"/>
                <a:cs typeface="Times New Roman" panose="02020603050405020304" charset="0"/>
              </a:rPr>
              <a:t>的中心词依存到</a:t>
            </a:r>
            <a:r>
              <a:rPr sz="2500" b="1" dirty="0">
                <a:solidFill>
                  <a:srgbClr val="FF0000"/>
                </a:solidFill>
                <a:latin typeface="Times New Roman" panose="02020603050405020304" charset="0"/>
                <a:cs typeface="Times New Roman" panose="02020603050405020304" charset="0"/>
              </a:rPr>
              <a:t>中心子节点</a:t>
            </a:r>
            <a:r>
              <a:rPr sz="2500" b="1" dirty="0">
                <a:latin typeface="Times New Roman" panose="02020603050405020304" charset="0"/>
                <a:cs typeface="Times New Roman" panose="02020603050405020304" charset="0"/>
              </a:rPr>
              <a:t>的中心词上</a:t>
            </a:r>
            <a:endParaRPr sz="2500" b="1" dirty="0">
              <a:latin typeface="Times New Roman" panose="02020603050405020304" charset="0"/>
              <a:cs typeface="Times New Roman" panose="02020603050405020304" charset="0"/>
            </a:endParaRPr>
          </a:p>
        </p:txBody>
      </p:sp>
      <p:sp>
        <p:nvSpPr>
          <p:cNvPr id="78" name="object 78"/>
          <p:cNvSpPr/>
          <p:nvPr/>
        </p:nvSpPr>
        <p:spPr>
          <a:xfrm>
            <a:off x="9028938" y="5056632"/>
            <a:ext cx="514350" cy="133350"/>
          </a:xfrm>
          <a:custGeom>
            <a:avLst/>
            <a:gdLst/>
            <a:ahLst/>
            <a:cxnLst/>
            <a:rect l="l" t="t" r="r" b="b"/>
            <a:pathLst>
              <a:path w="514350" h="133350">
                <a:moveTo>
                  <a:pt x="507541" y="112268"/>
                </a:moveTo>
                <a:lnTo>
                  <a:pt x="478535" y="112268"/>
                </a:lnTo>
                <a:lnTo>
                  <a:pt x="500760" y="132969"/>
                </a:lnTo>
                <a:lnTo>
                  <a:pt x="514222" y="118491"/>
                </a:lnTo>
                <a:lnTo>
                  <a:pt x="507541" y="112268"/>
                </a:lnTo>
                <a:close/>
              </a:path>
              <a:path w="514350" h="133350">
                <a:moveTo>
                  <a:pt x="485997" y="92456"/>
                </a:moveTo>
                <a:lnTo>
                  <a:pt x="456183" y="92456"/>
                </a:lnTo>
                <a:lnTo>
                  <a:pt x="478789" y="112522"/>
                </a:lnTo>
                <a:lnTo>
                  <a:pt x="478535" y="112268"/>
                </a:lnTo>
                <a:lnTo>
                  <a:pt x="507541" y="112268"/>
                </a:lnTo>
                <a:lnTo>
                  <a:pt x="491997" y="97790"/>
                </a:lnTo>
                <a:lnTo>
                  <a:pt x="485997" y="92456"/>
                </a:lnTo>
                <a:close/>
              </a:path>
              <a:path w="514350" h="133350">
                <a:moveTo>
                  <a:pt x="73151" y="8001"/>
                </a:moveTo>
                <a:lnTo>
                  <a:pt x="67055" y="8890"/>
                </a:lnTo>
                <a:lnTo>
                  <a:pt x="63626" y="13208"/>
                </a:lnTo>
                <a:lnTo>
                  <a:pt x="0" y="96901"/>
                </a:lnTo>
                <a:lnTo>
                  <a:pt x="109600" y="111887"/>
                </a:lnTo>
                <a:lnTo>
                  <a:pt x="114553" y="108077"/>
                </a:lnTo>
                <a:lnTo>
                  <a:pt x="115898" y="98552"/>
                </a:lnTo>
                <a:lnTo>
                  <a:pt x="21970" y="98552"/>
                </a:lnTo>
                <a:lnTo>
                  <a:pt x="14350" y="80264"/>
                </a:lnTo>
                <a:lnTo>
                  <a:pt x="37464" y="70612"/>
                </a:lnTo>
                <a:lnTo>
                  <a:pt x="48176" y="66300"/>
                </a:lnTo>
                <a:lnTo>
                  <a:pt x="82803" y="20828"/>
                </a:lnTo>
                <a:lnTo>
                  <a:pt x="81914" y="14605"/>
                </a:lnTo>
                <a:lnTo>
                  <a:pt x="77596" y="11303"/>
                </a:lnTo>
                <a:lnTo>
                  <a:pt x="73151" y="8001"/>
                </a:lnTo>
                <a:close/>
              </a:path>
              <a:path w="514350" h="133350">
                <a:moveTo>
                  <a:pt x="48176" y="66300"/>
                </a:moveTo>
                <a:lnTo>
                  <a:pt x="37464" y="70612"/>
                </a:lnTo>
                <a:lnTo>
                  <a:pt x="14350" y="80264"/>
                </a:lnTo>
                <a:lnTo>
                  <a:pt x="21970" y="98552"/>
                </a:lnTo>
                <a:lnTo>
                  <a:pt x="29675" y="95377"/>
                </a:lnTo>
                <a:lnTo>
                  <a:pt x="26034" y="95377"/>
                </a:lnTo>
                <a:lnTo>
                  <a:pt x="19430" y="79502"/>
                </a:lnTo>
                <a:lnTo>
                  <a:pt x="38123" y="79502"/>
                </a:lnTo>
                <a:lnTo>
                  <a:pt x="48176" y="66300"/>
                </a:lnTo>
                <a:close/>
              </a:path>
              <a:path w="514350" h="133350">
                <a:moveTo>
                  <a:pt x="56026" y="84558"/>
                </a:moveTo>
                <a:lnTo>
                  <a:pt x="44957" y="89027"/>
                </a:lnTo>
                <a:lnTo>
                  <a:pt x="21970" y="98552"/>
                </a:lnTo>
                <a:lnTo>
                  <a:pt x="115898" y="98552"/>
                </a:lnTo>
                <a:lnTo>
                  <a:pt x="116077" y="97282"/>
                </a:lnTo>
                <a:lnTo>
                  <a:pt x="112267" y="92329"/>
                </a:lnTo>
                <a:lnTo>
                  <a:pt x="56026" y="84558"/>
                </a:lnTo>
                <a:close/>
              </a:path>
              <a:path w="514350" h="133350">
                <a:moveTo>
                  <a:pt x="19430" y="79502"/>
                </a:moveTo>
                <a:lnTo>
                  <a:pt x="26034" y="95377"/>
                </a:lnTo>
                <a:lnTo>
                  <a:pt x="36344" y="81838"/>
                </a:lnTo>
                <a:lnTo>
                  <a:pt x="19430" y="79502"/>
                </a:lnTo>
                <a:close/>
              </a:path>
              <a:path w="514350" h="133350">
                <a:moveTo>
                  <a:pt x="36344" y="81838"/>
                </a:moveTo>
                <a:lnTo>
                  <a:pt x="26034" y="95377"/>
                </a:lnTo>
                <a:lnTo>
                  <a:pt x="29675" y="95377"/>
                </a:lnTo>
                <a:lnTo>
                  <a:pt x="45084" y="89027"/>
                </a:lnTo>
                <a:lnTo>
                  <a:pt x="56026" y="84558"/>
                </a:lnTo>
                <a:lnTo>
                  <a:pt x="36344" y="81838"/>
                </a:lnTo>
                <a:close/>
              </a:path>
              <a:path w="514350" h="133350">
                <a:moveTo>
                  <a:pt x="454200" y="65278"/>
                </a:moveTo>
                <a:lnTo>
                  <a:pt x="421766" y="65278"/>
                </a:lnTo>
                <a:lnTo>
                  <a:pt x="433704" y="74041"/>
                </a:lnTo>
                <a:lnTo>
                  <a:pt x="456437" y="92710"/>
                </a:lnTo>
                <a:lnTo>
                  <a:pt x="456183" y="92456"/>
                </a:lnTo>
                <a:lnTo>
                  <a:pt x="485997" y="92456"/>
                </a:lnTo>
                <a:lnTo>
                  <a:pt x="469137" y="77470"/>
                </a:lnTo>
                <a:lnTo>
                  <a:pt x="454200" y="65278"/>
                </a:lnTo>
                <a:close/>
              </a:path>
              <a:path w="514350" h="133350">
                <a:moveTo>
                  <a:pt x="288162" y="0"/>
                </a:moveTo>
                <a:lnTo>
                  <a:pt x="234950" y="5461"/>
                </a:lnTo>
                <a:lnTo>
                  <a:pt x="197484" y="13843"/>
                </a:lnTo>
                <a:lnTo>
                  <a:pt x="158876" y="25146"/>
                </a:lnTo>
                <a:lnTo>
                  <a:pt x="118998" y="38862"/>
                </a:lnTo>
                <a:lnTo>
                  <a:pt x="78485" y="54102"/>
                </a:lnTo>
                <a:lnTo>
                  <a:pt x="36344" y="81838"/>
                </a:lnTo>
                <a:lnTo>
                  <a:pt x="56026" y="84558"/>
                </a:lnTo>
                <a:lnTo>
                  <a:pt x="85851" y="72517"/>
                </a:lnTo>
                <a:lnTo>
                  <a:pt x="125856" y="57404"/>
                </a:lnTo>
                <a:lnTo>
                  <a:pt x="145541" y="50419"/>
                </a:lnTo>
                <a:lnTo>
                  <a:pt x="145287" y="50419"/>
                </a:lnTo>
                <a:lnTo>
                  <a:pt x="164972" y="43942"/>
                </a:lnTo>
                <a:lnTo>
                  <a:pt x="165129" y="43942"/>
                </a:lnTo>
                <a:lnTo>
                  <a:pt x="184022" y="38100"/>
                </a:lnTo>
                <a:lnTo>
                  <a:pt x="184230" y="38100"/>
                </a:lnTo>
                <a:lnTo>
                  <a:pt x="202691" y="33020"/>
                </a:lnTo>
                <a:lnTo>
                  <a:pt x="202310" y="33020"/>
                </a:lnTo>
                <a:lnTo>
                  <a:pt x="220979" y="28575"/>
                </a:lnTo>
                <a:lnTo>
                  <a:pt x="221200" y="28575"/>
                </a:lnTo>
                <a:lnTo>
                  <a:pt x="238632" y="24892"/>
                </a:lnTo>
                <a:lnTo>
                  <a:pt x="239054" y="24892"/>
                </a:lnTo>
                <a:lnTo>
                  <a:pt x="255904" y="22225"/>
                </a:lnTo>
                <a:lnTo>
                  <a:pt x="256630" y="22225"/>
                </a:lnTo>
                <a:lnTo>
                  <a:pt x="272668" y="20574"/>
                </a:lnTo>
                <a:lnTo>
                  <a:pt x="272160" y="20574"/>
                </a:lnTo>
                <a:lnTo>
                  <a:pt x="288635" y="19819"/>
                </a:lnTo>
                <a:lnTo>
                  <a:pt x="288162" y="19812"/>
                </a:lnTo>
                <a:lnTo>
                  <a:pt x="383083" y="19812"/>
                </a:lnTo>
                <a:lnTo>
                  <a:pt x="381253" y="18923"/>
                </a:lnTo>
                <a:lnTo>
                  <a:pt x="337184" y="4572"/>
                </a:lnTo>
                <a:lnTo>
                  <a:pt x="305053" y="254"/>
                </a:lnTo>
                <a:lnTo>
                  <a:pt x="288162" y="0"/>
                </a:lnTo>
                <a:close/>
              </a:path>
              <a:path w="514350" h="133350">
                <a:moveTo>
                  <a:pt x="38123" y="79502"/>
                </a:moveTo>
                <a:lnTo>
                  <a:pt x="19430" y="79502"/>
                </a:lnTo>
                <a:lnTo>
                  <a:pt x="36344" y="81838"/>
                </a:lnTo>
                <a:lnTo>
                  <a:pt x="38123" y="79502"/>
                </a:lnTo>
                <a:close/>
              </a:path>
              <a:path w="514350" h="133350">
                <a:moveTo>
                  <a:pt x="433323" y="73787"/>
                </a:moveTo>
                <a:lnTo>
                  <a:pt x="433634" y="74041"/>
                </a:lnTo>
                <a:lnTo>
                  <a:pt x="433323" y="73787"/>
                </a:lnTo>
                <a:close/>
              </a:path>
              <a:path w="514350" h="133350">
                <a:moveTo>
                  <a:pt x="85933" y="72517"/>
                </a:moveTo>
                <a:lnTo>
                  <a:pt x="85597" y="72644"/>
                </a:lnTo>
                <a:lnTo>
                  <a:pt x="85933" y="72517"/>
                </a:lnTo>
                <a:close/>
              </a:path>
              <a:path w="514350" h="133350">
                <a:moveTo>
                  <a:pt x="444269" y="57277"/>
                </a:moveTo>
                <a:lnTo>
                  <a:pt x="409955" y="57277"/>
                </a:lnTo>
                <a:lnTo>
                  <a:pt x="410336" y="57531"/>
                </a:lnTo>
                <a:lnTo>
                  <a:pt x="422020" y="65532"/>
                </a:lnTo>
                <a:lnTo>
                  <a:pt x="421766" y="65278"/>
                </a:lnTo>
                <a:lnTo>
                  <a:pt x="454200" y="65278"/>
                </a:lnTo>
                <a:lnTo>
                  <a:pt x="445642" y="58293"/>
                </a:lnTo>
                <a:lnTo>
                  <a:pt x="444269" y="57277"/>
                </a:lnTo>
                <a:close/>
              </a:path>
              <a:path w="514350" h="133350">
                <a:moveTo>
                  <a:pt x="410228" y="57463"/>
                </a:moveTo>
                <a:close/>
              </a:path>
              <a:path w="514350" h="133350">
                <a:moveTo>
                  <a:pt x="434137" y="49784"/>
                </a:moveTo>
                <a:lnTo>
                  <a:pt x="397890" y="49784"/>
                </a:lnTo>
                <a:lnTo>
                  <a:pt x="410228" y="57463"/>
                </a:lnTo>
                <a:lnTo>
                  <a:pt x="409955" y="57277"/>
                </a:lnTo>
                <a:lnTo>
                  <a:pt x="444269" y="57277"/>
                </a:lnTo>
                <a:lnTo>
                  <a:pt x="434137" y="49784"/>
                </a:lnTo>
                <a:close/>
              </a:path>
              <a:path w="514350" h="133350">
                <a:moveTo>
                  <a:pt x="424162" y="42926"/>
                </a:moveTo>
                <a:lnTo>
                  <a:pt x="385571" y="42926"/>
                </a:lnTo>
                <a:lnTo>
                  <a:pt x="386079" y="43180"/>
                </a:lnTo>
                <a:lnTo>
                  <a:pt x="398271" y="50038"/>
                </a:lnTo>
                <a:lnTo>
                  <a:pt x="397890" y="49784"/>
                </a:lnTo>
                <a:lnTo>
                  <a:pt x="434137" y="49784"/>
                </a:lnTo>
                <a:lnTo>
                  <a:pt x="433450" y="49276"/>
                </a:lnTo>
                <a:lnTo>
                  <a:pt x="424162" y="42926"/>
                </a:lnTo>
                <a:close/>
              </a:path>
              <a:path w="514350" h="133350">
                <a:moveTo>
                  <a:pt x="165129" y="43942"/>
                </a:moveTo>
                <a:lnTo>
                  <a:pt x="164972" y="43942"/>
                </a:lnTo>
                <a:lnTo>
                  <a:pt x="164718" y="44069"/>
                </a:lnTo>
                <a:lnTo>
                  <a:pt x="165129" y="43942"/>
                </a:lnTo>
                <a:close/>
              </a:path>
              <a:path w="514350" h="133350">
                <a:moveTo>
                  <a:pt x="385736" y="43018"/>
                </a:moveTo>
                <a:lnTo>
                  <a:pt x="386025" y="43180"/>
                </a:lnTo>
                <a:lnTo>
                  <a:pt x="385736" y="43018"/>
                </a:lnTo>
                <a:close/>
              </a:path>
              <a:path w="514350" h="133350">
                <a:moveTo>
                  <a:pt x="359873" y="31656"/>
                </a:moveTo>
                <a:lnTo>
                  <a:pt x="373506" y="37211"/>
                </a:lnTo>
                <a:lnTo>
                  <a:pt x="385736" y="43018"/>
                </a:lnTo>
                <a:lnTo>
                  <a:pt x="385571" y="42926"/>
                </a:lnTo>
                <a:lnTo>
                  <a:pt x="424162" y="42926"/>
                </a:lnTo>
                <a:lnTo>
                  <a:pt x="421004" y="40767"/>
                </a:lnTo>
                <a:lnTo>
                  <a:pt x="408050" y="32766"/>
                </a:lnTo>
                <a:lnTo>
                  <a:pt x="406428" y="31877"/>
                </a:lnTo>
                <a:lnTo>
                  <a:pt x="360552" y="31877"/>
                </a:lnTo>
                <a:lnTo>
                  <a:pt x="359873" y="31656"/>
                </a:lnTo>
                <a:close/>
              </a:path>
              <a:path w="514350" h="133350">
                <a:moveTo>
                  <a:pt x="184230" y="38100"/>
                </a:moveTo>
                <a:lnTo>
                  <a:pt x="184022" y="38100"/>
                </a:lnTo>
                <a:lnTo>
                  <a:pt x="183768" y="38227"/>
                </a:lnTo>
                <a:lnTo>
                  <a:pt x="184230" y="38100"/>
                </a:lnTo>
                <a:close/>
              </a:path>
              <a:path w="514350" h="133350">
                <a:moveTo>
                  <a:pt x="372871" y="36957"/>
                </a:moveTo>
                <a:lnTo>
                  <a:pt x="373411" y="37211"/>
                </a:lnTo>
                <a:lnTo>
                  <a:pt x="372871" y="36957"/>
                </a:lnTo>
                <a:close/>
              </a:path>
              <a:path w="514350" h="133350">
                <a:moveTo>
                  <a:pt x="405965" y="31623"/>
                </a:moveTo>
                <a:lnTo>
                  <a:pt x="359790" y="31623"/>
                </a:lnTo>
                <a:lnTo>
                  <a:pt x="360552" y="31877"/>
                </a:lnTo>
                <a:lnTo>
                  <a:pt x="406428" y="31877"/>
                </a:lnTo>
                <a:lnTo>
                  <a:pt x="405965" y="31623"/>
                </a:lnTo>
                <a:close/>
              </a:path>
              <a:path w="514350" h="133350">
                <a:moveTo>
                  <a:pt x="398087" y="27305"/>
                </a:moveTo>
                <a:lnTo>
                  <a:pt x="346455" y="27305"/>
                </a:lnTo>
                <a:lnTo>
                  <a:pt x="359873" y="31656"/>
                </a:lnTo>
                <a:lnTo>
                  <a:pt x="405965" y="31623"/>
                </a:lnTo>
                <a:lnTo>
                  <a:pt x="398087" y="27305"/>
                </a:lnTo>
                <a:close/>
              </a:path>
              <a:path w="514350" h="133350">
                <a:moveTo>
                  <a:pt x="221200" y="28575"/>
                </a:moveTo>
                <a:lnTo>
                  <a:pt x="220979" y="28575"/>
                </a:lnTo>
                <a:lnTo>
                  <a:pt x="220598" y="28702"/>
                </a:lnTo>
                <a:lnTo>
                  <a:pt x="221200" y="28575"/>
                </a:lnTo>
                <a:close/>
              </a:path>
              <a:path w="514350" h="133350">
                <a:moveTo>
                  <a:pt x="332968" y="23934"/>
                </a:moveTo>
                <a:lnTo>
                  <a:pt x="347217" y="27559"/>
                </a:lnTo>
                <a:lnTo>
                  <a:pt x="346455" y="27305"/>
                </a:lnTo>
                <a:lnTo>
                  <a:pt x="398087" y="27305"/>
                </a:lnTo>
                <a:lnTo>
                  <a:pt x="394842" y="25527"/>
                </a:lnTo>
                <a:lnTo>
                  <a:pt x="391707" y="24003"/>
                </a:lnTo>
                <a:lnTo>
                  <a:pt x="333375" y="24003"/>
                </a:lnTo>
                <a:lnTo>
                  <a:pt x="332968" y="23934"/>
                </a:lnTo>
                <a:close/>
              </a:path>
              <a:path w="514350" h="133350">
                <a:moveTo>
                  <a:pt x="239054" y="24892"/>
                </a:moveTo>
                <a:lnTo>
                  <a:pt x="238632" y="24892"/>
                </a:lnTo>
                <a:lnTo>
                  <a:pt x="238251" y="25019"/>
                </a:lnTo>
                <a:lnTo>
                  <a:pt x="239054" y="24892"/>
                </a:lnTo>
                <a:close/>
              </a:path>
              <a:path w="514350" h="133350">
                <a:moveTo>
                  <a:pt x="391445" y="23876"/>
                </a:moveTo>
                <a:lnTo>
                  <a:pt x="332739" y="23876"/>
                </a:lnTo>
                <a:lnTo>
                  <a:pt x="333375" y="24003"/>
                </a:lnTo>
                <a:lnTo>
                  <a:pt x="391707" y="24003"/>
                </a:lnTo>
                <a:lnTo>
                  <a:pt x="391445" y="23876"/>
                </a:lnTo>
                <a:close/>
              </a:path>
              <a:path w="514350" h="133350">
                <a:moveTo>
                  <a:pt x="386480" y="21463"/>
                </a:moveTo>
                <a:lnTo>
                  <a:pt x="318388" y="21463"/>
                </a:lnTo>
                <a:lnTo>
                  <a:pt x="332968" y="23934"/>
                </a:lnTo>
                <a:lnTo>
                  <a:pt x="332739" y="23876"/>
                </a:lnTo>
                <a:lnTo>
                  <a:pt x="391445" y="23876"/>
                </a:lnTo>
                <a:lnTo>
                  <a:pt x="386480" y="21463"/>
                </a:lnTo>
                <a:close/>
              </a:path>
              <a:path w="514350" h="133350">
                <a:moveTo>
                  <a:pt x="256630" y="22225"/>
                </a:moveTo>
                <a:lnTo>
                  <a:pt x="255904" y="22225"/>
                </a:lnTo>
                <a:lnTo>
                  <a:pt x="255396" y="22352"/>
                </a:lnTo>
                <a:lnTo>
                  <a:pt x="256630" y="22225"/>
                </a:lnTo>
                <a:close/>
              </a:path>
              <a:path w="514350" h="133350">
                <a:moveTo>
                  <a:pt x="383083" y="19812"/>
                </a:moveTo>
                <a:lnTo>
                  <a:pt x="288635" y="19819"/>
                </a:lnTo>
                <a:lnTo>
                  <a:pt x="304291" y="20066"/>
                </a:lnTo>
                <a:lnTo>
                  <a:pt x="303529" y="20066"/>
                </a:lnTo>
                <a:lnTo>
                  <a:pt x="319023" y="21590"/>
                </a:lnTo>
                <a:lnTo>
                  <a:pt x="318388" y="21463"/>
                </a:lnTo>
                <a:lnTo>
                  <a:pt x="386480" y="21463"/>
                </a:lnTo>
                <a:lnTo>
                  <a:pt x="383083" y="19812"/>
                </a:lnTo>
                <a:close/>
              </a:path>
            </a:pathLst>
          </a:custGeom>
          <a:solidFill>
            <a:srgbClr val="0000FF"/>
          </a:solidFill>
        </p:spPr>
        <p:txBody>
          <a:bodyPr wrap="square" lIns="0" tIns="0" rIns="0" bIns="0" rtlCol="0"/>
          <a:lstStyle/>
          <a:p/>
        </p:txBody>
      </p:sp>
      <p:sp>
        <p:nvSpPr>
          <p:cNvPr id="82" name="标题 81"/>
          <p:cNvSpPr/>
          <p:nvPr>
            <p:ph type="title"/>
          </p:nvPr>
        </p:nvSpPr>
        <p:spPr>
          <a:xfrm>
            <a:off x="670560" y="358140"/>
            <a:ext cx="10850880" cy="59055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短语结构与依存结构的关系</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828839" y="2517497"/>
            <a:ext cx="92646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S(join,</a:t>
            </a:r>
            <a:r>
              <a:rPr sz="1500" spc="-5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11" name="object 11"/>
          <p:cNvSpPr/>
          <p:nvPr/>
        </p:nvSpPr>
        <p:spPr>
          <a:xfrm>
            <a:off x="3062763" y="2781766"/>
            <a:ext cx="1140460" cy="229870"/>
          </a:xfrm>
          <a:custGeom>
            <a:avLst/>
            <a:gdLst/>
            <a:ahLst/>
            <a:cxnLst/>
            <a:rect l="l" t="t" r="r" b="b"/>
            <a:pathLst>
              <a:path w="1140460" h="229869">
                <a:moveTo>
                  <a:pt x="1139980" y="0"/>
                </a:moveTo>
                <a:lnTo>
                  <a:pt x="0" y="229822"/>
                </a:lnTo>
              </a:path>
            </a:pathLst>
          </a:custGeom>
          <a:ln w="23363">
            <a:solidFill>
              <a:srgbClr val="000000"/>
            </a:solidFill>
          </a:ln>
        </p:spPr>
        <p:txBody>
          <a:bodyPr wrap="square" lIns="0" tIns="0" rIns="0" bIns="0" rtlCol="0"/>
          <a:lstStyle/>
          <a:p/>
        </p:txBody>
      </p:sp>
      <p:sp>
        <p:nvSpPr>
          <p:cNvPr id="12" name="object 12"/>
          <p:cNvSpPr/>
          <p:nvPr/>
        </p:nvSpPr>
        <p:spPr>
          <a:xfrm>
            <a:off x="4202743" y="2781766"/>
            <a:ext cx="1140460" cy="229870"/>
          </a:xfrm>
          <a:custGeom>
            <a:avLst/>
            <a:gdLst/>
            <a:ahLst/>
            <a:cxnLst/>
            <a:rect l="l" t="t" r="r" b="b"/>
            <a:pathLst>
              <a:path w="1140460" h="229869">
                <a:moveTo>
                  <a:pt x="0" y="0"/>
                </a:moveTo>
                <a:lnTo>
                  <a:pt x="1139980" y="229822"/>
                </a:lnTo>
              </a:path>
            </a:pathLst>
          </a:custGeom>
          <a:ln w="23363">
            <a:solidFill>
              <a:srgbClr val="000000"/>
            </a:solidFill>
          </a:ln>
        </p:spPr>
        <p:txBody>
          <a:bodyPr wrap="square" lIns="0" tIns="0" rIns="0" bIns="0" rtlCol="0"/>
          <a:lstStyle/>
          <a:p/>
        </p:txBody>
      </p:sp>
      <p:sp>
        <p:nvSpPr>
          <p:cNvPr id="13" name="object 13"/>
          <p:cNvSpPr/>
          <p:nvPr/>
        </p:nvSpPr>
        <p:spPr>
          <a:xfrm>
            <a:off x="2194482" y="3011699"/>
            <a:ext cx="1800860" cy="230504"/>
          </a:xfrm>
          <a:custGeom>
            <a:avLst/>
            <a:gdLst/>
            <a:ahLst/>
            <a:cxnLst/>
            <a:rect l="l" t="t" r="r" b="b"/>
            <a:pathLst>
              <a:path w="1800860" h="230505">
                <a:moveTo>
                  <a:pt x="0" y="230036"/>
                </a:moveTo>
                <a:lnTo>
                  <a:pt x="1800810" y="230036"/>
                </a:lnTo>
                <a:lnTo>
                  <a:pt x="1800810" y="0"/>
                </a:lnTo>
                <a:lnTo>
                  <a:pt x="0" y="0"/>
                </a:lnTo>
                <a:lnTo>
                  <a:pt x="0" y="230036"/>
                </a:lnTo>
                <a:close/>
              </a:path>
            </a:pathLst>
          </a:custGeom>
          <a:solidFill>
            <a:srgbClr val="FFFFFF"/>
          </a:solidFill>
        </p:spPr>
        <p:txBody>
          <a:bodyPr wrap="square" lIns="0" tIns="0" rIns="0" bIns="0" rtlCol="0"/>
          <a:lstStyle/>
          <a:p/>
        </p:txBody>
      </p:sp>
      <p:sp>
        <p:nvSpPr>
          <p:cNvPr id="14" name="object 14"/>
          <p:cNvSpPr txBox="1"/>
          <p:nvPr/>
        </p:nvSpPr>
        <p:spPr>
          <a:xfrm>
            <a:off x="2368674" y="2977694"/>
            <a:ext cx="145224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NP(Vinken,</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15" name="object 15"/>
          <p:cNvSpPr/>
          <p:nvPr/>
        </p:nvSpPr>
        <p:spPr>
          <a:xfrm>
            <a:off x="4748041" y="3011699"/>
            <a:ext cx="1459230" cy="230504"/>
          </a:xfrm>
          <a:custGeom>
            <a:avLst/>
            <a:gdLst/>
            <a:ahLst/>
            <a:cxnLst/>
            <a:rect l="l" t="t" r="r" b="b"/>
            <a:pathLst>
              <a:path w="1459229" h="230505">
                <a:moveTo>
                  <a:pt x="0" y="230036"/>
                </a:moveTo>
                <a:lnTo>
                  <a:pt x="1459167" y="230036"/>
                </a:lnTo>
                <a:lnTo>
                  <a:pt x="1459167" y="0"/>
                </a:lnTo>
                <a:lnTo>
                  <a:pt x="0" y="0"/>
                </a:lnTo>
                <a:lnTo>
                  <a:pt x="0" y="230036"/>
                </a:lnTo>
                <a:close/>
              </a:path>
            </a:pathLst>
          </a:custGeom>
          <a:solidFill>
            <a:srgbClr val="FFFFFF"/>
          </a:solidFill>
        </p:spPr>
        <p:txBody>
          <a:bodyPr wrap="square" lIns="0" tIns="0" rIns="0" bIns="0" rtlCol="0"/>
          <a:lstStyle/>
          <a:p/>
        </p:txBody>
      </p:sp>
      <p:sp>
        <p:nvSpPr>
          <p:cNvPr id="16" name="object 16"/>
          <p:cNvSpPr txBox="1"/>
          <p:nvPr/>
        </p:nvSpPr>
        <p:spPr>
          <a:xfrm>
            <a:off x="4968851" y="2977694"/>
            <a:ext cx="101790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(join,VB)</a:t>
            </a:r>
            <a:endParaRPr sz="1500">
              <a:latin typeface="Times New Roman" panose="02020603050405020304"/>
              <a:cs typeface="Times New Roman" panose="02020603050405020304"/>
            </a:endParaRPr>
          </a:p>
        </p:txBody>
      </p:sp>
      <p:sp>
        <p:nvSpPr>
          <p:cNvPr id="17" name="object 17"/>
          <p:cNvSpPr/>
          <p:nvPr/>
        </p:nvSpPr>
        <p:spPr>
          <a:xfrm>
            <a:off x="3062763" y="3241736"/>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18" name="object 18"/>
          <p:cNvSpPr txBox="1"/>
          <p:nvPr/>
        </p:nvSpPr>
        <p:spPr>
          <a:xfrm>
            <a:off x="2857219" y="3667811"/>
            <a:ext cx="412115" cy="247015"/>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FF0000"/>
                </a:solidFill>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19" name="object 19"/>
          <p:cNvSpPr/>
          <p:nvPr/>
        </p:nvSpPr>
        <p:spPr>
          <a:xfrm>
            <a:off x="3062763" y="3931853"/>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20" name="object 20"/>
          <p:cNvSpPr txBox="1"/>
          <p:nvPr/>
        </p:nvSpPr>
        <p:spPr>
          <a:xfrm>
            <a:off x="2765977" y="4357896"/>
            <a:ext cx="59372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V</a:t>
            </a:r>
            <a:r>
              <a:rPr sz="1500" spc="5" dirty="0">
                <a:latin typeface="Times New Roman" panose="02020603050405020304"/>
                <a:cs typeface="Times New Roman" panose="02020603050405020304"/>
              </a:rPr>
              <a:t>inken</a:t>
            </a:r>
            <a:endParaRPr sz="1500">
              <a:latin typeface="Times New Roman" panose="02020603050405020304"/>
              <a:cs typeface="Times New Roman" panose="02020603050405020304"/>
            </a:endParaRPr>
          </a:p>
        </p:txBody>
      </p:sp>
      <p:sp>
        <p:nvSpPr>
          <p:cNvPr id="21" name="object 21"/>
          <p:cNvSpPr/>
          <p:nvPr/>
        </p:nvSpPr>
        <p:spPr>
          <a:xfrm>
            <a:off x="4202743" y="3241736"/>
            <a:ext cx="1140460" cy="230504"/>
          </a:xfrm>
          <a:custGeom>
            <a:avLst/>
            <a:gdLst/>
            <a:ahLst/>
            <a:cxnLst/>
            <a:rect l="l" t="t" r="r" b="b"/>
            <a:pathLst>
              <a:path w="1140460" h="230504">
                <a:moveTo>
                  <a:pt x="1139980" y="0"/>
                </a:moveTo>
                <a:lnTo>
                  <a:pt x="0" y="230017"/>
                </a:lnTo>
              </a:path>
            </a:pathLst>
          </a:custGeom>
          <a:ln w="23363">
            <a:solidFill>
              <a:srgbClr val="000000"/>
            </a:solidFill>
          </a:ln>
        </p:spPr>
        <p:txBody>
          <a:bodyPr wrap="square" lIns="0" tIns="0" rIns="0" bIns="0" rtlCol="0"/>
          <a:lstStyle/>
          <a:p/>
        </p:txBody>
      </p:sp>
      <p:sp>
        <p:nvSpPr>
          <p:cNvPr id="22" name="object 22"/>
          <p:cNvSpPr/>
          <p:nvPr/>
        </p:nvSpPr>
        <p:spPr>
          <a:xfrm>
            <a:off x="5342724" y="3241736"/>
            <a:ext cx="1140460" cy="230504"/>
          </a:xfrm>
          <a:custGeom>
            <a:avLst/>
            <a:gdLst/>
            <a:ahLst/>
            <a:cxnLst/>
            <a:rect l="l" t="t" r="r" b="b"/>
            <a:pathLst>
              <a:path w="1140460" h="230504">
                <a:moveTo>
                  <a:pt x="0" y="0"/>
                </a:moveTo>
                <a:lnTo>
                  <a:pt x="1139915" y="230017"/>
                </a:lnTo>
              </a:path>
            </a:pathLst>
          </a:custGeom>
          <a:ln w="23363">
            <a:solidFill>
              <a:srgbClr val="000000"/>
            </a:solidFill>
          </a:ln>
        </p:spPr>
        <p:txBody>
          <a:bodyPr wrap="square" lIns="0" tIns="0" rIns="0" bIns="0" rtlCol="0"/>
          <a:lstStyle/>
          <a:p/>
        </p:txBody>
      </p:sp>
      <p:sp>
        <p:nvSpPr>
          <p:cNvPr id="23" name="object 23"/>
          <p:cNvSpPr/>
          <p:nvPr/>
        </p:nvSpPr>
        <p:spPr>
          <a:xfrm>
            <a:off x="3906367" y="3471766"/>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24" name="object 24"/>
          <p:cNvSpPr txBox="1"/>
          <p:nvPr/>
        </p:nvSpPr>
        <p:spPr>
          <a:xfrm>
            <a:off x="4034938" y="3437761"/>
            <a:ext cx="336550" cy="247015"/>
          </a:xfrm>
          <a:prstGeom prst="rect">
            <a:avLst/>
          </a:prstGeom>
        </p:spPr>
        <p:txBody>
          <a:bodyPr vert="horz" wrap="square" lIns="0" tIns="16510" rIns="0" bIns="0" rtlCol="0">
            <a:spAutoFit/>
          </a:bodyPr>
          <a:lstStyle/>
          <a:p>
            <a:pPr marL="12700">
              <a:lnSpc>
                <a:spcPct val="100000"/>
              </a:lnSpc>
              <a:spcBef>
                <a:spcPts val="130"/>
              </a:spcBef>
            </a:pPr>
            <a:r>
              <a:rPr sz="1500" spc="15" dirty="0">
                <a:latin typeface="Times New Roman" panose="02020603050405020304"/>
                <a:cs typeface="Times New Roman" panose="02020603050405020304"/>
              </a:rPr>
              <a:t>MD</a:t>
            </a:r>
            <a:endParaRPr sz="1500">
              <a:latin typeface="Times New Roman" panose="02020603050405020304"/>
              <a:cs typeface="Times New Roman" panose="02020603050405020304"/>
            </a:endParaRPr>
          </a:p>
        </p:txBody>
      </p:sp>
      <p:sp>
        <p:nvSpPr>
          <p:cNvPr id="25" name="object 25"/>
          <p:cNvSpPr txBox="1"/>
          <p:nvPr/>
        </p:nvSpPr>
        <p:spPr>
          <a:xfrm>
            <a:off x="5947774" y="3447338"/>
            <a:ext cx="106616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a:t>
            </a:r>
            <a:r>
              <a:rPr sz="1500" spc="-4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26" name="object 26"/>
          <p:cNvSpPr/>
          <p:nvPr/>
        </p:nvSpPr>
        <p:spPr>
          <a:xfrm>
            <a:off x="4202743" y="3701803"/>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27" name="object 27"/>
          <p:cNvSpPr txBox="1"/>
          <p:nvPr/>
        </p:nvSpPr>
        <p:spPr>
          <a:xfrm>
            <a:off x="4040021" y="4127879"/>
            <a:ext cx="32575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w</a:t>
            </a:r>
            <a:r>
              <a:rPr sz="1500" spc="5" dirty="0">
                <a:latin typeface="Times New Roman" panose="02020603050405020304"/>
                <a:cs typeface="Times New Roman" panose="02020603050405020304"/>
              </a:rPr>
              <a:t>ill</a:t>
            </a:r>
            <a:endParaRPr sz="1500">
              <a:latin typeface="Times New Roman" panose="02020603050405020304"/>
              <a:cs typeface="Times New Roman" panose="02020603050405020304"/>
            </a:endParaRPr>
          </a:p>
        </p:txBody>
      </p:sp>
      <p:sp>
        <p:nvSpPr>
          <p:cNvPr id="28" name="object 28"/>
          <p:cNvSpPr/>
          <p:nvPr/>
        </p:nvSpPr>
        <p:spPr>
          <a:xfrm>
            <a:off x="4886738" y="3701803"/>
            <a:ext cx="1596390" cy="460375"/>
          </a:xfrm>
          <a:custGeom>
            <a:avLst/>
            <a:gdLst/>
            <a:ahLst/>
            <a:cxnLst/>
            <a:rect l="l" t="t" r="r" b="b"/>
            <a:pathLst>
              <a:path w="1596389" h="460375">
                <a:moveTo>
                  <a:pt x="1595901" y="0"/>
                </a:moveTo>
                <a:lnTo>
                  <a:pt x="0" y="460067"/>
                </a:lnTo>
              </a:path>
            </a:pathLst>
          </a:custGeom>
          <a:ln w="23355">
            <a:solidFill>
              <a:srgbClr val="000000"/>
            </a:solidFill>
          </a:ln>
        </p:spPr>
        <p:txBody>
          <a:bodyPr wrap="square" lIns="0" tIns="0" rIns="0" bIns="0" rtlCol="0"/>
          <a:lstStyle/>
          <a:p/>
        </p:txBody>
      </p:sp>
      <p:sp>
        <p:nvSpPr>
          <p:cNvPr id="29" name="object 29"/>
          <p:cNvSpPr/>
          <p:nvPr/>
        </p:nvSpPr>
        <p:spPr>
          <a:xfrm>
            <a:off x="5798645" y="3701803"/>
            <a:ext cx="684530" cy="460375"/>
          </a:xfrm>
          <a:custGeom>
            <a:avLst/>
            <a:gdLst/>
            <a:ahLst/>
            <a:cxnLst/>
            <a:rect l="l" t="t" r="r" b="b"/>
            <a:pathLst>
              <a:path w="684529" h="460375">
                <a:moveTo>
                  <a:pt x="683994" y="0"/>
                </a:moveTo>
                <a:lnTo>
                  <a:pt x="0" y="460067"/>
                </a:lnTo>
              </a:path>
            </a:pathLst>
          </a:custGeom>
          <a:ln w="23307">
            <a:solidFill>
              <a:srgbClr val="000000"/>
            </a:solidFill>
          </a:ln>
        </p:spPr>
        <p:txBody>
          <a:bodyPr wrap="square" lIns="0" tIns="0" rIns="0" bIns="0" rtlCol="0"/>
          <a:lstStyle/>
          <a:p/>
        </p:txBody>
      </p:sp>
      <p:sp>
        <p:nvSpPr>
          <p:cNvPr id="30" name="object 30"/>
          <p:cNvSpPr/>
          <p:nvPr/>
        </p:nvSpPr>
        <p:spPr>
          <a:xfrm>
            <a:off x="6482640" y="3701803"/>
            <a:ext cx="684530" cy="460375"/>
          </a:xfrm>
          <a:custGeom>
            <a:avLst/>
            <a:gdLst/>
            <a:ahLst/>
            <a:cxnLst/>
            <a:rect l="l" t="t" r="r" b="b"/>
            <a:pathLst>
              <a:path w="684529" h="460375">
                <a:moveTo>
                  <a:pt x="0" y="0"/>
                </a:moveTo>
                <a:lnTo>
                  <a:pt x="683994" y="460067"/>
                </a:lnTo>
              </a:path>
            </a:pathLst>
          </a:custGeom>
          <a:ln w="23307">
            <a:solidFill>
              <a:srgbClr val="000000"/>
            </a:solidFill>
          </a:ln>
        </p:spPr>
        <p:txBody>
          <a:bodyPr wrap="square" lIns="0" tIns="0" rIns="0" bIns="0" rtlCol="0"/>
          <a:lstStyle/>
          <a:p/>
        </p:txBody>
      </p:sp>
      <p:sp>
        <p:nvSpPr>
          <p:cNvPr id="31" name="object 31"/>
          <p:cNvSpPr/>
          <p:nvPr/>
        </p:nvSpPr>
        <p:spPr>
          <a:xfrm>
            <a:off x="4590362" y="4161883"/>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32" name="object 32"/>
          <p:cNvSpPr txBox="1"/>
          <p:nvPr/>
        </p:nvSpPr>
        <p:spPr>
          <a:xfrm>
            <a:off x="4740360" y="4127879"/>
            <a:ext cx="294005" cy="247015"/>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FF0000"/>
                </a:solidFill>
                <a:latin typeface="Times New Roman" panose="02020603050405020304"/>
                <a:cs typeface="Times New Roman" panose="02020603050405020304"/>
              </a:rPr>
              <a:t>V</a:t>
            </a:r>
            <a:r>
              <a:rPr sz="1500" spc="10" dirty="0">
                <a:solidFill>
                  <a:srgbClr val="FF0000"/>
                </a:solidFill>
                <a:latin typeface="Times New Roman" panose="02020603050405020304"/>
                <a:cs typeface="Times New Roman" panose="02020603050405020304"/>
              </a:rPr>
              <a:t>B</a:t>
            </a:r>
            <a:endParaRPr sz="1500">
              <a:latin typeface="Times New Roman" panose="02020603050405020304"/>
              <a:cs typeface="Times New Roman" panose="02020603050405020304"/>
            </a:endParaRPr>
          </a:p>
        </p:txBody>
      </p:sp>
      <p:sp>
        <p:nvSpPr>
          <p:cNvPr id="33" name="object 33"/>
          <p:cNvSpPr/>
          <p:nvPr/>
        </p:nvSpPr>
        <p:spPr>
          <a:xfrm>
            <a:off x="5112849" y="4171458"/>
            <a:ext cx="1618615" cy="230504"/>
          </a:xfrm>
          <a:custGeom>
            <a:avLst/>
            <a:gdLst/>
            <a:ahLst/>
            <a:cxnLst/>
            <a:rect l="l" t="t" r="r" b="b"/>
            <a:pathLst>
              <a:path w="1618614" h="230504">
                <a:moveTo>
                  <a:pt x="0" y="230036"/>
                </a:moveTo>
                <a:lnTo>
                  <a:pt x="1618422" y="230036"/>
                </a:lnTo>
                <a:lnTo>
                  <a:pt x="1618422" y="0"/>
                </a:lnTo>
                <a:lnTo>
                  <a:pt x="0" y="0"/>
                </a:lnTo>
                <a:lnTo>
                  <a:pt x="0" y="230036"/>
                </a:lnTo>
                <a:close/>
              </a:path>
            </a:pathLst>
          </a:custGeom>
          <a:solidFill>
            <a:srgbClr val="FFFFFF"/>
          </a:solidFill>
        </p:spPr>
        <p:txBody>
          <a:bodyPr wrap="square" lIns="0" tIns="0" rIns="0" bIns="0" rtlCol="0"/>
          <a:lstStyle/>
          <a:p/>
        </p:txBody>
      </p:sp>
      <p:sp>
        <p:nvSpPr>
          <p:cNvPr id="34" name="object 34"/>
          <p:cNvSpPr/>
          <p:nvPr/>
        </p:nvSpPr>
        <p:spPr>
          <a:xfrm>
            <a:off x="6754500" y="4161883"/>
            <a:ext cx="1162685" cy="230504"/>
          </a:xfrm>
          <a:custGeom>
            <a:avLst/>
            <a:gdLst/>
            <a:ahLst/>
            <a:cxnLst/>
            <a:rect l="l" t="t" r="r" b="b"/>
            <a:pathLst>
              <a:path w="1162685" h="230504">
                <a:moveTo>
                  <a:pt x="0" y="230036"/>
                </a:moveTo>
                <a:lnTo>
                  <a:pt x="1162404" y="230036"/>
                </a:lnTo>
                <a:lnTo>
                  <a:pt x="1162404" y="0"/>
                </a:lnTo>
                <a:lnTo>
                  <a:pt x="0" y="0"/>
                </a:lnTo>
                <a:lnTo>
                  <a:pt x="0" y="230036"/>
                </a:lnTo>
                <a:close/>
              </a:path>
            </a:pathLst>
          </a:custGeom>
          <a:solidFill>
            <a:srgbClr val="FFFFFF"/>
          </a:solidFill>
        </p:spPr>
        <p:txBody>
          <a:bodyPr wrap="square" lIns="0" tIns="0" rIns="0" bIns="0" rtlCol="0"/>
          <a:lstStyle/>
          <a:p/>
        </p:txBody>
      </p:sp>
      <p:sp>
        <p:nvSpPr>
          <p:cNvPr id="35" name="object 35"/>
          <p:cNvSpPr txBox="1"/>
          <p:nvPr/>
        </p:nvSpPr>
        <p:spPr>
          <a:xfrm>
            <a:off x="6921003" y="4127879"/>
            <a:ext cx="829944"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PP(as,</a:t>
            </a:r>
            <a:r>
              <a:rPr sz="1500" spc="-5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IN)</a:t>
            </a:r>
            <a:endParaRPr sz="1500">
              <a:latin typeface="Times New Roman" panose="02020603050405020304"/>
              <a:cs typeface="Times New Roman" panose="02020603050405020304"/>
            </a:endParaRPr>
          </a:p>
        </p:txBody>
      </p:sp>
      <p:sp>
        <p:nvSpPr>
          <p:cNvPr id="36" name="object 36"/>
          <p:cNvSpPr/>
          <p:nvPr/>
        </p:nvSpPr>
        <p:spPr>
          <a:xfrm>
            <a:off x="4886738" y="4391919"/>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37" name="object 37"/>
          <p:cNvSpPr txBox="1"/>
          <p:nvPr/>
        </p:nvSpPr>
        <p:spPr>
          <a:xfrm>
            <a:off x="4724016" y="4817995"/>
            <a:ext cx="32575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join</a:t>
            </a:r>
            <a:endParaRPr sz="1500">
              <a:latin typeface="Times New Roman" panose="02020603050405020304"/>
              <a:cs typeface="Times New Roman" panose="02020603050405020304"/>
            </a:endParaRPr>
          </a:p>
        </p:txBody>
      </p:sp>
      <p:sp>
        <p:nvSpPr>
          <p:cNvPr id="38" name="object 38"/>
          <p:cNvSpPr/>
          <p:nvPr/>
        </p:nvSpPr>
        <p:spPr>
          <a:xfrm>
            <a:off x="5342724" y="4391919"/>
            <a:ext cx="455930" cy="230504"/>
          </a:xfrm>
          <a:custGeom>
            <a:avLst/>
            <a:gdLst/>
            <a:ahLst/>
            <a:cxnLst/>
            <a:rect l="l" t="t" r="r" b="b"/>
            <a:pathLst>
              <a:path w="455929" h="230504">
                <a:moveTo>
                  <a:pt x="0" y="230049"/>
                </a:moveTo>
                <a:lnTo>
                  <a:pt x="455921" y="0"/>
                </a:lnTo>
              </a:path>
            </a:pathLst>
          </a:custGeom>
          <a:ln w="23329">
            <a:solidFill>
              <a:srgbClr val="000000"/>
            </a:solidFill>
          </a:ln>
        </p:spPr>
        <p:txBody>
          <a:bodyPr wrap="square" lIns="0" tIns="0" rIns="0" bIns="0" rtlCol="0"/>
          <a:lstStyle/>
          <a:p/>
        </p:txBody>
      </p:sp>
      <p:sp>
        <p:nvSpPr>
          <p:cNvPr id="39" name="object 39"/>
          <p:cNvSpPr/>
          <p:nvPr/>
        </p:nvSpPr>
        <p:spPr>
          <a:xfrm>
            <a:off x="5798645" y="4391919"/>
            <a:ext cx="456565" cy="230504"/>
          </a:xfrm>
          <a:custGeom>
            <a:avLst/>
            <a:gdLst/>
            <a:ahLst/>
            <a:cxnLst/>
            <a:rect l="l" t="t" r="r" b="b"/>
            <a:pathLst>
              <a:path w="456564" h="230504">
                <a:moveTo>
                  <a:pt x="456210" y="230049"/>
                </a:moveTo>
                <a:lnTo>
                  <a:pt x="0" y="0"/>
                </a:lnTo>
              </a:path>
            </a:pathLst>
          </a:custGeom>
          <a:ln w="23329">
            <a:solidFill>
              <a:srgbClr val="000000"/>
            </a:solidFill>
          </a:ln>
        </p:spPr>
        <p:txBody>
          <a:bodyPr wrap="square" lIns="0" tIns="0" rIns="0" bIns="0" rtlCol="0"/>
          <a:lstStyle/>
          <a:p/>
        </p:txBody>
      </p:sp>
      <p:sp>
        <p:nvSpPr>
          <p:cNvPr id="40" name="object 40"/>
          <p:cNvSpPr/>
          <p:nvPr/>
        </p:nvSpPr>
        <p:spPr>
          <a:xfrm>
            <a:off x="5046348" y="4621950"/>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41" name="object 41"/>
          <p:cNvSpPr/>
          <p:nvPr/>
        </p:nvSpPr>
        <p:spPr>
          <a:xfrm>
            <a:off x="5958223" y="4621950"/>
            <a:ext cx="456565" cy="230504"/>
          </a:xfrm>
          <a:custGeom>
            <a:avLst/>
            <a:gdLst/>
            <a:ahLst/>
            <a:cxnLst/>
            <a:rect l="l" t="t" r="r" b="b"/>
            <a:pathLst>
              <a:path w="456564" h="230504">
                <a:moveTo>
                  <a:pt x="0" y="230036"/>
                </a:moveTo>
                <a:lnTo>
                  <a:pt x="456210" y="230036"/>
                </a:lnTo>
                <a:lnTo>
                  <a:pt x="456210" y="0"/>
                </a:lnTo>
                <a:lnTo>
                  <a:pt x="0" y="0"/>
                </a:lnTo>
                <a:lnTo>
                  <a:pt x="0" y="230036"/>
                </a:lnTo>
                <a:close/>
              </a:path>
            </a:pathLst>
          </a:custGeom>
          <a:solidFill>
            <a:srgbClr val="FFFFFF"/>
          </a:solidFill>
        </p:spPr>
        <p:txBody>
          <a:bodyPr wrap="square" lIns="0" tIns="0" rIns="0" bIns="0" rtlCol="0"/>
          <a:lstStyle/>
          <a:p/>
        </p:txBody>
      </p:sp>
      <p:sp>
        <p:nvSpPr>
          <p:cNvPr id="42" name="object 42"/>
          <p:cNvSpPr/>
          <p:nvPr/>
        </p:nvSpPr>
        <p:spPr>
          <a:xfrm>
            <a:off x="5342724" y="4851987"/>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43" name="object 43"/>
          <p:cNvSpPr/>
          <p:nvPr/>
        </p:nvSpPr>
        <p:spPr>
          <a:xfrm>
            <a:off x="6254856" y="4851987"/>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44" name="object 44"/>
          <p:cNvSpPr txBox="1"/>
          <p:nvPr/>
        </p:nvSpPr>
        <p:spPr>
          <a:xfrm>
            <a:off x="5212239" y="5278062"/>
            <a:ext cx="26162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the</a:t>
            </a:r>
            <a:endParaRPr sz="1500">
              <a:latin typeface="Times New Roman" panose="02020603050405020304"/>
              <a:cs typeface="Times New Roman" panose="02020603050405020304"/>
            </a:endParaRPr>
          </a:p>
        </p:txBody>
      </p:sp>
      <p:sp>
        <p:nvSpPr>
          <p:cNvPr id="45" name="object 45"/>
          <p:cNvSpPr/>
          <p:nvPr/>
        </p:nvSpPr>
        <p:spPr>
          <a:xfrm>
            <a:off x="6710745" y="4391919"/>
            <a:ext cx="455930" cy="230504"/>
          </a:xfrm>
          <a:custGeom>
            <a:avLst/>
            <a:gdLst/>
            <a:ahLst/>
            <a:cxnLst/>
            <a:rect l="l" t="t" r="r" b="b"/>
            <a:pathLst>
              <a:path w="455929" h="230504">
                <a:moveTo>
                  <a:pt x="0" y="230049"/>
                </a:moveTo>
                <a:lnTo>
                  <a:pt x="455889" y="0"/>
                </a:lnTo>
              </a:path>
            </a:pathLst>
          </a:custGeom>
          <a:ln w="23329">
            <a:solidFill>
              <a:srgbClr val="000000"/>
            </a:solidFill>
          </a:ln>
        </p:spPr>
        <p:txBody>
          <a:bodyPr wrap="square" lIns="0" tIns="0" rIns="0" bIns="0" rtlCol="0"/>
          <a:lstStyle/>
          <a:p/>
        </p:txBody>
      </p:sp>
      <p:sp>
        <p:nvSpPr>
          <p:cNvPr id="46" name="object 46"/>
          <p:cNvSpPr/>
          <p:nvPr/>
        </p:nvSpPr>
        <p:spPr>
          <a:xfrm>
            <a:off x="7166634" y="4391919"/>
            <a:ext cx="558800" cy="172720"/>
          </a:xfrm>
          <a:custGeom>
            <a:avLst/>
            <a:gdLst/>
            <a:ahLst/>
            <a:cxnLst/>
            <a:rect l="l" t="t" r="r" b="b"/>
            <a:pathLst>
              <a:path w="558800" h="172720">
                <a:moveTo>
                  <a:pt x="558520" y="172529"/>
                </a:moveTo>
                <a:lnTo>
                  <a:pt x="0" y="0"/>
                </a:lnTo>
              </a:path>
            </a:pathLst>
          </a:custGeom>
          <a:ln w="23353">
            <a:solidFill>
              <a:srgbClr val="000000"/>
            </a:solidFill>
          </a:ln>
        </p:spPr>
        <p:txBody>
          <a:bodyPr wrap="square" lIns="0" tIns="0" rIns="0" bIns="0" rtlCol="0"/>
          <a:lstStyle/>
          <a:p/>
        </p:txBody>
      </p:sp>
      <p:sp>
        <p:nvSpPr>
          <p:cNvPr id="47" name="object 47"/>
          <p:cNvSpPr/>
          <p:nvPr/>
        </p:nvSpPr>
        <p:spPr>
          <a:xfrm>
            <a:off x="6482640" y="3701803"/>
            <a:ext cx="2701925" cy="471805"/>
          </a:xfrm>
          <a:custGeom>
            <a:avLst/>
            <a:gdLst/>
            <a:ahLst/>
            <a:cxnLst/>
            <a:rect l="l" t="t" r="r" b="b"/>
            <a:pathLst>
              <a:path w="2701925" h="471804">
                <a:moveTo>
                  <a:pt x="0" y="0"/>
                </a:moveTo>
                <a:lnTo>
                  <a:pt x="2701875" y="471590"/>
                </a:lnTo>
              </a:path>
            </a:pathLst>
          </a:custGeom>
          <a:ln w="23365">
            <a:solidFill>
              <a:srgbClr val="000000"/>
            </a:solidFill>
          </a:ln>
        </p:spPr>
        <p:txBody>
          <a:bodyPr wrap="square" lIns="0" tIns="0" rIns="0" bIns="0" rtlCol="0"/>
          <a:lstStyle/>
          <a:p/>
        </p:txBody>
      </p:sp>
      <p:sp>
        <p:nvSpPr>
          <p:cNvPr id="48" name="object 48"/>
          <p:cNvSpPr/>
          <p:nvPr/>
        </p:nvSpPr>
        <p:spPr>
          <a:xfrm>
            <a:off x="6414434" y="4621950"/>
            <a:ext cx="593090" cy="230504"/>
          </a:xfrm>
          <a:custGeom>
            <a:avLst/>
            <a:gdLst/>
            <a:ahLst/>
            <a:cxnLst/>
            <a:rect l="l" t="t" r="r" b="b"/>
            <a:pathLst>
              <a:path w="593089"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49" name="object 49"/>
          <p:cNvSpPr txBox="1"/>
          <p:nvPr/>
        </p:nvSpPr>
        <p:spPr>
          <a:xfrm>
            <a:off x="5201783" y="4137454"/>
            <a:ext cx="1624330" cy="711835"/>
          </a:xfrm>
          <a:prstGeom prst="rect">
            <a:avLst/>
          </a:prstGeom>
        </p:spPr>
        <p:txBody>
          <a:bodyPr vert="horz" wrap="square" lIns="0" tIns="16510" rIns="0" bIns="0" rtlCol="0">
            <a:spAutoFit/>
          </a:bodyPr>
          <a:lstStyle/>
          <a:p>
            <a:pPr marL="125095">
              <a:lnSpc>
                <a:spcPct val="100000"/>
              </a:lnSpc>
              <a:spcBef>
                <a:spcPts val="130"/>
              </a:spcBef>
            </a:pPr>
            <a:r>
              <a:rPr sz="1500" spc="5" dirty="0">
                <a:latin typeface="Times New Roman" panose="02020603050405020304"/>
                <a:cs typeface="Times New Roman" panose="02020603050405020304"/>
              </a:rPr>
              <a:t>NP(board,</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a:p>
            <a:pPr>
              <a:lnSpc>
                <a:spcPct val="100000"/>
              </a:lnSpc>
              <a:spcBef>
                <a:spcPts val="25"/>
              </a:spcBef>
            </a:pPr>
            <a:endParaRPr sz="1500">
              <a:latin typeface="Times New Roman" panose="02020603050405020304"/>
              <a:cs typeface="Times New Roman" panose="02020603050405020304"/>
            </a:endParaRPr>
          </a:p>
          <a:p>
            <a:pPr marL="12700">
              <a:lnSpc>
                <a:spcPct val="100000"/>
              </a:lnSpc>
              <a:tabLst>
                <a:tab pos="913765" algn="l"/>
                <a:tab pos="1407160"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r>
              <a:rPr sz="1500" spc="10" dirty="0">
                <a:solidFill>
                  <a:srgbClr val="FF0000"/>
                </a:solidFill>
                <a:latin typeface="Times New Roman" panose="02020603050405020304"/>
                <a:cs typeface="Times New Roman" panose="02020603050405020304"/>
              </a:rPr>
              <a:t>	</a:t>
            </a:r>
            <a:r>
              <a:rPr sz="1500" spc="5" dirty="0">
                <a:solidFill>
                  <a:srgbClr val="FF0000"/>
                </a:solidFill>
                <a:latin typeface="Times New Roman" panose="02020603050405020304"/>
                <a:cs typeface="Times New Roman" panose="02020603050405020304"/>
              </a:rPr>
              <a:t>I</a:t>
            </a:r>
            <a:r>
              <a:rPr sz="1500" spc="10" dirty="0">
                <a:solidFill>
                  <a:srgbClr val="FF0000"/>
                </a:solidFill>
                <a:latin typeface="Times New Roman" panose="02020603050405020304"/>
                <a:cs typeface="Times New Roman" panose="02020603050405020304"/>
              </a:rPr>
              <a:t>N</a:t>
            </a:r>
            <a:endParaRPr sz="1500">
              <a:latin typeface="Times New Roman" panose="02020603050405020304"/>
              <a:cs typeface="Times New Roman" panose="02020603050405020304"/>
            </a:endParaRPr>
          </a:p>
        </p:txBody>
      </p:sp>
      <p:sp>
        <p:nvSpPr>
          <p:cNvPr id="50" name="object 50"/>
          <p:cNvSpPr/>
          <p:nvPr/>
        </p:nvSpPr>
        <p:spPr>
          <a:xfrm>
            <a:off x="6710745" y="4851987"/>
            <a:ext cx="0" cy="460375"/>
          </a:xfrm>
          <a:custGeom>
            <a:avLst/>
            <a:gdLst/>
            <a:ahLst/>
            <a:cxnLst/>
            <a:rect l="l" t="t" r="r" b="b"/>
            <a:pathLst>
              <a:path h="460375">
                <a:moveTo>
                  <a:pt x="0" y="0"/>
                </a:moveTo>
                <a:lnTo>
                  <a:pt x="0" y="460067"/>
                </a:lnTo>
              </a:path>
            </a:pathLst>
          </a:custGeom>
          <a:ln w="23164">
            <a:solidFill>
              <a:srgbClr val="000000"/>
            </a:solidFill>
          </a:ln>
        </p:spPr>
        <p:txBody>
          <a:bodyPr wrap="square" lIns="0" tIns="0" rIns="0" bIns="0" rtlCol="0"/>
          <a:lstStyle/>
          <a:p/>
        </p:txBody>
      </p:sp>
      <p:sp>
        <p:nvSpPr>
          <p:cNvPr id="51" name="object 51"/>
          <p:cNvSpPr txBox="1"/>
          <p:nvPr/>
        </p:nvSpPr>
        <p:spPr>
          <a:xfrm>
            <a:off x="5953887" y="5278062"/>
            <a:ext cx="883919" cy="247015"/>
          </a:xfrm>
          <a:prstGeom prst="rect">
            <a:avLst/>
          </a:prstGeom>
        </p:spPr>
        <p:txBody>
          <a:bodyPr vert="horz" wrap="square" lIns="0" tIns="16510" rIns="0" bIns="0" rtlCol="0">
            <a:spAutoFit/>
          </a:bodyPr>
          <a:lstStyle/>
          <a:p>
            <a:pPr marL="12700">
              <a:lnSpc>
                <a:spcPct val="100000"/>
              </a:lnSpc>
              <a:spcBef>
                <a:spcPts val="130"/>
              </a:spcBef>
              <a:tabLst>
                <a:tab pos="709295" algn="l"/>
              </a:tabLst>
            </a:pPr>
            <a:r>
              <a:rPr sz="1500" spc="5" dirty="0">
                <a:latin typeface="Times New Roman" panose="02020603050405020304"/>
                <a:cs typeface="Times New Roman" panose="02020603050405020304"/>
              </a:rPr>
              <a:t>board</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s</a:t>
            </a:r>
            <a:endParaRPr sz="1500">
              <a:latin typeface="Times New Roman" panose="02020603050405020304"/>
              <a:cs typeface="Times New Roman" panose="02020603050405020304"/>
            </a:endParaRPr>
          </a:p>
        </p:txBody>
      </p:sp>
      <p:sp>
        <p:nvSpPr>
          <p:cNvPr id="52" name="object 52"/>
          <p:cNvSpPr/>
          <p:nvPr/>
        </p:nvSpPr>
        <p:spPr>
          <a:xfrm>
            <a:off x="6879653" y="4541804"/>
            <a:ext cx="1710055" cy="230504"/>
          </a:xfrm>
          <a:custGeom>
            <a:avLst/>
            <a:gdLst/>
            <a:ahLst/>
            <a:cxnLst/>
            <a:rect l="l" t="t" r="r" b="b"/>
            <a:pathLst>
              <a:path w="1710054" h="230504">
                <a:moveTo>
                  <a:pt x="0" y="230036"/>
                </a:moveTo>
                <a:lnTo>
                  <a:pt x="1709600" y="230036"/>
                </a:lnTo>
                <a:lnTo>
                  <a:pt x="1709600" y="0"/>
                </a:lnTo>
                <a:lnTo>
                  <a:pt x="0" y="0"/>
                </a:lnTo>
                <a:lnTo>
                  <a:pt x="0" y="230036"/>
                </a:lnTo>
                <a:close/>
              </a:path>
            </a:pathLst>
          </a:custGeom>
          <a:solidFill>
            <a:srgbClr val="FFFFFF"/>
          </a:solidFill>
        </p:spPr>
        <p:txBody>
          <a:bodyPr wrap="square" lIns="0" tIns="0" rIns="0" bIns="0" rtlCol="0"/>
          <a:lstStyle/>
          <a:p/>
        </p:txBody>
      </p:sp>
      <p:sp>
        <p:nvSpPr>
          <p:cNvPr id="53" name="object 53"/>
          <p:cNvSpPr txBox="1"/>
          <p:nvPr/>
        </p:nvSpPr>
        <p:spPr>
          <a:xfrm>
            <a:off x="7046477" y="4507800"/>
            <a:ext cx="137668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NP(director,</a:t>
            </a:r>
            <a:r>
              <a:rPr sz="1500" spc="-4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54" name="object 54"/>
          <p:cNvSpPr/>
          <p:nvPr/>
        </p:nvSpPr>
        <p:spPr>
          <a:xfrm>
            <a:off x="8796832" y="4403411"/>
            <a:ext cx="455930" cy="230504"/>
          </a:xfrm>
          <a:custGeom>
            <a:avLst/>
            <a:gdLst/>
            <a:ahLst/>
            <a:cxnLst/>
            <a:rect l="l" t="t" r="r" b="b"/>
            <a:pathLst>
              <a:path w="455929" h="230504">
                <a:moveTo>
                  <a:pt x="0" y="230049"/>
                </a:moveTo>
                <a:lnTo>
                  <a:pt x="455889" y="0"/>
                </a:lnTo>
              </a:path>
            </a:pathLst>
          </a:custGeom>
          <a:ln w="23329">
            <a:solidFill>
              <a:srgbClr val="000000"/>
            </a:solidFill>
          </a:ln>
        </p:spPr>
        <p:txBody>
          <a:bodyPr wrap="square" lIns="0" tIns="0" rIns="0" bIns="0" rtlCol="0"/>
          <a:lstStyle/>
          <a:p/>
        </p:txBody>
      </p:sp>
      <p:sp>
        <p:nvSpPr>
          <p:cNvPr id="55" name="object 55"/>
          <p:cNvSpPr/>
          <p:nvPr/>
        </p:nvSpPr>
        <p:spPr>
          <a:xfrm>
            <a:off x="9252722" y="4403411"/>
            <a:ext cx="456565" cy="230504"/>
          </a:xfrm>
          <a:custGeom>
            <a:avLst/>
            <a:gdLst/>
            <a:ahLst/>
            <a:cxnLst/>
            <a:rect l="l" t="t" r="r" b="b"/>
            <a:pathLst>
              <a:path w="456565" h="230504">
                <a:moveTo>
                  <a:pt x="456210" y="230049"/>
                </a:moveTo>
                <a:lnTo>
                  <a:pt x="0" y="0"/>
                </a:lnTo>
              </a:path>
            </a:pathLst>
          </a:custGeom>
          <a:ln w="23329">
            <a:solidFill>
              <a:srgbClr val="000000"/>
            </a:solidFill>
          </a:ln>
        </p:spPr>
        <p:txBody>
          <a:bodyPr wrap="square" lIns="0" tIns="0" rIns="0" bIns="0" rtlCol="0"/>
          <a:lstStyle/>
          <a:p/>
        </p:txBody>
      </p:sp>
      <p:sp>
        <p:nvSpPr>
          <p:cNvPr id="56" name="object 56"/>
          <p:cNvSpPr/>
          <p:nvPr/>
        </p:nvSpPr>
        <p:spPr>
          <a:xfrm>
            <a:off x="8431993" y="4633441"/>
            <a:ext cx="752475" cy="230504"/>
          </a:xfrm>
          <a:custGeom>
            <a:avLst/>
            <a:gdLst/>
            <a:ahLst/>
            <a:cxnLst/>
            <a:rect l="l" t="t" r="r" b="b"/>
            <a:pathLst>
              <a:path w="752475" h="230504">
                <a:moveTo>
                  <a:pt x="0" y="230036"/>
                </a:moveTo>
                <a:lnTo>
                  <a:pt x="752394" y="230036"/>
                </a:lnTo>
                <a:lnTo>
                  <a:pt x="752394" y="0"/>
                </a:lnTo>
                <a:lnTo>
                  <a:pt x="0" y="0"/>
                </a:lnTo>
                <a:lnTo>
                  <a:pt x="0" y="230036"/>
                </a:lnTo>
                <a:close/>
              </a:path>
            </a:pathLst>
          </a:custGeom>
          <a:solidFill>
            <a:srgbClr val="FFFFFF"/>
          </a:solidFill>
        </p:spPr>
        <p:txBody>
          <a:bodyPr wrap="square" lIns="0" tIns="0" rIns="0" bIns="0" rtlCol="0"/>
          <a:lstStyle/>
          <a:p/>
        </p:txBody>
      </p:sp>
      <p:sp>
        <p:nvSpPr>
          <p:cNvPr id="57" name="object 57"/>
          <p:cNvSpPr/>
          <p:nvPr/>
        </p:nvSpPr>
        <p:spPr>
          <a:xfrm>
            <a:off x="9412620" y="4633441"/>
            <a:ext cx="593090" cy="230504"/>
          </a:xfrm>
          <a:custGeom>
            <a:avLst/>
            <a:gdLst/>
            <a:ahLst/>
            <a:cxnLst/>
            <a:rect l="l" t="t" r="r" b="b"/>
            <a:pathLst>
              <a:path w="593090"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58" name="object 58"/>
          <p:cNvSpPr/>
          <p:nvPr/>
        </p:nvSpPr>
        <p:spPr>
          <a:xfrm>
            <a:off x="8811953" y="4863478"/>
            <a:ext cx="0" cy="230504"/>
          </a:xfrm>
          <a:custGeom>
            <a:avLst/>
            <a:gdLst/>
            <a:ahLst/>
            <a:cxnLst/>
            <a:rect l="l" t="t" r="r" b="b"/>
            <a:pathLst>
              <a:path h="230504">
                <a:moveTo>
                  <a:pt x="0" y="0"/>
                </a:moveTo>
                <a:lnTo>
                  <a:pt x="0" y="230049"/>
                </a:lnTo>
              </a:path>
            </a:pathLst>
          </a:custGeom>
          <a:ln w="23164">
            <a:solidFill>
              <a:srgbClr val="000000"/>
            </a:solidFill>
          </a:ln>
        </p:spPr>
        <p:txBody>
          <a:bodyPr wrap="square" lIns="0" tIns="0" rIns="0" bIns="0" rtlCol="0"/>
          <a:lstStyle/>
          <a:p/>
        </p:txBody>
      </p:sp>
      <p:sp>
        <p:nvSpPr>
          <p:cNvPr id="59" name="object 59"/>
          <p:cNvSpPr/>
          <p:nvPr/>
        </p:nvSpPr>
        <p:spPr>
          <a:xfrm>
            <a:off x="9708932" y="4863478"/>
            <a:ext cx="0" cy="230504"/>
          </a:xfrm>
          <a:custGeom>
            <a:avLst/>
            <a:gdLst/>
            <a:ahLst/>
            <a:cxnLst/>
            <a:rect l="l" t="t" r="r" b="b"/>
            <a:pathLst>
              <a:path h="230504">
                <a:moveTo>
                  <a:pt x="0" y="0"/>
                </a:moveTo>
                <a:lnTo>
                  <a:pt x="0" y="230062"/>
                </a:lnTo>
              </a:path>
            </a:pathLst>
          </a:custGeom>
          <a:ln w="23164">
            <a:solidFill>
              <a:srgbClr val="000000"/>
            </a:solidFill>
          </a:ln>
        </p:spPr>
        <p:txBody>
          <a:bodyPr wrap="square" lIns="0" tIns="0" rIns="0" bIns="0" rtlCol="0"/>
          <a:lstStyle/>
          <a:p/>
        </p:txBody>
      </p:sp>
      <p:sp>
        <p:nvSpPr>
          <p:cNvPr id="60" name="object 60"/>
          <p:cNvSpPr txBox="1"/>
          <p:nvPr/>
        </p:nvSpPr>
        <p:spPr>
          <a:xfrm>
            <a:off x="8602678" y="4139369"/>
            <a:ext cx="1253490" cy="1196975"/>
          </a:xfrm>
          <a:prstGeom prst="rect">
            <a:avLst/>
          </a:prstGeom>
        </p:spPr>
        <p:txBody>
          <a:bodyPr vert="horz" wrap="square" lIns="0" tIns="16510" rIns="0" bIns="0" rtlCol="0">
            <a:spAutoFit/>
          </a:bodyPr>
          <a:lstStyle/>
          <a:p>
            <a:pPr marL="226060">
              <a:lnSpc>
                <a:spcPct val="100000"/>
              </a:lnSpc>
              <a:spcBef>
                <a:spcPts val="130"/>
              </a:spcBef>
            </a:pPr>
            <a:r>
              <a:rPr sz="1500" spc="5" dirty="0">
                <a:latin typeface="Times New Roman" panose="02020603050405020304"/>
                <a:cs typeface="Times New Roman" panose="02020603050405020304"/>
              </a:rPr>
              <a:t>NP(29,</a:t>
            </a:r>
            <a:r>
              <a:rPr sz="1500" spc="-2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CD)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12700">
              <a:lnSpc>
                <a:spcPct val="100000"/>
              </a:lnSpc>
              <a:tabLst>
                <a:tab pos="972185" algn="l"/>
              </a:tabLst>
            </a:pPr>
            <a:r>
              <a:rPr sz="1500" spc="10" dirty="0">
                <a:latin typeface="Times New Roman" panose="02020603050405020304"/>
                <a:cs typeface="Times New Roman" panose="02020603050405020304"/>
              </a:rPr>
              <a:t>NNP</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C</a:t>
            </a:r>
            <a:r>
              <a:rPr sz="1500" spc="10" dirty="0">
                <a:solidFill>
                  <a:srgbClr val="FF0000"/>
                </a:solidFill>
                <a:latin typeface="Times New Roman" panose="02020603050405020304"/>
                <a:cs typeface="Times New Roman" panose="02020603050405020304"/>
              </a:rPr>
              <a:t>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27940">
              <a:lnSpc>
                <a:spcPct val="100000"/>
              </a:lnSpc>
              <a:spcBef>
                <a:spcPts val="5"/>
              </a:spcBef>
              <a:tabLst>
                <a:tab pos="1009650" algn="l"/>
              </a:tabLst>
            </a:pPr>
            <a:r>
              <a:rPr sz="1500" spc="10" dirty="0">
                <a:latin typeface="Times New Roman" panose="02020603050405020304"/>
                <a:cs typeface="Times New Roman" panose="02020603050405020304"/>
              </a:rPr>
              <a:t>Nov	29</a:t>
            </a:r>
            <a:endParaRPr sz="1500">
              <a:latin typeface="Times New Roman" panose="02020603050405020304"/>
              <a:cs typeface="Times New Roman" panose="02020603050405020304"/>
            </a:endParaRPr>
          </a:p>
        </p:txBody>
      </p:sp>
      <p:sp>
        <p:nvSpPr>
          <p:cNvPr id="61" name="object 61"/>
          <p:cNvSpPr/>
          <p:nvPr/>
        </p:nvSpPr>
        <p:spPr>
          <a:xfrm>
            <a:off x="7246423" y="4794466"/>
            <a:ext cx="456565" cy="460375"/>
          </a:xfrm>
          <a:custGeom>
            <a:avLst/>
            <a:gdLst/>
            <a:ahLst/>
            <a:cxnLst/>
            <a:rect l="l" t="t" r="r" b="b"/>
            <a:pathLst>
              <a:path w="456564" h="460375">
                <a:moveTo>
                  <a:pt x="456210" y="0"/>
                </a:moveTo>
                <a:lnTo>
                  <a:pt x="0" y="460099"/>
                </a:lnTo>
              </a:path>
            </a:pathLst>
          </a:custGeom>
          <a:ln w="23267">
            <a:solidFill>
              <a:srgbClr val="000000"/>
            </a:solidFill>
          </a:ln>
        </p:spPr>
        <p:txBody>
          <a:bodyPr wrap="square" lIns="0" tIns="0" rIns="0" bIns="0" rtlCol="0"/>
          <a:lstStyle/>
          <a:p/>
        </p:txBody>
      </p:sp>
      <p:sp>
        <p:nvSpPr>
          <p:cNvPr id="62" name="object 62"/>
          <p:cNvSpPr/>
          <p:nvPr/>
        </p:nvSpPr>
        <p:spPr>
          <a:xfrm>
            <a:off x="7702634" y="4794466"/>
            <a:ext cx="455930" cy="460375"/>
          </a:xfrm>
          <a:custGeom>
            <a:avLst/>
            <a:gdLst/>
            <a:ahLst/>
            <a:cxnLst/>
            <a:rect l="l" t="t" r="r" b="b"/>
            <a:pathLst>
              <a:path w="455929" h="460375">
                <a:moveTo>
                  <a:pt x="455889" y="460099"/>
                </a:moveTo>
                <a:lnTo>
                  <a:pt x="0" y="0"/>
                </a:lnTo>
                <a:lnTo>
                  <a:pt x="0" y="460099"/>
                </a:lnTo>
              </a:path>
            </a:pathLst>
          </a:custGeom>
          <a:ln w="23267">
            <a:solidFill>
              <a:srgbClr val="000000"/>
            </a:solidFill>
          </a:ln>
        </p:spPr>
        <p:txBody>
          <a:bodyPr wrap="square" lIns="0" tIns="0" rIns="0" bIns="0" rtlCol="0"/>
          <a:lstStyle/>
          <a:p/>
        </p:txBody>
      </p:sp>
      <p:sp>
        <p:nvSpPr>
          <p:cNvPr id="63" name="object 63"/>
          <p:cNvSpPr/>
          <p:nvPr/>
        </p:nvSpPr>
        <p:spPr>
          <a:xfrm>
            <a:off x="6927269" y="5254546"/>
            <a:ext cx="478790" cy="230504"/>
          </a:xfrm>
          <a:custGeom>
            <a:avLst/>
            <a:gdLst/>
            <a:ahLst/>
            <a:cxnLst/>
            <a:rect l="l" t="t" r="r" b="b"/>
            <a:pathLst>
              <a:path w="478789" h="230504">
                <a:moveTo>
                  <a:pt x="0" y="230036"/>
                </a:moveTo>
                <a:lnTo>
                  <a:pt x="478731" y="230036"/>
                </a:lnTo>
                <a:lnTo>
                  <a:pt x="478731" y="0"/>
                </a:lnTo>
                <a:lnTo>
                  <a:pt x="0" y="0"/>
                </a:lnTo>
                <a:lnTo>
                  <a:pt x="0" y="230036"/>
                </a:lnTo>
                <a:close/>
              </a:path>
            </a:pathLst>
          </a:custGeom>
          <a:solidFill>
            <a:srgbClr val="FFFFFF"/>
          </a:solidFill>
        </p:spPr>
        <p:txBody>
          <a:bodyPr wrap="square" lIns="0" tIns="0" rIns="0" bIns="0" rtlCol="0"/>
          <a:lstStyle/>
          <a:p/>
        </p:txBody>
      </p:sp>
      <p:sp>
        <p:nvSpPr>
          <p:cNvPr id="64" name="object 64"/>
          <p:cNvSpPr/>
          <p:nvPr/>
        </p:nvSpPr>
        <p:spPr>
          <a:xfrm>
            <a:off x="7406001" y="5254546"/>
            <a:ext cx="456565" cy="230504"/>
          </a:xfrm>
          <a:custGeom>
            <a:avLst/>
            <a:gdLst/>
            <a:ahLst/>
            <a:cxnLst/>
            <a:rect l="l" t="t" r="r" b="b"/>
            <a:pathLst>
              <a:path w="456564" h="230504">
                <a:moveTo>
                  <a:pt x="0" y="230036"/>
                </a:moveTo>
                <a:lnTo>
                  <a:pt x="456210" y="230036"/>
                </a:lnTo>
                <a:lnTo>
                  <a:pt x="456210" y="0"/>
                </a:lnTo>
                <a:lnTo>
                  <a:pt x="0" y="0"/>
                </a:lnTo>
                <a:lnTo>
                  <a:pt x="0" y="230036"/>
                </a:lnTo>
                <a:close/>
              </a:path>
            </a:pathLst>
          </a:custGeom>
          <a:solidFill>
            <a:srgbClr val="FFFFFF"/>
          </a:solidFill>
        </p:spPr>
        <p:txBody>
          <a:bodyPr wrap="square" lIns="0" tIns="0" rIns="0" bIns="0" rtlCol="0"/>
          <a:lstStyle/>
          <a:p/>
        </p:txBody>
      </p:sp>
      <p:sp>
        <p:nvSpPr>
          <p:cNvPr id="65" name="object 65"/>
          <p:cNvSpPr/>
          <p:nvPr/>
        </p:nvSpPr>
        <p:spPr>
          <a:xfrm>
            <a:off x="7862211" y="5254546"/>
            <a:ext cx="593090" cy="230504"/>
          </a:xfrm>
          <a:custGeom>
            <a:avLst/>
            <a:gdLst/>
            <a:ahLst/>
            <a:cxnLst/>
            <a:rect l="l" t="t" r="r" b="b"/>
            <a:pathLst>
              <a:path w="593090" h="230504">
                <a:moveTo>
                  <a:pt x="0" y="230036"/>
                </a:moveTo>
                <a:lnTo>
                  <a:pt x="592784" y="230036"/>
                </a:lnTo>
                <a:lnTo>
                  <a:pt x="592784" y="0"/>
                </a:lnTo>
                <a:lnTo>
                  <a:pt x="0" y="0"/>
                </a:lnTo>
                <a:lnTo>
                  <a:pt x="0" y="230036"/>
                </a:lnTo>
                <a:close/>
              </a:path>
            </a:pathLst>
          </a:custGeom>
          <a:solidFill>
            <a:srgbClr val="FFFFFF"/>
          </a:solidFill>
        </p:spPr>
        <p:txBody>
          <a:bodyPr wrap="square" lIns="0" tIns="0" rIns="0" bIns="0" rtlCol="0"/>
          <a:lstStyle/>
          <a:p/>
        </p:txBody>
      </p:sp>
      <p:sp>
        <p:nvSpPr>
          <p:cNvPr id="66" name="object 66"/>
          <p:cNvSpPr txBox="1"/>
          <p:nvPr/>
        </p:nvSpPr>
        <p:spPr>
          <a:xfrm>
            <a:off x="7082832" y="5220542"/>
            <a:ext cx="1228725" cy="247015"/>
          </a:xfrm>
          <a:prstGeom prst="rect">
            <a:avLst/>
          </a:prstGeom>
        </p:spPr>
        <p:txBody>
          <a:bodyPr vert="horz" wrap="square" lIns="0" tIns="16510" rIns="0" bIns="0" rtlCol="0">
            <a:spAutoFit/>
          </a:bodyPr>
          <a:lstStyle/>
          <a:p>
            <a:pPr marL="12700">
              <a:lnSpc>
                <a:spcPct val="100000"/>
              </a:lnSpc>
              <a:spcBef>
                <a:spcPts val="130"/>
              </a:spcBef>
              <a:tabLst>
                <a:tab pos="544195" algn="l"/>
                <a:tab pos="936625"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JJ</a:t>
            </a:r>
            <a:r>
              <a:rPr sz="1500" spc="5"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67" name="object 67"/>
          <p:cNvSpPr/>
          <p:nvPr/>
        </p:nvSpPr>
        <p:spPr>
          <a:xfrm>
            <a:off x="7246423" y="5484583"/>
            <a:ext cx="0" cy="230504"/>
          </a:xfrm>
          <a:custGeom>
            <a:avLst/>
            <a:gdLst/>
            <a:ahLst/>
            <a:cxnLst/>
            <a:rect l="l" t="t" r="r" b="b"/>
            <a:pathLst>
              <a:path h="230504">
                <a:moveTo>
                  <a:pt x="0" y="0"/>
                </a:moveTo>
                <a:lnTo>
                  <a:pt x="0" y="230049"/>
                </a:lnTo>
              </a:path>
            </a:pathLst>
          </a:custGeom>
          <a:ln w="23164">
            <a:solidFill>
              <a:srgbClr val="000000"/>
            </a:solidFill>
          </a:ln>
        </p:spPr>
        <p:txBody>
          <a:bodyPr wrap="square" lIns="0" tIns="0" rIns="0" bIns="0" rtlCol="0"/>
          <a:lstStyle/>
          <a:p/>
        </p:txBody>
      </p:sp>
      <p:sp>
        <p:nvSpPr>
          <p:cNvPr id="68" name="object 68"/>
          <p:cNvSpPr/>
          <p:nvPr/>
        </p:nvSpPr>
        <p:spPr>
          <a:xfrm>
            <a:off x="7702634" y="5484583"/>
            <a:ext cx="0" cy="552450"/>
          </a:xfrm>
          <a:custGeom>
            <a:avLst/>
            <a:gdLst/>
            <a:ahLst/>
            <a:cxnLst/>
            <a:rect l="l" t="t" r="r" b="b"/>
            <a:pathLst>
              <a:path h="552450">
                <a:moveTo>
                  <a:pt x="0" y="0"/>
                </a:moveTo>
                <a:lnTo>
                  <a:pt x="0" y="552099"/>
                </a:lnTo>
              </a:path>
            </a:pathLst>
          </a:custGeom>
          <a:ln w="23164">
            <a:solidFill>
              <a:srgbClr val="000000"/>
            </a:solidFill>
          </a:ln>
        </p:spPr>
        <p:txBody>
          <a:bodyPr wrap="square" lIns="0" tIns="0" rIns="0" bIns="0" rtlCol="0"/>
          <a:lstStyle/>
          <a:p/>
        </p:txBody>
      </p:sp>
      <p:sp>
        <p:nvSpPr>
          <p:cNvPr id="69" name="object 69"/>
          <p:cNvSpPr/>
          <p:nvPr/>
        </p:nvSpPr>
        <p:spPr>
          <a:xfrm>
            <a:off x="8158523" y="5484583"/>
            <a:ext cx="0" cy="230504"/>
          </a:xfrm>
          <a:custGeom>
            <a:avLst/>
            <a:gdLst/>
            <a:ahLst/>
            <a:cxnLst/>
            <a:rect l="l" t="t" r="r" b="b"/>
            <a:pathLst>
              <a:path h="230504">
                <a:moveTo>
                  <a:pt x="0" y="0"/>
                </a:moveTo>
                <a:lnTo>
                  <a:pt x="0" y="230049"/>
                </a:lnTo>
              </a:path>
            </a:pathLst>
          </a:custGeom>
          <a:ln w="23164">
            <a:solidFill>
              <a:srgbClr val="000000"/>
            </a:solidFill>
          </a:ln>
        </p:spPr>
        <p:txBody>
          <a:bodyPr wrap="square" lIns="0" tIns="0" rIns="0" bIns="0" rtlCol="0"/>
          <a:lstStyle/>
          <a:p/>
        </p:txBody>
      </p:sp>
      <p:sp>
        <p:nvSpPr>
          <p:cNvPr id="70" name="object 70"/>
          <p:cNvSpPr txBox="1"/>
          <p:nvPr/>
        </p:nvSpPr>
        <p:spPr>
          <a:xfrm>
            <a:off x="7213454" y="5638286"/>
            <a:ext cx="1280795" cy="615315"/>
          </a:xfrm>
          <a:prstGeom prst="rect">
            <a:avLst/>
          </a:prstGeom>
        </p:spPr>
        <p:txBody>
          <a:bodyPr vert="horz" wrap="square" lIns="0" tIns="11430" rIns="0" bIns="0" rtlCol="0">
            <a:spAutoFit/>
          </a:bodyPr>
          <a:lstStyle/>
          <a:p>
            <a:pPr marL="69850" marR="5080" indent="-57785">
              <a:lnSpc>
                <a:spcPct val="131000"/>
              </a:lnSpc>
              <a:spcBef>
                <a:spcPts val="90"/>
              </a:spcBef>
              <a:tabLst>
                <a:tab pos="667385" algn="l"/>
              </a:tabLst>
            </a:pP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director  </a:t>
            </a:r>
            <a:r>
              <a:rPr sz="1500" spc="5" dirty="0">
                <a:latin typeface="Times New Roman" panose="02020603050405020304"/>
                <a:cs typeface="Times New Roman" panose="02020603050405020304"/>
              </a:rPr>
              <a:t>nonexecutive</a:t>
            </a:r>
            <a:endParaRPr sz="1500">
              <a:latin typeface="Times New Roman" panose="02020603050405020304"/>
              <a:cs typeface="Times New Roman" panose="02020603050405020304"/>
            </a:endParaRPr>
          </a:p>
        </p:txBody>
      </p:sp>
      <p:sp>
        <p:nvSpPr>
          <p:cNvPr id="74" name="object 74"/>
          <p:cNvSpPr/>
          <p:nvPr/>
        </p:nvSpPr>
        <p:spPr>
          <a:xfrm>
            <a:off x="9553193" y="5014721"/>
            <a:ext cx="363220" cy="402590"/>
          </a:xfrm>
          <a:custGeom>
            <a:avLst/>
            <a:gdLst/>
            <a:ahLst/>
            <a:cxnLst/>
            <a:rect l="l" t="t" r="r" b="b"/>
            <a:pathLst>
              <a:path w="363220" h="402589">
                <a:moveTo>
                  <a:pt x="0" y="201167"/>
                </a:moveTo>
                <a:lnTo>
                  <a:pt x="4787" y="155034"/>
                </a:lnTo>
                <a:lnTo>
                  <a:pt x="18425" y="112689"/>
                </a:lnTo>
                <a:lnTo>
                  <a:pt x="39828" y="75338"/>
                </a:lnTo>
                <a:lnTo>
                  <a:pt x="67909" y="44187"/>
                </a:lnTo>
                <a:lnTo>
                  <a:pt x="101581" y="20442"/>
                </a:lnTo>
                <a:lnTo>
                  <a:pt x="139759" y="5311"/>
                </a:lnTo>
                <a:lnTo>
                  <a:pt x="181355" y="0"/>
                </a:lnTo>
                <a:lnTo>
                  <a:pt x="222952" y="5311"/>
                </a:lnTo>
                <a:lnTo>
                  <a:pt x="261130" y="20442"/>
                </a:lnTo>
                <a:lnTo>
                  <a:pt x="294802" y="44187"/>
                </a:lnTo>
                <a:lnTo>
                  <a:pt x="322883" y="75338"/>
                </a:lnTo>
                <a:lnTo>
                  <a:pt x="344286" y="112689"/>
                </a:lnTo>
                <a:lnTo>
                  <a:pt x="357924" y="155034"/>
                </a:lnTo>
                <a:lnTo>
                  <a:pt x="362711" y="201167"/>
                </a:lnTo>
                <a:lnTo>
                  <a:pt x="357924" y="247301"/>
                </a:lnTo>
                <a:lnTo>
                  <a:pt x="344286" y="289646"/>
                </a:lnTo>
                <a:lnTo>
                  <a:pt x="322883" y="326997"/>
                </a:lnTo>
                <a:lnTo>
                  <a:pt x="294802" y="358148"/>
                </a:lnTo>
                <a:lnTo>
                  <a:pt x="261130" y="381893"/>
                </a:lnTo>
                <a:lnTo>
                  <a:pt x="222952" y="397024"/>
                </a:lnTo>
                <a:lnTo>
                  <a:pt x="181355" y="402335"/>
                </a:lnTo>
                <a:lnTo>
                  <a:pt x="139759" y="397024"/>
                </a:lnTo>
                <a:lnTo>
                  <a:pt x="101581" y="381893"/>
                </a:lnTo>
                <a:lnTo>
                  <a:pt x="67909" y="358148"/>
                </a:lnTo>
                <a:lnTo>
                  <a:pt x="39828" y="326997"/>
                </a:lnTo>
                <a:lnTo>
                  <a:pt x="18425" y="289646"/>
                </a:lnTo>
                <a:lnTo>
                  <a:pt x="4787" y="247301"/>
                </a:lnTo>
                <a:lnTo>
                  <a:pt x="0" y="201167"/>
                </a:lnTo>
                <a:close/>
              </a:path>
            </a:pathLst>
          </a:custGeom>
          <a:ln w="19812">
            <a:solidFill>
              <a:srgbClr val="0000FF"/>
            </a:solidFill>
          </a:ln>
        </p:spPr>
        <p:txBody>
          <a:bodyPr wrap="square" lIns="0" tIns="0" rIns="0" bIns="0" rtlCol="0"/>
          <a:lstStyle/>
          <a:p/>
        </p:txBody>
      </p:sp>
      <p:sp>
        <p:nvSpPr>
          <p:cNvPr id="75" name="object 75"/>
          <p:cNvSpPr/>
          <p:nvPr/>
        </p:nvSpPr>
        <p:spPr>
          <a:xfrm>
            <a:off x="8544306" y="5014721"/>
            <a:ext cx="506095" cy="360045"/>
          </a:xfrm>
          <a:custGeom>
            <a:avLst/>
            <a:gdLst/>
            <a:ahLst/>
            <a:cxnLst/>
            <a:rect l="l" t="t" r="r" b="b"/>
            <a:pathLst>
              <a:path w="506095" h="360045">
                <a:moveTo>
                  <a:pt x="0" y="179831"/>
                </a:moveTo>
                <a:lnTo>
                  <a:pt x="6682" y="138599"/>
                </a:lnTo>
                <a:lnTo>
                  <a:pt x="25716" y="100748"/>
                </a:lnTo>
                <a:lnTo>
                  <a:pt x="55583" y="67358"/>
                </a:lnTo>
                <a:lnTo>
                  <a:pt x="94763" y="39508"/>
                </a:lnTo>
                <a:lnTo>
                  <a:pt x="141736" y="18279"/>
                </a:lnTo>
                <a:lnTo>
                  <a:pt x="194983" y="4749"/>
                </a:lnTo>
                <a:lnTo>
                  <a:pt x="252984" y="0"/>
                </a:lnTo>
                <a:lnTo>
                  <a:pt x="310984" y="4749"/>
                </a:lnTo>
                <a:lnTo>
                  <a:pt x="364231" y="18279"/>
                </a:lnTo>
                <a:lnTo>
                  <a:pt x="411204" y="39508"/>
                </a:lnTo>
                <a:lnTo>
                  <a:pt x="450384" y="67358"/>
                </a:lnTo>
                <a:lnTo>
                  <a:pt x="480251" y="100748"/>
                </a:lnTo>
                <a:lnTo>
                  <a:pt x="499285" y="138599"/>
                </a:lnTo>
                <a:lnTo>
                  <a:pt x="505968" y="179831"/>
                </a:lnTo>
                <a:lnTo>
                  <a:pt x="499285" y="221064"/>
                </a:lnTo>
                <a:lnTo>
                  <a:pt x="480251" y="258915"/>
                </a:lnTo>
                <a:lnTo>
                  <a:pt x="450384" y="292305"/>
                </a:lnTo>
                <a:lnTo>
                  <a:pt x="411204" y="320155"/>
                </a:lnTo>
                <a:lnTo>
                  <a:pt x="364231" y="341384"/>
                </a:lnTo>
                <a:lnTo>
                  <a:pt x="310984" y="354914"/>
                </a:lnTo>
                <a:lnTo>
                  <a:pt x="252984" y="359663"/>
                </a:lnTo>
                <a:lnTo>
                  <a:pt x="194983" y="354914"/>
                </a:lnTo>
                <a:lnTo>
                  <a:pt x="141736" y="341384"/>
                </a:lnTo>
                <a:lnTo>
                  <a:pt x="94763" y="320155"/>
                </a:lnTo>
                <a:lnTo>
                  <a:pt x="55583" y="292305"/>
                </a:lnTo>
                <a:lnTo>
                  <a:pt x="25716" y="258915"/>
                </a:lnTo>
                <a:lnTo>
                  <a:pt x="6682" y="221064"/>
                </a:lnTo>
                <a:lnTo>
                  <a:pt x="0" y="179831"/>
                </a:lnTo>
                <a:close/>
              </a:path>
            </a:pathLst>
          </a:custGeom>
          <a:ln w="19811">
            <a:solidFill>
              <a:srgbClr val="0000FF"/>
            </a:solidFill>
          </a:ln>
        </p:spPr>
        <p:txBody>
          <a:bodyPr wrap="square" lIns="0" tIns="0" rIns="0" bIns="0" rtlCol="0"/>
          <a:lstStyle/>
          <a:p/>
        </p:txBody>
      </p:sp>
      <p:sp>
        <p:nvSpPr>
          <p:cNvPr id="76" name="object 76"/>
          <p:cNvSpPr/>
          <p:nvPr/>
        </p:nvSpPr>
        <p:spPr>
          <a:xfrm>
            <a:off x="6600444" y="3557396"/>
            <a:ext cx="3046730" cy="1464945"/>
          </a:xfrm>
          <a:custGeom>
            <a:avLst/>
            <a:gdLst/>
            <a:ahLst/>
            <a:cxnLst/>
            <a:rect l="l" t="t" r="r" b="b"/>
            <a:pathLst>
              <a:path w="3046729" h="1464945">
                <a:moveTo>
                  <a:pt x="2957195" y="1386966"/>
                </a:moveTo>
                <a:lnTo>
                  <a:pt x="2951099" y="1388109"/>
                </a:lnTo>
                <a:lnTo>
                  <a:pt x="2945003" y="1397253"/>
                </a:lnTo>
                <a:lnTo>
                  <a:pt x="2946146" y="1403350"/>
                </a:lnTo>
                <a:lnTo>
                  <a:pt x="3038094" y="1464945"/>
                </a:lnTo>
                <a:lnTo>
                  <a:pt x="3039111" y="1451609"/>
                </a:lnTo>
                <a:lnTo>
                  <a:pt x="3020567" y="1451609"/>
                </a:lnTo>
                <a:lnTo>
                  <a:pt x="3004584" y="1418662"/>
                </a:lnTo>
                <a:lnTo>
                  <a:pt x="2957195" y="1386966"/>
                </a:lnTo>
                <a:close/>
              </a:path>
              <a:path w="3046729" h="1464945">
                <a:moveTo>
                  <a:pt x="3004584" y="1418662"/>
                </a:moveTo>
                <a:lnTo>
                  <a:pt x="3020567" y="1451609"/>
                </a:lnTo>
                <a:lnTo>
                  <a:pt x="3031101" y="1446529"/>
                </a:lnTo>
                <a:lnTo>
                  <a:pt x="3019679" y="1446529"/>
                </a:lnTo>
                <a:lnTo>
                  <a:pt x="3020950" y="1429609"/>
                </a:lnTo>
                <a:lnTo>
                  <a:pt x="3004584" y="1418662"/>
                </a:lnTo>
                <a:close/>
              </a:path>
              <a:path w="3046729" h="1464945">
                <a:moveTo>
                  <a:pt x="3031489" y="1348994"/>
                </a:moveTo>
                <a:lnTo>
                  <a:pt x="3026663" y="1353184"/>
                </a:lnTo>
                <a:lnTo>
                  <a:pt x="3026178" y="1360042"/>
                </a:lnTo>
                <a:lnTo>
                  <a:pt x="3022424" y="1409995"/>
                </a:lnTo>
                <a:lnTo>
                  <a:pt x="3038475" y="1442973"/>
                </a:lnTo>
                <a:lnTo>
                  <a:pt x="3020567" y="1451609"/>
                </a:lnTo>
                <a:lnTo>
                  <a:pt x="3039111" y="1451609"/>
                </a:lnTo>
                <a:lnTo>
                  <a:pt x="3046192" y="1358645"/>
                </a:lnTo>
                <a:lnTo>
                  <a:pt x="3046476" y="1354582"/>
                </a:lnTo>
                <a:lnTo>
                  <a:pt x="3042411" y="1349883"/>
                </a:lnTo>
                <a:lnTo>
                  <a:pt x="3036951" y="1349502"/>
                </a:lnTo>
                <a:lnTo>
                  <a:pt x="3031489" y="1348994"/>
                </a:lnTo>
                <a:close/>
              </a:path>
              <a:path w="3046729" h="1464945">
                <a:moveTo>
                  <a:pt x="3020950" y="1429609"/>
                </a:moveTo>
                <a:lnTo>
                  <a:pt x="3019679" y="1446529"/>
                </a:lnTo>
                <a:lnTo>
                  <a:pt x="3035046" y="1439036"/>
                </a:lnTo>
                <a:lnTo>
                  <a:pt x="3020950" y="1429609"/>
                </a:lnTo>
                <a:close/>
              </a:path>
              <a:path w="3046729" h="1464945">
                <a:moveTo>
                  <a:pt x="3022424" y="1409995"/>
                </a:moveTo>
                <a:lnTo>
                  <a:pt x="3020950" y="1429609"/>
                </a:lnTo>
                <a:lnTo>
                  <a:pt x="3035046" y="1439036"/>
                </a:lnTo>
                <a:lnTo>
                  <a:pt x="3019679" y="1446529"/>
                </a:lnTo>
                <a:lnTo>
                  <a:pt x="3031101" y="1446529"/>
                </a:lnTo>
                <a:lnTo>
                  <a:pt x="3038475" y="1442973"/>
                </a:lnTo>
                <a:lnTo>
                  <a:pt x="3022424" y="1409995"/>
                </a:lnTo>
                <a:close/>
              </a:path>
              <a:path w="3046729" h="1464945">
                <a:moveTo>
                  <a:pt x="3003181" y="1370457"/>
                </a:moveTo>
                <a:lnTo>
                  <a:pt x="2981198" y="1370457"/>
                </a:lnTo>
                <a:lnTo>
                  <a:pt x="3004584" y="1418662"/>
                </a:lnTo>
                <a:lnTo>
                  <a:pt x="3020950" y="1429609"/>
                </a:lnTo>
                <a:lnTo>
                  <a:pt x="3022424" y="1409995"/>
                </a:lnTo>
                <a:lnTo>
                  <a:pt x="3003181" y="1370457"/>
                </a:lnTo>
                <a:close/>
              </a:path>
              <a:path w="3046729" h="1464945">
                <a:moveTo>
                  <a:pt x="2906106" y="1174877"/>
                </a:moveTo>
                <a:lnTo>
                  <a:pt x="2883915" y="1174877"/>
                </a:lnTo>
                <a:lnTo>
                  <a:pt x="2932937" y="1272285"/>
                </a:lnTo>
                <a:lnTo>
                  <a:pt x="2981198" y="1370583"/>
                </a:lnTo>
                <a:lnTo>
                  <a:pt x="3003181" y="1370457"/>
                </a:lnTo>
                <a:lnTo>
                  <a:pt x="2998978" y="1361820"/>
                </a:lnTo>
                <a:lnTo>
                  <a:pt x="2950717" y="1263522"/>
                </a:lnTo>
                <a:lnTo>
                  <a:pt x="2906106" y="1174877"/>
                </a:lnTo>
                <a:close/>
              </a:path>
              <a:path w="3046729" h="1464945">
                <a:moveTo>
                  <a:pt x="2751972" y="892555"/>
                </a:moveTo>
                <a:lnTo>
                  <a:pt x="2728976" y="892555"/>
                </a:lnTo>
                <a:lnTo>
                  <a:pt x="2755900" y="938402"/>
                </a:lnTo>
                <a:lnTo>
                  <a:pt x="2782315" y="984757"/>
                </a:lnTo>
                <a:lnTo>
                  <a:pt x="2833878" y="1078991"/>
                </a:lnTo>
                <a:lnTo>
                  <a:pt x="2883915" y="1175003"/>
                </a:lnTo>
                <a:lnTo>
                  <a:pt x="2906106" y="1174877"/>
                </a:lnTo>
                <a:lnTo>
                  <a:pt x="2901569" y="1165859"/>
                </a:lnTo>
                <a:lnTo>
                  <a:pt x="2851277" y="1069594"/>
                </a:lnTo>
                <a:lnTo>
                  <a:pt x="2799587" y="974978"/>
                </a:lnTo>
                <a:lnTo>
                  <a:pt x="2773045" y="928369"/>
                </a:lnTo>
                <a:lnTo>
                  <a:pt x="2751972" y="892555"/>
                </a:lnTo>
                <a:close/>
              </a:path>
              <a:path w="3046729" h="1464945">
                <a:moveTo>
                  <a:pt x="2833751" y="1078864"/>
                </a:moveTo>
                <a:close/>
              </a:path>
              <a:path w="3046729" h="1464945">
                <a:moveTo>
                  <a:pt x="2782188" y="984630"/>
                </a:moveTo>
                <a:lnTo>
                  <a:pt x="2782258" y="984757"/>
                </a:lnTo>
                <a:lnTo>
                  <a:pt x="2782188" y="984630"/>
                </a:lnTo>
                <a:close/>
              </a:path>
              <a:path w="3046729" h="1464945">
                <a:moveTo>
                  <a:pt x="2755773" y="938276"/>
                </a:moveTo>
                <a:close/>
              </a:path>
              <a:path w="3046729" h="1464945">
                <a:moveTo>
                  <a:pt x="2724765" y="847470"/>
                </a:moveTo>
                <a:lnTo>
                  <a:pt x="2701544" y="847470"/>
                </a:lnTo>
                <a:lnTo>
                  <a:pt x="2728976" y="892682"/>
                </a:lnTo>
                <a:lnTo>
                  <a:pt x="2728976" y="892555"/>
                </a:lnTo>
                <a:lnTo>
                  <a:pt x="2751972" y="892555"/>
                </a:lnTo>
                <a:lnTo>
                  <a:pt x="2745994" y="882395"/>
                </a:lnTo>
                <a:lnTo>
                  <a:pt x="2724765" y="847470"/>
                </a:lnTo>
                <a:close/>
              </a:path>
              <a:path w="3046729" h="1464945">
                <a:moveTo>
                  <a:pt x="2668533" y="759586"/>
                </a:moveTo>
                <a:lnTo>
                  <a:pt x="2644775" y="759586"/>
                </a:lnTo>
                <a:lnTo>
                  <a:pt x="2673477" y="803275"/>
                </a:lnTo>
                <a:lnTo>
                  <a:pt x="2701544" y="847597"/>
                </a:lnTo>
                <a:lnTo>
                  <a:pt x="2724765" y="847470"/>
                </a:lnTo>
                <a:lnTo>
                  <a:pt x="2718434" y="837057"/>
                </a:lnTo>
                <a:lnTo>
                  <a:pt x="2690113" y="792479"/>
                </a:lnTo>
                <a:lnTo>
                  <a:pt x="2668533" y="759586"/>
                </a:lnTo>
                <a:close/>
              </a:path>
              <a:path w="3046729" h="1464945">
                <a:moveTo>
                  <a:pt x="2673350" y="803147"/>
                </a:moveTo>
                <a:lnTo>
                  <a:pt x="2673430" y="803275"/>
                </a:lnTo>
                <a:lnTo>
                  <a:pt x="2673350" y="803147"/>
                </a:lnTo>
                <a:close/>
              </a:path>
              <a:path w="3046729" h="1464945">
                <a:moveTo>
                  <a:pt x="2609635" y="674751"/>
                </a:moveTo>
                <a:lnTo>
                  <a:pt x="2585338" y="674751"/>
                </a:lnTo>
                <a:lnTo>
                  <a:pt x="2615564" y="716914"/>
                </a:lnTo>
                <a:lnTo>
                  <a:pt x="2644775" y="759713"/>
                </a:lnTo>
                <a:lnTo>
                  <a:pt x="2644775" y="759586"/>
                </a:lnTo>
                <a:lnTo>
                  <a:pt x="2668533" y="759586"/>
                </a:lnTo>
                <a:lnTo>
                  <a:pt x="2661284" y="748538"/>
                </a:lnTo>
                <a:lnTo>
                  <a:pt x="2631694" y="705484"/>
                </a:lnTo>
                <a:lnTo>
                  <a:pt x="2609635" y="674751"/>
                </a:lnTo>
                <a:close/>
              </a:path>
              <a:path w="3046729" h="1464945">
                <a:moveTo>
                  <a:pt x="2615437" y="716788"/>
                </a:moveTo>
                <a:close/>
              </a:path>
              <a:path w="3046729" h="1464945">
                <a:moveTo>
                  <a:pt x="2548072" y="593725"/>
                </a:moveTo>
                <a:lnTo>
                  <a:pt x="2522854" y="593725"/>
                </a:lnTo>
                <a:lnTo>
                  <a:pt x="2554478" y="633983"/>
                </a:lnTo>
                <a:lnTo>
                  <a:pt x="2585465" y="675004"/>
                </a:lnTo>
                <a:lnTo>
                  <a:pt x="2585338" y="674751"/>
                </a:lnTo>
                <a:lnTo>
                  <a:pt x="2609635" y="674751"/>
                </a:lnTo>
                <a:lnTo>
                  <a:pt x="2601340" y="663194"/>
                </a:lnTo>
                <a:lnTo>
                  <a:pt x="2570226" y="621791"/>
                </a:lnTo>
                <a:lnTo>
                  <a:pt x="2548072" y="593725"/>
                </a:lnTo>
                <a:close/>
              </a:path>
              <a:path w="3046729" h="1464945">
                <a:moveTo>
                  <a:pt x="2554351" y="633857"/>
                </a:moveTo>
                <a:close/>
              </a:path>
              <a:path w="3046729" h="1464945">
                <a:moveTo>
                  <a:pt x="2449702" y="480186"/>
                </a:moveTo>
                <a:lnTo>
                  <a:pt x="2422525" y="480186"/>
                </a:lnTo>
                <a:lnTo>
                  <a:pt x="2457069" y="517144"/>
                </a:lnTo>
                <a:lnTo>
                  <a:pt x="2490342" y="554989"/>
                </a:lnTo>
                <a:lnTo>
                  <a:pt x="2522981" y="593978"/>
                </a:lnTo>
                <a:lnTo>
                  <a:pt x="2522854" y="593725"/>
                </a:lnTo>
                <a:lnTo>
                  <a:pt x="2548072" y="593725"/>
                </a:lnTo>
                <a:lnTo>
                  <a:pt x="2538349" y="581405"/>
                </a:lnTo>
                <a:lnTo>
                  <a:pt x="2505329" y="542035"/>
                </a:lnTo>
                <a:lnTo>
                  <a:pt x="2471674" y="503681"/>
                </a:lnTo>
                <a:lnTo>
                  <a:pt x="2449702" y="480186"/>
                </a:lnTo>
                <a:close/>
              </a:path>
              <a:path w="3046729" h="1464945">
                <a:moveTo>
                  <a:pt x="2490215" y="554863"/>
                </a:moveTo>
                <a:close/>
              </a:path>
              <a:path w="3046729" h="1464945">
                <a:moveTo>
                  <a:pt x="2456814" y="516889"/>
                </a:moveTo>
                <a:lnTo>
                  <a:pt x="2457038" y="517144"/>
                </a:lnTo>
                <a:lnTo>
                  <a:pt x="2456814" y="516889"/>
                </a:lnTo>
                <a:close/>
              </a:path>
              <a:path w="3046729" h="1464945">
                <a:moveTo>
                  <a:pt x="2379555" y="410209"/>
                </a:moveTo>
                <a:lnTo>
                  <a:pt x="2350770" y="410209"/>
                </a:lnTo>
                <a:lnTo>
                  <a:pt x="2387346" y="444753"/>
                </a:lnTo>
                <a:lnTo>
                  <a:pt x="2387218" y="444753"/>
                </a:lnTo>
                <a:lnTo>
                  <a:pt x="2422652" y="480440"/>
                </a:lnTo>
                <a:lnTo>
                  <a:pt x="2422525" y="480186"/>
                </a:lnTo>
                <a:lnTo>
                  <a:pt x="2449702" y="480186"/>
                </a:lnTo>
                <a:lnTo>
                  <a:pt x="2436876" y="466470"/>
                </a:lnTo>
                <a:lnTo>
                  <a:pt x="2415235" y="444753"/>
                </a:lnTo>
                <a:lnTo>
                  <a:pt x="2387346" y="444753"/>
                </a:lnTo>
                <a:lnTo>
                  <a:pt x="2387091" y="444626"/>
                </a:lnTo>
                <a:lnTo>
                  <a:pt x="2415109" y="444626"/>
                </a:lnTo>
                <a:lnTo>
                  <a:pt x="2401061" y="430529"/>
                </a:lnTo>
                <a:lnTo>
                  <a:pt x="2379555" y="410209"/>
                </a:lnTo>
                <a:close/>
              </a:path>
              <a:path w="3046729" h="1464945">
                <a:moveTo>
                  <a:pt x="2343231" y="377189"/>
                </a:moveTo>
                <a:lnTo>
                  <a:pt x="2313304" y="377189"/>
                </a:lnTo>
                <a:lnTo>
                  <a:pt x="2351024" y="410463"/>
                </a:lnTo>
                <a:lnTo>
                  <a:pt x="2350770" y="410209"/>
                </a:lnTo>
                <a:lnTo>
                  <a:pt x="2379555" y="410209"/>
                </a:lnTo>
                <a:lnTo>
                  <a:pt x="2364231" y="395731"/>
                </a:lnTo>
                <a:lnTo>
                  <a:pt x="2343231" y="377189"/>
                </a:lnTo>
                <a:close/>
              </a:path>
              <a:path w="3046729" h="1464945">
                <a:moveTo>
                  <a:pt x="2305864" y="345439"/>
                </a:moveTo>
                <a:lnTo>
                  <a:pt x="2274570" y="345439"/>
                </a:lnTo>
                <a:lnTo>
                  <a:pt x="2313558" y="377444"/>
                </a:lnTo>
                <a:lnTo>
                  <a:pt x="2313304" y="377189"/>
                </a:lnTo>
                <a:lnTo>
                  <a:pt x="2343231" y="377189"/>
                </a:lnTo>
                <a:lnTo>
                  <a:pt x="2326258" y="362203"/>
                </a:lnTo>
                <a:lnTo>
                  <a:pt x="2305864" y="345439"/>
                </a:lnTo>
                <a:close/>
              </a:path>
              <a:path w="3046729" h="1464945">
                <a:moveTo>
                  <a:pt x="2234819" y="315213"/>
                </a:moveTo>
                <a:lnTo>
                  <a:pt x="2274824" y="345694"/>
                </a:lnTo>
                <a:lnTo>
                  <a:pt x="2274570" y="345439"/>
                </a:lnTo>
                <a:lnTo>
                  <a:pt x="2305864" y="345439"/>
                </a:lnTo>
                <a:lnTo>
                  <a:pt x="2287015" y="329945"/>
                </a:lnTo>
                <a:lnTo>
                  <a:pt x="2267805" y="315340"/>
                </a:lnTo>
                <a:lnTo>
                  <a:pt x="2235200" y="315340"/>
                </a:lnTo>
                <a:lnTo>
                  <a:pt x="2234819" y="315213"/>
                </a:lnTo>
                <a:close/>
              </a:path>
              <a:path w="3046729" h="1464945">
                <a:moveTo>
                  <a:pt x="2193798" y="286384"/>
                </a:moveTo>
                <a:lnTo>
                  <a:pt x="2235200" y="315340"/>
                </a:lnTo>
                <a:lnTo>
                  <a:pt x="2267805" y="315340"/>
                </a:lnTo>
                <a:lnTo>
                  <a:pt x="2246756" y="299338"/>
                </a:lnTo>
                <a:lnTo>
                  <a:pt x="2228543" y="286511"/>
                </a:lnTo>
                <a:lnTo>
                  <a:pt x="2194179" y="286511"/>
                </a:lnTo>
                <a:lnTo>
                  <a:pt x="2193798" y="286384"/>
                </a:lnTo>
                <a:close/>
              </a:path>
              <a:path w="3046729" h="1464945">
                <a:moveTo>
                  <a:pt x="2151506" y="258952"/>
                </a:moveTo>
                <a:lnTo>
                  <a:pt x="2194179" y="286511"/>
                </a:lnTo>
                <a:lnTo>
                  <a:pt x="2228543" y="286511"/>
                </a:lnTo>
                <a:lnTo>
                  <a:pt x="2205101" y="270001"/>
                </a:lnTo>
                <a:lnTo>
                  <a:pt x="2188244" y="259079"/>
                </a:lnTo>
                <a:lnTo>
                  <a:pt x="2151887" y="259079"/>
                </a:lnTo>
                <a:lnTo>
                  <a:pt x="2151506" y="258952"/>
                </a:lnTo>
                <a:close/>
              </a:path>
              <a:path w="3046729" h="1464945">
                <a:moveTo>
                  <a:pt x="2104691" y="208914"/>
                </a:moveTo>
                <a:lnTo>
                  <a:pt x="2062987" y="208914"/>
                </a:lnTo>
                <a:lnTo>
                  <a:pt x="2108200" y="233298"/>
                </a:lnTo>
                <a:lnTo>
                  <a:pt x="2151887" y="259079"/>
                </a:lnTo>
                <a:lnTo>
                  <a:pt x="2188244" y="259079"/>
                </a:lnTo>
                <a:lnTo>
                  <a:pt x="2162175" y="242188"/>
                </a:lnTo>
                <a:lnTo>
                  <a:pt x="2117852" y="216026"/>
                </a:lnTo>
                <a:lnTo>
                  <a:pt x="2104691" y="208914"/>
                </a:lnTo>
                <a:close/>
              </a:path>
              <a:path w="3046729" h="1464945">
                <a:moveTo>
                  <a:pt x="2107946" y="233171"/>
                </a:moveTo>
                <a:lnTo>
                  <a:pt x="2108161" y="233298"/>
                </a:lnTo>
                <a:lnTo>
                  <a:pt x="2107946" y="233171"/>
                </a:lnTo>
                <a:close/>
              </a:path>
              <a:path w="3046729" h="1464945">
                <a:moveTo>
                  <a:pt x="2061818" y="186308"/>
                </a:moveTo>
                <a:lnTo>
                  <a:pt x="2016632" y="186308"/>
                </a:lnTo>
                <a:lnTo>
                  <a:pt x="2063369" y="209169"/>
                </a:lnTo>
                <a:lnTo>
                  <a:pt x="2062987" y="208914"/>
                </a:lnTo>
                <a:lnTo>
                  <a:pt x="2104691" y="208914"/>
                </a:lnTo>
                <a:lnTo>
                  <a:pt x="2072258" y="191388"/>
                </a:lnTo>
                <a:lnTo>
                  <a:pt x="2061818" y="186308"/>
                </a:lnTo>
                <a:close/>
              </a:path>
              <a:path w="3046729" h="1464945">
                <a:moveTo>
                  <a:pt x="1928873" y="128650"/>
                </a:moveTo>
                <a:lnTo>
                  <a:pt x="1868931" y="128650"/>
                </a:lnTo>
                <a:lnTo>
                  <a:pt x="1919858" y="146430"/>
                </a:lnTo>
                <a:lnTo>
                  <a:pt x="1969134" y="165607"/>
                </a:lnTo>
                <a:lnTo>
                  <a:pt x="2017013" y="186562"/>
                </a:lnTo>
                <a:lnTo>
                  <a:pt x="2016632" y="186308"/>
                </a:lnTo>
                <a:lnTo>
                  <a:pt x="2061818" y="186308"/>
                </a:lnTo>
                <a:lnTo>
                  <a:pt x="2025014" y="168401"/>
                </a:lnTo>
                <a:lnTo>
                  <a:pt x="1976501" y="147192"/>
                </a:lnTo>
                <a:lnTo>
                  <a:pt x="1928873" y="128650"/>
                </a:lnTo>
                <a:close/>
              </a:path>
              <a:path w="3046729" h="1464945">
                <a:moveTo>
                  <a:pt x="1968753" y="165480"/>
                </a:moveTo>
                <a:lnTo>
                  <a:pt x="1969044" y="165607"/>
                </a:lnTo>
                <a:lnTo>
                  <a:pt x="1968753" y="165480"/>
                </a:lnTo>
                <a:close/>
              </a:path>
              <a:path w="3046729" h="1464945">
                <a:moveTo>
                  <a:pt x="1919477" y="146303"/>
                </a:moveTo>
                <a:lnTo>
                  <a:pt x="1919804" y="146430"/>
                </a:lnTo>
                <a:lnTo>
                  <a:pt x="1919477" y="146303"/>
                </a:lnTo>
                <a:close/>
              </a:path>
              <a:path w="3046729" h="1464945">
                <a:moveTo>
                  <a:pt x="1788401" y="84708"/>
                </a:moveTo>
                <a:lnTo>
                  <a:pt x="1708911" y="84708"/>
                </a:lnTo>
                <a:lnTo>
                  <a:pt x="1709420" y="84835"/>
                </a:lnTo>
                <a:lnTo>
                  <a:pt x="1817370" y="112648"/>
                </a:lnTo>
                <a:lnTo>
                  <a:pt x="1869185" y="128777"/>
                </a:lnTo>
                <a:lnTo>
                  <a:pt x="1868931" y="128650"/>
                </a:lnTo>
                <a:lnTo>
                  <a:pt x="1928873" y="128650"/>
                </a:lnTo>
                <a:lnTo>
                  <a:pt x="1926589" y="127761"/>
                </a:lnTo>
                <a:lnTo>
                  <a:pt x="1875281" y="109854"/>
                </a:lnTo>
                <a:lnTo>
                  <a:pt x="1822577" y="93471"/>
                </a:lnTo>
                <a:lnTo>
                  <a:pt x="1788401" y="84708"/>
                </a:lnTo>
                <a:close/>
              </a:path>
              <a:path w="3046729" h="1464945">
                <a:moveTo>
                  <a:pt x="1816861" y="112521"/>
                </a:moveTo>
                <a:lnTo>
                  <a:pt x="1817270" y="112648"/>
                </a:lnTo>
                <a:lnTo>
                  <a:pt x="1816861" y="112521"/>
                </a:lnTo>
                <a:close/>
              </a:path>
              <a:path w="3046729" h="1464945">
                <a:moveTo>
                  <a:pt x="1709357" y="84823"/>
                </a:moveTo>
                <a:close/>
              </a:path>
              <a:path w="3046729" h="1464945">
                <a:moveTo>
                  <a:pt x="1423176" y="19812"/>
                </a:moveTo>
                <a:lnTo>
                  <a:pt x="973379" y="19813"/>
                </a:lnTo>
                <a:lnTo>
                  <a:pt x="1104772" y="20700"/>
                </a:lnTo>
                <a:lnTo>
                  <a:pt x="1104518" y="20700"/>
                </a:lnTo>
                <a:lnTo>
                  <a:pt x="1233169" y="24891"/>
                </a:lnTo>
                <a:lnTo>
                  <a:pt x="1232789" y="24891"/>
                </a:lnTo>
                <a:lnTo>
                  <a:pt x="1358138" y="33147"/>
                </a:lnTo>
                <a:lnTo>
                  <a:pt x="1357883" y="33147"/>
                </a:lnTo>
                <a:lnTo>
                  <a:pt x="1479423" y="45465"/>
                </a:lnTo>
                <a:lnTo>
                  <a:pt x="1479041" y="45465"/>
                </a:lnTo>
                <a:lnTo>
                  <a:pt x="1596644" y="62610"/>
                </a:lnTo>
                <a:lnTo>
                  <a:pt x="1596135" y="62610"/>
                </a:lnTo>
                <a:lnTo>
                  <a:pt x="1709357" y="84823"/>
                </a:lnTo>
                <a:lnTo>
                  <a:pt x="1708911" y="84708"/>
                </a:lnTo>
                <a:lnTo>
                  <a:pt x="1788401" y="84708"/>
                </a:lnTo>
                <a:lnTo>
                  <a:pt x="1713610" y="65531"/>
                </a:lnTo>
                <a:lnTo>
                  <a:pt x="1599819" y="43052"/>
                </a:lnTo>
                <a:lnTo>
                  <a:pt x="1481708" y="25780"/>
                </a:lnTo>
                <a:lnTo>
                  <a:pt x="1423176" y="19812"/>
                </a:lnTo>
                <a:close/>
              </a:path>
              <a:path w="3046729" h="1464945">
                <a:moveTo>
                  <a:pt x="973201" y="0"/>
                </a:moveTo>
                <a:lnTo>
                  <a:pt x="838834" y="2158"/>
                </a:lnTo>
                <a:lnTo>
                  <a:pt x="702309" y="6985"/>
                </a:lnTo>
                <a:lnTo>
                  <a:pt x="564006" y="13969"/>
                </a:lnTo>
                <a:lnTo>
                  <a:pt x="424306" y="22478"/>
                </a:lnTo>
                <a:lnTo>
                  <a:pt x="0" y="54355"/>
                </a:lnTo>
                <a:lnTo>
                  <a:pt x="1523" y="74167"/>
                </a:lnTo>
                <a:lnTo>
                  <a:pt x="425576" y="42290"/>
                </a:lnTo>
                <a:lnTo>
                  <a:pt x="565150" y="33654"/>
                </a:lnTo>
                <a:lnTo>
                  <a:pt x="565022" y="33654"/>
                </a:lnTo>
                <a:lnTo>
                  <a:pt x="703198" y="26797"/>
                </a:lnTo>
                <a:lnTo>
                  <a:pt x="839469" y="21970"/>
                </a:lnTo>
                <a:lnTo>
                  <a:pt x="973379" y="19813"/>
                </a:lnTo>
                <a:lnTo>
                  <a:pt x="1423176" y="19812"/>
                </a:lnTo>
                <a:lnTo>
                  <a:pt x="1359661" y="13335"/>
                </a:lnTo>
                <a:lnTo>
                  <a:pt x="1233931" y="5206"/>
                </a:lnTo>
                <a:lnTo>
                  <a:pt x="1105153" y="888"/>
                </a:lnTo>
                <a:lnTo>
                  <a:pt x="973201" y="0"/>
                </a:lnTo>
                <a:close/>
              </a:path>
            </a:pathLst>
          </a:custGeom>
          <a:solidFill>
            <a:srgbClr val="0000FF"/>
          </a:solidFill>
        </p:spPr>
        <p:txBody>
          <a:bodyPr wrap="square" lIns="0" tIns="0" rIns="0" bIns="0" rtlCol="0"/>
          <a:lstStyle/>
          <a:p/>
        </p:txBody>
      </p:sp>
      <p:sp>
        <p:nvSpPr>
          <p:cNvPr id="77" name="object 77"/>
          <p:cNvSpPr/>
          <p:nvPr/>
        </p:nvSpPr>
        <p:spPr>
          <a:xfrm>
            <a:off x="1880615" y="1484375"/>
            <a:ext cx="8502650" cy="992505"/>
          </a:xfrm>
          <a:custGeom>
            <a:avLst/>
            <a:gdLst/>
            <a:ahLst/>
            <a:cxnLst/>
            <a:rect l="l" t="t" r="r" b="b"/>
            <a:pathLst>
              <a:path w="8502650" h="992505">
                <a:moveTo>
                  <a:pt x="0" y="992124"/>
                </a:moveTo>
                <a:lnTo>
                  <a:pt x="8502396" y="992124"/>
                </a:lnTo>
                <a:lnTo>
                  <a:pt x="8502396" y="0"/>
                </a:lnTo>
                <a:lnTo>
                  <a:pt x="0" y="0"/>
                </a:lnTo>
                <a:lnTo>
                  <a:pt x="0" y="992124"/>
                </a:lnTo>
                <a:close/>
              </a:path>
            </a:pathLst>
          </a:custGeom>
          <a:solidFill>
            <a:srgbClr val="FFFFFF"/>
          </a:solidFill>
        </p:spPr>
        <p:txBody>
          <a:bodyPr wrap="square" lIns="0" tIns="0" rIns="0" bIns="0" rtlCol="0"/>
          <a:lstStyle/>
          <a:p/>
        </p:txBody>
      </p:sp>
      <p:sp>
        <p:nvSpPr>
          <p:cNvPr id="79" name="object 79"/>
          <p:cNvSpPr/>
          <p:nvPr/>
        </p:nvSpPr>
        <p:spPr>
          <a:xfrm>
            <a:off x="9028938" y="5056632"/>
            <a:ext cx="514350" cy="133350"/>
          </a:xfrm>
          <a:custGeom>
            <a:avLst/>
            <a:gdLst/>
            <a:ahLst/>
            <a:cxnLst/>
            <a:rect l="l" t="t" r="r" b="b"/>
            <a:pathLst>
              <a:path w="514350" h="133350">
                <a:moveTo>
                  <a:pt x="507541" y="112268"/>
                </a:moveTo>
                <a:lnTo>
                  <a:pt x="478535" y="112268"/>
                </a:lnTo>
                <a:lnTo>
                  <a:pt x="500760" y="132969"/>
                </a:lnTo>
                <a:lnTo>
                  <a:pt x="514222" y="118491"/>
                </a:lnTo>
                <a:lnTo>
                  <a:pt x="507541" y="112268"/>
                </a:lnTo>
                <a:close/>
              </a:path>
              <a:path w="514350" h="133350">
                <a:moveTo>
                  <a:pt x="485997" y="92456"/>
                </a:moveTo>
                <a:lnTo>
                  <a:pt x="456183" y="92456"/>
                </a:lnTo>
                <a:lnTo>
                  <a:pt x="478789" y="112522"/>
                </a:lnTo>
                <a:lnTo>
                  <a:pt x="478535" y="112268"/>
                </a:lnTo>
                <a:lnTo>
                  <a:pt x="507541" y="112268"/>
                </a:lnTo>
                <a:lnTo>
                  <a:pt x="491997" y="97790"/>
                </a:lnTo>
                <a:lnTo>
                  <a:pt x="485997" y="92456"/>
                </a:lnTo>
                <a:close/>
              </a:path>
              <a:path w="514350" h="133350">
                <a:moveTo>
                  <a:pt x="73151" y="8001"/>
                </a:moveTo>
                <a:lnTo>
                  <a:pt x="67055" y="8890"/>
                </a:lnTo>
                <a:lnTo>
                  <a:pt x="63626" y="13208"/>
                </a:lnTo>
                <a:lnTo>
                  <a:pt x="0" y="96901"/>
                </a:lnTo>
                <a:lnTo>
                  <a:pt x="109600" y="111887"/>
                </a:lnTo>
                <a:lnTo>
                  <a:pt x="114553" y="108077"/>
                </a:lnTo>
                <a:lnTo>
                  <a:pt x="115898" y="98552"/>
                </a:lnTo>
                <a:lnTo>
                  <a:pt x="21970" y="98552"/>
                </a:lnTo>
                <a:lnTo>
                  <a:pt x="14350" y="80264"/>
                </a:lnTo>
                <a:lnTo>
                  <a:pt x="37464" y="70612"/>
                </a:lnTo>
                <a:lnTo>
                  <a:pt x="48176" y="66300"/>
                </a:lnTo>
                <a:lnTo>
                  <a:pt x="82803" y="20828"/>
                </a:lnTo>
                <a:lnTo>
                  <a:pt x="81914" y="14605"/>
                </a:lnTo>
                <a:lnTo>
                  <a:pt x="77596" y="11303"/>
                </a:lnTo>
                <a:lnTo>
                  <a:pt x="73151" y="8001"/>
                </a:lnTo>
                <a:close/>
              </a:path>
              <a:path w="514350" h="133350">
                <a:moveTo>
                  <a:pt x="48176" y="66300"/>
                </a:moveTo>
                <a:lnTo>
                  <a:pt x="37464" y="70612"/>
                </a:lnTo>
                <a:lnTo>
                  <a:pt x="14350" y="80264"/>
                </a:lnTo>
                <a:lnTo>
                  <a:pt x="21970" y="98552"/>
                </a:lnTo>
                <a:lnTo>
                  <a:pt x="29675" y="95377"/>
                </a:lnTo>
                <a:lnTo>
                  <a:pt x="26034" y="95377"/>
                </a:lnTo>
                <a:lnTo>
                  <a:pt x="19430" y="79502"/>
                </a:lnTo>
                <a:lnTo>
                  <a:pt x="38123" y="79502"/>
                </a:lnTo>
                <a:lnTo>
                  <a:pt x="48176" y="66300"/>
                </a:lnTo>
                <a:close/>
              </a:path>
              <a:path w="514350" h="133350">
                <a:moveTo>
                  <a:pt x="56026" y="84558"/>
                </a:moveTo>
                <a:lnTo>
                  <a:pt x="44957" y="89027"/>
                </a:lnTo>
                <a:lnTo>
                  <a:pt x="21970" y="98552"/>
                </a:lnTo>
                <a:lnTo>
                  <a:pt x="115898" y="98552"/>
                </a:lnTo>
                <a:lnTo>
                  <a:pt x="116077" y="97282"/>
                </a:lnTo>
                <a:lnTo>
                  <a:pt x="112267" y="92329"/>
                </a:lnTo>
                <a:lnTo>
                  <a:pt x="56026" y="84558"/>
                </a:lnTo>
                <a:close/>
              </a:path>
              <a:path w="514350" h="133350">
                <a:moveTo>
                  <a:pt x="19430" y="79502"/>
                </a:moveTo>
                <a:lnTo>
                  <a:pt x="26034" y="95377"/>
                </a:lnTo>
                <a:lnTo>
                  <a:pt x="36344" y="81838"/>
                </a:lnTo>
                <a:lnTo>
                  <a:pt x="19430" y="79502"/>
                </a:lnTo>
                <a:close/>
              </a:path>
              <a:path w="514350" h="133350">
                <a:moveTo>
                  <a:pt x="36344" y="81838"/>
                </a:moveTo>
                <a:lnTo>
                  <a:pt x="26034" y="95377"/>
                </a:lnTo>
                <a:lnTo>
                  <a:pt x="29675" y="95377"/>
                </a:lnTo>
                <a:lnTo>
                  <a:pt x="45084" y="89027"/>
                </a:lnTo>
                <a:lnTo>
                  <a:pt x="56026" y="84558"/>
                </a:lnTo>
                <a:lnTo>
                  <a:pt x="36344" y="81838"/>
                </a:lnTo>
                <a:close/>
              </a:path>
              <a:path w="514350" h="133350">
                <a:moveTo>
                  <a:pt x="454200" y="65278"/>
                </a:moveTo>
                <a:lnTo>
                  <a:pt x="421766" y="65278"/>
                </a:lnTo>
                <a:lnTo>
                  <a:pt x="433704" y="74041"/>
                </a:lnTo>
                <a:lnTo>
                  <a:pt x="456437" y="92710"/>
                </a:lnTo>
                <a:lnTo>
                  <a:pt x="456183" y="92456"/>
                </a:lnTo>
                <a:lnTo>
                  <a:pt x="485997" y="92456"/>
                </a:lnTo>
                <a:lnTo>
                  <a:pt x="469137" y="77470"/>
                </a:lnTo>
                <a:lnTo>
                  <a:pt x="454200" y="65278"/>
                </a:lnTo>
                <a:close/>
              </a:path>
              <a:path w="514350" h="133350">
                <a:moveTo>
                  <a:pt x="288162" y="0"/>
                </a:moveTo>
                <a:lnTo>
                  <a:pt x="234950" y="5461"/>
                </a:lnTo>
                <a:lnTo>
                  <a:pt x="197484" y="13843"/>
                </a:lnTo>
                <a:lnTo>
                  <a:pt x="158876" y="25146"/>
                </a:lnTo>
                <a:lnTo>
                  <a:pt x="118998" y="38862"/>
                </a:lnTo>
                <a:lnTo>
                  <a:pt x="78485" y="54102"/>
                </a:lnTo>
                <a:lnTo>
                  <a:pt x="36344" y="81838"/>
                </a:lnTo>
                <a:lnTo>
                  <a:pt x="56026" y="84558"/>
                </a:lnTo>
                <a:lnTo>
                  <a:pt x="85851" y="72517"/>
                </a:lnTo>
                <a:lnTo>
                  <a:pt x="125856" y="57404"/>
                </a:lnTo>
                <a:lnTo>
                  <a:pt x="145541" y="50419"/>
                </a:lnTo>
                <a:lnTo>
                  <a:pt x="145287" y="50419"/>
                </a:lnTo>
                <a:lnTo>
                  <a:pt x="164972" y="43942"/>
                </a:lnTo>
                <a:lnTo>
                  <a:pt x="165129" y="43942"/>
                </a:lnTo>
                <a:lnTo>
                  <a:pt x="184022" y="38100"/>
                </a:lnTo>
                <a:lnTo>
                  <a:pt x="184230" y="38100"/>
                </a:lnTo>
                <a:lnTo>
                  <a:pt x="202691" y="33020"/>
                </a:lnTo>
                <a:lnTo>
                  <a:pt x="202310" y="33020"/>
                </a:lnTo>
                <a:lnTo>
                  <a:pt x="220979" y="28575"/>
                </a:lnTo>
                <a:lnTo>
                  <a:pt x="221200" y="28575"/>
                </a:lnTo>
                <a:lnTo>
                  <a:pt x="238632" y="24892"/>
                </a:lnTo>
                <a:lnTo>
                  <a:pt x="239054" y="24892"/>
                </a:lnTo>
                <a:lnTo>
                  <a:pt x="255904" y="22225"/>
                </a:lnTo>
                <a:lnTo>
                  <a:pt x="256630" y="22225"/>
                </a:lnTo>
                <a:lnTo>
                  <a:pt x="272668" y="20574"/>
                </a:lnTo>
                <a:lnTo>
                  <a:pt x="272160" y="20574"/>
                </a:lnTo>
                <a:lnTo>
                  <a:pt x="288635" y="19819"/>
                </a:lnTo>
                <a:lnTo>
                  <a:pt x="288162" y="19812"/>
                </a:lnTo>
                <a:lnTo>
                  <a:pt x="383083" y="19812"/>
                </a:lnTo>
                <a:lnTo>
                  <a:pt x="381253" y="18923"/>
                </a:lnTo>
                <a:lnTo>
                  <a:pt x="337184" y="4572"/>
                </a:lnTo>
                <a:lnTo>
                  <a:pt x="305053" y="254"/>
                </a:lnTo>
                <a:lnTo>
                  <a:pt x="288162" y="0"/>
                </a:lnTo>
                <a:close/>
              </a:path>
              <a:path w="514350" h="133350">
                <a:moveTo>
                  <a:pt x="38123" y="79502"/>
                </a:moveTo>
                <a:lnTo>
                  <a:pt x="19430" y="79502"/>
                </a:lnTo>
                <a:lnTo>
                  <a:pt x="36344" y="81838"/>
                </a:lnTo>
                <a:lnTo>
                  <a:pt x="38123" y="79502"/>
                </a:lnTo>
                <a:close/>
              </a:path>
              <a:path w="514350" h="133350">
                <a:moveTo>
                  <a:pt x="433323" y="73787"/>
                </a:moveTo>
                <a:lnTo>
                  <a:pt x="433634" y="74041"/>
                </a:lnTo>
                <a:lnTo>
                  <a:pt x="433323" y="73787"/>
                </a:lnTo>
                <a:close/>
              </a:path>
              <a:path w="514350" h="133350">
                <a:moveTo>
                  <a:pt x="85933" y="72517"/>
                </a:moveTo>
                <a:lnTo>
                  <a:pt x="85597" y="72644"/>
                </a:lnTo>
                <a:lnTo>
                  <a:pt x="85933" y="72517"/>
                </a:lnTo>
                <a:close/>
              </a:path>
              <a:path w="514350" h="133350">
                <a:moveTo>
                  <a:pt x="444269" y="57277"/>
                </a:moveTo>
                <a:lnTo>
                  <a:pt x="409955" y="57277"/>
                </a:lnTo>
                <a:lnTo>
                  <a:pt x="410336" y="57531"/>
                </a:lnTo>
                <a:lnTo>
                  <a:pt x="422020" y="65532"/>
                </a:lnTo>
                <a:lnTo>
                  <a:pt x="421766" y="65278"/>
                </a:lnTo>
                <a:lnTo>
                  <a:pt x="454200" y="65278"/>
                </a:lnTo>
                <a:lnTo>
                  <a:pt x="445642" y="58293"/>
                </a:lnTo>
                <a:lnTo>
                  <a:pt x="444269" y="57277"/>
                </a:lnTo>
                <a:close/>
              </a:path>
              <a:path w="514350" h="133350">
                <a:moveTo>
                  <a:pt x="410228" y="57463"/>
                </a:moveTo>
                <a:close/>
              </a:path>
              <a:path w="514350" h="133350">
                <a:moveTo>
                  <a:pt x="434137" y="49784"/>
                </a:moveTo>
                <a:lnTo>
                  <a:pt x="397890" y="49784"/>
                </a:lnTo>
                <a:lnTo>
                  <a:pt x="410228" y="57463"/>
                </a:lnTo>
                <a:lnTo>
                  <a:pt x="409955" y="57277"/>
                </a:lnTo>
                <a:lnTo>
                  <a:pt x="444269" y="57277"/>
                </a:lnTo>
                <a:lnTo>
                  <a:pt x="434137" y="49784"/>
                </a:lnTo>
                <a:close/>
              </a:path>
              <a:path w="514350" h="133350">
                <a:moveTo>
                  <a:pt x="424162" y="42926"/>
                </a:moveTo>
                <a:lnTo>
                  <a:pt x="385571" y="42926"/>
                </a:lnTo>
                <a:lnTo>
                  <a:pt x="386079" y="43180"/>
                </a:lnTo>
                <a:lnTo>
                  <a:pt x="398271" y="50038"/>
                </a:lnTo>
                <a:lnTo>
                  <a:pt x="397890" y="49784"/>
                </a:lnTo>
                <a:lnTo>
                  <a:pt x="434137" y="49784"/>
                </a:lnTo>
                <a:lnTo>
                  <a:pt x="433450" y="49276"/>
                </a:lnTo>
                <a:lnTo>
                  <a:pt x="424162" y="42926"/>
                </a:lnTo>
                <a:close/>
              </a:path>
              <a:path w="514350" h="133350">
                <a:moveTo>
                  <a:pt x="165129" y="43942"/>
                </a:moveTo>
                <a:lnTo>
                  <a:pt x="164972" y="43942"/>
                </a:lnTo>
                <a:lnTo>
                  <a:pt x="164718" y="44069"/>
                </a:lnTo>
                <a:lnTo>
                  <a:pt x="165129" y="43942"/>
                </a:lnTo>
                <a:close/>
              </a:path>
              <a:path w="514350" h="133350">
                <a:moveTo>
                  <a:pt x="385736" y="43018"/>
                </a:moveTo>
                <a:lnTo>
                  <a:pt x="386025" y="43180"/>
                </a:lnTo>
                <a:lnTo>
                  <a:pt x="385736" y="43018"/>
                </a:lnTo>
                <a:close/>
              </a:path>
              <a:path w="514350" h="133350">
                <a:moveTo>
                  <a:pt x="359873" y="31656"/>
                </a:moveTo>
                <a:lnTo>
                  <a:pt x="373506" y="37211"/>
                </a:lnTo>
                <a:lnTo>
                  <a:pt x="385736" y="43018"/>
                </a:lnTo>
                <a:lnTo>
                  <a:pt x="385571" y="42926"/>
                </a:lnTo>
                <a:lnTo>
                  <a:pt x="424162" y="42926"/>
                </a:lnTo>
                <a:lnTo>
                  <a:pt x="421004" y="40767"/>
                </a:lnTo>
                <a:lnTo>
                  <a:pt x="408050" y="32766"/>
                </a:lnTo>
                <a:lnTo>
                  <a:pt x="406428" y="31877"/>
                </a:lnTo>
                <a:lnTo>
                  <a:pt x="360552" y="31877"/>
                </a:lnTo>
                <a:lnTo>
                  <a:pt x="359873" y="31656"/>
                </a:lnTo>
                <a:close/>
              </a:path>
              <a:path w="514350" h="133350">
                <a:moveTo>
                  <a:pt x="184230" y="38100"/>
                </a:moveTo>
                <a:lnTo>
                  <a:pt x="184022" y="38100"/>
                </a:lnTo>
                <a:lnTo>
                  <a:pt x="183768" y="38227"/>
                </a:lnTo>
                <a:lnTo>
                  <a:pt x="184230" y="38100"/>
                </a:lnTo>
                <a:close/>
              </a:path>
              <a:path w="514350" h="133350">
                <a:moveTo>
                  <a:pt x="372871" y="36957"/>
                </a:moveTo>
                <a:lnTo>
                  <a:pt x="373411" y="37211"/>
                </a:lnTo>
                <a:lnTo>
                  <a:pt x="372871" y="36957"/>
                </a:lnTo>
                <a:close/>
              </a:path>
              <a:path w="514350" h="133350">
                <a:moveTo>
                  <a:pt x="405965" y="31623"/>
                </a:moveTo>
                <a:lnTo>
                  <a:pt x="359790" y="31623"/>
                </a:lnTo>
                <a:lnTo>
                  <a:pt x="360552" y="31877"/>
                </a:lnTo>
                <a:lnTo>
                  <a:pt x="406428" y="31877"/>
                </a:lnTo>
                <a:lnTo>
                  <a:pt x="405965" y="31623"/>
                </a:lnTo>
                <a:close/>
              </a:path>
              <a:path w="514350" h="133350">
                <a:moveTo>
                  <a:pt x="398087" y="27305"/>
                </a:moveTo>
                <a:lnTo>
                  <a:pt x="346455" y="27305"/>
                </a:lnTo>
                <a:lnTo>
                  <a:pt x="359873" y="31656"/>
                </a:lnTo>
                <a:lnTo>
                  <a:pt x="405965" y="31623"/>
                </a:lnTo>
                <a:lnTo>
                  <a:pt x="398087" y="27305"/>
                </a:lnTo>
                <a:close/>
              </a:path>
              <a:path w="514350" h="133350">
                <a:moveTo>
                  <a:pt x="221200" y="28575"/>
                </a:moveTo>
                <a:lnTo>
                  <a:pt x="220979" y="28575"/>
                </a:lnTo>
                <a:lnTo>
                  <a:pt x="220598" y="28702"/>
                </a:lnTo>
                <a:lnTo>
                  <a:pt x="221200" y="28575"/>
                </a:lnTo>
                <a:close/>
              </a:path>
              <a:path w="514350" h="133350">
                <a:moveTo>
                  <a:pt x="332968" y="23934"/>
                </a:moveTo>
                <a:lnTo>
                  <a:pt x="347217" y="27559"/>
                </a:lnTo>
                <a:lnTo>
                  <a:pt x="346455" y="27305"/>
                </a:lnTo>
                <a:lnTo>
                  <a:pt x="398087" y="27305"/>
                </a:lnTo>
                <a:lnTo>
                  <a:pt x="394842" y="25527"/>
                </a:lnTo>
                <a:lnTo>
                  <a:pt x="391707" y="24003"/>
                </a:lnTo>
                <a:lnTo>
                  <a:pt x="333375" y="24003"/>
                </a:lnTo>
                <a:lnTo>
                  <a:pt x="332968" y="23934"/>
                </a:lnTo>
                <a:close/>
              </a:path>
              <a:path w="514350" h="133350">
                <a:moveTo>
                  <a:pt x="239054" y="24892"/>
                </a:moveTo>
                <a:lnTo>
                  <a:pt x="238632" y="24892"/>
                </a:lnTo>
                <a:lnTo>
                  <a:pt x="238251" y="25019"/>
                </a:lnTo>
                <a:lnTo>
                  <a:pt x="239054" y="24892"/>
                </a:lnTo>
                <a:close/>
              </a:path>
              <a:path w="514350" h="133350">
                <a:moveTo>
                  <a:pt x="391445" y="23876"/>
                </a:moveTo>
                <a:lnTo>
                  <a:pt x="332739" y="23876"/>
                </a:lnTo>
                <a:lnTo>
                  <a:pt x="333375" y="24003"/>
                </a:lnTo>
                <a:lnTo>
                  <a:pt x="391707" y="24003"/>
                </a:lnTo>
                <a:lnTo>
                  <a:pt x="391445" y="23876"/>
                </a:lnTo>
                <a:close/>
              </a:path>
              <a:path w="514350" h="133350">
                <a:moveTo>
                  <a:pt x="386480" y="21463"/>
                </a:moveTo>
                <a:lnTo>
                  <a:pt x="318388" y="21463"/>
                </a:lnTo>
                <a:lnTo>
                  <a:pt x="332968" y="23934"/>
                </a:lnTo>
                <a:lnTo>
                  <a:pt x="332739" y="23876"/>
                </a:lnTo>
                <a:lnTo>
                  <a:pt x="391445" y="23876"/>
                </a:lnTo>
                <a:lnTo>
                  <a:pt x="386480" y="21463"/>
                </a:lnTo>
                <a:close/>
              </a:path>
              <a:path w="514350" h="133350">
                <a:moveTo>
                  <a:pt x="256630" y="22225"/>
                </a:moveTo>
                <a:lnTo>
                  <a:pt x="255904" y="22225"/>
                </a:lnTo>
                <a:lnTo>
                  <a:pt x="255396" y="22352"/>
                </a:lnTo>
                <a:lnTo>
                  <a:pt x="256630" y="22225"/>
                </a:lnTo>
                <a:close/>
              </a:path>
              <a:path w="514350" h="133350">
                <a:moveTo>
                  <a:pt x="383083" y="19812"/>
                </a:moveTo>
                <a:lnTo>
                  <a:pt x="288635" y="19819"/>
                </a:lnTo>
                <a:lnTo>
                  <a:pt x="304291" y="20066"/>
                </a:lnTo>
                <a:lnTo>
                  <a:pt x="303529" y="20066"/>
                </a:lnTo>
                <a:lnTo>
                  <a:pt x="319023" y="21590"/>
                </a:lnTo>
                <a:lnTo>
                  <a:pt x="318388" y="21463"/>
                </a:lnTo>
                <a:lnTo>
                  <a:pt x="386480" y="21463"/>
                </a:lnTo>
                <a:lnTo>
                  <a:pt x="383083" y="19812"/>
                </a:lnTo>
                <a:close/>
              </a:path>
            </a:pathLst>
          </a:custGeom>
          <a:solidFill>
            <a:srgbClr val="0000FF"/>
          </a:solidFill>
        </p:spPr>
        <p:txBody>
          <a:bodyPr wrap="square" lIns="0" tIns="0" rIns="0" bIns="0" rtlCol="0"/>
          <a:lstStyle/>
          <a:p/>
        </p:txBody>
      </p:sp>
      <p:sp>
        <p:nvSpPr>
          <p:cNvPr id="80" name="object 80"/>
          <p:cNvSpPr/>
          <p:nvPr/>
        </p:nvSpPr>
        <p:spPr>
          <a:xfrm>
            <a:off x="8543290" y="3003295"/>
            <a:ext cx="460375" cy="622935"/>
          </a:xfrm>
          <a:custGeom>
            <a:avLst/>
            <a:gdLst/>
            <a:ahLst/>
            <a:cxnLst/>
            <a:rect l="l" t="t" r="r" b="b"/>
            <a:pathLst>
              <a:path w="460375" h="622935">
                <a:moveTo>
                  <a:pt x="5333" y="525652"/>
                </a:moveTo>
                <a:lnTo>
                  <a:pt x="0" y="537082"/>
                </a:lnTo>
                <a:lnTo>
                  <a:pt x="183387" y="622680"/>
                </a:lnTo>
                <a:lnTo>
                  <a:pt x="188721" y="611251"/>
                </a:lnTo>
                <a:lnTo>
                  <a:pt x="5333" y="525652"/>
                </a:lnTo>
                <a:close/>
              </a:path>
              <a:path w="460375" h="622935">
                <a:moveTo>
                  <a:pt x="21335" y="491236"/>
                </a:moveTo>
                <a:lnTo>
                  <a:pt x="10667" y="514223"/>
                </a:lnTo>
                <a:lnTo>
                  <a:pt x="194055" y="599693"/>
                </a:lnTo>
                <a:lnTo>
                  <a:pt x="204850" y="576833"/>
                </a:lnTo>
                <a:lnTo>
                  <a:pt x="21335" y="491236"/>
                </a:lnTo>
                <a:close/>
              </a:path>
              <a:path w="460375" h="622935">
                <a:moveTo>
                  <a:pt x="361950" y="0"/>
                </a:moveTo>
                <a:lnTo>
                  <a:pt x="93090" y="97916"/>
                </a:lnTo>
                <a:lnTo>
                  <a:pt x="184784" y="140715"/>
                </a:lnTo>
                <a:lnTo>
                  <a:pt x="26669" y="479805"/>
                </a:lnTo>
                <a:lnTo>
                  <a:pt x="210184" y="565276"/>
                </a:lnTo>
                <a:lnTo>
                  <a:pt x="368173" y="226313"/>
                </a:lnTo>
                <a:lnTo>
                  <a:pt x="444440" y="226313"/>
                </a:lnTo>
                <a:lnTo>
                  <a:pt x="361950" y="0"/>
                </a:lnTo>
                <a:close/>
              </a:path>
              <a:path w="460375" h="622935">
                <a:moveTo>
                  <a:pt x="444440" y="226313"/>
                </a:moveTo>
                <a:lnTo>
                  <a:pt x="368173" y="226313"/>
                </a:lnTo>
                <a:lnTo>
                  <a:pt x="459993" y="268986"/>
                </a:lnTo>
                <a:lnTo>
                  <a:pt x="444440" y="226313"/>
                </a:lnTo>
                <a:close/>
              </a:path>
            </a:pathLst>
          </a:custGeom>
          <a:solidFill>
            <a:srgbClr val="C5C5C5"/>
          </a:solidFill>
        </p:spPr>
        <p:txBody>
          <a:bodyPr wrap="square" lIns="0" tIns="0" rIns="0" bIns="0" rtlCol="0"/>
          <a:lstStyle/>
          <a:p/>
        </p:txBody>
      </p:sp>
      <p:sp>
        <p:nvSpPr>
          <p:cNvPr id="81" name="object 81"/>
          <p:cNvSpPr/>
          <p:nvPr/>
        </p:nvSpPr>
        <p:spPr>
          <a:xfrm>
            <a:off x="8538527" y="3489769"/>
            <a:ext cx="214375" cy="140969"/>
          </a:xfrm>
          <a:prstGeom prst="rect">
            <a:avLst/>
          </a:prstGeom>
          <a:blipFill>
            <a:blip r:embed="rId1" cstate="print"/>
            <a:stretch>
              <a:fillRect/>
            </a:stretch>
          </a:blipFill>
        </p:spPr>
        <p:txBody>
          <a:bodyPr wrap="square" lIns="0" tIns="0" rIns="0" bIns="0" rtlCol="0"/>
          <a:lstStyle/>
          <a:p/>
        </p:txBody>
      </p:sp>
      <p:sp>
        <p:nvSpPr>
          <p:cNvPr id="82" name="object 82"/>
          <p:cNvSpPr/>
          <p:nvPr/>
        </p:nvSpPr>
        <p:spPr>
          <a:xfrm>
            <a:off x="8569959" y="3003295"/>
            <a:ext cx="433705" cy="565785"/>
          </a:xfrm>
          <a:custGeom>
            <a:avLst/>
            <a:gdLst/>
            <a:ahLst/>
            <a:cxnLst/>
            <a:rect l="l" t="t" r="r" b="b"/>
            <a:pathLst>
              <a:path w="433704" h="565785">
                <a:moveTo>
                  <a:pt x="0" y="479805"/>
                </a:moveTo>
                <a:lnTo>
                  <a:pt x="158115" y="140715"/>
                </a:lnTo>
                <a:lnTo>
                  <a:pt x="66421" y="97916"/>
                </a:lnTo>
                <a:lnTo>
                  <a:pt x="335280" y="0"/>
                </a:lnTo>
                <a:lnTo>
                  <a:pt x="433324" y="268986"/>
                </a:lnTo>
                <a:lnTo>
                  <a:pt x="341503" y="226313"/>
                </a:lnTo>
                <a:lnTo>
                  <a:pt x="183515" y="565276"/>
                </a:lnTo>
                <a:lnTo>
                  <a:pt x="0" y="479805"/>
                </a:lnTo>
                <a:close/>
              </a:path>
            </a:pathLst>
          </a:custGeom>
          <a:ln w="9525">
            <a:solidFill>
              <a:srgbClr val="000000"/>
            </a:solidFill>
          </a:ln>
        </p:spPr>
        <p:txBody>
          <a:bodyPr wrap="square" lIns="0" tIns="0" rIns="0" bIns="0" rtlCol="0"/>
          <a:lstStyle/>
          <a:p/>
        </p:txBody>
      </p:sp>
      <p:sp>
        <p:nvSpPr>
          <p:cNvPr id="83" name="object 83"/>
          <p:cNvSpPr txBox="1"/>
          <p:nvPr/>
        </p:nvSpPr>
        <p:spPr>
          <a:xfrm>
            <a:off x="6967854" y="2560446"/>
            <a:ext cx="3107690" cy="381635"/>
          </a:xfrm>
          <a:prstGeom prst="rect">
            <a:avLst/>
          </a:prstGeom>
        </p:spPr>
        <p:txBody>
          <a:bodyPr vert="horz" wrap="square" lIns="0" tIns="12700" rIns="0" bIns="0" rtlCol="0">
            <a:spAutoFit/>
          </a:bodyPr>
          <a:lstStyle/>
          <a:p>
            <a:pPr marL="12700">
              <a:lnSpc>
                <a:spcPct val="100000"/>
              </a:lnSpc>
              <a:spcBef>
                <a:spcPts val="100"/>
              </a:spcBef>
              <a:tabLst>
                <a:tab pos="2740025" algn="l"/>
              </a:tabLst>
            </a:pPr>
            <a:r>
              <a:rPr sz="2400" b="1" dirty="0">
                <a:solidFill>
                  <a:srgbClr val="0000FF"/>
                </a:solidFill>
                <a:latin typeface="Times New Roman" panose="02020603050405020304"/>
                <a:cs typeface="Times New Roman" panose="02020603050405020304"/>
              </a:rPr>
              <a:t>… … </a:t>
            </a:r>
            <a:r>
              <a:rPr sz="2400" b="1" spc="-5" dirty="0">
                <a:solidFill>
                  <a:srgbClr val="0000FF"/>
                </a:solidFill>
                <a:latin typeface="Arial Narrow" panose="020B0606020202030204"/>
                <a:cs typeface="Arial Narrow" panose="020B0606020202030204"/>
              </a:rPr>
              <a:t>jo</a:t>
            </a:r>
            <a:r>
              <a:rPr sz="2400" b="1" dirty="0">
                <a:solidFill>
                  <a:srgbClr val="0000FF"/>
                </a:solidFill>
                <a:latin typeface="Arial Narrow" panose="020B0606020202030204"/>
                <a:cs typeface="Arial Narrow" panose="020B0606020202030204"/>
              </a:rPr>
              <a:t>in</a:t>
            </a:r>
            <a:r>
              <a:rPr sz="2400" b="1" spc="50" dirty="0">
                <a:solidFill>
                  <a:srgbClr val="0000FF"/>
                </a:solidFill>
                <a:latin typeface="Arial Narrow" panose="020B0606020202030204"/>
                <a:cs typeface="Arial Narrow" panose="020B0606020202030204"/>
              </a:rPr>
              <a:t> </a:t>
            </a:r>
            <a:r>
              <a:rPr sz="2400" b="1" dirty="0">
                <a:solidFill>
                  <a:srgbClr val="0000FF"/>
                </a:solidFill>
                <a:latin typeface="Times New Roman" panose="02020603050405020304"/>
                <a:cs typeface="Times New Roman" panose="02020603050405020304"/>
              </a:rPr>
              <a:t>… … </a:t>
            </a:r>
            <a:r>
              <a:rPr sz="2400" b="1" dirty="0">
                <a:solidFill>
                  <a:srgbClr val="0000FF"/>
                </a:solidFill>
                <a:latin typeface="Arial Narrow" panose="020B0606020202030204"/>
                <a:cs typeface="Arial Narrow" panose="020B0606020202030204"/>
              </a:rPr>
              <a:t>Nov	</a:t>
            </a:r>
            <a:r>
              <a:rPr sz="2400" b="1" spc="-5" dirty="0">
                <a:solidFill>
                  <a:srgbClr val="0000FF"/>
                </a:solidFill>
                <a:latin typeface="Arial Narrow" panose="020B0606020202030204"/>
                <a:cs typeface="Arial Narrow" panose="020B0606020202030204"/>
              </a:rPr>
              <a:t>29</a:t>
            </a:r>
            <a:r>
              <a:rPr sz="2400" b="1" dirty="0">
                <a:solidFill>
                  <a:srgbClr val="0000FF"/>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4" name="object 84"/>
          <p:cNvSpPr/>
          <p:nvPr/>
        </p:nvSpPr>
        <p:spPr>
          <a:xfrm>
            <a:off x="9120378" y="2415158"/>
            <a:ext cx="654685" cy="162560"/>
          </a:xfrm>
          <a:custGeom>
            <a:avLst/>
            <a:gdLst/>
            <a:ahLst/>
            <a:cxnLst/>
            <a:rect l="l" t="t" r="r" b="b"/>
            <a:pathLst>
              <a:path w="654684" h="162560">
                <a:moveTo>
                  <a:pt x="638538" y="135762"/>
                </a:moveTo>
                <a:lnTo>
                  <a:pt x="599567" y="135762"/>
                </a:lnTo>
                <a:lnTo>
                  <a:pt x="644144" y="162051"/>
                </a:lnTo>
                <a:lnTo>
                  <a:pt x="654303" y="145033"/>
                </a:lnTo>
                <a:lnTo>
                  <a:pt x="638538" y="135762"/>
                </a:lnTo>
                <a:close/>
              </a:path>
              <a:path w="654684" h="162560">
                <a:moveTo>
                  <a:pt x="56133" y="37083"/>
                </a:moveTo>
                <a:lnTo>
                  <a:pt x="50165" y="38988"/>
                </a:lnTo>
                <a:lnTo>
                  <a:pt x="0" y="137667"/>
                </a:lnTo>
                <a:lnTo>
                  <a:pt x="51095" y="135381"/>
                </a:lnTo>
                <a:lnTo>
                  <a:pt x="21717" y="135381"/>
                </a:lnTo>
                <a:lnTo>
                  <a:pt x="11175" y="118617"/>
                </a:lnTo>
                <a:lnTo>
                  <a:pt x="13335" y="117220"/>
                </a:lnTo>
                <a:lnTo>
                  <a:pt x="19812" y="113156"/>
                </a:lnTo>
                <a:lnTo>
                  <a:pt x="26924" y="108838"/>
                </a:lnTo>
                <a:lnTo>
                  <a:pt x="34925" y="104139"/>
                </a:lnTo>
                <a:lnTo>
                  <a:pt x="41087" y="100369"/>
                </a:lnTo>
                <a:lnTo>
                  <a:pt x="65277" y="52831"/>
                </a:lnTo>
                <a:lnTo>
                  <a:pt x="67818" y="48005"/>
                </a:lnTo>
                <a:lnTo>
                  <a:pt x="65786" y="42037"/>
                </a:lnTo>
                <a:lnTo>
                  <a:pt x="60960" y="39496"/>
                </a:lnTo>
                <a:lnTo>
                  <a:pt x="56133" y="37083"/>
                </a:lnTo>
                <a:close/>
              </a:path>
              <a:path w="654684" h="162560">
                <a:moveTo>
                  <a:pt x="573850" y="98170"/>
                </a:moveTo>
                <a:lnTo>
                  <a:pt x="533146" y="98170"/>
                </a:lnTo>
                <a:lnTo>
                  <a:pt x="555371" y="110362"/>
                </a:lnTo>
                <a:lnTo>
                  <a:pt x="599694" y="135889"/>
                </a:lnTo>
                <a:lnTo>
                  <a:pt x="638538" y="135762"/>
                </a:lnTo>
                <a:lnTo>
                  <a:pt x="609600" y="118744"/>
                </a:lnTo>
                <a:lnTo>
                  <a:pt x="573850" y="98170"/>
                </a:lnTo>
                <a:close/>
              </a:path>
              <a:path w="654684" h="162560">
                <a:moveTo>
                  <a:pt x="41087" y="100369"/>
                </a:moveTo>
                <a:lnTo>
                  <a:pt x="34925" y="104139"/>
                </a:lnTo>
                <a:lnTo>
                  <a:pt x="26924" y="108838"/>
                </a:lnTo>
                <a:lnTo>
                  <a:pt x="19812" y="113156"/>
                </a:lnTo>
                <a:lnTo>
                  <a:pt x="13335" y="117220"/>
                </a:lnTo>
                <a:lnTo>
                  <a:pt x="11175" y="118617"/>
                </a:lnTo>
                <a:lnTo>
                  <a:pt x="21717" y="135381"/>
                </a:lnTo>
                <a:lnTo>
                  <a:pt x="24002" y="133985"/>
                </a:lnTo>
                <a:lnTo>
                  <a:pt x="28054" y="131444"/>
                </a:lnTo>
                <a:lnTo>
                  <a:pt x="25273" y="131444"/>
                </a:lnTo>
                <a:lnTo>
                  <a:pt x="16001" y="117093"/>
                </a:lnTo>
                <a:lnTo>
                  <a:pt x="32962" y="116334"/>
                </a:lnTo>
                <a:lnTo>
                  <a:pt x="41087" y="100369"/>
                </a:lnTo>
                <a:close/>
              </a:path>
              <a:path w="654684" h="162560">
                <a:moveTo>
                  <a:pt x="109600" y="112902"/>
                </a:moveTo>
                <a:lnTo>
                  <a:pt x="54459" y="115372"/>
                </a:lnTo>
                <a:lnTo>
                  <a:pt x="53467" y="115950"/>
                </a:lnTo>
                <a:lnTo>
                  <a:pt x="45085" y="121030"/>
                </a:lnTo>
                <a:lnTo>
                  <a:pt x="37211" y="125856"/>
                </a:lnTo>
                <a:lnTo>
                  <a:pt x="30225" y="130048"/>
                </a:lnTo>
                <a:lnTo>
                  <a:pt x="23875" y="133985"/>
                </a:lnTo>
                <a:lnTo>
                  <a:pt x="21717" y="135381"/>
                </a:lnTo>
                <a:lnTo>
                  <a:pt x="51095" y="135381"/>
                </a:lnTo>
                <a:lnTo>
                  <a:pt x="110490" y="132714"/>
                </a:lnTo>
                <a:lnTo>
                  <a:pt x="114807" y="128142"/>
                </a:lnTo>
                <a:lnTo>
                  <a:pt x="114300" y="117220"/>
                </a:lnTo>
                <a:lnTo>
                  <a:pt x="109600" y="112902"/>
                </a:lnTo>
                <a:close/>
              </a:path>
              <a:path w="654684" h="162560">
                <a:moveTo>
                  <a:pt x="32962" y="116334"/>
                </a:moveTo>
                <a:lnTo>
                  <a:pt x="16001" y="117093"/>
                </a:lnTo>
                <a:lnTo>
                  <a:pt x="25273" y="131444"/>
                </a:lnTo>
                <a:lnTo>
                  <a:pt x="32962" y="116334"/>
                </a:lnTo>
                <a:close/>
              </a:path>
              <a:path w="654684" h="162560">
                <a:moveTo>
                  <a:pt x="54459" y="115372"/>
                </a:moveTo>
                <a:lnTo>
                  <a:pt x="32962" y="116334"/>
                </a:lnTo>
                <a:lnTo>
                  <a:pt x="25273" y="131444"/>
                </a:lnTo>
                <a:lnTo>
                  <a:pt x="28054" y="131444"/>
                </a:lnTo>
                <a:lnTo>
                  <a:pt x="30352" y="130048"/>
                </a:lnTo>
                <a:lnTo>
                  <a:pt x="37211" y="125856"/>
                </a:lnTo>
                <a:lnTo>
                  <a:pt x="45085" y="121030"/>
                </a:lnTo>
                <a:lnTo>
                  <a:pt x="53594" y="115950"/>
                </a:lnTo>
                <a:lnTo>
                  <a:pt x="54459" y="115372"/>
                </a:lnTo>
                <a:close/>
              </a:path>
              <a:path w="654684" h="162560">
                <a:moveTo>
                  <a:pt x="303275" y="0"/>
                </a:moveTo>
                <a:lnTo>
                  <a:pt x="256794" y="4952"/>
                </a:lnTo>
                <a:lnTo>
                  <a:pt x="206755" y="19430"/>
                </a:lnTo>
                <a:lnTo>
                  <a:pt x="155448" y="40131"/>
                </a:lnTo>
                <a:lnTo>
                  <a:pt x="106299" y="64007"/>
                </a:lnTo>
                <a:lnTo>
                  <a:pt x="62483" y="87883"/>
                </a:lnTo>
                <a:lnTo>
                  <a:pt x="32962" y="116334"/>
                </a:lnTo>
                <a:lnTo>
                  <a:pt x="54459" y="115372"/>
                </a:lnTo>
                <a:lnTo>
                  <a:pt x="62611" y="110616"/>
                </a:lnTo>
                <a:lnTo>
                  <a:pt x="62825" y="110616"/>
                </a:lnTo>
                <a:lnTo>
                  <a:pt x="72263" y="105028"/>
                </a:lnTo>
                <a:lnTo>
                  <a:pt x="93091" y="93471"/>
                </a:lnTo>
                <a:lnTo>
                  <a:pt x="115332" y="81661"/>
                </a:lnTo>
                <a:lnTo>
                  <a:pt x="138940" y="69723"/>
                </a:lnTo>
                <a:lnTo>
                  <a:pt x="163702" y="58165"/>
                </a:lnTo>
                <a:lnTo>
                  <a:pt x="188424" y="47625"/>
                </a:lnTo>
                <a:lnTo>
                  <a:pt x="213614" y="37973"/>
                </a:lnTo>
                <a:lnTo>
                  <a:pt x="213883" y="37973"/>
                </a:lnTo>
                <a:lnTo>
                  <a:pt x="237609" y="30225"/>
                </a:lnTo>
                <a:lnTo>
                  <a:pt x="249554" y="27050"/>
                </a:lnTo>
                <a:lnTo>
                  <a:pt x="249174" y="27050"/>
                </a:lnTo>
                <a:lnTo>
                  <a:pt x="261112" y="24256"/>
                </a:lnTo>
                <a:lnTo>
                  <a:pt x="261410" y="24256"/>
                </a:lnTo>
                <a:lnTo>
                  <a:pt x="272288" y="22225"/>
                </a:lnTo>
                <a:lnTo>
                  <a:pt x="271906" y="22225"/>
                </a:lnTo>
                <a:lnTo>
                  <a:pt x="283210" y="20700"/>
                </a:lnTo>
                <a:lnTo>
                  <a:pt x="282575" y="20700"/>
                </a:lnTo>
                <a:lnTo>
                  <a:pt x="293370" y="19938"/>
                </a:lnTo>
                <a:lnTo>
                  <a:pt x="292735" y="19938"/>
                </a:lnTo>
                <a:lnTo>
                  <a:pt x="302492" y="19818"/>
                </a:lnTo>
                <a:lnTo>
                  <a:pt x="407246" y="19812"/>
                </a:lnTo>
                <a:lnTo>
                  <a:pt x="388747" y="13969"/>
                </a:lnTo>
                <a:lnTo>
                  <a:pt x="367156" y="8381"/>
                </a:lnTo>
                <a:lnTo>
                  <a:pt x="345694" y="4190"/>
                </a:lnTo>
                <a:lnTo>
                  <a:pt x="324357" y="1269"/>
                </a:lnTo>
                <a:lnTo>
                  <a:pt x="303275" y="0"/>
                </a:lnTo>
                <a:close/>
              </a:path>
              <a:path w="654684" h="162560">
                <a:moveTo>
                  <a:pt x="62825" y="110616"/>
                </a:moveTo>
                <a:lnTo>
                  <a:pt x="62611" y="110616"/>
                </a:lnTo>
                <a:lnTo>
                  <a:pt x="62825" y="110616"/>
                </a:lnTo>
                <a:close/>
              </a:path>
              <a:path w="654684" h="162560">
                <a:moveTo>
                  <a:pt x="72363" y="105028"/>
                </a:moveTo>
                <a:lnTo>
                  <a:pt x="72136" y="105155"/>
                </a:lnTo>
                <a:lnTo>
                  <a:pt x="72363" y="105028"/>
                </a:lnTo>
                <a:close/>
              </a:path>
              <a:path w="654684" h="162560">
                <a:moveTo>
                  <a:pt x="513081" y="65277"/>
                </a:moveTo>
                <a:lnTo>
                  <a:pt x="467868" y="65277"/>
                </a:lnTo>
                <a:lnTo>
                  <a:pt x="489712" y="75564"/>
                </a:lnTo>
                <a:lnTo>
                  <a:pt x="489457" y="75564"/>
                </a:lnTo>
                <a:lnTo>
                  <a:pt x="511428" y="86613"/>
                </a:lnTo>
                <a:lnTo>
                  <a:pt x="533273" y="98298"/>
                </a:lnTo>
                <a:lnTo>
                  <a:pt x="533146" y="98170"/>
                </a:lnTo>
                <a:lnTo>
                  <a:pt x="573850" y="98170"/>
                </a:lnTo>
                <a:lnTo>
                  <a:pt x="565023" y="93090"/>
                </a:lnTo>
                <a:lnTo>
                  <a:pt x="542671" y="80771"/>
                </a:lnTo>
                <a:lnTo>
                  <a:pt x="520573" y="69087"/>
                </a:lnTo>
                <a:lnTo>
                  <a:pt x="513081" y="65277"/>
                </a:lnTo>
                <a:close/>
              </a:path>
              <a:path w="654684" h="162560">
                <a:moveTo>
                  <a:pt x="93201" y="93471"/>
                </a:moveTo>
                <a:lnTo>
                  <a:pt x="92964" y="93599"/>
                </a:lnTo>
                <a:lnTo>
                  <a:pt x="93201" y="93471"/>
                </a:lnTo>
                <a:close/>
              </a:path>
              <a:path w="654684" h="162560">
                <a:moveTo>
                  <a:pt x="458488" y="39496"/>
                </a:moveTo>
                <a:lnTo>
                  <a:pt x="403987" y="39496"/>
                </a:lnTo>
                <a:lnTo>
                  <a:pt x="404368" y="39624"/>
                </a:lnTo>
                <a:lnTo>
                  <a:pt x="425323" y="47243"/>
                </a:lnTo>
                <a:lnTo>
                  <a:pt x="446658" y="55879"/>
                </a:lnTo>
                <a:lnTo>
                  <a:pt x="467995" y="65404"/>
                </a:lnTo>
                <a:lnTo>
                  <a:pt x="513081" y="65277"/>
                </a:lnTo>
                <a:lnTo>
                  <a:pt x="498348" y="57785"/>
                </a:lnTo>
                <a:lnTo>
                  <a:pt x="476123" y="47243"/>
                </a:lnTo>
                <a:lnTo>
                  <a:pt x="458488" y="39496"/>
                </a:lnTo>
                <a:close/>
              </a:path>
              <a:path w="654684" h="162560">
                <a:moveTo>
                  <a:pt x="163746" y="58165"/>
                </a:moveTo>
                <a:lnTo>
                  <a:pt x="163449" y="58292"/>
                </a:lnTo>
                <a:lnTo>
                  <a:pt x="163746" y="58165"/>
                </a:lnTo>
                <a:close/>
              </a:path>
              <a:path w="654684" h="162560">
                <a:moveTo>
                  <a:pt x="446277" y="55752"/>
                </a:moveTo>
                <a:lnTo>
                  <a:pt x="446563" y="55879"/>
                </a:lnTo>
                <a:lnTo>
                  <a:pt x="446277" y="55752"/>
                </a:lnTo>
                <a:close/>
              </a:path>
              <a:path w="654684" h="162560">
                <a:moveTo>
                  <a:pt x="188722" y="47498"/>
                </a:moveTo>
                <a:lnTo>
                  <a:pt x="188341" y="47625"/>
                </a:lnTo>
                <a:lnTo>
                  <a:pt x="188722" y="47498"/>
                </a:lnTo>
                <a:close/>
              </a:path>
              <a:path w="654684" h="162560">
                <a:moveTo>
                  <a:pt x="424942" y="47116"/>
                </a:moveTo>
                <a:lnTo>
                  <a:pt x="425256" y="47243"/>
                </a:lnTo>
                <a:lnTo>
                  <a:pt x="424942" y="47116"/>
                </a:lnTo>
                <a:close/>
              </a:path>
              <a:path w="654684" h="162560">
                <a:moveTo>
                  <a:pt x="404156" y="39558"/>
                </a:moveTo>
                <a:lnTo>
                  <a:pt x="404336" y="39624"/>
                </a:lnTo>
                <a:lnTo>
                  <a:pt x="404156" y="39558"/>
                </a:lnTo>
                <a:close/>
              </a:path>
              <a:path w="654684" h="162560">
                <a:moveTo>
                  <a:pt x="429489" y="27686"/>
                </a:moveTo>
                <a:lnTo>
                  <a:pt x="362457" y="27686"/>
                </a:lnTo>
                <a:lnTo>
                  <a:pt x="362966" y="27812"/>
                </a:lnTo>
                <a:lnTo>
                  <a:pt x="383540" y="33146"/>
                </a:lnTo>
                <a:lnTo>
                  <a:pt x="404156" y="39558"/>
                </a:lnTo>
                <a:lnTo>
                  <a:pt x="403987" y="39496"/>
                </a:lnTo>
                <a:lnTo>
                  <a:pt x="458488" y="39496"/>
                </a:lnTo>
                <a:lnTo>
                  <a:pt x="454151" y="37591"/>
                </a:lnTo>
                <a:lnTo>
                  <a:pt x="432307" y="28701"/>
                </a:lnTo>
                <a:lnTo>
                  <a:pt x="429489" y="27686"/>
                </a:lnTo>
                <a:close/>
              </a:path>
              <a:path w="654684" h="162560">
                <a:moveTo>
                  <a:pt x="213883" y="37973"/>
                </a:moveTo>
                <a:lnTo>
                  <a:pt x="213614" y="37973"/>
                </a:lnTo>
                <a:lnTo>
                  <a:pt x="213105" y="38226"/>
                </a:lnTo>
                <a:lnTo>
                  <a:pt x="213883" y="37973"/>
                </a:lnTo>
                <a:close/>
              </a:path>
              <a:path w="654684" h="162560">
                <a:moveTo>
                  <a:pt x="383031" y="33019"/>
                </a:moveTo>
                <a:lnTo>
                  <a:pt x="383442" y="33146"/>
                </a:lnTo>
                <a:lnTo>
                  <a:pt x="383031" y="33019"/>
                </a:lnTo>
                <a:close/>
              </a:path>
              <a:path w="654684" h="162560">
                <a:moveTo>
                  <a:pt x="237998" y="30099"/>
                </a:moveTo>
                <a:lnTo>
                  <a:pt x="237490" y="30225"/>
                </a:lnTo>
                <a:lnTo>
                  <a:pt x="237998" y="30099"/>
                </a:lnTo>
                <a:close/>
              </a:path>
              <a:path w="654684" h="162560">
                <a:moveTo>
                  <a:pt x="362886" y="27797"/>
                </a:moveTo>
                <a:close/>
              </a:path>
              <a:path w="654684" h="162560">
                <a:moveTo>
                  <a:pt x="418215" y="23621"/>
                </a:moveTo>
                <a:lnTo>
                  <a:pt x="342138" y="23621"/>
                </a:lnTo>
                <a:lnTo>
                  <a:pt x="342773" y="23749"/>
                </a:lnTo>
                <a:lnTo>
                  <a:pt x="362886" y="27797"/>
                </a:lnTo>
                <a:lnTo>
                  <a:pt x="362457" y="27686"/>
                </a:lnTo>
                <a:lnTo>
                  <a:pt x="429489" y="27686"/>
                </a:lnTo>
                <a:lnTo>
                  <a:pt x="418215" y="23621"/>
                </a:lnTo>
                <a:close/>
              </a:path>
              <a:path w="654684" h="162560">
                <a:moveTo>
                  <a:pt x="261410" y="24256"/>
                </a:moveTo>
                <a:lnTo>
                  <a:pt x="261112" y="24256"/>
                </a:lnTo>
                <a:lnTo>
                  <a:pt x="260730" y="24383"/>
                </a:lnTo>
                <a:lnTo>
                  <a:pt x="261410" y="24256"/>
                </a:lnTo>
                <a:close/>
              </a:path>
              <a:path w="654684" h="162560">
                <a:moveTo>
                  <a:pt x="342761" y="23747"/>
                </a:moveTo>
                <a:close/>
              </a:path>
              <a:path w="654684" h="162560">
                <a:moveTo>
                  <a:pt x="410816" y="20954"/>
                </a:moveTo>
                <a:lnTo>
                  <a:pt x="322072" y="20954"/>
                </a:lnTo>
                <a:lnTo>
                  <a:pt x="342761" y="23747"/>
                </a:lnTo>
                <a:lnTo>
                  <a:pt x="342138" y="23621"/>
                </a:lnTo>
                <a:lnTo>
                  <a:pt x="418215" y="23621"/>
                </a:lnTo>
                <a:lnTo>
                  <a:pt x="410816" y="20954"/>
                </a:lnTo>
                <a:close/>
              </a:path>
              <a:path w="654684" h="162560">
                <a:moveTo>
                  <a:pt x="407246" y="19812"/>
                </a:moveTo>
                <a:lnTo>
                  <a:pt x="302492" y="19818"/>
                </a:lnTo>
                <a:lnTo>
                  <a:pt x="322833" y="21081"/>
                </a:lnTo>
                <a:lnTo>
                  <a:pt x="322072" y="20954"/>
                </a:lnTo>
                <a:lnTo>
                  <a:pt x="410816" y="20954"/>
                </a:lnTo>
                <a:lnTo>
                  <a:pt x="410464" y="20827"/>
                </a:lnTo>
                <a:lnTo>
                  <a:pt x="407246" y="19812"/>
                </a:lnTo>
                <a:close/>
              </a:path>
            </a:pathLst>
          </a:custGeom>
          <a:solidFill>
            <a:srgbClr val="0000FF"/>
          </a:solidFill>
        </p:spPr>
        <p:txBody>
          <a:bodyPr wrap="square" lIns="0" tIns="0" rIns="0" bIns="0" rtlCol="0"/>
          <a:lstStyle/>
          <a:p/>
        </p:txBody>
      </p:sp>
      <p:sp>
        <p:nvSpPr>
          <p:cNvPr id="85" name="object 85"/>
          <p:cNvSpPr/>
          <p:nvPr/>
        </p:nvSpPr>
        <p:spPr>
          <a:xfrm>
            <a:off x="7820278" y="2156205"/>
            <a:ext cx="2021205" cy="409575"/>
          </a:xfrm>
          <a:custGeom>
            <a:avLst/>
            <a:gdLst/>
            <a:ahLst/>
            <a:cxnLst/>
            <a:rect l="l" t="t" r="r" b="b"/>
            <a:pathLst>
              <a:path w="2021204" h="409575">
                <a:moveTo>
                  <a:pt x="1911350" y="384429"/>
                </a:moveTo>
                <a:lnTo>
                  <a:pt x="1906777" y="388620"/>
                </a:lnTo>
                <a:lnTo>
                  <a:pt x="1906270" y="399669"/>
                </a:lnTo>
                <a:lnTo>
                  <a:pt x="1910461" y="404241"/>
                </a:lnTo>
                <a:lnTo>
                  <a:pt x="2020951" y="409448"/>
                </a:lnTo>
                <a:lnTo>
                  <a:pt x="2019733" y="407035"/>
                </a:lnTo>
                <a:lnTo>
                  <a:pt x="1999106" y="407035"/>
                </a:lnTo>
                <a:lnTo>
                  <a:pt x="1981650" y="395732"/>
                </a:lnTo>
                <a:lnTo>
                  <a:pt x="1968040" y="387121"/>
                </a:lnTo>
                <a:lnTo>
                  <a:pt x="1911350" y="384429"/>
                </a:lnTo>
                <a:close/>
              </a:path>
              <a:path w="2021204" h="409575">
                <a:moveTo>
                  <a:pt x="1991831" y="395605"/>
                </a:moveTo>
                <a:lnTo>
                  <a:pt x="1981453" y="395605"/>
                </a:lnTo>
                <a:lnTo>
                  <a:pt x="1999106" y="407035"/>
                </a:lnTo>
                <a:lnTo>
                  <a:pt x="2001598" y="403225"/>
                </a:lnTo>
                <a:lnTo>
                  <a:pt x="1995677" y="403225"/>
                </a:lnTo>
                <a:lnTo>
                  <a:pt x="1991831" y="395605"/>
                </a:lnTo>
                <a:close/>
              </a:path>
              <a:path w="2021204" h="409575">
                <a:moveTo>
                  <a:pt x="1965198" y="308737"/>
                </a:moveTo>
                <a:lnTo>
                  <a:pt x="1960245" y="311150"/>
                </a:lnTo>
                <a:lnTo>
                  <a:pt x="1955419" y="313690"/>
                </a:lnTo>
                <a:lnTo>
                  <a:pt x="1953387" y="319659"/>
                </a:lnTo>
                <a:lnTo>
                  <a:pt x="1955927" y="324485"/>
                </a:lnTo>
                <a:lnTo>
                  <a:pt x="1979318" y="370820"/>
                </a:lnTo>
                <a:lnTo>
                  <a:pt x="1992249" y="378968"/>
                </a:lnTo>
                <a:lnTo>
                  <a:pt x="2009902" y="390525"/>
                </a:lnTo>
                <a:lnTo>
                  <a:pt x="1999106" y="407035"/>
                </a:lnTo>
                <a:lnTo>
                  <a:pt x="2019733" y="407035"/>
                </a:lnTo>
                <a:lnTo>
                  <a:pt x="1973579" y="315595"/>
                </a:lnTo>
                <a:lnTo>
                  <a:pt x="1971167" y="310642"/>
                </a:lnTo>
                <a:lnTo>
                  <a:pt x="1965198" y="308737"/>
                </a:lnTo>
                <a:close/>
              </a:path>
              <a:path w="2021204" h="409575">
                <a:moveTo>
                  <a:pt x="1013205" y="0"/>
                </a:moveTo>
                <a:lnTo>
                  <a:pt x="971042" y="508"/>
                </a:lnTo>
                <a:lnTo>
                  <a:pt x="927607" y="3175"/>
                </a:lnTo>
                <a:lnTo>
                  <a:pt x="883285" y="8255"/>
                </a:lnTo>
                <a:lnTo>
                  <a:pt x="837565" y="15875"/>
                </a:lnTo>
                <a:lnTo>
                  <a:pt x="790828" y="26162"/>
                </a:lnTo>
                <a:lnTo>
                  <a:pt x="742950" y="38989"/>
                </a:lnTo>
                <a:lnTo>
                  <a:pt x="694054" y="54102"/>
                </a:lnTo>
                <a:lnTo>
                  <a:pt x="644271" y="71374"/>
                </a:lnTo>
                <a:lnTo>
                  <a:pt x="593598" y="90678"/>
                </a:lnTo>
                <a:lnTo>
                  <a:pt x="542163" y="111760"/>
                </a:lnTo>
                <a:lnTo>
                  <a:pt x="490093" y="134620"/>
                </a:lnTo>
                <a:lnTo>
                  <a:pt x="437261" y="158877"/>
                </a:lnTo>
                <a:lnTo>
                  <a:pt x="383794" y="184404"/>
                </a:lnTo>
                <a:lnTo>
                  <a:pt x="275463" y="238760"/>
                </a:lnTo>
                <a:lnTo>
                  <a:pt x="165862" y="296545"/>
                </a:lnTo>
                <a:lnTo>
                  <a:pt x="0" y="386588"/>
                </a:lnTo>
                <a:lnTo>
                  <a:pt x="9398" y="403987"/>
                </a:lnTo>
                <a:lnTo>
                  <a:pt x="120142" y="343789"/>
                </a:lnTo>
                <a:lnTo>
                  <a:pt x="175260" y="314071"/>
                </a:lnTo>
                <a:lnTo>
                  <a:pt x="284606" y="256413"/>
                </a:lnTo>
                <a:lnTo>
                  <a:pt x="338836" y="228854"/>
                </a:lnTo>
                <a:lnTo>
                  <a:pt x="392556" y="202184"/>
                </a:lnTo>
                <a:lnTo>
                  <a:pt x="392694" y="202184"/>
                </a:lnTo>
                <a:lnTo>
                  <a:pt x="445643" y="176784"/>
                </a:lnTo>
                <a:lnTo>
                  <a:pt x="498221" y="152654"/>
                </a:lnTo>
                <a:lnTo>
                  <a:pt x="549910" y="130048"/>
                </a:lnTo>
                <a:lnTo>
                  <a:pt x="549782" y="130048"/>
                </a:lnTo>
                <a:lnTo>
                  <a:pt x="600964" y="109093"/>
                </a:lnTo>
                <a:lnTo>
                  <a:pt x="600710" y="109093"/>
                </a:lnTo>
                <a:lnTo>
                  <a:pt x="651128" y="90043"/>
                </a:lnTo>
                <a:lnTo>
                  <a:pt x="650875" y="90043"/>
                </a:lnTo>
                <a:lnTo>
                  <a:pt x="700404" y="72898"/>
                </a:lnTo>
                <a:lnTo>
                  <a:pt x="700151" y="72898"/>
                </a:lnTo>
                <a:lnTo>
                  <a:pt x="724535" y="65151"/>
                </a:lnTo>
                <a:lnTo>
                  <a:pt x="724407" y="65151"/>
                </a:lnTo>
                <a:lnTo>
                  <a:pt x="748538" y="57912"/>
                </a:lnTo>
                <a:lnTo>
                  <a:pt x="748743" y="57912"/>
                </a:lnTo>
                <a:lnTo>
                  <a:pt x="772160" y="51435"/>
                </a:lnTo>
                <a:lnTo>
                  <a:pt x="772032" y="51435"/>
                </a:lnTo>
                <a:lnTo>
                  <a:pt x="795654" y="45339"/>
                </a:lnTo>
                <a:lnTo>
                  <a:pt x="795941" y="45339"/>
                </a:lnTo>
                <a:lnTo>
                  <a:pt x="818642" y="40005"/>
                </a:lnTo>
                <a:lnTo>
                  <a:pt x="818388" y="40005"/>
                </a:lnTo>
                <a:lnTo>
                  <a:pt x="841501" y="35306"/>
                </a:lnTo>
                <a:lnTo>
                  <a:pt x="841248" y="35306"/>
                </a:lnTo>
                <a:lnTo>
                  <a:pt x="863853" y="31242"/>
                </a:lnTo>
                <a:lnTo>
                  <a:pt x="863600" y="31242"/>
                </a:lnTo>
                <a:lnTo>
                  <a:pt x="886078" y="27813"/>
                </a:lnTo>
                <a:lnTo>
                  <a:pt x="886785" y="27813"/>
                </a:lnTo>
                <a:lnTo>
                  <a:pt x="907923" y="25019"/>
                </a:lnTo>
                <a:lnTo>
                  <a:pt x="907669" y="25019"/>
                </a:lnTo>
                <a:lnTo>
                  <a:pt x="929513" y="22860"/>
                </a:lnTo>
                <a:lnTo>
                  <a:pt x="929259" y="22860"/>
                </a:lnTo>
                <a:lnTo>
                  <a:pt x="950849" y="21336"/>
                </a:lnTo>
                <a:lnTo>
                  <a:pt x="950595" y="21336"/>
                </a:lnTo>
                <a:lnTo>
                  <a:pt x="971803" y="20193"/>
                </a:lnTo>
                <a:lnTo>
                  <a:pt x="971423" y="20193"/>
                </a:lnTo>
                <a:lnTo>
                  <a:pt x="1012671" y="19815"/>
                </a:lnTo>
                <a:lnTo>
                  <a:pt x="1188453" y="19812"/>
                </a:lnTo>
                <a:lnTo>
                  <a:pt x="1173606" y="16764"/>
                </a:lnTo>
                <a:lnTo>
                  <a:pt x="1134618" y="10160"/>
                </a:lnTo>
                <a:lnTo>
                  <a:pt x="1094994" y="4953"/>
                </a:lnTo>
                <a:lnTo>
                  <a:pt x="1054480" y="1651"/>
                </a:lnTo>
                <a:lnTo>
                  <a:pt x="1013205" y="0"/>
                </a:lnTo>
                <a:close/>
              </a:path>
              <a:path w="2021204" h="409575">
                <a:moveTo>
                  <a:pt x="1988027" y="388070"/>
                </a:moveTo>
                <a:lnTo>
                  <a:pt x="1995677" y="403225"/>
                </a:lnTo>
                <a:lnTo>
                  <a:pt x="2004949" y="388874"/>
                </a:lnTo>
                <a:lnTo>
                  <a:pt x="1988027" y="388070"/>
                </a:lnTo>
                <a:close/>
              </a:path>
              <a:path w="2021204" h="409575">
                <a:moveTo>
                  <a:pt x="1979318" y="370820"/>
                </a:moveTo>
                <a:lnTo>
                  <a:pt x="1988027" y="388070"/>
                </a:lnTo>
                <a:lnTo>
                  <a:pt x="2004949" y="388874"/>
                </a:lnTo>
                <a:lnTo>
                  <a:pt x="1995677" y="403225"/>
                </a:lnTo>
                <a:lnTo>
                  <a:pt x="2001598" y="403225"/>
                </a:lnTo>
                <a:lnTo>
                  <a:pt x="2009902" y="390525"/>
                </a:lnTo>
                <a:lnTo>
                  <a:pt x="1992249" y="378968"/>
                </a:lnTo>
                <a:lnTo>
                  <a:pt x="1979318" y="370820"/>
                </a:lnTo>
                <a:close/>
              </a:path>
              <a:path w="2021204" h="409575">
                <a:moveTo>
                  <a:pt x="1968040" y="387121"/>
                </a:moveTo>
                <a:lnTo>
                  <a:pt x="1981580" y="395732"/>
                </a:lnTo>
                <a:lnTo>
                  <a:pt x="1991831" y="395605"/>
                </a:lnTo>
                <a:lnTo>
                  <a:pt x="1988027" y="388070"/>
                </a:lnTo>
                <a:lnTo>
                  <a:pt x="1968040" y="387121"/>
                </a:lnTo>
                <a:close/>
              </a:path>
              <a:path w="2021204" h="409575">
                <a:moveTo>
                  <a:pt x="1981453" y="395605"/>
                </a:moveTo>
                <a:lnTo>
                  <a:pt x="1981650" y="395732"/>
                </a:lnTo>
                <a:lnTo>
                  <a:pt x="1981453" y="395605"/>
                </a:lnTo>
                <a:close/>
              </a:path>
              <a:path w="2021204" h="409575">
                <a:moveTo>
                  <a:pt x="1979457" y="371094"/>
                </a:moveTo>
                <a:lnTo>
                  <a:pt x="1942846" y="371094"/>
                </a:lnTo>
                <a:lnTo>
                  <a:pt x="1957070" y="380238"/>
                </a:lnTo>
                <a:lnTo>
                  <a:pt x="1968040" y="387121"/>
                </a:lnTo>
                <a:lnTo>
                  <a:pt x="1988027" y="388070"/>
                </a:lnTo>
                <a:lnTo>
                  <a:pt x="1979457" y="371094"/>
                </a:lnTo>
                <a:close/>
              </a:path>
              <a:path w="2021204" h="409575">
                <a:moveTo>
                  <a:pt x="1765411" y="242062"/>
                </a:moveTo>
                <a:lnTo>
                  <a:pt x="1725168" y="242062"/>
                </a:lnTo>
                <a:lnTo>
                  <a:pt x="1770252" y="267462"/>
                </a:lnTo>
                <a:lnTo>
                  <a:pt x="1813814" y="292735"/>
                </a:lnTo>
                <a:lnTo>
                  <a:pt x="1854962" y="317119"/>
                </a:lnTo>
                <a:lnTo>
                  <a:pt x="1893062" y="340233"/>
                </a:lnTo>
                <a:lnTo>
                  <a:pt x="1927352" y="361442"/>
                </a:lnTo>
                <a:lnTo>
                  <a:pt x="1942846" y="371221"/>
                </a:lnTo>
                <a:lnTo>
                  <a:pt x="1979457" y="371094"/>
                </a:lnTo>
                <a:lnTo>
                  <a:pt x="1979318" y="370820"/>
                </a:lnTo>
                <a:lnTo>
                  <a:pt x="1967611" y="363474"/>
                </a:lnTo>
                <a:lnTo>
                  <a:pt x="1953387" y="354330"/>
                </a:lnTo>
                <a:lnTo>
                  <a:pt x="1903349" y="323342"/>
                </a:lnTo>
                <a:lnTo>
                  <a:pt x="1844802" y="288036"/>
                </a:lnTo>
                <a:lnTo>
                  <a:pt x="1802129" y="263017"/>
                </a:lnTo>
                <a:lnTo>
                  <a:pt x="1780031" y="250317"/>
                </a:lnTo>
                <a:lnTo>
                  <a:pt x="1765411" y="242062"/>
                </a:lnTo>
                <a:close/>
              </a:path>
              <a:path w="2021204" h="409575">
                <a:moveTo>
                  <a:pt x="1720779" y="217170"/>
                </a:moveTo>
                <a:lnTo>
                  <a:pt x="1679321" y="217170"/>
                </a:lnTo>
                <a:lnTo>
                  <a:pt x="1725295" y="242189"/>
                </a:lnTo>
                <a:lnTo>
                  <a:pt x="1725168" y="242062"/>
                </a:lnTo>
                <a:lnTo>
                  <a:pt x="1765411" y="242062"/>
                </a:lnTo>
                <a:lnTo>
                  <a:pt x="1734820" y="224790"/>
                </a:lnTo>
                <a:lnTo>
                  <a:pt x="1720779" y="217170"/>
                </a:lnTo>
                <a:close/>
              </a:path>
              <a:path w="2021204" h="409575">
                <a:moveTo>
                  <a:pt x="1676279" y="193294"/>
                </a:moveTo>
                <a:lnTo>
                  <a:pt x="1633601" y="193294"/>
                </a:lnTo>
                <a:lnTo>
                  <a:pt x="1679448" y="217297"/>
                </a:lnTo>
                <a:lnTo>
                  <a:pt x="1720779" y="217170"/>
                </a:lnTo>
                <a:lnTo>
                  <a:pt x="1688719" y="199771"/>
                </a:lnTo>
                <a:lnTo>
                  <a:pt x="1676279" y="193294"/>
                </a:lnTo>
                <a:close/>
              </a:path>
              <a:path w="2021204" h="409575">
                <a:moveTo>
                  <a:pt x="392694" y="202184"/>
                </a:moveTo>
                <a:lnTo>
                  <a:pt x="392556" y="202184"/>
                </a:lnTo>
                <a:lnTo>
                  <a:pt x="392694" y="202184"/>
                </a:lnTo>
                <a:close/>
              </a:path>
              <a:path w="2021204" h="409575">
                <a:moveTo>
                  <a:pt x="1633113" y="171069"/>
                </a:moveTo>
                <a:lnTo>
                  <a:pt x="1588516" y="171069"/>
                </a:lnTo>
                <a:lnTo>
                  <a:pt x="1633727" y="193421"/>
                </a:lnTo>
                <a:lnTo>
                  <a:pt x="1676279" y="193294"/>
                </a:lnTo>
                <a:lnTo>
                  <a:pt x="1642618" y="175768"/>
                </a:lnTo>
                <a:lnTo>
                  <a:pt x="1633113" y="171069"/>
                </a:lnTo>
                <a:close/>
              </a:path>
              <a:path w="2021204" h="409575">
                <a:moveTo>
                  <a:pt x="1573129" y="142113"/>
                </a:moveTo>
                <a:lnTo>
                  <a:pt x="1524000" y="142113"/>
                </a:lnTo>
                <a:lnTo>
                  <a:pt x="1545209" y="151130"/>
                </a:lnTo>
                <a:lnTo>
                  <a:pt x="1544954" y="151130"/>
                </a:lnTo>
                <a:lnTo>
                  <a:pt x="1566672" y="160909"/>
                </a:lnTo>
                <a:lnTo>
                  <a:pt x="1588770" y="171196"/>
                </a:lnTo>
                <a:lnTo>
                  <a:pt x="1588516" y="171069"/>
                </a:lnTo>
                <a:lnTo>
                  <a:pt x="1633113" y="171069"/>
                </a:lnTo>
                <a:lnTo>
                  <a:pt x="1597152" y="153289"/>
                </a:lnTo>
                <a:lnTo>
                  <a:pt x="1573129" y="142113"/>
                </a:lnTo>
                <a:close/>
              </a:path>
              <a:path w="2021204" h="409575">
                <a:moveTo>
                  <a:pt x="1555310" y="133985"/>
                </a:moveTo>
                <a:lnTo>
                  <a:pt x="1503806" y="133985"/>
                </a:lnTo>
                <a:lnTo>
                  <a:pt x="1524253" y="142240"/>
                </a:lnTo>
                <a:lnTo>
                  <a:pt x="1524000" y="142113"/>
                </a:lnTo>
                <a:lnTo>
                  <a:pt x="1573129" y="142113"/>
                </a:lnTo>
                <a:lnTo>
                  <a:pt x="1555310" y="133985"/>
                </a:lnTo>
                <a:close/>
              </a:path>
              <a:path w="2021204" h="409575">
                <a:moveTo>
                  <a:pt x="1522829" y="120269"/>
                </a:moveTo>
                <a:lnTo>
                  <a:pt x="1465579" y="120269"/>
                </a:lnTo>
                <a:lnTo>
                  <a:pt x="1484376" y="126746"/>
                </a:lnTo>
                <a:lnTo>
                  <a:pt x="1484122" y="126746"/>
                </a:lnTo>
                <a:lnTo>
                  <a:pt x="1503934" y="134112"/>
                </a:lnTo>
                <a:lnTo>
                  <a:pt x="1503806" y="133985"/>
                </a:lnTo>
                <a:lnTo>
                  <a:pt x="1555310" y="133985"/>
                </a:lnTo>
                <a:lnTo>
                  <a:pt x="1553082" y="132969"/>
                </a:lnTo>
                <a:lnTo>
                  <a:pt x="1531747" y="123825"/>
                </a:lnTo>
                <a:lnTo>
                  <a:pt x="1522829" y="120269"/>
                </a:lnTo>
                <a:close/>
              </a:path>
              <a:path w="2021204" h="409575">
                <a:moveTo>
                  <a:pt x="1319167" y="52832"/>
                </a:moveTo>
                <a:lnTo>
                  <a:pt x="1244853" y="52832"/>
                </a:lnTo>
                <a:lnTo>
                  <a:pt x="1282065" y="62738"/>
                </a:lnTo>
                <a:lnTo>
                  <a:pt x="1318895" y="73406"/>
                </a:lnTo>
                <a:lnTo>
                  <a:pt x="1355598" y="84709"/>
                </a:lnTo>
                <a:lnTo>
                  <a:pt x="1392174" y="96393"/>
                </a:lnTo>
                <a:lnTo>
                  <a:pt x="1465706" y="120396"/>
                </a:lnTo>
                <a:lnTo>
                  <a:pt x="1522829" y="120269"/>
                </a:lnTo>
                <a:lnTo>
                  <a:pt x="1471929" y="101600"/>
                </a:lnTo>
                <a:lnTo>
                  <a:pt x="1361440" y="65786"/>
                </a:lnTo>
                <a:lnTo>
                  <a:pt x="1324482" y="54356"/>
                </a:lnTo>
                <a:lnTo>
                  <a:pt x="1319167" y="52832"/>
                </a:lnTo>
                <a:close/>
              </a:path>
              <a:path w="2021204" h="409575">
                <a:moveTo>
                  <a:pt x="748743" y="57912"/>
                </a:moveTo>
                <a:lnTo>
                  <a:pt x="748538" y="57912"/>
                </a:lnTo>
                <a:lnTo>
                  <a:pt x="748284" y="58039"/>
                </a:lnTo>
                <a:lnTo>
                  <a:pt x="748743" y="57912"/>
                </a:lnTo>
                <a:close/>
              </a:path>
              <a:path w="2021204" h="409575">
                <a:moveTo>
                  <a:pt x="1288157" y="43942"/>
                </a:moveTo>
                <a:lnTo>
                  <a:pt x="1207516" y="43942"/>
                </a:lnTo>
                <a:lnTo>
                  <a:pt x="1245107" y="52959"/>
                </a:lnTo>
                <a:lnTo>
                  <a:pt x="1244853" y="52832"/>
                </a:lnTo>
                <a:lnTo>
                  <a:pt x="1319167" y="52832"/>
                </a:lnTo>
                <a:lnTo>
                  <a:pt x="1288157" y="43942"/>
                </a:lnTo>
                <a:close/>
              </a:path>
              <a:path w="2021204" h="409575">
                <a:moveTo>
                  <a:pt x="795941" y="45339"/>
                </a:moveTo>
                <a:lnTo>
                  <a:pt x="795654" y="45339"/>
                </a:lnTo>
                <a:lnTo>
                  <a:pt x="795401" y="45466"/>
                </a:lnTo>
                <a:lnTo>
                  <a:pt x="795941" y="45339"/>
                </a:lnTo>
                <a:close/>
              </a:path>
              <a:path w="2021204" h="409575">
                <a:moveTo>
                  <a:pt x="1233282" y="29718"/>
                </a:moveTo>
                <a:lnTo>
                  <a:pt x="1131443" y="29718"/>
                </a:lnTo>
                <a:lnTo>
                  <a:pt x="1170177" y="36195"/>
                </a:lnTo>
                <a:lnTo>
                  <a:pt x="1169797" y="36195"/>
                </a:lnTo>
                <a:lnTo>
                  <a:pt x="1207770" y="44069"/>
                </a:lnTo>
                <a:lnTo>
                  <a:pt x="1207516" y="43942"/>
                </a:lnTo>
                <a:lnTo>
                  <a:pt x="1288157" y="43942"/>
                </a:lnTo>
                <a:lnTo>
                  <a:pt x="1287272" y="43688"/>
                </a:lnTo>
                <a:lnTo>
                  <a:pt x="1249806" y="33655"/>
                </a:lnTo>
                <a:lnTo>
                  <a:pt x="1233282" y="29718"/>
                </a:lnTo>
                <a:close/>
              </a:path>
              <a:path w="2021204" h="409575">
                <a:moveTo>
                  <a:pt x="1188453" y="19812"/>
                </a:moveTo>
                <a:lnTo>
                  <a:pt x="1012671" y="19815"/>
                </a:lnTo>
                <a:lnTo>
                  <a:pt x="1053465" y="21336"/>
                </a:lnTo>
                <a:lnTo>
                  <a:pt x="1053084" y="21336"/>
                </a:lnTo>
                <a:lnTo>
                  <a:pt x="1093089" y="24638"/>
                </a:lnTo>
                <a:lnTo>
                  <a:pt x="1092580" y="24638"/>
                </a:lnTo>
                <a:lnTo>
                  <a:pt x="1131824" y="29845"/>
                </a:lnTo>
                <a:lnTo>
                  <a:pt x="1131443" y="29718"/>
                </a:lnTo>
                <a:lnTo>
                  <a:pt x="1233282" y="29718"/>
                </a:lnTo>
                <a:lnTo>
                  <a:pt x="1211961" y="24638"/>
                </a:lnTo>
                <a:lnTo>
                  <a:pt x="1188453" y="19812"/>
                </a:lnTo>
                <a:close/>
              </a:path>
              <a:path w="2021204" h="409575">
                <a:moveTo>
                  <a:pt x="886785" y="27813"/>
                </a:moveTo>
                <a:lnTo>
                  <a:pt x="886078" y="27813"/>
                </a:lnTo>
                <a:lnTo>
                  <a:pt x="885825" y="27940"/>
                </a:lnTo>
                <a:lnTo>
                  <a:pt x="886785" y="27813"/>
                </a:lnTo>
                <a:close/>
              </a:path>
            </a:pathLst>
          </a:custGeom>
          <a:solidFill>
            <a:srgbClr val="0000FF"/>
          </a:solidFill>
        </p:spPr>
        <p:txBody>
          <a:bodyPr wrap="square" lIns="0" tIns="0" rIns="0" bIns="0" rtlCol="0"/>
          <a:lstStyle/>
          <a:p/>
        </p:txBody>
      </p:sp>
      <p:sp>
        <p:nvSpPr>
          <p:cNvPr id="86" name="object 86"/>
          <p:cNvSpPr txBox="1"/>
          <p:nvPr/>
        </p:nvSpPr>
        <p:spPr>
          <a:xfrm>
            <a:off x="3784854" y="5328920"/>
            <a:ext cx="30289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Arial Narrow" panose="020B0606020202030204"/>
                <a:cs typeface="Arial Narrow" panose="020B0606020202030204"/>
              </a:rPr>
              <a:t>29</a:t>
            </a:r>
            <a:endParaRPr sz="2400">
              <a:latin typeface="Arial Narrow" panose="020B0606020202030204"/>
              <a:cs typeface="Arial Narrow" panose="020B0606020202030204"/>
            </a:endParaRPr>
          </a:p>
        </p:txBody>
      </p:sp>
      <p:sp>
        <p:nvSpPr>
          <p:cNvPr id="87" name="object 87"/>
          <p:cNvSpPr txBox="1"/>
          <p:nvPr/>
        </p:nvSpPr>
        <p:spPr>
          <a:xfrm>
            <a:off x="3183382" y="5833059"/>
            <a:ext cx="497840"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latin typeface="Arial Narrow" panose="020B0606020202030204"/>
                <a:cs typeface="Arial Narrow" panose="020B0606020202030204"/>
              </a:rPr>
              <a:t>Nov</a:t>
            </a:r>
            <a:endParaRPr sz="2400">
              <a:latin typeface="Arial Narrow" panose="020B0606020202030204"/>
              <a:cs typeface="Arial Narrow" panose="020B0606020202030204"/>
            </a:endParaRPr>
          </a:p>
        </p:txBody>
      </p:sp>
      <p:sp>
        <p:nvSpPr>
          <p:cNvPr id="88" name="object 88"/>
          <p:cNvSpPr/>
          <p:nvPr/>
        </p:nvSpPr>
        <p:spPr>
          <a:xfrm>
            <a:off x="3432810" y="5734050"/>
            <a:ext cx="360045" cy="215900"/>
          </a:xfrm>
          <a:custGeom>
            <a:avLst/>
            <a:gdLst/>
            <a:ahLst/>
            <a:cxnLst/>
            <a:rect l="l" t="t" r="r" b="b"/>
            <a:pathLst>
              <a:path w="360044" h="215900">
                <a:moveTo>
                  <a:pt x="0" y="215823"/>
                </a:moveTo>
                <a:lnTo>
                  <a:pt x="359917" y="0"/>
                </a:lnTo>
              </a:path>
            </a:pathLst>
          </a:custGeom>
          <a:ln w="19812">
            <a:solidFill>
              <a:srgbClr val="0000FF"/>
            </a:solidFill>
          </a:ln>
        </p:spPr>
        <p:txBody>
          <a:bodyPr wrap="square" lIns="0" tIns="0" rIns="0" bIns="0" rtlCol="0"/>
          <a:lstStyle/>
          <a:p/>
        </p:txBody>
      </p:sp>
      <p:sp>
        <p:nvSpPr>
          <p:cNvPr id="89" name="object 89"/>
          <p:cNvSpPr/>
          <p:nvPr/>
        </p:nvSpPr>
        <p:spPr>
          <a:xfrm>
            <a:off x="2713482" y="5086350"/>
            <a:ext cx="1007744" cy="288290"/>
          </a:xfrm>
          <a:custGeom>
            <a:avLst/>
            <a:gdLst/>
            <a:ahLst/>
            <a:cxnLst/>
            <a:rect l="l" t="t" r="r" b="b"/>
            <a:pathLst>
              <a:path w="1007744" h="288289">
                <a:moveTo>
                  <a:pt x="0" y="0"/>
                </a:moveTo>
                <a:lnTo>
                  <a:pt x="1007618" y="287781"/>
                </a:lnTo>
              </a:path>
            </a:pathLst>
          </a:custGeom>
          <a:ln w="19812">
            <a:solidFill>
              <a:srgbClr val="0000FF"/>
            </a:solidFill>
          </a:ln>
        </p:spPr>
        <p:txBody>
          <a:bodyPr wrap="square" lIns="0" tIns="0" rIns="0" bIns="0" rtlCol="0"/>
          <a:lstStyle/>
          <a:p/>
        </p:txBody>
      </p:sp>
      <p:sp>
        <p:nvSpPr>
          <p:cNvPr id="90" name="object 90"/>
          <p:cNvSpPr/>
          <p:nvPr/>
        </p:nvSpPr>
        <p:spPr>
          <a:xfrm>
            <a:off x="4151376" y="5762244"/>
            <a:ext cx="666115" cy="323215"/>
          </a:xfrm>
          <a:custGeom>
            <a:avLst/>
            <a:gdLst/>
            <a:ahLst/>
            <a:cxnLst/>
            <a:rect l="l" t="t" r="r" b="b"/>
            <a:pathLst>
              <a:path w="666114" h="323214">
                <a:moveTo>
                  <a:pt x="665988" y="80771"/>
                </a:moveTo>
                <a:lnTo>
                  <a:pt x="655827" y="80771"/>
                </a:lnTo>
                <a:lnTo>
                  <a:pt x="655827" y="242315"/>
                </a:lnTo>
                <a:lnTo>
                  <a:pt x="665988" y="242315"/>
                </a:lnTo>
                <a:lnTo>
                  <a:pt x="665988" y="80771"/>
                </a:lnTo>
                <a:close/>
              </a:path>
              <a:path w="666114" h="323214">
                <a:moveTo>
                  <a:pt x="645795" y="80771"/>
                </a:moveTo>
                <a:lnTo>
                  <a:pt x="625601" y="80771"/>
                </a:lnTo>
                <a:lnTo>
                  <a:pt x="625601" y="242315"/>
                </a:lnTo>
                <a:lnTo>
                  <a:pt x="645795" y="242315"/>
                </a:lnTo>
                <a:lnTo>
                  <a:pt x="645795" y="80771"/>
                </a:lnTo>
                <a:close/>
              </a:path>
              <a:path w="666114" h="323214">
                <a:moveTo>
                  <a:pt x="161544" y="0"/>
                </a:moveTo>
                <a:lnTo>
                  <a:pt x="0" y="161543"/>
                </a:lnTo>
                <a:lnTo>
                  <a:pt x="161544" y="323087"/>
                </a:lnTo>
                <a:lnTo>
                  <a:pt x="161544" y="242315"/>
                </a:lnTo>
                <a:lnTo>
                  <a:pt x="615569" y="242315"/>
                </a:lnTo>
                <a:lnTo>
                  <a:pt x="615569" y="80771"/>
                </a:lnTo>
                <a:lnTo>
                  <a:pt x="161544" y="80771"/>
                </a:lnTo>
                <a:lnTo>
                  <a:pt x="161544" y="0"/>
                </a:lnTo>
                <a:close/>
              </a:path>
            </a:pathLst>
          </a:custGeom>
          <a:solidFill>
            <a:srgbClr val="C5C5C5"/>
          </a:solidFill>
        </p:spPr>
        <p:txBody>
          <a:bodyPr wrap="square" lIns="0" tIns="0" rIns="0" bIns="0" rtlCol="0"/>
          <a:lstStyle/>
          <a:p/>
        </p:txBody>
      </p:sp>
      <p:sp>
        <p:nvSpPr>
          <p:cNvPr id="91" name="object 91"/>
          <p:cNvSpPr/>
          <p:nvPr/>
        </p:nvSpPr>
        <p:spPr>
          <a:xfrm>
            <a:off x="4802632" y="5838444"/>
            <a:ext cx="19685" cy="170815"/>
          </a:xfrm>
          <a:custGeom>
            <a:avLst/>
            <a:gdLst/>
            <a:ahLst/>
            <a:cxnLst/>
            <a:rect l="l" t="t" r="r" b="b"/>
            <a:pathLst>
              <a:path w="19685" h="170814">
                <a:moveTo>
                  <a:pt x="0" y="170687"/>
                </a:moveTo>
                <a:lnTo>
                  <a:pt x="19303" y="170687"/>
                </a:lnTo>
                <a:lnTo>
                  <a:pt x="19303" y="0"/>
                </a:lnTo>
                <a:lnTo>
                  <a:pt x="0" y="0"/>
                </a:lnTo>
                <a:lnTo>
                  <a:pt x="0" y="170687"/>
                </a:lnTo>
                <a:close/>
              </a:path>
            </a:pathLst>
          </a:custGeom>
          <a:solidFill>
            <a:srgbClr val="000000"/>
          </a:solidFill>
        </p:spPr>
        <p:txBody>
          <a:bodyPr wrap="square" lIns="0" tIns="0" rIns="0" bIns="0" rtlCol="0"/>
          <a:lstStyle/>
          <a:p/>
        </p:txBody>
      </p:sp>
      <p:sp>
        <p:nvSpPr>
          <p:cNvPr id="92" name="object 92"/>
          <p:cNvSpPr/>
          <p:nvPr/>
        </p:nvSpPr>
        <p:spPr>
          <a:xfrm>
            <a:off x="4772405" y="5838444"/>
            <a:ext cx="29845" cy="170815"/>
          </a:xfrm>
          <a:custGeom>
            <a:avLst/>
            <a:gdLst/>
            <a:ahLst/>
            <a:cxnLst/>
            <a:rect l="l" t="t" r="r" b="b"/>
            <a:pathLst>
              <a:path w="29845" h="170814">
                <a:moveTo>
                  <a:pt x="0" y="170687"/>
                </a:moveTo>
                <a:lnTo>
                  <a:pt x="29337" y="170687"/>
                </a:lnTo>
                <a:lnTo>
                  <a:pt x="29337" y="0"/>
                </a:lnTo>
                <a:lnTo>
                  <a:pt x="0" y="0"/>
                </a:lnTo>
                <a:lnTo>
                  <a:pt x="0" y="170687"/>
                </a:lnTo>
                <a:close/>
              </a:path>
            </a:pathLst>
          </a:custGeom>
          <a:solidFill>
            <a:srgbClr val="000000"/>
          </a:solidFill>
        </p:spPr>
        <p:txBody>
          <a:bodyPr wrap="square" lIns="0" tIns="0" rIns="0" bIns="0" rtlCol="0"/>
          <a:lstStyle/>
          <a:p/>
        </p:txBody>
      </p:sp>
      <p:sp>
        <p:nvSpPr>
          <p:cNvPr id="93" name="object 93"/>
          <p:cNvSpPr/>
          <p:nvPr/>
        </p:nvSpPr>
        <p:spPr>
          <a:xfrm>
            <a:off x="4151376" y="5762244"/>
            <a:ext cx="615950" cy="323215"/>
          </a:xfrm>
          <a:custGeom>
            <a:avLst/>
            <a:gdLst/>
            <a:ahLst/>
            <a:cxnLst/>
            <a:rect l="l" t="t" r="r" b="b"/>
            <a:pathLst>
              <a:path w="615950" h="323214">
                <a:moveTo>
                  <a:pt x="615569" y="242315"/>
                </a:moveTo>
                <a:lnTo>
                  <a:pt x="161544" y="242315"/>
                </a:lnTo>
                <a:lnTo>
                  <a:pt x="161544" y="323087"/>
                </a:lnTo>
                <a:lnTo>
                  <a:pt x="0" y="161543"/>
                </a:lnTo>
                <a:lnTo>
                  <a:pt x="161544" y="0"/>
                </a:lnTo>
                <a:lnTo>
                  <a:pt x="161544" y="80771"/>
                </a:lnTo>
                <a:lnTo>
                  <a:pt x="615569" y="80771"/>
                </a:lnTo>
                <a:lnTo>
                  <a:pt x="615569" y="242315"/>
                </a:lnTo>
                <a:close/>
              </a:path>
            </a:pathLst>
          </a:custGeom>
          <a:ln w="9143">
            <a:solidFill>
              <a:srgbClr val="000000"/>
            </a:solidFill>
          </a:ln>
        </p:spPr>
        <p:txBody>
          <a:bodyPr wrap="square" lIns="0" tIns="0" rIns="0" bIns="0" rtlCol="0"/>
          <a:lstStyle/>
          <a:p/>
        </p:txBody>
      </p:sp>
      <p:sp>
        <p:nvSpPr>
          <p:cNvPr id="94" name="object 94"/>
          <p:cNvSpPr txBox="1"/>
          <p:nvPr/>
        </p:nvSpPr>
        <p:spPr>
          <a:xfrm>
            <a:off x="2071217" y="4614391"/>
            <a:ext cx="739140" cy="1272540"/>
          </a:xfrm>
          <a:prstGeom prst="rect">
            <a:avLst/>
          </a:prstGeom>
        </p:spPr>
        <p:txBody>
          <a:bodyPr vert="horz" wrap="square" lIns="0" tIns="224155" rIns="0" bIns="0" rtlCol="0">
            <a:spAutoFit/>
          </a:bodyPr>
          <a:lstStyle/>
          <a:p>
            <a:pPr marL="130175">
              <a:lnSpc>
                <a:spcPct val="100000"/>
              </a:lnSpc>
              <a:spcBef>
                <a:spcPts val="1765"/>
              </a:spcBef>
            </a:pPr>
            <a:r>
              <a:rPr sz="2400" b="1" spc="-5" dirty="0">
                <a:solidFill>
                  <a:srgbClr val="0000FF"/>
                </a:solidFill>
                <a:latin typeface="Arial Narrow" panose="020B0606020202030204"/>
                <a:cs typeface="Arial Narrow" panose="020B0606020202030204"/>
              </a:rPr>
              <a:t>join</a:t>
            </a:r>
            <a:endParaRPr sz="2400">
              <a:latin typeface="Arial Narrow" panose="020B0606020202030204"/>
              <a:cs typeface="Arial Narrow" panose="020B0606020202030204"/>
            </a:endParaRPr>
          </a:p>
          <a:p>
            <a:pPr marL="12700">
              <a:lnSpc>
                <a:spcPct val="100000"/>
              </a:lnSpc>
              <a:spcBef>
                <a:spcPts val="1935"/>
              </a:spcBef>
            </a:pPr>
            <a:r>
              <a:rPr sz="2800" b="1" spc="5" dirty="0">
                <a:latin typeface="Microsoft JhengHei" panose="020B0604030504040204" charset="-120"/>
                <a:cs typeface="Microsoft JhengHei" panose="020B0604030504040204" charset="-120"/>
              </a:rPr>
              <a:t>或者</a:t>
            </a:r>
            <a:endParaRPr sz="2800">
              <a:latin typeface="Microsoft JhengHei" panose="020B0604030504040204" charset="-120"/>
              <a:cs typeface="Microsoft JhengHei" panose="020B0604030504040204" charset="-120"/>
            </a:endParaRPr>
          </a:p>
        </p:txBody>
      </p:sp>
      <p:sp>
        <p:nvSpPr>
          <p:cNvPr id="98" name="标题 97"/>
          <p:cNvSpPr/>
          <p:nvPr>
            <p:ph type="title"/>
          </p:nvPr>
        </p:nvSpPr>
        <p:spPr>
          <a:xfrm>
            <a:off x="670560" y="358140"/>
            <a:ext cx="10850880" cy="59055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短语结构与依存结构的关系</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
        <p:nvSpPr>
          <p:cNvPr id="2" name="object 77"/>
          <p:cNvSpPr txBox="1"/>
          <p:nvPr/>
        </p:nvSpPr>
        <p:spPr>
          <a:xfrm>
            <a:off x="1959965" y="1529537"/>
            <a:ext cx="8238490" cy="453390"/>
          </a:xfrm>
          <a:prstGeom prst="rect">
            <a:avLst/>
          </a:prstGeom>
        </p:spPr>
        <p:txBody>
          <a:bodyPr vert="horz" wrap="square" lIns="0" tIns="41910" rIns="0" bIns="0" rtlCol="0">
            <a:spAutoFit/>
          </a:bodyPr>
          <a:p>
            <a:pPr marL="12065" marR="5080" indent="0">
              <a:lnSpc>
                <a:spcPts val="3210"/>
              </a:lnSpc>
              <a:spcBef>
                <a:spcPts val="330"/>
              </a:spcBef>
              <a:buClr>
                <a:srgbClr val="3333CC"/>
              </a:buClr>
              <a:buSzPct val="89000"/>
              <a:buNone/>
              <a:tabLst>
                <a:tab pos="377190" algn="l"/>
              </a:tabLst>
            </a:pPr>
            <a:r>
              <a:rPr sz="2500" b="1" dirty="0">
                <a:latin typeface="Times New Roman" panose="02020603050405020304" charset="0"/>
                <a:cs typeface="Times New Roman" panose="02020603050405020304" charset="0"/>
              </a:rPr>
              <a:t>将</a:t>
            </a:r>
            <a:r>
              <a:rPr sz="2500" b="1" dirty="0">
                <a:solidFill>
                  <a:srgbClr val="FF0000"/>
                </a:solidFill>
                <a:latin typeface="Times New Roman" panose="02020603050405020304" charset="0"/>
                <a:cs typeface="Times New Roman" panose="02020603050405020304" charset="0"/>
              </a:rPr>
              <a:t>非中心子节点</a:t>
            </a:r>
            <a:r>
              <a:rPr sz="2500" b="1" dirty="0">
                <a:latin typeface="Times New Roman" panose="02020603050405020304" charset="0"/>
                <a:cs typeface="Times New Roman" panose="02020603050405020304" charset="0"/>
              </a:rPr>
              <a:t>的中心词依存到</a:t>
            </a:r>
            <a:r>
              <a:rPr sz="2500" b="1" dirty="0">
                <a:solidFill>
                  <a:srgbClr val="FF0000"/>
                </a:solidFill>
                <a:latin typeface="Times New Roman" panose="02020603050405020304" charset="0"/>
                <a:cs typeface="Times New Roman" panose="02020603050405020304" charset="0"/>
              </a:rPr>
              <a:t>中心子节点</a:t>
            </a:r>
            <a:r>
              <a:rPr sz="2500" b="1" dirty="0">
                <a:latin typeface="Times New Roman" panose="02020603050405020304" charset="0"/>
                <a:cs typeface="Times New Roman" panose="02020603050405020304" charset="0"/>
              </a:rPr>
              <a:t>的中心词上</a:t>
            </a:r>
            <a:endParaRPr sz="2500" b="1" dirty="0">
              <a:latin typeface="Times New Roman" panose="02020603050405020304" charset="0"/>
              <a:cs typeface="Times New Roman" panose="020206030504050203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7477111" y="1445612"/>
            <a:ext cx="275590" cy="244475"/>
          </a:xfrm>
          <a:prstGeom prst="rect">
            <a:avLst/>
          </a:prstGeom>
        </p:spPr>
        <p:txBody>
          <a:bodyPr vert="horz" wrap="square" lIns="0" tIns="13970" rIns="0" bIns="0" rtlCol="0">
            <a:spAutoFit/>
          </a:bodyPr>
          <a:lstStyle/>
          <a:p>
            <a:pPr marL="12700">
              <a:lnSpc>
                <a:spcPct val="100000"/>
              </a:lnSpc>
              <a:spcBef>
                <a:spcPts val="110"/>
              </a:spcBef>
            </a:pPr>
            <a:r>
              <a:rPr sz="1500" spc="-95" dirty="0">
                <a:latin typeface="Times New Roman" panose="02020603050405020304"/>
                <a:cs typeface="Times New Roman" panose="02020603050405020304"/>
              </a:rPr>
              <a:t>join</a:t>
            </a:r>
            <a:endParaRPr sz="1500">
              <a:latin typeface="Times New Roman" panose="02020603050405020304"/>
              <a:cs typeface="Times New Roman" panose="02020603050405020304"/>
            </a:endParaRPr>
          </a:p>
        </p:txBody>
      </p:sp>
      <p:sp>
        <p:nvSpPr>
          <p:cNvPr id="11" name="object 11"/>
          <p:cNvSpPr txBox="1"/>
          <p:nvPr/>
        </p:nvSpPr>
        <p:spPr>
          <a:xfrm>
            <a:off x="6130640" y="2126858"/>
            <a:ext cx="499109" cy="244475"/>
          </a:xfrm>
          <a:prstGeom prst="rect">
            <a:avLst/>
          </a:prstGeom>
        </p:spPr>
        <p:txBody>
          <a:bodyPr vert="horz" wrap="square" lIns="0" tIns="13970" rIns="0" bIns="0" rtlCol="0">
            <a:spAutoFit/>
          </a:bodyPr>
          <a:lstStyle/>
          <a:p>
            <a:pPr marL="12700">
              <a:lnSpc>
                <a:spcPct val="100000"/>
              </a:lnSpc>
              <a:spcBef>
                <a:spcPts val="110"/>
              </a:spcBef>
            </a:pPr>
            <a:r>
              <a:rPr sz="1500" spc="-170" dirty="0">
                <a:latin typeface="Times New Roman" panose="02020603050405020304"/>
                <a:cs typeface="Times New Roman" panose="02020603050405020304"/>
              </a:rPr>
              <a:t>V</a:t>
            </a:r>
            <a:r>
              <a:rPr sz="1500" spc="-105" dirty="0">
                <a:latin typeface="Times New Roman" panose="02020603050405020304"/>
                <a:cs typeface="Times New Roman" panose="02020603050405020304"/>
              </a:rPr>
              <a:t>inken</a:t>
            </a:r>
            <a:endParaRPr sz="1500">
              <a:latin typeface="Times New Roman" panose="02020603050405020304"/>
              <a:cs typeface="Times New Roman" panose="02020603050405020304"/>
            </a:endParaRPr>
          </a:p>
        </p:txBody>
      </p:sp>
      <p:sp>
        <p:nvSpPr>
          <p:cNvPr id="12" name="object 12"/>
          <p:cNvSpPr txBox="1"/>
          <p:nvPr/>
        </p:nvSpPr>
        <p:spPr>
          <a:xfrm>
            <a:off x="7097254" y="2126858"/>
            <a:ext cx="275590" cy="244475"/>
          </a:xfrm>
          <a:prstGeom prst="rect">
            <a:avLst/>
          </a:prstGeom>
        </p:spPr>
        <p:txBody>
          <a:bodyPr vert="horz" wrap="square" lIns="0" tIns="13970" rIns="0" bIns="0" rtlCol="0">
            <a:spAutoFit/>
          </a:bodyPr>
          <a:lstStyle/>
          <a:p>
            <a:pPr marL="12700">
              <a:lnSpc>
                <a:spcPct val="100000"/>
              </a:lnSpc>
              <a:spcBef>
                <a:spcPts val="110"/>
              </a:spcBef>
            </a:pPr>
            <a:r>
              <a:rPr sz="1500" spc="-170" dirty="0">
                <a:latin typeface="Times New Roman" panose="02020603050405020304"/>
                <a:cs typeface="Times New Roman" panose="02020603050405020304"/>
              </a:rPr>
              <a:t>w</a:t>
            </a:r>
            <a:r>
              <a:rPr sz="1500" spc="-65" dirty="0">
                <a:latin typeface="Times New Roman" panose="02020603050405020304"/>
                <a:cs typeface="Times New Roman" panose="02020603050405020304"/>
              </a:rPr>
              <a:t>ill</a:t>
            </a:r>
            <a:endParaRPr sz="1500">
              <a:latin typeface="Times New Roman" panose="02020603050405020304"/>
              <a:cs typeface="Times New Roman" panose="02020603050405020304"/>
            </a:endParaRPr>
          </a:p>
        </p:txBody>
      </p:sp>
      <p:sp>
        <p:nvSpPr>
          <p:cNvPr id="13" name="object 13"/>
          <p:cNvSpPr txBox="1"/>
          <p:nvPr/>
        </p:nvSpPr>
        <p:spPr>
          <a:xfrm>
            <a:off x="7741963" y="2126858"/>
            <a:ext cx="391795" cy="244475"/>
          </a:xfrm>
          <a:prstGeom prst="rect">
            <a:avLst/>
          </a:prstGeom>
        </p:spPr>
        <p:txBody>
          <a:bodyPr vert="horz" wrap="square" lIns="0" tIns="13970" rIns="0" bIns="0" rtlCol="0">
            <a:spAutoFit/>
          </a:bodyPr>
          <a:lstStyle/>
          <a:p>
            <a:pPr marL="12700">
              <a:lnSpc>
                <a:spcPct val="100000"/>
              </a:lnSpc>
              <a:spcBef>
                <a:spcPts val="110"/>
              </a:spcBef>
            </a:pPr>
            <a:r>
              <a:rPr sz="1500" spc="-110" dirty="0">
                <a:latin typeface="Times New Roman" panose="02020603050405020304"/>
                <a:cs typeface="Times New Roman" panose="02020603050405020304"/>
              </a:rPr>
              <a:t>board</a:t>
            </a:r>
            <a:endParaRPr sz="1500">
              <a:latin typeface="Times New Roman" panose="02020603050405020304"/>
              <a:cs typeface="Times New Roman" panose="02020603050405020304"/>
            </a:endParaRPr>
          </a:p>
        </p:txBody>
      </p:sp>
      <p:sp>
        <p:nvSpPr>
          <p:cNvPr id="14" name="object 14"/>
          <p:cNvSpPr txBox="1"/>
          <p:nvPr/>
        </p:nvSpPr>
        <p:spPr>
          <a:xfrm>
            <a:off x="8674680" y="2126858"/>
            <a:ext cx="159385" cy="244475"/>
          </a:xfrm>
          <a:prstGeom prst="rect">
            <a:avLst/>
          </a:prstGeom>
        </p:spPr>
        <p:txBody>
          <a:bodyPr vert="horz" wrap="square" lIns="0" tIns="13970" rIns="0" bIns="0" rtlCol="0">
            <a:spAutoFit/>
          </a:bodyPr>
          <a:lstStyle/>
          <a:p>
            <a:pPr marL="12700">
              <a:lnSpc>
                <a:spcPct val="100000"/>
              </a:lnSpc>
              <a:spcBef>
                <a:spcPts val="110"/>
              </a:spcBef>
            </a:pPr>
            <a:r>
              <a:rPr sz="1500" spc="-105" dirty="0">
                <a:latin typeface="Times New Roman" panose="02020603050405020304"/>
                <a:cs typeface="Times New Roman" panose="02020603050405020304"/>
              </a:rPr>
              <a:t>a</a:t>
            </a:r>
            <a:r>
              <a:rPr sz="1500" spc="-95" dirty="0">
                <a:latin typeface="Times New Roman" panose="02020603050405020304"/>
                <a:cs typeface="Times New Roman" panose="02020603050405020304"/>
              </a:rPr>
              <a:t>s</a:t>
            </a:r>
            <a:endParaRPr sz="1500">
              <a:latin typeface="Times New Roman" panose="02020603050405020304"/>
              <a:cs typeface="Times New Roman" panose="02020603050405020304"/>
            </a:endParaRPr>
          </a:p>
        </p:txBody>
      </p:sp>
      <p:sp>
        <p:nvSpPr>
          <p:cNvPr id="15" name="object 15"/>
          <p:cNvSpPr txBox="1"/>
          <p:nvPr/>
        </p:nvSpPr>
        <p:spPr>
          <a:xfrm>
            <a:off x="10066748" y="2126858"/>
            <a:ext cx="186690" cy="244475"/>
          </a:xfrm>
          <a:prstGeom prst="rect">
            <a:avLst/>
          </a:prstGeom>
        </p:spPr>
        <p:txBody>
          <a:bodyPr vert="horz" wrap="square" lIns="0" tIns="13970" rIns="0" bIns="0" rtlCol="0">
            <a:spAutoFit/>
          </a:bodyPr>
          <a:lstStyle/>
          <a:p>
            <a:pPr marL="12700">
              <a:lnSpc>
                <a:spcPct val="100000"/>
              </a:lnSpc>
              <a:spcBef>
                <a:spcPts val="110"/>
              </a:spcBef>
            </a:pPr>
            <a:r>
              <a:rPr sz="1500" spc="-120" dirty="0">
                <a:latin typeface="Times New Roman" panose="02020603050405020304"/>
                <a:cs typeface="Times New Roman" panose="02020603050405020304"/>
              </a:rPr>
              <a:t>29</a:t>
            </a:r>
            <a:endParaRPr sz="1500">
              <a:latin typeface="Times New Roman" panose="02020603050405020304"/>
              <a:cs typeface="Times New Roman" panose="02020603050405020304"/>
            </a:endParaRPr>
          </a:p>
        </p:txBody>
      </p:sp>
      <p:sp>
        <p:nvSpPr>
          <p:cNvPr id="16" name="object 16"/>
          <p:cNvSpPr txBox="1"/>
          <p:nvPr/>
        </p:nvSpPr>
        <p:spPr>
          <a:xfrm>
            <a:off x="7427984" y="2581012"/>
            <a:ext cx="222250" cy="244475"/>
          </a:xfrm>
          <a:prstGeom prst="rect">
            <a:avLst/>
          </a:prstGeom>
        </p:spPr>
        <p:txBody>
          <a:bodyPr vert="horz" wrap="square" lIns="0" tIns="13970" rIns="0" bIns="0" rtlCol="0">
            <a:spAutoFit/>
          </a:bodyPr>
          <a:lstStyle/>
          <a:p>
            <a:pPr marL="12700">
              <a:lnSpc>
                <a:spcPct val="100000"/>
              </a:lnSpc>
              <a:spcBef>
                <a:spcPts val="110"/>
              </a:spcBef>
            </a:pPr>
            <a:r>
              <a:rPr sz="1500" spc="-100" dirty="0">
                <a:latin typeface="Times New Roman" panose="02020603050405020304"/>
                <a:cs typeface="Times New Roman" panose="02020603050405020304"/>
              </a:rPr>
              <a:t>the</a:t>
            </a:r>
            <a:endParaRPr sz="1500">
              <a:latin typeface="Times New Roman" panose="02020603050405020304"/>
              <a:cs typeface="Times New Roman" panose="02020603050405020304"/>
            </a:endParaRPr>
          </a:p>
        </p:txBody>
      </p:sp>
      <p:sp>
        <p:nvSpPr>
          <p:cNvPr id="17" name="object 17"/>
          <p:cNvSpPr txBox="1"/>
          <p:nvPr/>
        </p:nvSpPr>
        <p:spPr>
          <a:xfrm>
            <a:off x="9042396" y="2581012"/>
            <a:ext cx="1059815" cy="244475"/>
          </a:xfrm>
          <a:prstGeom prst="rect">
            <a:avLst/>
          </a:prstGeom>
        </p:spPr>
        <p:txBody>
          <a:bodyPr vert="horz" wrap="square" lIns="0" tIns="13970" rIns="0" bIns="0" rtlCol="0">
            <a:spAutoFit/>
          </a:bodyPr>
          <a:lstStyle/>
          <a:p>
            <a:pPr marL="12700">
              <a:lnSpc>
                <a:spcPct val="100000"/>
              </a:lnSpc>
              <a:spcBef>
                <a:spcPts val="110"/>
              </a:spcBef>
              <a:tabLst>
                <a:tab pos="769620" algn="l"/>
              </a:tabLst>
            </a:pPr>
            <a:r>
              <a:rPr sz="1500" spc="-95" dirty="0">
                <a:latin typeface="Times New Roman" panose="02020603050405020304"/>
                <a:cs typeface="Times New Roman" panose="02020603050405020304"/>
              </a:rPr>
              <a:t>director</a:t>
            </a:r>
            <a:r>
              <a:rPr sz="1500" spc="-95" dirty="0">
                <a:latin typeface="Times New Roman" panose="02020603050405020304"/>
                <a:cs typeface="Times New Roman" panose="02020603050405020304"/>
              </a:rPr>
              <a:t>	</a:t>
            </a:r>
            <a:r>
              <a:rPr sz="1500" spc="-170" dirty="0">
                <a:latin typeface="Times New Roman" panose="02020603050405020304"/>
                <a:cs typeface="Times New Roman" panose="02020603050405020304"/>
              </a:rPr>
              <a:t>N</a:t>
            </a:r>
            <a:r>
              <a:rPr sz="1500" spc="-120" dirty="0">
                <a:latin typeface="Times New Roman" panose="02020603050405020304"/>
                <a:cs typeface="Times New Roman" panose="02020603050405020304"/>
              </a:rPr>
              <a:t>ov</a:t>
            </a:r>
            <a:endParaRPr sz="1500">
              <a:latin typeface="Times New Roman" panose="02020603050405020304"/>
              <a:cs typeface="Times New Roman" panose="02020603050405020304"/>
            </a:endParaRPr>
          </a:p>
        </p:txBody>
      </p:sp>
      <p:sp>
        <p:nvSpPr>
          <p:cNvPr id="18" name="object 18"/>
          <p:cNvSpPr txBox="1"/>
          <p:nvPr/>
        </p:nvSpPr>
        <p:spPr>
          <a:xfrm>
            <a:off x="8440194" y="3035172"/>
            <a:ext cx="1135380" cy="244475"/>
          </a:xfrm>
          <a:prstGeom prst="rect">
            <a:avLst/>
          </a:prstGeom>
        </p:spPr>
        <p:txBody>
          <a:bodyPr vert="horz" wrap="square" lIns="0" tIns="13970" rIns="0" bIns="0" rtlCol="0">
            <a:spAutoFit/>
          </a:bodyPr>
          <a:lstStyle/>
          <a:p>
            <a:pPr marL="12700">
              <a:lnSpc>
                <a:spcPct val="100000"/>
              </a:lnSpc>
              <a:spcBef>
                <a:spcPts val="110"/>
              </a:spcBef>
              <a:tabLst>
                <a:tab pos="264795" algn="l"/>
              </a:tabLst>
            </a:pPr>
            <a:r>
              <a:rPr sz="1500" spc="-105" dirty="0">
                <a:latin typeface="Times New Roman" panose="02020603050405020304"/>
                <a:cs typeface="Times New Roman" panose="02020603050405020304"/>
              </a:rPr>
              <a:t>a</a:t>
            </a:r>
            <a:r>
              <a:rPr sz="1500" spc="-105" dirty="0">
                <a:latin typeface="Times New Roman" panose="02020603050405020304"/>
                <a:cs typeface="Times New Roman" panose="02020603050405020304"/>
              </a:rPr>
              <a:t>	</a:t>
            </a:r>
            <a:r>
              <a:rPr sz="1500" spc="-105" dirty="0">
                <a:latin typeface="Times New Roman" panose="02020603050405020304"/>
                <a:cs typeface="Times New Roman" panose="02020603050405020304"/>
              </a:rPr>
              <a:t>nonexecutive</a:t>
            </a:r>
            <a:endParaRPr sz="1500">
              <a:latin typeface="Times New Roman" panose="02020603050405020304"/>
              <a:cs typeface="Times New Roman" panose="02020603050405020304"/>
            </a:endParaRPr>
          </a:p>
        </p:txBody>
      </p:sp>
      <p:sp>
        <p:nvSpPr>
          <p:cNvPr id="19" name="object 19"/>
          <p:cNvSpPr/>
          <p:nvPr/>
        </p:nvSpPr>
        <p:spPr>
          <a:xfrm>
            <a:off x="6285272" y="1706422"/>
            <a:ext cx="1329690" cy="454659"/>
          </a:xfrm>
          <a:custGeom>
            <a:avLst/>
            <a:gdLst/>
            <a:ahLst/>
            <a:cxnLst/>
            <a:rect l="l" t="t" r="r" b="b"/>
            <a:pathLst>
              <a:path w="1329689" h="454660">
                <a:moveTo>
                  <a:pt x="0" y="454153"/>
                </a:moveTo>
                <a:lnTo>
                  <a:pt x="1329512" y="0"/>
                </a:lnTo>
              </a:path>
            </a:pathLst>
          </a:custGeom>
          <a:ln w="22676">
            <a:solidFill>
              <a:srgbClr val="000000"/>
            </a:solidFill>
          </a:ln>
        </p:spPr>
        <p:txBody>
          <a:bodyPr wrap="square" lIns="0" tIns="0" rIns="0" bIns="0" rtlCol="0"/>
          <a:lstStyle/>
          <a:p/>
        </p:txBody>
      </p:sp>
      <p:sp>
        <p:nvSpPr>
          <p:cNvPr id="20" name="object 20"/>
          <p:cNvSpPr/>
          <p:nvPr/>
        </p:nvSpPr>
        <p:spPr>
          <a:xfrm>
            <a:off x="7234928" y="1706422"/>
            <a:ext cx="380365" cy="454659"/>
          </a:xfrm>
          <a:custGeom>
            <a:avLst/>
            <a:gdLst/>
            <a:ahLst/>
            <a:cxnLst/>
            <a:rect l="l" t="t" r="r" b="b"/>
            <a:pathLst>
              <a:path w="380364" h="454660">
                <a:moveTo>
                  <a:pt x="0" y="454153"/>
                </a:moveTo>
                <a:lnTo>
                  <a:pt x="379856" y="0"/>
                </a:lnTo>
              </a:path>
            </a:pathLst>
          </a:custGeom>
          <a:ln w="20850">
            <a:solidFill>
              <a:srgbClr val="000000"/>
            </a:solidFill>
          </a:ln>
        </p:spPr>
        <p:txBody>
          <a:bodyPr wrap="square" lIns="0" tIns="0" rIns="0" bIns="0" rtlCol="0"/>
          <a:lstStyle/>
          <a:p/>
        </p:txBody>
      </p:sp>
      <p:sp>
        <p:nvSpPr>
          <p:cNvPr id="21" name="object 21"/>
          <p:cNvSpPr/>
          <p:nvPr/>
        </p:nvSpPr>
        <p:spPr>
          <a:xfrm>
            <a:off x="7614785" y="1706422"/>
            <a:ext cx="1139825" cy="454659"/>
          </a:xfrm>
          <a:custGeom>
            <a:avLst/>
            <a:gdLst/>
            <a:ahLst/>
            <a:cxnLst/>
            <a:rect l="l" t="t" r="r" b="b"/>
            <a:pathLst>
              <a:path w="1139825" h="454660">
                <a:moveTo>
                  <a:pt x="1139597" y="454153"/>
                </a:moveTo>
                <a:lnTo>
                  <a:pt x="0" y="0"/>
                </a:lnTo>
              </a:path>
            </a:pathLst>
          </a:custGeom>
          <a:ln w="22554">
            <a:solidFill>
              <a:srgbClr val="000000"/>
            </a:solidFill>
          </a:ln>
        </p:spPr>
        <p:txBody>
          <a:bodyPr wrap="square" lIns="0" tIns="0" rIns="0" bIns="0" rtlCol="0"/>
          <a:lstStyle/>
          <a:p/>
        </p:txBody>
      </p:sp>
      <p:sp>
        <p:nvSpPr>
          <p:cNvPr id="22" name="object 22"/>
          <p:cNvSpPr/>
          <p:nvPr/>
        </p:nvSpPr>
        <p:spPr>
          <a:xfrm>
            <a:off x="7614785" y="1706422"/>
            <a:ext cx="2469515" cy="454659"/>
          </a:xfrm>
          <a:custGeom>
            <a:avLst/>
            <a:gdLst/>
            <a:ahLst/>
            <a:cxnLst/>
            <a:rect l="l" t="t" r="r" b="b"/>
            <a:pathLst>
              <a:path w="2469515" h="454660">
                <a:moveTo>
                  <a:pt x="2469218" y="454153"/>
                </a:moveTo>
                <a:lnTo>
                  <a:pt x="0" y="0"/>
                </a:lnTo>
              </a:path>
            </a:pathLst>
          </a:custGeom>
          <a:ln w="22947">
            <a:solidFill>
              <a:srgbClr val="000000"/>
            </a:solidFill>
          </a:ln>
        </p:spPr>
        <p:txBody>
          <a:bodyPr wrap="square" lIns="0" tIns="0" rIns="0" bIns="0" rtlCol="0"/>
          <a:lstStyle/>
          <a:p/>
        </p:txBody>
      </p:sp>
      <p:sp>
        <p:nvSpPr>
          <p:cNvPr id="23" name="object 23"/>
          <p:cNvSpPr/>
          <p:nvPr/>
        </p:nvSpPr>
        <p:spPr>
          <a:xfrm>
            <a:off x="8754384" y="2387669"/>
            <a:ext cx="380365" cy="227329"/>
          </a:xfrm>
          <a:custGeom>
            <a:avLst/>
            <a:gdLst/>
            <a:ahLst/>
            <a:cxnLst/>
            <a:rect l="l" t="t" r="r" b="b"/>
            <a:pathLst>
              <a:path w="380365" h="227330">
                <a:moveTo>
                  <a:pt x="0" y="0"/>
                </a:moveTo>
                <a:lnTo>
                  <a:pt x="379776" y="227092"/>
                </a:lnTo>
              </a:path>
            </a:pathLst>
          </a:custGeom>
          <a:ln w="22077">
            <a:solidFill>
              <a:srgbClr val="000000"/>
            </a:solidFill>
          </a:ln>
        </p:spPr>
        <p:txBody>
          <a:bodyPr wrap="square" lIns="0" tIns="0" rIns="0" bIns="0" rtlCol="0"/>
          <a:lstStyle/>
          <a:p/>
        </p:txBody>
      </p:sp>
      <p:sp>
        <p:nvSpPr>
          <p:cNvPr id="24" name="object 24"/>
          <p:cNvSpPr/>
          <p:nvPr/>
        </p:nvSpPr>
        <p:spPr>
          <a:xfrm>
            <a:off x="8944406" y="2841823"/>
            <a:ext cx="189865" cy="227329"/>
          </a:xfrm>
          <a:custGeom>
            <a:avLst/>
            <a:gdLst/>
            <a:ahLst/>
            <a:cxnLst/>
            <a:rect l="l" t="t" r="r" b="b"/>
            <a:pathLst>
              <a:path w="189865" h="227330">
                <a:moveTo>
                  <a:pt x="189754" y="0"/>
                </a:moveTo>
                <a:lnTo>
                  <a:pt x="0" y="227083"/>
                </a:lnTo>
              </a:path>
            </a:pathLst>
          </a:custGeom>
          <a:ln w="20848">
            <a:solidFill>
              <a:srgbClr val="000000"/>
            </a:solidFill>
          </a:ln>
        </p:spPr>
        <p:txBody>
          <a:bodyPr wrap="square" lIns="0" tIns="0" rIns="0" bIns="0" rtlCol="0"/>
          <a:lstStyle/>
          <a:p/>
        </p:txBody>
      </p:sp>
      <p:sp>
        <p:nvSpPr>
          <p:cNvPr id="25" name="object 25"/>
          <p:cNvSpPr/>
          <p:nvPr/>
        </p:nvSpPr>
        <p:spPr>
          <a:xfrm>
            <a:off x="8564442" y="2841823"/>
            <a:ext cx="570230" cy="227329"/>
          </a:xfrm>
          <a:custGeom>
            <a:avLst/>
            <a:gdLst/>
            <a:ahLst/>
            <a:cxnLst/>
            <a:rect l="l" t="t" r="r" b="b"/>
            <a:pathLst>
              <a:path w="570229" h="227330">
                <a:moveTo>
                  <a:pt x="0" y="227083"/>
                </a:moveTo>
                <a:lnTo>
                  <a:pt x="569718" y="0"/>
                </a:lnTo>
              </a:path>
            </a:pathLst>
          </a:custGeom>
          <a:ln w="22553">
            <a:solidFill>
              <a:srgbClr val="000000"/>
            </a:solidFill>
          </a:ln>
        </p:spPr>
        <p:txBody>
          <a:bodyPr wrap="square" lIns="0" tIns="0" rIns="0" bIns="0" rtlCol="0"/>
          <a:lstStyle/>
          <a:p/>
        </p:txBody>
      </p:sp>
      <p:sp>
        <p:nvSpPr>
          <p:cNvPr id="26" name="object 26"/>
          <p:cNvSpPr/>
          <p:nvPr/>
        </p:nvSpPr>
        <p:spPr>
          <a:xfrm>
            <a:off x="9893982" y="2387669"/>
            <a:ext cx="190500" cy="227329"/>
          </a:xfrm>
          <a:custGeom>
            <a:avLst/>
            <a:gdLst/>
            <a:ahLst/>
            <a:cxnLst/>
            <a:rect l="l" t="t" r="r" b="b"/>
            <a:pathLst>
              <a:path w="190500" h="227330">
                <a:moveTo>
                  <a:pt x="0" y="227092"/>
                </a:moveTo>
                <a:lnTo>
                  <a:pt x="190022" y="0"/>
                </a:lnTo>
              </a:path>
            </a:pathLst>
          </a:custGeom>
          <a:ln w="20851">
            <a:solidFill>
              <a:srgbClr val="000000"/>
            </a:solidFill>
          </a:ln>
        </p:spPr>
        <p:txBody>
          <a:bodyPr wrap="square" lIns="0" tIns="0" rIns="0" bIns="0" rtlCol="0"/>
          <a:lstStyle/>
          <a:p/>
        </p:txBody>
      </p:sp>
      <p:sp>
        <p:nvSpPr>
          <p:cNvPr id="27" name="object 27"/>
          <p:cNvSpPr/>
          <p:nvPr/>
        </p:nvSpPr>
        <p:spPr>
          <a:xfrm>
            <a:off x="7614785" y="1706422"/>
            <a:ext cx="380365" cy="454659"/>
          </a:xfrm>
          <a:custGeom>
            <a:avLst/>
            <a:gdLst/>
            <a:ahLst/>
            <a:cxnLst/>
            <a:rect l="l" t="t" r="r" b="b"/>
            <a:pathLst>
              <a:path w="380364" h="454660">
                <a:moveTo>
                  <a:pt x="0" y="0"/>
                </a:moveTo>
                <a:lnTo>
                  <a:pt x="379857" y="454153"/>
                </a:lnTo>
              </a:path>
            </a:pathLst>
          </a:custGeom>
          <a:ln w="20850">
            <a:solidFill>
              <a:srgbClr val="000000"/>
            </a:solidFill>
          </a:ln>
        </p:spPr>
        <p:txBody>
          <a:bodyPr wrap="square" lIns="0" tIns="0" rIns="0" bIns="0" rtlCol="0"/>
          <a:lstStyle/>
          <a:p/>
        </p:txBody>
      </p:sp>
      <p:sp>
        <p:nvSpPr>
          <p:cNvPr id="28" name="object 28"/>
          <p:cNvSpPr/>
          <p:nvPr/>
        </p:nvSpPr>
        <p:spPr>
          <a:xfrm>
            <a:off x="7551481" y="2387669"/>
            <a:ext cx="380365" cy="227329"/>
          </a:xfrm>
          <a:custGeom>
            <a:avLst/>
            <a:gdLst/>
            <a:ahLst/>
            <a:cxnLst/>
            <a:rect l="l" t="t" r="r" b="b"/>
            <a:pathLst>
              <a:path w="380364" h="227330">
                <a:moveTo>
                  <a:pt x="0" y="227092"/>
                </a:moveTo>
                <a:lnTo>
                  <a:pt x="379856" y="0"/>
                </a:lnTo>
              </a:path>
            </a:pathLst>
          </a:custGeom>
          <a:ln w="22077">
            <a:solidFill>
              <a:srgbClr val="000000"/>
            </a:solidFill>
          </a:ln>
        </p:spPr>
        <p:txBody>
          <a:bodyPr wrap="square" lIns="0" tIns="0" rIns="0" bIns="0" rtlCol="0"/>
          <a:lstStyle/>
          <a:p/>
        </p:txBody>
      </p:sp>
      <p:sp>
        <p:nvSpPr>
          <p:cNvPr id="32" name="object 32"/>
          <p:cNvSpPr txBox="1"/>
          <p:nvPr/>
        </p:nvSpPr>
        <p:spPr>
          <a:xfrm>
            <a:off x="3397547" y="2447408"/>
            <a:ext cx="92646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S(join,</a:t>
            </a:r>
            <a:r>
              <a:rPr sz="1500" spc="-5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33" name="object 33"/>
          <p:cNvSpPr/>
          <p:nvPr/>
        </p:nvSpPr>
        <p:spPr>
          <a:xfrm>
            <a:off x="2631471" y="2711575"/>
            <a:ext cx="1140460" cy="229870"/>
          </a:xfrm>
          <a:custGeom>
            <a:avLst/>
            <a:gdLst/>
            <a:ahLst/>
            <a:cxnLst/>
            <a:rect l="l" t="t" r="r" b="b"/>
            <a:pathLst>
              <a:path w="1140460" h="229869">
                <a:moveTo>
                  <a:pt x="1139980" y="0"/>
                </a:moveTo>
                <a:lnTo>
                  <a:pt x="0" y="229729"/>
                </a:lnTo>
              </a:path>
            </a:pathLst>
          </a:custGeom>
          <a:ln w="23354">
            <a:solidFill>
              <a:srgbClr val="000000"/>
            </a:solidFill>
          </a:ln>
        </p:spPr>
        <p:txBody>
          <a:bodyPr wrap="square" lIns="0" tIns="0" rIns="0" bIns="0" rtlCol="0"/>
          <a:lstStyle/>
          <a:p/>
        </p:txBody>
      </p:sp>
      <p:sp>
        <p:nvSpPr>
          <p:cNvPr id="34" name="object 34"/>
          <p:cNvSpPr/>
          <p:nvPr/>
        </p:nvSpPr>
        <p:spPr>
          <a:xfrm>
            <a:off x="3771451" y="2711575"/>
            <a:ext cx="1140460" cy="229870"/>
          </a:xfrm>
          <a:custGeom>
            <a:avLst/>
            <a:gdLst/>
            <a:ahLst/>
            <a:cxnLst/>
            <a:rect l="l" t="t" r="r" b="b"/>
            <a:pathLst>
              <a:path w="1140460" h="229869">
                <a:moveTo>
                  <a:pt x="0" y="0"/>
                </a:moveTo>
                <a:lnTo>
                  <a:pt x="1139980" y="229729"/>
                </a:lnTo>
              </a:path>
            </a:pathLst>
          </a:custGeom>
          <a:ln w="23354">
            <a:solidFill>
              <a:srgbClr val="000000"/>
            </a:solidFill>
          </a:ln>
        </p:spPr>
        <p:txBody>
          <a:bodyPr wrap="square" lIns="0" tIns="0" rIns="0" bIns="0" rtlCol="0"/>
          <a:lstStyle/>
          <a:p/>
        </p:txBody>
      </p:sp>
      <p:sp>
        <p:nvSpPr>
          <p:cNvPr id="35" name="object 35"/>
          <p:cNvSpPr/>
          <p:nvPr/>
        </p:nvSpPr>
        <p:spPr>
          <a:xfrm>
            <a:off x="1763190" y="2941416"/>
            <a:ext cx="1800860" cy="230504"/>
          </a:xfrm>
          <a:custGeom>
            <a:avLst/>
            <a:gdLst/>
            <a:ahLst/>
            <a:cxnLst/>
            <a:rect l="l" t="t" r="r" b="b"/>
            <a:pathLst>
              <a:path w="1800860" h="230505">
                <a:moveTo>
                  <a:pt x="0" y="229944"/>
                </a:moveTo>
                <a:lnTo>
                  <a:pt x="1800810" y="229944"/>
                </a:lnTo>
                <a:lnTo>
                  <a:pt x="1800810" y="0"/>
                </a:lnTo>
                <a:lnTo>
                  <a:pt x="0" y="0"/>
                </a:lnTo>
                <a:lnTo>
                  <a:pt x="0" y="229944"/>
                </a:lnTo>
                <a:close/>
              </a:path>
            </a:pathLst>
          </a:custGeom>
          <a:solidFill>
            <a:srgbClr val="FFFFFF"/>
          </a:solidFill>
        </p:spPr>
        <p:txBody>
          <a:bodyPr wrap="square" lIns="0" tIns="0" rIns="0" bIns="0" rtlCol="0"/>
          <a:lstStyle/>
          <a:p/>
        </p:txBody>
      </p:sp>
      <p:sp>
        <p:nvSpPr>
          <p:cNvPr id="36" name="object 36"/>
          <p:cNvSpPr txBox="1"/>
          <p:nvPr/>
        </p:nvSpPr>
        <p:spPr>
          <a:xfrm>
            <a:off x="1937382" y="2907420"/>
            <a:ext cx="145224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NP(Vinken,</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37" name="object 37"/>
          <p:cNvSpPr/>
          <p:nvPr/>
        </p:nvSpPr>
        <p:spPr>
          <a:xfrm>
            <a:off x="4316749" y="2941416"/>
            <a:ext cx="1459230" cy="230504"/>
          </a:xfrm>
          <a:custGeom>
            <a:avLst/>
            <a:gdLst/>
            <a:ahLst/>
            <a:cxnLst/>
            <a:rect l="l" t="t" r="r" b="b"/>
            <a:pathLst>
              <a:path w="1459229" h="230505">
                <a:moveTo>
                  <a:pt x="0" y="229944"/>
                </a:moveTo>
                <a:lnTo>
                  <a:pt x="1459167" y="229944"/>
                </a:lnTo>
                <a:lnTo>
                  <a:pt x="1459167" y="0"/>
                </a:lnTo>
                <a:lnTo>
                  <a:pt x="0" y="0"/>
                </a:lnTo>
                <a:lnTo>
                  <a:pt x="0" y="229944"/>
                </a:lnTo>
                <a:close/>
              </a:path>
            </a:pathLst>
          </a:custGeom>
          <a:solidFill>
            <a:srgbClr val="FFFFFF"/>
          </a:solidFill>
        </p:spPr>
        <p:txBody>
          <a:bodyPr wrap="square" lIns="0" tIns="0" rIns="0" bIns="0" rtlCol="0"/>
          <a:lstStyle/>
          <a:p/>
        </p:txBody>
      </p:sp>
      <p:sp>
        <p:nvSpPr>
          <p:cNvPr id="38" name="object 38"/>
          <p:cNvSpPr txBox="1"/>
          <p:nvPr/>
        </p:nvSpPr>
        <p:spPr>
          <a:xfrm>
            <a:off x="4537559" y="2907420"/>
            <a:ext cx="101790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(join,VB)</a:t>
            </a:r>
            <a:endParaRPr sz="1500">
              <a:latin typeface="Times New Roman" panose="02020603050405020304"/>
              <a:cs typeface="Times New Roman" panose="02020603050405020304"/>
            </a:endParaRPr>
          </a:p>
        </p:txBody>
      </p:sp>
      <p:sp>
        <p:nvSpPr>
          <p:cNvPr id="39" name="object 39"/>
          <p:cNvSpPr/>
          <p:nvPr/>
        </p:nvSpPr>
        <p:spPr>
          <a:xfrm>
            <a:off x="2631471" y="3171360"/>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40" name="object 40"/>
          <p:cNvSpPr txBox="1"/>
          <p:nvPr/>
        </p:nvSpPr>
        <p:spPr>
          <a:xfrm>
            <a:off x="2425927" y="3597259"/>
            <a:ext cx="412115" cy="247015"/>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FF0000"/>
                </a:solidFill>
                <a:latin typeface="Times New Roman" panose="02020603050405020304"/>
                <a:cs typeface="Times New Roman" panose="02020603050405020304"/>
              </a:rPr>
              <a:t>NNP</a:t>
            </a:r>
            <a:endParaRPr sz="1500">
              <a:latin typeface="Times New Roman" panose="02020603050405020304"/>
              <a:cs typeface="Times New Roman" panose="02020603050405020304"/>
            </a:endParaRPr>
          </a:p>
        </p:txBody>
      </p:sp>
      <p:sp>
        <p:nvSpPr>
          <p:cNvPr id="41" name="object 41"/>
          <p:cNvSpPr/>
          <p:nvPr/>
        </p:nvSpPr>
        <p:spPr>
          <a:xfrm>
            <a:off x="2631471" y="3861199"/>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42" name="object 42"/>
          <p:cNvSpPr txBox="1"/>
          <p:nvPr/>
        </p:nvSpPr>
        <p:spPr>
          <a:xfrm>
            <a:off x="2334685" y="4287065"/>
            <a:ext cx="59372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V</a:t>
            </a:r>
            <a:r>
              <a:rPr sz="1500" spc="5" dirty="0">
                <a:latin typeface="Times New Roman" panose="02020603050405020304"/>
                <a:cs typeface="Times New Roman" panose="02020603050405020304"/>
              </a:rPr>
              <a:t>inken</a:t>
            </a:r>
            <a:endParaRPr sz="1500">
              <a:latin typeface="Times New Roman" panose="02020603050405020304"/>
              <a:cs typeface="Times New Roman" panose="02020603050405020304"/>
            </a:endParaRPr>
          </a:p>
        </p:txBody>
      </p:sp>
      <p:sp>
        <p:nvSpPr>
          <p:cNvPr id="43" name="object 43"/>
          <p:cNvSpPr/>
          <p:nvPr/>
        </p:nvSpPr>
        <p:spPr>
          <a:xfrm>
            <a:off x="3771451" y="3171360"/>
            <a:ext cx="1140460" cy="230504"/>
          </a:xfrm>
          <a:custGeom>
            <a:avLst/>
            <a:gdLst/>
            <a:ahLst/>
            <a:cxnLst/>
            <a:rect l="l" t="t" r="r" b="b"/>
            <a:pathLst>
              <a:path w="1140460" h="230504">
                <a:moveTo>
                  <a:pt x="1139980" y="0"/>
                </a:moveTo>
                <a:lnTo>
                  <a:pt x="0" y="229924"/>
                </a:lnTo>
              </a:path>
            </a:pathLst>
          </a:custGeom>
          <a:ln w="23354">
            <a:solidFill>
              <a:srgbClr val="000000"/>
            </a:solidFill>
          </a:ln>
        </p:spPr>
        <p:txBody>
          <a:bodyPr wrap="square" lIns="0" tIns="0" rIns="0" bIns="0" rtlCol="0"/>
          <a:lstStyle/>
          <a:p/>
        </p:txBody>
      </p:sp>
      <p:sp>
        <p:nvSpPr>
          <p:cNvPr id="44" name="object 44"/>
          <p:cNvSpPr/>
          <p:nvPr/>
        </p:nvSpPr>
        <p:spPr>
          <a:xfrm>
            <a:off x="4911432" y="3171360"/>
            <a:ext cx="1140460" cy="230504"/>
          </a:xfrm>
          <a:custGeom>
            <a:avLst/>
            <a:gdLst/>
            <a:ahLst/>
            <a:cxnLst/>
            <a:rect l="l" t="t" r="r" b="b"/>
            <a:pathLst>
              <a:path w="1140460" h="230504">
                <a:moveTo>
                  <a:pt x="0" y="0"/>
                </a:moveTo>
                <a:lnTo>
                  <a:pt x="1139915" y="229924"/>
                </a:lnTo>
              </a:path>
            </a:pathLst>
          </a:custGeom>
          <a:ln w="23354">
            <a:solidFill>
              <a:srgbClr val="000000"/>
            </a:solidFill>
          </a:ln>
        </p:spPr>
        <p:txBody>
          <a:bodyPr wrap="square" lIns="0" tIns="0" rIns="0" bIns="0" rtlCol="0"/>
          <a:lstStyle/>
          <a:p/>
        </p:txBody>
      </p:sp>
      <p:sp>
        <p:nvSpPr>
          <p:cNvPr id="45" name="object 45"/>
          <p:cNvSpPr/>
          <p:nvPr/>
        </p:nvSpPr>
        <p:spPr>
          <a:xfrm>
            <a:off x="3475075" y="3401297"/>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46" name="object 46"/>
          <p:cNvSpPr txBox="1"/>
          <p:nvPr/>
        </p:nvSpPr>
        <p:spPr>
          <a:xfrm>
            <a:off x="3603646" y="3367302"/>
            <a:ext cx="336550" cy="247015"/>
          </a:xfrm>
          <a:prstGeom prst="rect">
            <a:avLst/>
          </a:prstGeom>
        </p:spPr>
        <p:txBody>
          <a:bodyPr vert="horz" wrap="square" lIns="0" tIns="16510" rIns="0" bIns="0" rtlCol="0">
            <a:spAutoFit/>
          </a:bodyPr>
          <a:lstStyle/>
          <a:p>
            <a:pPr marL="12700">
              <a:lnSpc>
                <a:spcPct val="100000"/>
              </a:lnSpc>
              <a:spcBef>
                <a:spcPts val="130"/>
              </a:spcBef>
            </a:pPr>
            <a:r>
              <a:rPr sz="1500" spc="15" dirty="0">
                <a:latin typeface="Times New Roman" panose="02020603050405020304"/>
                <a:cs typeface="Times New Roman" panose="02020603050405020304"/>
              </a:rPr>
              <a:t>MD</a:t>
            </a:r>
            <a:endParaRPr sz="1500">
              <a:latin typeface="Times New Roman" panose="02020603050405020304"/>
              <a:cs typeface="Times New Roman" panose="02020603050405020304"/>
            </a:endParaRPr>
          </a:p>
        </p:txBody>
      </p:sp>
      <p:sp>
        <p:nvSpPr>
          <p:cNvPr id="47" name="object 47"/>
          <p:cNvSpPr txBox="1"/>
          <p:nvPr/>
        </p:nvSpPr>
        <p:spPr>
          <a:xfrm>
            <a:off x="5516483" y="3376874"/>
            <a:ext cx="1066165" cy="247015"/>
          </a:xfrm>
          <a:prstGeom prst="rect">
            <a:avLst/>
          </a:prstGeom>
        </p:spPr>
        <p:txBody>
          <a:bodyPr vert="horz" wrap="square" lIns="0" tIns="16510" rIns="0" bIns="0" rtlCol="0">
            <a:spAutoFit/>
          </a:bodyPr>
          <a:lstStyle/>
          <a:p>
            <a:pPr marL="12700">
              <a:lnSpc>
                <a:spcPct val="100000"/>
              </a:lnSpc>
              <a:spcBef>
                <a:spcPts val="130"/>
              </a:spcBef>
            </a:pPr>
            <a:r>
              <a:rPr sz="1500" spc="5" dirty="0">
                <a:solidFill>
                  <a:srgbClr val="FF0000"/>
                </a:solidFill>
                <a:latin typeface="Times New Roman" panose="02020603050405020304"/>
                <a:cs typeface="Times New Roman" panose="02020603050405020304"/>
              </a:rPr>
              <a:t>VP</a:t>
            </a:r>
            <a:r>
              <a:rPr sz="1500" spc="5" dirty="0">
                <a:latin typeface="Times New Roman" panose="02020603050405020304"/>
                <a:cs typeface="Times New Roman" panose="02020603050405020304"/>
              </a:rPr>
              <a:t>(join,</a:t>
            </a:r>
            <a:r>
              <a:rPr sz="1500" spc="-4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VB)</a:t>
            </a:r>
            <a:endParaRPr sz="1500">
              <a:latin typeface="Times New Roman" panose="02020603050405020304"/>
              <a:cs typeface="Times New Roman" panose="02020603050405020304"/>
            </a:endParaRPr>
          </a:p>
        </p:txBody>
      </p:sp>
      <p:sp>
        <p:nvSpPr>
          <p:cNvPr id="48" name="object 48"/>
          <p:cNvSpPr/>
          <p:nvPr/>
        </p:nvSpPr>
        <p:spPr>
          <a:xfrm>
            <a:off x="3771451" y="3631241"/>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49" name="object 49"/>
          <p:cNvSpPr txBox="1"/>
          <p:nvPr/>
        </p:nvSpPr>
        <p:spPr>
          <a:xfrm>
            <a:off x="3608729" y="4057141"/>
            <a:ext cx="325755" cy="247015"/>
          </a:xfrm>
          <a:prstGeom prst="rect">
            <a:avLst/>
          </a:prstGeom>
        </p:spPr>
        <p:txBody>
          <a:bodyPr vert="horz" wrap="square" lIns="0" tIns="16510" rIns="0" bIns="0" rtlCol="0">
            <a:spAutoFit/>
          </a:bodyPr>
          <a:lstStyle/>
          <a:p>
            <a:pPr marL="12700">
              <a:lnSpc>
                <a:spcPct val="100000"/>
              </a:lnSpc>
              <a:spcBef>
                <a:spcPts val="130"/>
              </a:spcBef>
            </a:pPr>
            <a:r>
              <a:rPr sz="1500" spc="10" dirty="0">
                <a:latin typeface="Times New Roman" panose="02020603050405020304"/>
                <a:cs typeface="Times New Roman" panose="02020603050405020304"/>
              </a:rPr>
              <a:t>w</a:t>
            </a:r>
            <a:r>
              <a:rPr sz="1500" spc="5" dirty="0">
                <a:latin typeface="Times New Roman" panose="02020603050405020304"/>
                <a:cs typeface="Times New Roman" panose="02020603050405020304"/>
              </a:rPr>
              <a:t>ill</a:t>
            </a:r>
            <a:endParaRPr sz="1500">
              <a:latin typeface="Times New Roman" panose="02020603050405020304"/>
              <a:cs typeface="Times New Roman" panose="02020603050405020304"/>
            </a:endParaRPr>
          </a:p>
        </p:txBody>
      </p:sp>
      <p:sp>
        <p:nvSpPr>
          <p:cNvPr id="50" name="object 50"/>
          <p:cNvSpPr/>
          <p:nvPr/>
        </p:nvSpPr>
        <p:spPr>
          <a:xfrm>
            <a:off x="4455446" y="3631241"/>
            <a:ext cx="1596390" cy="460375"/>
          </a:xfrm>
          <a:custGeom>
            <a:avLst/>
            <a:gdLst/>
            <a:ahLst/>
            <a:cxnLst/>
            <a:rect l="l" t="t" r="r" b="b"/>
            <a:pathLst>
              <a:path w="1596389" h="460375">
                <a:moveTo>
                  <a:pt x="1595901" y="0"/>
                </a:moveTo>
                <a:lnTo>
                  <a:pt x="0" y="459881"/>
                </a:lnTo>
              </a:path>
            </a:pathLst>
          </a:custGeom>
          <a:ln w="23347">
            <a:solidFill>
              <a:srgbClr val="000000"/>
            </a:solidFill>
          </a:ln>
        </p:spPr>
        <p:txBody>
          <a:bodyPr wrap="square" lIns="0" tIns="0" rIns="0" bIns="0" rtlCol="0"/>
          <a:lstStyle/>
          <a:p/>
        </p:txBody>
      </p:sp>
      <p:sp>
        <p:nvSpPr>
          <p:cNvPr id="51" name="object 51"/>
          <p:cNvSpPr/>
          <p:nvPr/>
        </p:nvSpPr>
        <p:spPr>
          <a:xfrm>
            <a:off x="5367353" y="3631241"/>
            <a:ext cx="684530" cy="460375"/>
          </a:xfrm>
          <a:custGeom>
            <a:avLst/>
            <a:gdLst/>
            <a:ahLst/>
            <a:cxnLst/>
            <a:rect l="l" t="t" r="r" b="b"/>
            <a:pathLst>
              <a:path w="684529" h="460375">
                <a:moveTo>
                  <a:pt x="683994" y="0"/>
                </a:moveTo>
                <a:lnTo>
                  <a:pt x="0" y="459881"/>
                </a:lnTo>
              </a:path>
            </a:pathLst>
          </a:custGeom>
          <a:ln w="23300">
            <a:solidFill>
              <a:srgbClr val="000000"/>
            </a:solidFill>
          </a:ln>
        </p:spPr>
        <p:txBody>
          <a:bodyPr wrap="square" lIns="0" tIns="0" rIns="0" bIns="0" rtlCol="0"/>
          <a:lstStyle/>
          <a:p/>
        </p:txBody>
      </p:sp>
      <p:sp>
        <p:nvSpPr>
          <p:cNvPr id="52" name="object 52"/>
          <p:cNvSpPr/>
          <p:nvPr/>
        </p:nvSpPr>
        <p:spPr>
          <a:xfrm>
            <a:off x="6051348" y="3631241"/>
            <a:ext cx="684530" cy="460375"/>
          </a:xfrm>
          <a:custGeom>
            <a:avLst/>
            <a:gdLst/>
            <a:ahLst/>
            <a:cxnLst/>
            <a:rect l="l" t="t" r="r" b="b"/>
            <a:pathLst>
              <a:path w="684529" h="460375">
                <a:moveTo>
                  <a:pt x="0" y="0"/>
                </a:moveTo>
                <a:lnTo>
                  <a:pt x="683994" y="459881"/>
                </a:lnTo>
              </a:path>
            </a:pathLst>
          </a:custGeom>
          <a:ln w="23300">
            <a:solidFill>
              <a:srgbClr val="000000"/>
            </a:solidFill>
          </a:ln>
        </p:spPr>
        <p:txBody>
          <a:bodyPr wrap="square" lIns="0" tIns="0" rIns="0" bIns="0" rtlCol="0"/>
          <a:lstStyle/>
          <a:p/>
        </p:txBody>
      </p:sp>
      <p:sp>
        <p:nvSpPr>
          <p:cNvPr id="53" name="object 53"/>
          <p:cNvSpPr/>
          <p:nvPr/>
        </p:nvSpPr>
        <p:spPr>
          <a:xfrm>
            <a:off x="4159070" y="4091136"/>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54" name="object 54"/>
          <p:cNvSpPr txBox="1"/>
          <p:nvPr/>
        </p:nvSpPr>
        <p:spPr>
          <a:xfrm>
            <a:off x="4309068" y="4057141"/>
            <a:ext cx="294005" cy="247015"/>
          </a:xfrm>
          <a:prstGeom prst="rect">
            <a:avLst/>
          </a:prstGeom>
        </p:spPr>
        <p:txBody>
          <a:bodyPr vert="horz" wrap="square" lIns="0" tIns="16510" rIns="0" bIns="0" rtlCol="0">
            <a:spAutoFit/>
          </a:bodyPr>
          <a:lstStyle/>
          <a:p>
            <a:pPr marL="12700">
              <a:lnSpc>
                <a:spcPct val="100000"/>
              </a:lnSpc>
              <a:spcBef>
                <a:spcPts val="130"/>
              </a:spcBef>
            </a:pPr>
            <a:r>
              <a:rPr sz="1500" spc="10" dirty="0">
                <a:solidFill>
                  <a:srgbClr val="FF0000"/>
                </a:solidFill>
                <a:latin typeface="Times New Roman" panose="02020603050405020304"/>
                <a:cs typeface="Times New Roman" panose="02020603050405020304"/>
              </a:rPr>
              <a:t>V</a:t>
            </a:r>
            <a:r>
              <a:rPr sz="1500" spc="10" dirty="0">
                <a:solidFill>
                  <a:srgbClr val="FF0000"/>
                </a:solidFill>
                <a:latin typeface="Times New Roman" panose="02020603050405020304"/>
                <a:cs typeface="Times New Roman" panose="02020603050405020304"/>
              </a:rPr>
              <a:t>B</a:t>
            </a:r>
            <a:endParaRPr sz="1500">
              <a:latin typeface="Times New Roman" panose="02020603050405020304"/>
              <a:cs typeface="Times New Roman" panose="02020603050405020304"/>
            </a:endParaRPr>
          </a:p>
        </p:txBody>
      </p:sp>
      <p:sp>
        <p:nvSpPr>
          <p:cNvPr id="55" name="object 55"/>
          <p:cNvSpPr/>
          <p:nvPr/>
        </p:nvSpPr>
        <p:spPr>
          <a:xfrm>
            <a:off x="4681557" y="4100708"/>
            <a:ext cx="1618615" cy="230504"/>
          </a:xfrm>
          <a:custGeom>
            <a:avLst/>
            <a:gdLst/>
            <a:ahLst/>
            <a:cxnLst/>
            <a:rect l="l" t="t" r="r" b="b"/>
            <a:pathLst>
              <a:path w="1618614" h="230504">
                <a:moveTo>
                  <a:pt x="0" y="229944"/>
                </a:moveTo>
                <a:lnTo>
                  <a:pt x="1618422" y="229944"/>
                </a:lnTo>
                <a:lnTo>
                  <a:pt x="1618422" y="0"/>
                </a:lnTo>
                <a:lnTo>
                  <a:pt x="0" y="0"/>
                </a:lnTo>
                <a:lnTo>
                  <a:pt x="0" y="229944"/>
                </a:lnTo>
                <a:close/>
              </a:path>
            </a:pathLst>
          </a:custGeom>
          <a:solidFill>
            <a:srgbClr val="FFFFFF"/>
          </a:solidFill>
        </p:spPr>
        <p:txBody>
          <a:bodyPr wrap="square" lIns="0" tIns="0" rIns="0" bIns="0" rtlCol="0"/>
          <a:lstStyle/>
          <a:p/>
        </p:txBody>
      </p:sp>
      <p:sp>
        <p:nvSpPr>
          <p:cNvPr id="56" name="object 56"/>
          <p:cNvSpPr/>
          <p:nvPr/>
        </p:nvSpPr>
        <p:spPr>
          <a:xfrm>
            <a:off x="6323208" y="4091136"/>
            <a:ext cx="1162685" cy="230504"/>
          </a:xfrm>
          <a:custGeom>
            <a:avLst/>
            <a:gdLst/>
            <a:ahLst/>
            <a:cxnLst/>
            <a:rect l="l" t="t" r="r" b="b"/>
            <a:pathLst>
              <a:path w="1162685" h="230504">
                <a:moveTo>
                  <a:pt x="0" y="229944"/>
                </a:moveTo>
                <a:lnTo>
                  <a:pt x="1162404" y="229944"/>
                </a:lnTo>
                <a:lnTo>
                  <a:pt x="1162404" y="0"/>
                </a:lnTo>
                <a:lnTo>
                  <a:pt x="0" y="0"/>
                </a:lnTo>
                <a:lnTo>
                  <a:pt x="0" y="229944"/>
                </a:lnTo>
                <a:close/>
              </a:path>
            </a:pathLst>
          </a:custGeom>
          <a:solidFill>
            <a:srgbClr val="FFFFFF"/>
          </a:solidFill>
        </p:spPr>
        <p:txBody>
          <a:bodyPr wrap="square" lIns="0" tIns="0" rIns="0" bIns="0" rtlCol="0"/>
          <a:lstStyle/>
          <a:p/>
        </p:txBody>
      </p:sp>
      <p:sp>
        <p:nvSpPr>
          <p:cNvPr id="57" name="object 57"/>
          <p:cNvSpPr txBox="1"/>
          <p:nvPr/>
        </p:nvSpPr>
        <p:spPr>
          <a:xfrm>
            <a:off x="6489711" y="4057141"/>
            <a:ext cx="829944"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PP(as,</a:t>
            </a:r>
            <a:r>
              <a:rPr sz="1500" spc="-5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IN)</a:t>
            </a:r>
            <a:endParaRPr sz="1500">
              <a:latin typeface="Times New Roman" panose="02020603050405020304"/>
              <a:cs typeface="Times New Roman" panose="02020603050405020304"/>
            </a:endParaRPr>
          </a:p>
        </p:txBody>
      </p:sp>
      <p:sp>
        <p:nvSpPr>
          <p:cNvPr id="58" name="object 58"/>
          <p:cNvSpPr/>
          <p:nvPr/>
        </p:nvSpPr>
        <p:spPr>
          <a:xfrm>
            <a:off x="4455446" y="4321080"/>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59" name="object 59"/>
          <p:cNvSpPr txBox="1"/>
          <p:nvPr/>
        </p:nvSpPr>
        <p:spPr>
          <a:xfrm>
            <a:off x="4292724" y="4746980"/>
            <a:ext cx="325755"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join</a:t>
            </a:r>
            <a:endParaRPr sz="1500">
              <a:latin typeface="Times New Roman" panose="02020603050405020304"/>
              <a:cs typeface="Times New Roman" panose="02020603050405020304"/>
            </a:endParaRPr>
          </a:p>
        </p:txBody>
      </p:sp>
      <p:sp>
        <p:nvSpPr>
          <p:cNvPr id="60" name="object 60"/>
          <p:cNvSpPr/>
          <p:nvPr/>
        </p:nvSpPr>
        <p:spPr>
          <a:xfrm>
            <a:off x="4911432" y="4321080"/>
            <a:ext cx="455930" cy="230504"/>
          </a:xfrm>
          <a:custGeom>
            <a:avLst/>
            <a:gdLst/>
            <a:ahLst/>
            <a:cxnLst/>
            <a:rect l="l" t="t" r="r" b="b"/>
            <a:pathLst>
              <a:path w="455929" h="230504">
                <a:moveTo>
                  <a:pt x="0" y="229957"/>
                </a:moveTo>
                <a:lnTo>
                  <a:pt x="455921" y="0"/>
                </a:lnTo>
              </a:path>
            </a:pathLst>
          </a:custGeom>
          <a:ln w="23322">
            <a:solidFill>
              <a:srgbClr val="000000"/>
            </a:solidFill>
          </a:ln>
        </p:spPr>
        <p:txBody>
          <a:bodyPr wrap="square" lIns="0" tIns="0" rIns="0" bIns="0" rtlCol="0"/>
          <a:lstStyle/>
          <a:p/>
        </p:txBody>
      </p:sp>
      <p:sp>
        <p:nvSpPr>
          <p:cNvPr id="61" name="object 61"/>
          <p:cNvSpPr/>
          <p:nvPr/>
        </p:nvSpPr>
        <p:spPr>
          <a:xfrm>
            <a:off x="5367353" y="4321080"/>
            <a:ext cx="456565" cy="230504"/>
          </a:xfrm>
          <a:custGeom>
            <a:avLst/>
            <a:gdLst/>
            <a:ahLst/>
            <a:cxnLst/>
            <a:rect l="l" t="t" r="r" b="b"/>
            <a:pathLst>
              <a:path w="456564" h="230504">
                <a:moveTo>
                  <a:pt x="456210" y="229957"/>
                </a:moveTo>
                <a:lnTo>
                  <a:pt x="0" y="0"/>
                </a:lnTo>
              </a:path>
            </a:pathLst>
          </a:custGeom>
          <a:ln w="23322">
            <a:solidFill>
              <a:srgbClr val="000000"/>
            </a:solidFill>
          </a:ln>
        </p:spPr>
        <p:txBody>
          <a:bodyPr wrap="square" lIns="0" tIns="0" rIns="0" bIns="0" rtlCol="0"/>
          <a:lstStyle/>
          <a:p/>
        </p:txBody>
      </p:sp>
      <p:sp>
        <p:nvSpPr>
          <p:cNvPr id="62" name="object 62"/>
          <p:cNvSpPr/>
          <p:nvPr/>
        </p:nvSpPr>
        <p:spPr>
          <a:xfrm>
            <a:off x="4615056" y="4551018"/>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63" name="object 63"/>
          <p:cNvSpPr/>
          <p:nvPr/>
        </p:nvSpPr>
        <p:spPr>
          <a:xfrm>
            <a:off x="5526930" y="4551018"/>
            <a:ext cx="456565" cy="230504"/>
          </a:xfrm>
          <a:custGeom>
            <a:avLst/>
            <a:gdLst/>
            <a:ahLst/>
            <a:cxnLst/>
            <a:rect l="l" t="t" r="r" b="b"/>
            <a:pathLst>
              <a:path w="456564" h="230504">
                <a:moveTo>
                  <a:pt x="0" y="229944"/>
                </a:moveTo>
                <a:lnTo>
                  <a:pt x="456210" y="229944"/>
                </a:lnTo>
                <a:lnTo>
                  <a:pt x="456210" y="0"/>
                </a:lnTo>
                <a:lnTo>
                  <a:pt x="0" y="0"/>
                </a:lnTo>
                <a:lnTo>
                  <a:pt x="0" y="229944"/>
                </a:lnTo>
                <a:close/>
              </a:path>
            </a:pathLst>
          </a:custGeom>
          <a:solidFill>
            <a:srgbClr val="FFFFFF"/>
          </a:solidFill>
        </p:spPr>
        <p:txBody>
          <a:bodyPr wrap="square" lIns="0" tIns="0" rIns="0" bIns="0" rtlCol="0"/>
          <a:lstStyle/>
          <a:p/>
        </p:txBody>
      </p:sp>
      <p:sp>
        <p:nvSpPr>
          <p:cNvPr id="64" name="object 64"/>
          <p:cNvSpPr/>
          <p:nvPr/>
        </p:nvSpPr>
        <p:spPr>
          <a:xfrm>
            <a:off x="4911432" y="4780962"/>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65" name="object 65"/>
          <p:cNvSpPr/>
          <p:nvPr/>
        </p:nvSpPr>
        <p:spPr>
          <a:xfrm>
            <a:off x="5823564" y="4780962"/>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66" name="object 66"/>
          <p:cNvSpPr txBox="1"/>
          <p:nvPr/>
        </p:nvSpPr>
        <p:spPr>
          <a:xfrm>
            <a:off x="4780947" y="5206862"/>
            <a:ext cx="26162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the</a:t>
            </a:r>
            <a:endParaRPr sz="1500">
              <a:latin typeface="Times New Roman" panose="02020603050405020304"/>
              <a:cs typeface="Times New Roman" panose="02020603050405020304"/>
            </a:endParaRPr>
          </a:p>
        </p:txBody>
      </p:sp>
      <p:sp>
        <p:nvSpPr>
          <p:cNvPr id="67" name="object 67"/>
          <p:cNvSpPr/>
          <p:nvPr/>
        </p:nvSpPr>
        <p:spPr>
          <a:xfrm>
            <a:off x="6279453" y="4321080"/>
            <a:ext cx="455930" cy="230504"/>
          </a:xfrm>
          <a:custGeom>
            <a:avLst/>
            <a:gdLst/>
            <a:ahLst/>
            <a:cxnLst/>
            <a:rect l="l" t="t" r="r" b="b"/>
            <a:pathLst>
              <a:path w="455929" h="230504">
                <a:moveTo>
                  <a:pt x="0" y="229957"/>
                </a:moveTo>
                <a:lnTo>
                  <a:pt x="455889" y="0"/>
                </a:lnTo>
              </a:path>
            </a:pathLst>
          </a:custGeom>
          <a:ln w="23322">
            <a:solidFill>
              <a:srgbClr val="000000"/>
            </a:solidFill>
          </a:ln>
        </p:spPr>
        <p:txBody>
          <a:bodyPr wrap="square" lIns="0" tIns="0" rIns="0" bIns="0" rtlCol="0"/>
          <a:lstStyle/>
          <a:p/>
        </p:txBody>
      </p:sp>
      <p:sp>
        <p:nvSpPr>
          <p:cNvPr id="68" name="object 68"/>
          <p:cNvSpPr/>
          <p:nvPr/>
        </p:nvSpPr>
        <p:spPr>
          <a:xfrm>
            <a:off x="6735342" y="4321080"/>
            <a:ext cx="558800" cy="172720"/>
          </a:xfrm>
          <a:custGeom>
            <a:avLst/>
            <a:gdLst/>
            <a:ahLst/>
            <a:cxnLst/>
            <a:rect l="l" t="t" r="r" b="b"/>
            <a:pathLst>
              <a:path w="558800" h="172720">
                <a:moveTo>
                  <a:pt x="558520" y="172459"/>
                </a:moveTo>
                <a:lnTo>
                  <a:pt x="0" y="0"/>
                </a:lnTo>
              </a:path>
            </a:pathLst>
          </a:custGeom>
          <a:ln w="23345">
            <a:solidFill>
              <a:srgbClr val="000000"/>
            </a:solidFill>
          </a:ln>
        </p:spPr>
        <p:txBody>
          <a:bodyPr wrap="square" lIns="0" tIns="0" rIns="0" bIns="0" rtlCol="0"/>
          <a:lstStyle/>
          <a:p/>
        </p:txBody>
      </p:sp>
      <p:sp>
        <p:nvSpPr>
          <p:cNvPr id="69" name="object 69"/>
          <p:cNvSpPr/>
          <p:nvPr/>
        </p:nvSpPr>
        <p:spPr>
          <a:xfrm>
            <a:off x="6051348" y="3631241"/>
            <a:ext cx="2701925" cy="471805"/>
          </a:xfrm>
          <a:custGeom>
            <a:avLst/>
            <a:gdLst/>
            <a:ahLst/>
            <a:cxnLst/>
            <a:rect l="l" t="t" r="r" b="b"/>
            <a:pathLst>
              <a:path w="2701925" h="471804">
                <a:moveTo>
                  <a:pt x="0" y="0"/>
                </a:moveTo>
                <a:lnTo>
                  <a:pt x="2701875" y="471400"/>
                </a:lnTo>
              </a:path>
            </a:pathLst>
          </a:custGeom>
          <a:ln w="23356">
            <a:solidFill>
              <a:srgbClr val="000000"/>
            </a:solidFill>
          </a:ln>
        </p:spPr>
        <p:txBody>
          <a:bodyPr wrap="square" lIns="0" tIns="0" rIns="0" bIns="0" rtlCol="0"/>
          <a:lstStyle/>
          <a:p/>
        </p:txBody>
      </p:sp>
      <p:sp>
        <p:nvSpPr>
          <p:cNvPr id="70" name="object 70"/>
          <p:cNvSpPr/>
          <p:nvPr/>
        </p:nvSpPr>
        <p:spPr>
          <a:xfrm>
            <a:off x="5983141" y="4551018"/>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71" name="object 71"/>
          <p:cNvSpPr txBox="1"/>
          <p:nvPr/>
        </p:nvSpPr>
        <p:spPr>
          <a:xfrm>
            <a:off x="4770491" y="4066713"/>
            <a:ext cx="1624330" cy="711200"/>
          </a:xfrm>
          <a:prstGeom prst="rect">
            <a:avLst/>
          </a:prstGeom>
        </p:spPr>
        <p:txBody>
          <a:bodyPr vert="horz" wrap="square" lIns="0" tIns="16510" rIns="0" bIns="0" rtlCol="0">
            <a:spAutoFit/>
          </a:bodyPr>
          <a:lstStyle/>
          <a:p>
            <a:pPr marL="125095">
              <a:lnSpc>
                <a:spcPct val="100000"/>
              </a:lnSpc>
              <a:spcBef>
                <a:spcPts val="130"/>
              </a:spcBef>
            </a:pPr>
            <a:r>
              <a:rPr sz="1500" spc="5" dirty="0">
                <a:latin typeface="Times New Roman" panose="02020603050405020304"/>
                <a:cs typeface="Times New Roman" panose="02020603050405020304"/>
              </a:rPr>
              <a:t>NP(board,</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12700">
              <a:lnSpc>
                <a:spcPct val="100000"/>
              </a:lnSpc>
              <a:tabLst>
                <a:tab pos="913765" algn="l"/>
                <a:tab pos="1407160"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r>
              <a:rPr sz="1500" spc="10" dirty="0">
                <a:solidFill>
                  <a:srgbClr val="FF0000"/>
                </a:solidFill>
                <a:latin typeface="Times New Roman" panose="02020603050405020304"/>
                <a:cs typeface="Times New Roman" panose="02020603050405020304"/>
              </a:rPr>
              <a:t>	</a:t>
            </a:r>
            <a:r>
              <a:rPr sz="1500" spc="5" dirty="0">
                <a:solidFill>
                  <a:srgbClr val="FF0000"/>
                </a:solidFill>
                <a:latin typeface="Times New Roman" panose="02020603050405020304"/>
                <a:cs typeface="Times New Roman" panose="02020603050405020304"/>
              </a:rPr>
              <a:t>I</a:t>
            </a:r>
            <a:r>
              <a:rPr sz="1500" spc="10" dirty="0">
                <a:solidFill>
                  <a:srgbClr val="FF0000"/>
                </a:solidFill>
                <a:latin typeface="Times New Roman" panose="02020603050405020304"/>
                <a:cs typeface="Times New Roman" panose="02020603050405020304"/>
              </a:rPr>
              <a:t>N</a:t>
            </a:r>
            <a:endParaRPr sz="1500">
              <a:latin typeface="Times New Roman" panose="02020603050405020304"/>
              <a:cs typeface="Times New Roman" panose="02020603050405020304"/>
            </a:endParaRPr>
          </a:p>
        </p:txBody>
      </p:sp>
      <p:sp>
        <p:nvSpPr>
          <p:cNvPr id="72" name="object 72"/>
          <p:cNvSpPr/>
          <p:nvPr/>
        </p:nvSpPr>
        <p:spPr>
          <a:xfrm>
            <a:off x="6279453" y="4780962"/>
            <a:ext cx="0" cy="460375"/>
          </a:xfrm>
          <a:custGeom>
            <a:avLst/>
            <a:gdLst/>
            <a:ahLst/>
            <a:cxnLst/>
            <a:rect l="l" t="t" r="r" b="b"/>
            <a:pathLst>
              <a:path h="460375">
                <a:moveTo>
                  <a:pt x="0" y="0"/>
                </a:moveTo>
                <a:lnTo>
                  <a:pt x="0" y="459881"/>
                </a:lnTo>
              </a:path>
            </a:pathLst>
          </a:custGeom>
          <a:ln w="23164">
            <a:solidFill>
              <a:srgbClr val="000000"/>
            </a:solidFill>
          </a:ln>
        </p:spPr>
        <p:txBody>
          <a:bodyPr wrap="square" lIns="0" tIns="0" rIns="0" bIns="0" rtlCol="0"/>
          <a:lstStyle/>
          <a:p/>
        </p:txBody>
      </p:sp>
      <p:sp>
        <p:nvSpPr>
          <p:cNvPr id="73" name="object 73"/>
          <p:cNvSpPr txBox="1"/>
          <p:nvPr/>
        </p:nvSpPr>
        <p:spPr>
          <a:xfrm>
            <a:off x="5522595" y="5206862"/>
            <a:ext cx="883919" cy="247015"/>
          </a:xfrm>
          <a:prstGeom prst="rect">
            <a:avLst/>
          </a:prstGeom>
        </p:spPr>
        <p:txBody>
          <a:bodyPr vert="horz" wrap="square" lIns="0" tIns="16510" rIns="0" bIns="0" rtlCol="0">
            <a:spAutoFit/>
          </a:bodyPr>
          <a:lstStyle/>
          <a:p>
            <a:pPr marL="12700">
              <a:lnSpc>
                <a:spcPct val="100000"/>
              </a:lnSpc>
              <a:spcBef>
                <a:spcPts val="130"/>
              </a:spcBef>
              <a:tabLst>
                <a:tab pos="709295" algn="l"/>
              </a:tabLst>
            </a:pPr>
            <a:r>
              <a:rPr sz="1500" spc="5" dirty="0">
                <a:latin typeface="Times New Roman" panose="02020603050405020304"/>
                <a:cs typeface="Times New Roman" panose="02020603050405020304"/>
              </a:rPr>
              <a:t>board</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s</a:t>
            </a:r>
            <a:endParaRPr sz="1500">
              <a:latin typeface="Times New Roman" panose="02020603050405020304"/>
              <a:cs typeface="Times New Roman" panose="02020603050405020304"/>
            </a:endParaRPr>
          </a:p>
        </p:txBody>
      </p:sp>
      <p:sp>
        <p:nvSpPr>
          <p:cNvPr id="74" name="object 74"/>
          <p:cNvSpPr/>
          <p:nvPr/>
        </p:nvSpPr>
        <p:spPr>
          <a:xfrm>
            <a:off x="6448361" y="4470905"/>
            <a:ext cx="1710055" cy="230504"/>
          </a:xfrm>
          <a:custGeom>
            <a:avLst/>
            <a:gdLst/>
            <a:ahLst/>
            <a:cxnLst/>
            <a:rect l="l" t="t" r="r" b="b"/>
            <a:pathLst>
              <a:path w="1710054" h="230504">
                <a:moveTo>
                  <a:pt x="0" y="229944"/>
                </a:moveTo>
                <a:lnTo>
                  <a:pt x="1709600" y="229944"/>
                </a:lnTo>
                <a:lnTo>
                  <a:pt x="1709600" y="0"/>
                </a:lnTo>
                <a:lnTo>
                  <a:pt x="0" y="0"/>
                </a:lnTo>
                <a:lnTo>
                  <a:pt x="0" y="229944"/>
                </a:lnTo>
                <a:close/>
              </a:path>
            </a:pathLst>
          </a:custGeom>
          <a:solidFill>
            <a:srgbClr val="FFFFFF"/>
          </a:solidFill>
        </p:spPr>
        <p:txBody>
          <a:bodyPr wrap="square" lIns="0" tIns="0" rIns="0" bIns="0" rtlCol="0"/>
          <a:lstStyle/>
          <a:p/>
        </p:txBody>
      </p:sp>
      <p:sp>
        <p:nvSpPr>
          <p:cNvPr id="75" name="object 75"/>
          <p:cNvSpPr txBox="1"/>
          <p:nvPr/>
        </p:nvSpPr>
        <p:spPr>
          <a:xfrm>
            <a:off x="6615185" y="4436909"/>
            <a:ext cx="1376680" cy="247015"/>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panose="02020603050405020304"/>
                <a:cs typeface="Times New Roman" panose="02020603050405020304"/>
              </a:rPr>
              <a:t>NP(director,</a:t>
            </a:r>
            <a:r>
              <a:rPr sz="1500" spc="-4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76" name="object 76"/>
          <p:cNvSpPr/>
          <p:nvPr/>
        </p:nvSpPr>
        <p:spPr>
          <a:xfrm>
            <a:off x="8365540" y="4332567"/>
            <a:ext cx="455930" cy="230504"/>
          </a:xfrm>
          <a:custGeom>
            <a:avLst/>
            <a:gdLst/>
            <a:ahLst/>
            <a:cxnLst/>
            <a:rect l="l" t="t" r="r" b="b"/>
            <a:pathLst>
              <a:path w="455929" h="230504">
                <a:moveTo>
                  <a:pt x="0" y="229957"/>
                </a:moveTo>
                <a:lnTo>
                  <a:pt x="455889" y="0"/>
                </a:lnTo>
              </a:path>
            </a:pathLst>
          </a:custGeom>
          <a:ln w="23322">
            <a:solidFill>
              <a:srgbClr val="000000"/>
            </a:solidFill>
          </a:ln>
        </p:spPr>
        <p:txBody>
          <a:bodyPr wrap="square" lIns="0" tIns="0" rIns="0" bIns="0" rtlCol="0"/>
          <a:lstStyle/>
          <a:p/>
        </p:txBody>
      </p:sp>
      <p:sp>
        <p:nvSpPr>
          <p:cNvPr id="77" name="object 77"/>
          <p:cNvSpPr/>
          <p:nvPr/>
        </p:nvSpPr>
        <p:spPr>
          <a:xfrm>
            <a:off x="8821429" y="4332567"/>
            <a:ext cx="456565" cy="230504"/>
          </a:xfrm>
          <a:custGeom>
            <a:avLst/>
            <a:gdLst/>
            <a:ahLst/>
            <a:cxnLst/>
            <a:rect l="l" t="t" r="r" b="b"/>
            <a:pathLst>
              <a:path w="456565" h="230504">
                <a:moveTo>
                  <a:pt x="456210" y="229957"/>
                </a:moveTo>
                <a:lnTo>
                  <a:pt x="0" y="0"/>
                </a:lnTo>
              </a:path>
            </a:pathLst>
          </a:custGeom>
          <a:ln w="23322">
            <a:solidFill>
              <a:srgbClr val="000000"/>
            </a:solidFill>
          </a:ln>
        </p:spPr>
        <p:txBody>
          <a:bodyPr wrap="square" lIns="0" tIns="0" rIns="0" bIns="0" rtlCol="0"/>
          <a:lstStyle/>
          <a:p/>
        </p:txBody>
      </p:sp>
      <p:sp>
        <p:nvSpPr>
          <p:cNvPr id="78" name="object 78"/>
          <p:cNvSpPr/>
          <p:nvPr/>
        </p:nvSpPr>
        <p:spPr>
          <a:xfrm>
            <a:off x="8000700" y="4562504"/>
            <a:ext cx="752475" cy="230504"/>
          </a:xfrm>
          <a:custGeom>
            <a:avLst/>
            <a:gdLst/>
            <a:ahLst/>
            <a:cxnLst/>
            <a:rect l="l" t="t" r="r" b="b"/>
            <a:pathLst>
              <a:path w="752475" h="230504">
                <a:moveTo>
                  <a:pt x="0" y="229944"/>
                </a:moveTo>
                <a:lnTo>
                  <a:pt x="752394" y="229944"/>
                </a:lnTo>
                <a:lnTo>
                  <a:pt x="752394" y="0"/>
                </a:lnTo>
                <a:lnTo>
                  <a:pt x="0" y="0"/>
                </a:lnTo>
                <a:lnTo>
                  <a:pt x="0" y="229944"/>
                </a:lnTo>
                <a:close/>
              </a:path>
            </a:pathLst>
          </a:custGeom>
          <a:solidFill>
            <a:srgbClr val="FFFFFF"/>
          </a:solidFill>
        </p:spPr>
        <p:txBody>
          <a:bodyPr wrap="square" lIns="0" tIns="0" rIns="0" bIns="0" rtlCol="0"/>
          <a:lstStyle/>
          <a:p/>
        </p:txBody>
      </p:sp>
      <p:sp>
        <p:nvSpPr>
          <p:cNvPr id="79" name="object 79"/>
          <p:cNvSpPr/>
          <p:nvPr/>
        </p:nvSpPr>
        <p:spPr>
          <a:xfrm>
            <a:off x="8981329" y="4562504"/>
            <a:ext cx="593090" cy="230504"/>
          </a:xfrm>
          <a:custGeom>
            <a:avLst/>
            <a:gdLst/>
            <a:ahLst/>
            <a:cxnLst/>
            <a:rect l="l" t="t" r="r" b="b"/>
            <a:pathLst>
              <a:path w="593090"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80" name="object 80"/>
          <p:cNvSpPr/>
          <p:nvPr/>
        </p:nvSpPr>
        <p:spPr>
          <a:xfrm>
            <a:off x="8380662" y="4792448"/>
            <a:ext cx="0" cy="230504"/>
          </a:xfrm>
          <a:custGeom>
            <a:avLst/>
            <a:gdLst/>
            <a:ahLst/>
            <a:cxnLst/>
            <a:rect l="l" t="t" r="r" b="b"/>
            <a:pathLst>
              <a:path h="230504">
                <a:moveTo>
                  <a:pt x="0" y="0"/>
                </a:moveTo>
                <a:lnTo>
                  <a:pt x="0" y="229957"/>
                </a:lnTo>
              </a:path>
            </a:pathLst>
          </a:custGeom>
          <a:ln w="23164">
            <a:solidFill>
              <a:srgbClr val="000000"/>
            </a:solidFill>
          </a:ln>
        </p:spPr>
        <p:txBody>
          <a:bodyPr wrap="square" lIns="0" tIns="0" rIns="0" bIns="0" rtlCol="0"/>
          <a:lstStyle/>
          <a:p/>
        </p:txBody>
      </p:sp>
      <p:sp>
        <p:nvSpPr>
          <p:cNvPr id="81" name="object 81"/>
          <p:cNvSpPr/>
          <p:nvPr/>
        </p:nvSpPr>
        <p:spPr>
          <a:xfrm>
            <a:off x="9277640" y="4792448"/>
            <a:ext cx="0" cy="230504"/>
          </a:xfrm>
          <a:custGeom>
            <a:avLst/>
            <a:gdLst/>
            <a:ahLst/>
            <a:cxnLst/>
            <a:rect l="l" t="t" r="r" b="b"/>
            <a:pathLst>
              <a:path h="230504">
                <a:moveTo>
                  <a:pt x="0" y="0"/>
                </a:moveTo>
                <a:lnTo>
                  <a:pt x="0" y="229970"/>
                </a:lnTo>
              </a:path>
            </a:pathLst>
          </a:custGeom>
          <a:ln w="23164">
            <a:solidFill>
              <a:srgbClr val="000000"/>
            </a:solidFill>
          </a:ln>
        </p:spPr>
        <p:txBody>
          <a:bodyPr wrap="square" lIns="0" tIns="0" rIns="0" bIns="0" rtlCol="0"/>
          <a:lstStyle/>
          <a:p/>
        </p:txBody>
      </p:sp>
      <p:sp>
        <p:nvSpPr>
          <p:cNvPr id="82" name="object 82"/>
          <p:cNvSpPr txBox="1"/>
          <p:nvPr/>
        </p:nvSpPr>
        <p:spPr>
          <a:xfrm>
            <a:off x="8171385" y="4068627"/>
            <a:ext cx="1253490" cy="1196340"/>
          </a:xfrm>
          <a:prstGeom prst="rect">
            <a:avLst/>
          </a:prstGeom>
        </p:spPr>
        <p:txBody>
          <a:bodyPr vert="horz" wrap="square" lIns="0" tIns="16510" rIns="0" bIns="0" rtlCol="0">
            <a:spAutoFit/>
          </a:bodyPr>
          <a:lstStyle/>
          <a:p>
            <a:pPr marL="226060">
              <a:lnSpc>
                <a:spcPct val="100000"/>
              </a:lnSpc>
              <a:spcBef>
                <a:spcPts val="130"/>
              </a:spcBef>
            </a:pPr>
            <a:r>
              <a:rPr sz="1500" spc="5" dirty="0">
                <a:latin typeface="Times New Roman" panose="02020603050405020304"/>
                <a:cs typeface="Times New Roman" panose="02020603050405020304"/>
              </a:rPr>
              <a:t>NP(29,</a:t>
            </a:r>
            <a:r>
              <a:rPr sz="1500" spc="-2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CD)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12700">
              <a:lnSpc>
                <a:spcPct val="100000"/>
              </a:lnSpc>
              <a:tabLst>
                <a:tab pos="972185" algn="l"/>
              </a:tabLst>
            </a:pPr>
            <a:r>
              <a:rPr sz="1500" spc="10" dirty="0">
                <a:latin typeface="Times New Roman" panose="02020603050405020304"/>
                <a:cs typeface="Times New Roman" panose="02020603050405020304"/>
              </a:rPr>
              <a:t>NNP</a:t>
            </a:r>
            <a:r>
              <a:rPr sz="1500" spc="10"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C</a:t>
            </a:r>
            <a:r>
              <a:rPr sz="1500" spc="10" dirty="0">
                <a:solidFill>
                  <a:srgbClr val="FF0000"/>
                </a:solidFill>
                <a:latin typeface="Times New Roman" panose="02020603050405020304"/>
                <a:cs typeface="Times New Roman" panose="02020603050405020304"/>
              </a:rPr>
              <a:t>D</a:t>
            </a:r>
            <a:endParaRPr sz="1500">
              <a:latin typeface="Times New Roman" panose="02020603050405020304"/>
              <a:cs typeface="Times New Roman" panose="02020603050405020304"/>
            </a:endParaRPr>
          </a:p>
          <a:p>
            <a:pPr>
              <a:lnSpc>
                <a:spcPct val="100000"/>
              </a:lnSpc>
              <a:spcBef>
                <a:spcPts val="40"/>
              </a:spcBef>
            </a:pPr>
            <a:endParaRPr sz="1550">
              <a:latin typeface="Times New Roman" panose="02020603050405020304"/>
              <a:cs typeface="Times New Roman" panose="02020603050405020304"/>
            </a:endParaRPr>
          </a:p>
          <a:p>
            <a:pPr marL="27940">
              <a:lnSpc>
                <a:spcPct val="100000"/>
              </a:lnSpc>
              <a:tabLst>
                <a:tab pos="1009650" algn="l"/>
              </a:tabLst>
            </a:pPr>
            <a:r>
              <a:rPr sz="1500" spc="10" dirty="0">
                <a:latin typeface="Times New Roman" panose="02020603050405020304"/>
                <a:cs typeface="Times New Roman" panose="02020603050405020304"/>
              </a:rPr>
              <a:t>Nov	29</a:t>
            </a:r>
            <a:endParaRPr sz="1500">
              <a:latin typeface="Times New Roman" panose="02020603050405020304"/>
              <a:cs typeface="Times New Roman" panose="02020603050405020304"/>
            </a:endParaRPr>
          </a:p>
        </p:txBody>
      </p:sp>
      <p:sp>
        <p:nvSpPr>
          <p:cNvPr id="83" name="object 83"/>
          <p:cNvSpPr/>
          <p:nvPr/>
        </p:nvSpPr>
        <p:spPr>
          <a:xfrm>
            <a:off x="6815131" y="4723465"/>
            <a:ext cx="456565" cy="460375"/>
          </a:xfrm>
          <a:custGeom>
            <a:avLst/>
            <a:gdLst/>
            <a:ahLst/>
            <a:cxnLst/>
            <a:rect l="l" t="t" r="r" b="b"/>
            <a:pathLst>
              <a:path w="456564" h="460375">
                <a:moveTo>
                  <a:pt x="456210" y="0"/>
                </a:moveTo>
                <a:lnTo>
                  <a:pt x="0" y="459914"/>
                </a:lnTo>
              </a:path>
            </a:pathLst>
          </a:custGeom>
          <a:ln w="23262">
            <a:solidFill>
              <a:srgbClr val="000000"/>
            </a:solidFill>
          </a:ln>
        </p:spPr>
        <p:txBody>
          <a:bodyPr wrap="square" lIns="0" tIns="0" rIns="0" bIns="0" rtlCol="0"/>
          <a:lstStyle/>
          <a:p/>
        </p:txBody>
      </p:sp>
      <p:sp>
        <p:nvSpPr>
          <p:cNvPr id="84" name="object 84"/>
          <p:cNvSpPr/>
          <p:nvPr/>
        </p:nvSpPr>
        <p:spPr>
          <a:xfrm>
            <a:off x="7271342" y="4723465"/>
            <a:ext cx="455930" cy="460375"/>
          </a:xfrm>
          <a:custGeom>
            <a:avLst/>
            <a:gdLst/>
            <a:ahLst/>
            <a:cxnLst/>
            <a:rect l="l" t="t" r="r" b="b"/>
            <a:pathLst>
              <a:path w="455929" h="460375">
                <a:moveTo>
                  <a:pt x="455889" y="459914"/>
                </a:moveTo>
                <a:lnTo>
                  <a:pt x="0" y="0"/>
                </a:lnTo>
                <a:lnTo>
                  <a:pt x="0" y="459914"/>
                </a:lnTo>
              </a:path>
            </a:pathLst>
          </a:custGeom>
          <a:ln w="23262">
            <a:solidFill>
              <a:srgbClr val="000000"/>
            </a:solidFill>
          </a:ln>
        </p:spPr>
        <p:txBody>
          <a:bodyPr wrap="square" lIns="0" tIns="0" rIns="0" bIns="0" rtlCol="0"/>
          <a:lstStyle/>
          <a:p/>
        </p:txBody>
      </p:sp>
      <p:sp>
        <p:nvSpPr>
          <p:cNvPr id="85" name="object 85"/>
          <p:cNvSpPr/>
          <p:nvPr/>
        </p:nvSpPr>
        <p:spPr>
          <a:xfrm>
            <a:off x="6495977" y="5183359"/>
            <a:ext cx="478790" cy="230504"/>
          </a:xfrm>
          <a:custGeom>
            <a:avLst/>
            <a:gdLst/>
            <a:ahLst/>
            <a:cxnLst/>
            <a:rect l="l" t="t" r="r" b="b"/>
            <a:pathLst>
              <a:path w="478789" h="230504">
                <a:moveTo>
                  <a:pt x="0" y="229944"/>
                </a:moveTo>
                <a:lnTo>
                  <a:pt x="478731" y="229944"/>
                </a:lnTo>
                <a:lnTo>
                  <a:pt x="478731" y="0"/>
                </a:lnTo>
                <a:lnTo>
                  <a:pt x="0" y="0"/>
                </a:lnTo>
                <a:lnTo>
                  <a:pt x="0" y="229944"/>
                </a:lnTo>
                <a:close/>
              </a:path>
            </a:pathLst>
          </a:custGeom>
          <a:solidFill>
            <a:srgbClr val="FFFFFF"/>
          </a:solidFill>
        </p:spPr>
        <p:txBody>
          <a:bodyPr wrap="square" lIns="0" tIns="0" rIns="0" bIns="0" rtlCol="0"/>
          <a:lstStyle/>
          <a:p/>
        </p:txBody>
      </p:sp>
      <p:sp>
        <p:nvSpPr>
          <p:cNvPr id="86" name="object 86"/>
          <p:cNvSpPr/>
          <p:nvPr/>
        </p:nvSpPr>
        <p:spPr>
          <a:xfrm>
            <a:off x="6974708" y="5183359"/>
            <a:ext cx="456565" cy="230504"/>
          </a:xfrm>
          <a:custGeom>
            <a:avLst/>
            <a:gdLst/>
            <a:ahLst/>
            <a:cxnLst/>
            <a:rect l="l" t="t" r="r" b="b"/>
            <a:pathLst>
              <a:path w="456564" h="230504">
                <a:moveTo>
                  <a:pt x="0" y="229944"/>
                </a:moveTo>
                <a:lnTo>
                  <a:pt x="456210" y="229944"/>
                </a:lnTo>
                <a:lnTo>
                  <a:pt x="456210" y="0"/>
                </a:lnTo>
                <a:lnTo>
                  <a:pt x="0" y="0"/>
                </a:lnTo>
                <a:lnTo>
                  <a:pt x="0" y="229944"/>
                </a:lnTo>
                <a:close/>
              </a:path>
            </a:pathLst>
          </a:custGeom>
          <a:solidFill>
            <a:srgbClr val="FFFFFF"/>
          </a:solidFill>
        </p:spPr>
        <p:txBody>
          <a:bodyPr wrap="square" lIns="0" tIns="0" rIns="0" bIns="0" rtlCol="0"/>
          <a:lstStyle/>
          <a:p/>
        </p:txBody>
      </p:sp>
      <p:sp>
        <p:nvSpPr>
          <p:cNvPr id="87" name="object 87"/>
          <p:cNvSpPr/>
          <p:nvPr/>
        </p:nvSpPr>
        <p:spPr>
          <a:xfrm>
            <a:off x="7430919" y="5183359"/>
            <a:ext cx="593090" cy="230504"/>
          </a:xfrm>
          <a:custGeom>
            <a:avLst/>
            <a:gdLst/>
            <a:ahLst/>
            <a:cxnLst/>
            <a:rect l="l" t="t" r="r" b="b"/>
            <a:pathLst>
              <a:path w="593089" h="230504">
                <a:moveTo>
                  <a:pt x="0" y="229944"/>
                </a:moveTo>
                <a:lnTo>
                  <a:pt x="592784" y="229944"/>
                </a:lnTo>
                <a:lnTo>
                  <a:pt x="592784" y="0"/>
                </a:lnTo>
                <a:lnTo>
                  <a:pt x="0" y="0"/>
                </a:lnTo>
                <a:lnTo>
                  <a:pt x="0" y="229944"/>
                </a:lnTo>
                <a:close/>
              </a:path>
            </a:pathLst>
          </a:custGeom>
          <a:solidFill>
            <a:srgbClr val="FFFFFF"/>
          </a:solidFill>
        </p:spPr>
        <p:txBody>
          <a:bodyPr wrap="square" lIns="0" tIns="0" rIns="0" bIns="0" rtlCol="0"/>
          <a:lstStyle/>
          <a:p/>
        </p:txBody>
      </p:sp>
      <p:sp>
        <p:nvSpPr>
          <p:cNvPr id="88" name="object 88"/>
          <p:cNvSpPr txBox="1"/>
          <p:nvPr/>
        </p:nvSpPr>
        <p:spPr>
          <a:xfrm>
            <a:off x="6651540" y="5149364"/>
            <a:ext cx="1228725" cy="247015"/>
          </a:xfrm>
          <a:prstGeom prst="rect">
            <a:avLst/>
          </a:prstGeom>
        </p:spPr>
        <p:txBody>
          <a:bodyPr vert="horz" wrap="square" lIns="0" tIns="16510" rIns="0" bIns="0" rtlCol="0">
            <a:spAutoFit/>
          </a:bodyPr>
          <a:lstStyle/>
          <a:p>
            <a:pPr marL="12700">
              <a:lnSpc>
                <a:spcPct val="100000"/>
              </a:lnSpc>
              <a:spcBef>
                <a:spcPts val="130"/>
              </a:spcBef>
              <a:tabLst>
                <a:tab pos="544195" algn="l"/>
                <a:tab pos="936625" algn="l"/>
              </a:tabLst>
            </a:pPr>
            <a:r>
              <a:rPr sz="1500" spc="10" dirty="0">
                <a:latin typeface="Times New Roman" panose="02020603050405020304"/>
                <a:cs typeface="Times New Roman" panose="02020603050405020304"/>
              </a:rPr>
              <a:t>D</a:t>
            </a:r>
            <a:r>
              <a:rPr sz="1500" spc="10" dirty="0">
                <a:latin typeface="Times New Roman" panose="02020603050405020304"/>
                <a:cs typeface="Times New Roman" panose="02020603050405020304"/>
              </a:rPr>
              <a:t>T</a:t>
            </a:r>
            <a:r>
              <a:rPr sz="1500" spc="1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JJ</a:t>
            </a:r>
            <a:r>
              <a:rPr sz="1500" spc="5" dirty="0">
                <a:latin typeface="Times New Roman" panose="02020603050405020304"/>
                <a:cs typeface="Times New Roman" panose="02020603050405020304"/>
              </a:rPr>
              <a:t>	</a:t>
            </a:r>
            <a:r>
              <a:rPr sz="1500" spc="10" dirty="0">
                <a:solidFill>
                  <a:srgbClr val="FF0000"/>
                </a:solidFill>
                <a:latin typeface="Times New Roman" panose="02020603050405020304"/>
                <a:cs typeface="Times New Roman" panose="02020603050405020304"/>
              </a:rPr>
              <a:t>NN</a:t>
            </a:r>
            <a:endParaRPr sz="1500">
              <a:latin typeface="Times New Roman" panose="02020603050405020304"/>
              <a:cs typeface="Times New Roman" panose="02020603050405020304"/>
            </a:endParaRPr>
          </a:p>
        </p:txBody>
      </p:sp>
      <p:sp>
        <p:nvSpPr>
          <p:cNvPr id="89" name="object 89"/>
          <p:cNvSpPr/>
          <p:nvPr/>
        </p:nvSpPr>
        <p:spPr>
          <a:xfrm>
            <a:off x="6815131" y="5413304"/>
            <a:ext cx="0" cy="230504"/>
          </a:xfrm>
          <a:custGeom>
            <a:avLst/>
            <a:gdLst/>
            <a:ahLst/>
            <a:cxnLst/>
            <a:rect l="l" t="t" r="r" b="b"/>
            <a:pathLst>
              <a:path h="230504">
                <a:moveTo>
                  <a:pt x="0" y="0"/>
                </a:moveTo>
                <a:lnTo>
                  <a:pt x="0" y="229957"/>
                </a:lnTo>
              </a:path>
            </a:pathLst>
          </a:custGeom>
          <a:ln w="23164">
            <a:solidFill>
              <a:srgbClr val="000000"/>
            </a:solidFill>
          </a:ln>
        </p:spPr>
        <p:txBody>
          <a:bodyPr wrap="square" lIns="0" tIns="0" rIns="0" bIns="0" rtlCol="0"/>
          <a:lstStyle/>
          <a:p/>
        </p:txBody>
      </p:sp>
      <p:sp>
        <p:nvSpPr>
          <p:cNvPr id="90" name="object 90"/>
          <p:cNvSpPr/>
          <p:nvPr/>
        </p:nvSpPr>
        <p:spPr>
          <a:xfrm>
            <a:off x="7271342" y="5413304"/>
            <a:ext cx="0" cy="552450"/>
          </a:xfrm>
          <a:custGeom>
            <a:avLst/>
            <a:gdLst/>
            <a:ahLst/>
            <a:cxnLst/>
            <a:rect l="l" t="t" r="r" b="b"/>
            <a:pathLst>
              <a:path h="552450">
                <a:moveTo>
                  <a:pt x="0" y="0"/>
                </a:moveTo>
                <a:lnTo>
                  <a:pt x="0" y="551877"/>
                </a:lnTo>
              </a:path>
            </a:pathLst>
          </a:custGeom>
          <a:ln w="23164">
            <a:solidFill>
              <a:srgbClr val="000000"/>
            </a:solidFill>
          </a:ln>
        </p:spPr>
        <p:txBody>
          <a:bodyPr wrap="square" lIns="0" tIns="0" rIns="0" bIns="0" rtlCol="0"/>
          <a:lstStyle/>
          <a:p/>
        </p:txBody>
      </p:sp>
      <p:sp>
        <p:nvSpPr>
          <p:cNvPr id="91" name="object 91"/>
          <p:cNvSpPr/>
          <p:nvPr/>
        </p:nvSpPr>
        <p:spPr>
          <a:xfrm>
            <a:off x="7727231" y="5413304"/>
            <a:ext cx="0" cy="230504"/>
          </a:xfrm>
          <a:custGeom>
            <a:avLst/>
            <a:gdLst/>
            <a:ahLst/>
            <a:cxnLst/>
            <a:rect l="l" t="t" r="r" b="b"/>
            <a:pathLst>
              <a:path h="230504">
                <a:moveTo>
                  <a:pt x="0" y="0"/>
                </a:moveTo>
                <a:lnTo>
                  <a:pt x="0" y="229957"/>
                </a:lnTo>
              </a:path>
            </a:pathLst>
          </a:custGeom>
          <a:ln w="23164">
            <a:solidFill>
              <a:srgbClr val="000000"/>
            </a:solidFill>
          </a:ln>
        </p:spPr>
        <p:txBody>
          <a:bodyPr wrap="square" lIns="0" tIns="0" rIns="0" bIns="0" rtlCol="0"/>
          <a:lstStyle/>
          <a:p/>
        </p:txBody>
      </p:sp>
      <p:sp>
        <p:nvSpPr>
          <p:cNvPr id="92" name="object 92"/>
          <p:cNvSpPr txBox="1"/>
          <p:nvPr/>
        </p:nvSpPr>
        <p:spPr>
          <a:xfrm>
            <a:off x="6782162" y="5566940"/>
            <a:ext cx="1280795" cy="615315"/>
          </a:xfrm>
          <a:prstGeom prst="rect">
            <a:avLst/>
          </a:prstGeom>
        </p:spPr>
        <p:txBody>
          <a:bodyPr vert="horz" wrap="square" lIns="0" tIns="11430" rIns="0" bIns="0" rtlCol="0">
            <a:spAutoFit/>
          </a:bodyPr>
          <a:lstStyle/>
          <a:p>
            <a:pPr marL="69850" marR="5080" indent="-57785">
              <a:lnSpc>
                <a:spcPct val="131000"/>
              </a:lnSpc>
              <a:spcBef>
                <a:spcPts val="90"/>
              </a:spcBef>
              <a:tabLst>
                <a:tab pos="667385" algn="l"/>
              </a:tabLst>
            </a:pPr>
            <a:r>
              <a:rPr sz="1500" spc="5" dirty="0">
                <a:latin typeface="Times New Roman" panose="02020603050405020304"/>
                <a:cs typeface="Times New Roman" panose="02020603050405020304"/>
              </a:rPr>
              <a:t>a</a:t>
            </a:r>
            <a:r>
              <a:rPr sz="1500" spc="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director  </a:t>
            </a:r>
            <a:r>
              <a:rPr sz="1500" spc="5" dirty="0">
                <a:latin typeface="Times New Roman" panose="02020603050405020304"/>
                <a:cs typeface="Times New Roman" panose="02020603050405020304"/>
              </a:rPr>
              <a:t>nonexecutive</a:t>
            </a:r>
            <a:endParaRPr sz="1500">
              <a:latin typeface="Times New Roman" panose="02020603050405020304"/>
              <a:cs typeface="Times New Roman" panose="02020603050405020304"/>
            </a:endParaRPr>
          </a:p>
        </p:txBody>
      </p:sp>
      <p:sp>
        <p:nvSpPr>
          <p:cNvPr id="93" name="object 93"/>
          <p:cNvSpPr/>
          <p:nvPr/>
        </p:nvSpPr>
        <p:spPr>
          <a:xfrm>
            <a:off x="7102983" y="3049270"/>
            <a:ext cx="526415" cy="523240"/>
          </a:xfrm>
          <a:custGeom>
            <a:avLst/>
            <a:gdLst/>
            <a:ahLst/>
            <a:cxnLst/>
            <a:rect l="l" t="t" r="r" b="b"/>
            <a:pathLst>
              <a:path w="526414" h="523239">
                <a:moveTo>
                  <a:pt x="9016" y="370331"/>
                </a:moveTo>
                <a:lnTo>
                  <a:pt x="0" y="379221"/>
                </a:lnTo>
                <a:lnTo>
                  <a:pt x="142239" y="523239"/>
                </a:lnTo>
                <a:lnTo>
                  <a:pt x="151129" y="514350"/>
                </a:lnTo>
                <a:lnTo>
                  <a:pt x="9016" y="370331"/>
                </a:lnTo>
                <a:close/>
              </a:path>
              <a:path w="526414" h="523239">
                <a:moveTo>
                  <a:pt x="35940" y="343662"/>
                </a:moveTo>
                <a:lnTo>
                  <a:pt x="18033" y="361441"/>
                </a:lnTo>
                <a:lnTo>
                  <a:pt x="160146" y="505459"/>
                </a:lnTo>
                <a:lnTo>
                  <a:pt x="178180" y="487679"/>
                </a:lnTo>
                <a:lnTo>
                  <a:pt x="35940" y="343662"/>
                </a:lnTo>
                <a:close/>
              </a:path>
              <a:path w="526414" h="523239">
                <a:moveTo>
                  <a:pt x="240156" y="0"/>
                </a:moveTo>
                <a:lnTo>
                  <a:pt x="311276" y="72008"/>
                </a:lnTo>
                <a:lnTo>
                  <a:pt x="44957" y="334771"/>
                </a:lnTo>
                <a:lnTo>
                  <a:pt x="187197" y="478789"/>
                </a:lnTo>
                <a:lnTo>
                  <a:pt x="453389" y="216026"/>
                </a:lnTo>
                <a:lnTo>
                  <a:pt x="524989" y="216026"/>
                </a:lnTo>
                <a:lnTo>
                  <a:pt x="526414" y="1777"/>
                </a:lnTo>
                <a:lnTo>
                  <a:pt x="240156" y="0"/>
                </a:lnTo>
                <a:close/>
              </a:path>
              <a:path w="526414" h="523239">
                <a:moveTo>
                  <a:pt x="524989" y="216026"/>
                </a:moveTo>
                <a:lnTo>
                  <a:pt x="453389" y="216026"/>
                </a:lnTo>
                <a:lnTo>
                  <a:pt x="524509" y="288035"/>
                </a:lnTo>
                <a:lnTo>
                  <a:pt x="524989" y="216026"/>
                </a:lnTo>
                <a:close/>
              </a:path>
            </a:pathLst>
          </a:custGeom>
          <a:solidFill>
            <a:srgbClr val="C5C5C5"/>
          </a:solidFill>
        </p:spPr>
        <p:txBody>
          <a:bodyPr wrap="square" lIns="0" tIns="0" rIns="0" bIns="0" rtlCol="0"/>
          <a:lstStyle/>
          <a:p/>
        </p:txBody>
      </p:sp>
      <p:sp>
        <p:nvSpPr>
          <p:cNvPr id="94" name="object 94"/>
          <p:cNvSpPr/>
          <p:nvPr/>
        </p:nvSpPr>
        <p:spPr>
          <a:xfrm>
            <a:off x="7098220" y="3388169"/>
            <a:ext cx="187705" cy="189102"/>
          </a:xfrm>
          <a:prstGeom prst="rect">
            <a:avLst/>
          </a:prstGeom>
          <a:blipFill>
            <a:blip r:embed="rId1" cstate="print"/>
            <a:stretch>
              <a:fillRect/>
            </a:stretch>
          </a:blipFill>
        </p:spPr>
        <p:txBody>
          <a:bodyPr wrap="square" lIns="0" tIns="0" rIns="0" bIns="0" rtlCol="0"/>
          <a:lstStyle/>
          <a:p/>
        </p:txBody>
      </p:sp>
      <p:sp>
        <p:nvSpPr>
          <p:cNvPr id="95" name="object 95"/>
          <p:cNvSpPr/>
          <p:nvPr/>
        </p:nvSpPr>
        <p:spPr>
          <a:xfrm>
            <a:off x="7147940" y="3049270"/>
            <a:ext cx="481965" cy="478790"/>
          </a:xfrm>
          <a:custGeom>
            <a:avLst/>
            <a:gdLst/>
            <a:ahLst/>
            <a:cxnLst/>
            <a:rect l="l" t="t" r="r" b="b"/>
            <a:pathLst>
              <a:path w="481964" h="478789">
                <a:moveTo>
                  <a:pt x="0" y="334771"/>
                </a:moveTo>
                <a:lnTo>
                  <a:pt x="266319" y="72008"/>
                </a:lnTo>
                <a:lnTo>
                  <a:pt x="195199" y="0"/>
                </a:lnTo>
                <a:lnTo>
                  <a:pt x="481457" y="1777"/>
                </a:lnTo>
                <a:lnTo>
                  <a:pt x="479551" y="288035"/>
                </a:lnTo>
                <a:lnTo>
                  <a:pt x="408432" y="216026"/>
                </a:lnTo>
                <a:lnTo>
                  <a:pt x="142239" y="478789"/>
                </a:lnTo>
                <a:lnTo>
                  <a:pt x="0" y="334771"/>
                </a:lnTo>
                <a:close/>
              </a:path>
            </a:pathLst>
          </a:custGeom>
          <a:ln w="9525">
            <a:solidFill>
              <a:srgbClr val="000000"/>
            </a:solidFill>
          </a:ln>
        </p:spPr>
        <p:txBody>
          <a:bodyPr wrap="square" lIns="0" tIns="0" rIns="0" bIns="0" rtlCol="0"/>
          <a:lstStyle/>
          <a:p/>
        </p:txBody>
      </p:sp>
      <p:sp>
        <p:nvSpPr>
          <p:cNvPr id="96" name="object 96"/>
          <p:cNvSpPr/>
          <p:nvPr/>
        </p:nvSpPr>
        <p:spPr>
          <a:xfrm>
            <a:off x="1918715" y="1524000"/>
            <a:ext cx="4465320" cy="464820"/>
          </a:xfrm>
          <a:custGeom>
            <a:avLst/>
            <a:gdLst/>
            <a:ahLst/>
            <a:cxnLst/>
            <a:rect l="l" t="t" r="r" b="b"/>
            <a:pathLst>
              <a:path w="4465320" h="464819">
                <a:moveTo>
                  <a:pt x="0" y="464820"/>
                </a:moveTo>
                <a:lnTo>
                  <a:pt x="4465320" y="464820"/>
                </a:lnTo>
                <a:lnTo>
                  <a:pt x="4465320" y="0"/>
                </a:lnTo>
                <a:lnTo>
                  <a:pt x="0" y="0"/>
                </a:lnTo>
                <a:lnTo>
                  <a:pt x="0" y="464820"/>
                </a:lnTo>
                <a:close/>
              </a:path>
            </a:pathLst>
          </a:custGeom>
          <a:solidFill>
            <a:srgbClr val="FFFFFF"/>
          </a:solidFill>
        </p:spPr>
        <p:txBody>
          <a:bodyPr wrap="square" lIns="0" tIns="0" rIns="0" bIns="0" rtlCol="0"/>
          <a:lstStyle/>
          <a:p/>
        </p:txBody>
      </p:sp>
      <p:sp>
        <p:nvSpPr>
          <p:cNvPr id="97" name="object 97"/>
          <p:cNvSpPr txBox="1"/>
          <p:nvPr/>
        </p:nvSpPr>
        <p:spPr>
          <a:xfrm>
            <a:off x="1913610" y="1524254"/>
            <a:ext cx="3602354" cy="396240"/>
          </a:xfrm>
          <a:prstGeom prst="rect">
            <a:avLst/>
          </a:prstGeom>
        </p:spPr>
        <p:txBody>
          <a:bodyPr vert="horz" wrap="square" lIns="0" tIns="12065" rIns="0" bIns="0" rtlCol="0">
            <a:spAutoFit/>
          </a:bodyPr>
          <a:lstStyle/>
          <a:p>
            <a:pPr marL="12065" indent="0">
              <a:lnSpc>
                <a:spcPct val="100000"/>
              </a:lnSpc>
              <a:spcBef>
                <a:spcPts val="95"/>
              </a:spcBef>
              <a:buClr>
                <a:srgbClr val="3333CC"/>
              </a:buClr>
              <a:buSzPct val="89000"/>
              <a:buNone/>
              <a:tabLst>
                <a:tab pos="377190" algn="l"/>
              </a:tabLst>
            </a:pPr>
            <a:r>
              <a:rPr sz="2500" b="1" dirty="0">
                <a:latin typeface="Times New Roman" panose="02020603050405020304" charset="0"/>
                <a:cs typeface="Times New Roman" panose="02020603050405020304" charset="0"/>
              </a:rPr>
              <a:t>得到相应的依存结构</a:t>
            </a:r>
            <a:endParaRPr sz="2800">
              <a:latin typeface="Microsoft JhengHei" panose="020B0604030504040204" charset="-120"/>
              <a:cs typeface="Microsoft JhengHei" panose="020B0604030504040204" charset="-120"/>
            </a:endParaRPr>
          </a:p>
        </p:txBody>
      </p:sp>
      <p:sp>
        <p:nvSpPr>
          <p:cNvPr id="101" name="标题 100"/>
          <p:cNvSpPr/>
          <p:nvPr>
            <p:ph type="title"/>
          </p:nvPr>
        </p:nvSpPr>
        <p:spPr>
          <a:xfrm>
            <a:off x="670560" y="358140"/>
            <a:ext cx="10850880" cy="590550"/>
          </a:xfrm>
        </p:spPr>
        <p:txBody>
          <a:bodyPr/>
          <a:p>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短语结构与依存结构的关系</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871220" y="1383030"/>
            <a:ext cx="10448925" cy="3999230"/>
          </a:xfrm>
          <a:prstGeom prst="rect">
            <a:avLst/>
          </a:prstGeom>
        </p:spPr>
        <p:txBody>
          <a:bodyPr vert="horz" wrap="square" lIns="0" tIns="23495" rIns="0" bIns="0" rtlCol="0">
            <a:spAutoFit/>
          </a:bodyPr>
          <a:lstStyle/>
          <a:p>
            <a:pPr marL="355600" marR="27305" indent="-342900">
              <a:lnSpc>
                <a:spcPct val="150000"/>
              </a:lnSpc>
              <a:spcBef>
                <a:spcPts val="185"/>
              </a:spcBef>
              <a:buFont typeface="Arial" panose="020B0604020202020204" pitchFamily="34" charset="0"/>
              <a:buChar char="•"/>
            </a:pPr>
            <a:r>
              <a:rPr sz="2000" spc="10" dirty="0">
                <a:solidFill>
                  <a:srgbClr val="0000FF"/>
                </a:solidFill>
                <a:latin typeface="Times New Roman" panose="02020603050405020304" charset="0"/>
                <a:ea typeface="黑体" panose="02010609060101010101" pitchFamily="49" charset="-122"/>
                <a:cs typeface="Times New Roman" panose="02020603050405020304" charset="0"/>
              </a:rPr>
              <a:t>说明</a:t>
            </a:r>
            <a:r>
              <a:rPr sz="2000" spc="-5" dirty="0">
                <a:solidFill>
                  <a:srgbClr val="0000FF"/>
                </a:solidFill>
                <a:latin typeface="Times New Roman" panose="02020603050405020304" charset="0"/>
                <a:ea typeface="黑体" panose="02010609060101010101" pitchFamily="49" charset="-122"/>
                <a:cs typeface="Times New Roman" panose="02020603050405020304" charset="0"/>
              </a:rPr>
              <a:t>：</a:t>
            </a:r>
            <a:endParaRPr sz="2000" spc="-5" dirty="0">
              <a:solidFill>
                <a:srgbClr val="0000FF"/>
              </a:solidFill>
              <a:latin typeface="Times New Roman" panose="02020603050405020304" charset="0"/>
              <a:ea typeface="黑体" panose="02010609060101010101" pitchFamily="49" charset="-122"/>
              <a:cs typeface="Times New Roman" panose="02020603050405020304" charset="0"/>
            </a:endParaRPr>
          </a:p>
          <a:p>
            <a:pPr marL="355600" marR="27305" indent="-342900">
              <a:lnSpc>
                <a:spcPct val="150000"/>
              </a:lnSpc>
              <a:spcBef>
                <a:spcPts val="185"/>
              </a:spcBef>
              <a:buFont typeface="Arial" panose="020B0604020202020204" pitchFamily="34" charset="0"/>
              <a:buChar char="•"/>
            </a:pPr>
            <a:r>
              <a:rPr sz="2000" spc="15" dirty="0">
                <a:latin typeface="Times New Roman" panose="02020603050405020304" charset="0"/>
                <a:ea typeface="黑体" panose="02010609060101010101" pitchFamily="49" charset="-122"/>
                <a:cs typeface="Times New Roman" panose="02020603050405020304" charset="0"/>
              </a:rPr>
              <a:t>撇</a:t>
            </a:r>
            <a:r>
              <a:rPr sz="2000" spc="5" dirty="0">
                <a:latin typeface="Times New Roman" panose="02020603050405020304" charset="0"/>
                <a:ea typeface="黑体" panose="02010609060101010101" pitchFamily="49" charset="-122"/>
                <a:cs typeface="Times New Roman" panose="02020603050405020304" charset="0"/>
              </a:rPr>
              <a:t>开汉语</a:t>
            </a:r>
            <a:r>
              <a:rPr sz="2000" spc="15" dirty="0">
                <a:latin typeface="Times New Roman" panose="02020603050405020304" charset="0"/>
                <a:ea typeface="黑体" panose="02010609060101010101" pitchFamily="49" charset="-122"/>
                <a:cs typeface="Times New Roman" panose="02020603050405020304" charset="0"/>
              </a:rPr>
              <a:t>的</a:t>
            </a:r>
            <a:r>
              <a:rPr sz="2000" spc="5" dirty="0">
                <a:latin typeface="Times New Roman" panose="02020603050405020304" charset="0"/>
                <a:ea typeface="黑体" panose="02010609060101010101" pitchFamily="49" charset="-122"/>
                <a:cs typeface="Times New Roman" panose="02020603050405020304" charset="0"/>
              </a:rPr>
              <a:t>分词问</a:t>
            </a:r>
            <a:r>
              <a:rPr sz="2000" spc="15" dirty="0">
                <a:latin typeface="Times New Roman" panose="02020603050405020304" charset="0"/>
                <a:ea typeface="黑体" panose="02010609060101010101" pitchFamily="49" charset="-122"/>
                <a:cs typeface="Times New Roman" panose="02020603050405020304" charset="0"/>
              </a:rPr>
              <a:t>题</a:t>
            </a:r>
            <a:r>
              <a:rPr sz="2000" spc="5" dirty="0">
                <a:latin typeface="Times New Roman" panose="02020603050405020304" charset="0"/>
                <a:ea typeface="黑体" panose="02010609060101010101" pitchFamily="49" charset="-122"/>
                <a:cs typeface="Times New Roman" panose="02020603050405020304" charset="0"/>
              </a:rPr>
              <a:t>和词性</a:t>
            </a:r>
            <a:r>
              <a:rPr sz="2000" spc="15" dirty="0">
                <a:latin typeface="Times New Roman" panose="02020603050405020304" charset="0"/>
                <a:ea typeface="黑体" panose="02010609060101010101" pitchFamily="49" charset="-122"/>
                <a:cs typeface="Times New Roman" panose="02020603050405020304" charset="0"/>
              </a:rPr>
              <a:t>消</a:t>
            </a:r>
            <a:r>
              <a:rPr sz="2000" spc="5" dirty="0">
                <a:latin typeface="Times New Roman" panose="02020603050405020304" charset="0"/>
                <a:ea typeface="黑体" panose="02010609060101010101" pitchFamily="49" charset="-122"/>
                <a:cs typeface="Times New Roman" panose="02020603050405020304" charset="0"/>
              </a:rPr>
              <a:t>歧错误</a:t>
            </a:r>
            <a:r>
              <a:rPr sz="2000" spc="15" dirty="0">
                <a:latin typeface="Times New Roman" panose="02020603050405020304" charset="0"/>
                <a:ea typeface="黑体" panose="02010609060101010101" pitchFamily="49" charset="-122"/>
                <a:cs typeface="Times New Roman" panose="02020603050405020304" charset="0"/>
              </a:rPr>
              <a:t>可</a:t>
            </a:r>
            <a:r>
              <a:rPr sz="2000" spc="5" dirty="0">
                <a:latin typeface="Times New Roman" panose="02020603050405020304" charset="0"/>
                <a:ea typeface="黑体" panose="02010609060101010101" pitchFamily="49" charset="-122"/>
                <a:cs typeface="Times New Roman" panose="02020603050405020304" charset="0"/>
              </a:rPr>
              <a:t>能对</a:t>
            </a:r>
            <a:r>
              <a:rPr sz="2000" spc="-5" dirty="0">
                <a:latin typeface="Times New Roman" panose="02020603050405020304" charset="0"/>
                <a:ea typeface="黑体" panose="02010609060101010101" pitchFamily="49" charset="-122"/>
                <a:cs typeface="Times New Roman" panose="02020603050405020304" charset="0"/>
              </a:rPr>
              <a:t>句</a:t>
            </a:r>
            <a:r>
              <a:rPr sz="2000" spc="10" dirty="0">
                <a:latin typeface="Times New Roman" panose="02020603050405020304" charset="0"/>
                <a:ea typeface="黑体" panose="02010609060101010101" pitchFamily="49" charset="-122"/>
                <a:cs typeface="Times New Roman" panose="02020603050405020304" charset="0"/>
              </a:rPr>
              <a:t>法</a:t>
            </a:r>
            <a:r>
              <a:rPr sz="2000" dirty="0">
                <a:latin typeface="Times New Roman" panose="02020603050405020304" charset="0"/>
                <a:ea typeface="黑体" panose="02010609060101010101" pitchFamily="49" charset="-122"/>
                <a:cs typeface="Times New Roman" panose="02020603050405020304" charset="0"/>
              </a:rPr>
              <a:t>分析器</a:t>
            </a:r>
            <a:r>
              <a:rPr sz="2000" spc="10" dirty="0">
                <a:latin typeface="Times New Roman" panose="02020603050405020304" charset="0"/>
                <a:ea typeface="黑体" panose="02010609060101010101" pitchFamily="49" charset="-122"/>
                <a:cs typeface="Times New Roman" panose="02020603050405020304" charset="0"/>
              </a:rPr>
              <a:t>带</a:t>
            </a:r>
            <a:r>
              <a:rPr sz="2000" dirty="0">
                <a:latin typeface="Times New Roman" panose="02020603050405020304" charset="0"/>
                <a:ea typeface="黑体" panose="02010609060101010101" pitchFamily="49" charset="-122"/>
                <a:cs typeface="Times New Roman" panose="02020603050405020304" charset="0"/>
              </a:rPr>
              <a:t>来的影</a:t>
            </a:r>
            <a:r>
              <a:rPr sz="2000" spc="10" dirty="0">
                <a:latin typeface="Times New Roman" panose="02020603050405020304" charset="0"/>
                <a:ea typeface="黑体" panose="02010609060101010101" pitchFamily="49" charset="-122"/>
                <a:cs typeface="Times New Roman" panose="02020603050405020304" charset="0"/>
              </a:rPr>
              <a:t>响</a:t>
            </a:r>
            <a:r>
              <a:rPr sz="2000" dirty="0">
                <a:latin typeface="Times New Roman" panose="02020603050405020304" charset="0"/>
                <a:ea typeface="黑体" panose="02010609060101010101" pitchFamily="49" charset="-122"/>
                <a:cs typeface="Times New Roman" panose="02020603050405020304" charset="0"/>
              </a:rPr>
              <a:t>来讨论</a:t>
            </a:r>
            <a:r>
              <a:rPr sz="2000" spc="10" dirty="0">
                <a:latin typeface="Times New Roman" panose="02020603050405020304" charset="0"/>
                <a:ea typeface="黑体" panose="02010609060101010101" pitchFamily="49" charset="-122"/>
                <a:cs typeface="Times New Roman" panose="02020603050405020304" charset="0"/>
              </a:rPr>
              <a:t>汉</a:t>
            </a:r>
            <a:r>
              <a:rPr sz="2000" dirty="0">
                <a:latin typeface="Times New Roman" panose="02020603050405020304" charset="0"/>
                <a:ea typeface="黑体" panose="02010609060101010101" pitchFamily="49" charset="-122"/>
                <a:cs typeface="Times New Roman" panose="02020603050405020304" charset="0"/>
              </a:rPr>
              <a:t>英句法</a:t>
            </a:r>
            <a:r>
              <a:rPr sz="2000" spc="10" dirty="0">
                <a:latin typeface="Times New Roman" panose="02020603050405020304" charset="0"/>
                <a:ea typeface="黑体" panose="02010609060101010101" pitchFamily="49" charset="-122"/>
                <a:cs typeface="Times New Roman" panose="02020603050405020304" charset="0"/>
              </a:rPr>
              <a:t>结</a:t>
            </a:r>
            <a:r>
              <a:rPr sz="2000" dirty="0">
                <a:latin typeface="Times New Roman" panose="02020603050405020304" charset="0"/>
                <a:ea typeface="黑体" panose="02010609060101010101" pitchFamily="49" charset="-122"/>
                <a:cs typeface="Times New Roman" panose="02020603050405020304" charset="0"/>
              </a:rPr>
              <a:t>构特点</a:t>
            </a:r>
            <a:r>
              <a:rPr sz="2000" spc="10" dirty="0">
                <a:latin typeface="Times New Roman" panose="02020603050405020304" charset="0"/>
                <a:ea typeface="黑体" panose="02010609060101010101" pitchFamily="49" charset="-122"/>
                <a:cs typeface="Times New Roman" panose="02020603050405020304" charset="0"/>
              </a:rPr>
              <a:t>的</a:t>
            </a:r>
            <a:r>
              <a:rPr sz="2000" dirty="0">
                <a:latin typeface="Times New Roman" panose="02020603050405020304" charset="0"/>
                <a:ea typeface="黑体" panose="02010609060101010101" pitchFamily="49" charset="-122"/>
                <a:cs typeface="Times New Roman" panose="02020603050405020304" charset="0"/>
              </a:rPr>
              <a:t>比</a:t>
            </a:r>
            <a:r>
              <a:rPr sz="2000" spc="-5" dirty="0">
                <a:latin typeface="Times New Roman" panose="02020603050405020304" charset="0"/>
                <a:ea typeface="黑体" panose="02010609060101010101" pitchFamily="49" charset="-122"/>
                <a:cs typeface="Times New Roman" panose="02020603050405020304" charset="0"/>
              </a:rPr>
              <a:t>较</a:t>
            </a:r>
            <a:r>
              <a:rPr sz="2000" spc="15" dirty="0">
                <a:latin typeface="Times New Roman" panose="02020603050405020304" charset="0"/>
                <a:ea typeface="黑体" panose="02010609060101010101" pitchFamily="49" charset="-122"/>
                <a:cs typeface="Times New Roman" panose="02020603050405020304" charset="0"/>
              </a:rPr>
              <a:t>问</a:t>
            </a:r>
            <a:r>
              <a:rPr sz="2000" dirty="0">
                <a:latin typeface="Times New Roman" panose="02020603050405020304" charset="0"/>
                <a:ea typeface="黑体" panose="02010609060101010101" pitchFamily="49" charset="-122"/>
                <a:cs typeface="Times New Roman" panose="02020603050405020304" charset="0"/>
              </a:rPr>
              <a:t>题，即</a:t>
            </a:r>
            <a:r>
              <a:rPr sz="2000" spc="15" dirty="0">
                <a:latin typeface="Times New Roman" panose="02020603050405020304" charset="0"/>
                <a:ea typeface="黑体" panose="02010609060101010101" pitchFamily="49" charset="-122"/>
                <a:cs typeface="Times New Roman" panose="02020603050405020304" charset="0"/>
              </a:rPr>
              <a:t>保</a:t>
            </a:r>
            <a:r>
              <a:rPr sz="2000" dirty="0">
                <a:latin typeface="Times New Roman" panose="02020603050405020304" charset="0"/>
                <a:ea typeface="黑体" panose="02010609060101010101" pitchFamily="49" charset="-122"/>
                <a:cs typeface="Times New Roman" panose="02020603050405020304" charset="0"/>
              </a:rPr>
              <a:t>证句法</a:t>
            </a:r>
            <a:r>
              <a:rPr sz="2000" spc="15" dirty="0">
                <a:latin typeface="Times New Roman" panose="02020603050405020304" charset="0"/>
                <a:ea typeface="黑体" panose="02010609060101010101" pitchFamily="49" charset="-122"/>
                <a:cs typeface="Times New Roman" panose="02020603050405020304" charset="0"/>
              </a:rPr>
              <a:t>分</a:t>
            </a:r>
            <a:r>
              <a:rPr sz="2000" dirty="0">
                <a:latin typeface="Times New Roman" panose="02020603050405020304" charset="0"/>
                <a:ea typeface="黑体" panose="02010609060101010101" pitchFamily="49" charset="-122"/>
                <a:cs typeface="Times New Roman" panose="02020603050405020304" charset="0"/>
              </a:rPr>
              <a:t>析器的</a:t>
            </a:r>
            <a:r>
              <a:rPr sz="2000" spc="15" dirty="0">
                <a:latin typeface="Times New Roman" panose="02020603050405020304" charset="0"/>
                <a:ea typeface="黑体" panose="02010609060101010101" pitchFamily="49" charset="-122"/>
                <a:cs typeface="Times New Roman" panose="02020603050405020304" charset="0"/>
              </a:rPr>
              <a:t>输</a:t>
            </a:r>
            <a:r>
              <a:rPr sz="2000" dirty="0">
                <a:latin typeface="Times New Roman" panose="02020603050405020304" charset="0"/>
                <a:ea typeface="黑体" panose="02010609060101010101" pitchFamily="49" charset="-122"/>
                <a:cs typeface="Times New Roman" panose="02020603050405020304" charset="0"/>
              </a:rPr>
              <a:t>入为完</a:t>
            </a:r>
            <a:r>
              <a:rPr sz="2000" spc="15" dirty="0">
                <a:latin typeface="Times New Roman" panose="02020603050405020304" charset="0"/>
                <a:ea typeface="黑体" panose="02010609060101010101" pitchFamily="49" charset="-122"/>
                <a:cs typeface="Times New Roman" panose="02020603050405020304" charset="0"/>
              </a:rPr>
              <a:t>全</a:t>
            </a:r>
            <a:r>
              <a:rPr sz="2000" dirty="0">
                <a:latin typeface="Times New Roman" panose="02020603050405020304" charset="0"/>
                <a:ea typeface="黑体" panose="02010609060101010101" pitchFamily="49" charset="-122"/>
                <a:cs typeface="Times New Roman" panose="02020603050405020304" charset="0"/>
              </a:rPr>
              <a:t>正确的</a:t>
            </a:r>
            <a:r>
              <a:rPr sz="2000" spc="15" dirty="0">
                <a:latin typeface="Times New Roman" panose="02020603050405020304" charset="0"/>
                <a:ea typeface="黑体" panose="02010609060101010101" pitchFamily="49" charset="-122"/>
                <a:cs typeface="Times New Roman" panose="02020603050405020304" charset="0"/>
              </a:rPr>
              <a:t>词</a:t>
            </a:r>
            <a:r>
              <a:rPr sz="2000" dirty="0">
                <a:latin typeface="Times New Roman" panose="02020603050405020304" charset="0"/>
                <a:ea typeface="黑体" panose="02010609060101010101" pitchFamily="49" charset="-122"/>
                <a:cs typeface="Times New Roman" panose="02020603050405020304" charset="0"/>
              </a:rPr>
              <a:t>性</a:t>
            </a:r>
            <a:r>
              <a:rPr sz="2000" spc="-5" dirty="0">
                <a:latin typeface="Times New Roman" panose="02020603050405020304" charset="0"/>
                <a:ea typeface="黑体" panose="02010609060101010101" pitchFamily="49" charset="-122"/>
                <a:cs typeface="Times New Roman" panose="02020603050405020304" charset="0"/>
              </a:rPr>
              <a:t>序</a:t>
            </a:r>
            <a:r>
              <a:rPr sz="2000" spc="10" dirty="0">
                <a:latin typeface="Times New Roman" panose="02020603050405020304" charset="0"/>
                <a:ea typeface="黑体" panose="02010609060101010101" pitchFamily="49" charset="-122"/>
                <a:cs typeface="Times New Roman" panose="02020603050405020304" charset="0"/>
              </a:rPr>
              <a:t>列，仅仅考</a:t>
            </a:r>
            <a:r>
              <a:rPr sz="2000" dirty="0">
                <a:latin typeface="Times New Roman" panose="02020603050405020304" charset="0"/>
                <a:ea typeface="黑体" panose="02010609060101010101" pitchFamily="49" charset="-122"/>
                <a:cs typeface="Times New Roman" panose="02020603050405020304" charset="0"/>
              </a:rPr>
              <a:t>虑</a:t>
            </a:r>
            <a:r>
              <a:rPr sz="2000" spc="10" dirty="0">
                <a:latin typeface="Times New Roman" panose="02020603050405020304" charset="0"/>
                <a:ea typeface="黑体" panose="02010609060101010101" pitchFamily="49" charset="-122"/>
                <a:cs typeface="Times New Roman" panose="02020603050405020304" charset="0"/>
              </a:rPr>
              <a:t>句</a:t>
            </a:r>
            <a:r>
              <a:rPr sz="2000" dirty="0">
                <a:latin typeface="Times New Roman" panose="02020603050405020304" charset="0"/>
                <a:ea typeface="黑体" panose="02010609060101010101" pitchFamily="49" charset="-122"/>
                <a:cs typeface="Times New Roman" panose="02020603050405020304" charset="0"/>
              </a:rPr>
              <a:t>子结</a:t>
            </a:r>
            <a:r>
              <a:rPr sz="2000" spc="10" dirty="0">
                <a:latin typeface="Times New Roman" panose="02020603050405020304" charset="0"/>
                <a:ea typeface="黑体" panose="02010609060101010101" pitchFamily="49" charset="-122"/>
                <a:cs typeface="Times New Roman" panose="02020603050405020304" charset="0"/>
              </a:rPr>
              <a:t>构</a:t>
            </a:r>
            <a:r>
              <a:rPr sz="2000" dirty="0">
                <a:latin typeface="Times New Roman" panose="02020603050405020304" charset="0"/>
                <a:ea typeface="黑体" panose="02010609060101010101" pitchFamily="49" charset="-122"/>
                <a:cs typeface="Times New Roman" panose="02020603050405020304" charset="0"/>
              </a:rPr>
              <a:t>本</a:t>
            </a:r>
            <a:r>
              <a:rPr sz="2000" spc="10" dirty="0">
                <a:latin typeface="Times New Roman" panose="02020603050405020304" charset="0"/>
                <a:ea typeface="黑体" panose="02010609060101010101" pitchFamily="49" charset="-122"/>
                <a:cs typeface="Times New Roman" panose="02020603050405020304" charset="0"/>
              </a:rPr>
              <a:t>身</a:t>
            </a:r>
            <a:r>
              <a:rPr sz="2000" dirty="0">
                <a:latin typeface="Times New Roman" panose="02020603050405020304" charset="0"/>
                <a:ea typeface="黑体" panose="02010609060101010101" pitchFamily="49" charset="-122"/>
                <a:cs typeface="Times New Roman" panose="02020603050405020304" charset="0"/>
              </a:rPr>
              <a:t>的问</a:t>
            </a:r>
            <a:r>
              <a:rPr sz="2000" spc="10" dirty="0">
                <a:latin typeface="Times New Roman" panose="02020603050405020304" charset="0"/>
                <a:ea typeface="黑体" panose="02010609060101010101" pitchFamily="49" charset="-122"/>
                <a:cs typeface="Times New Roman" panose="02020603050405020304" charset="0"/>
              </a:rPr>
              <a:t>题</a:t>
            </a:r>
            <a:r>
              <a:rPr sz="2000" spc="-5" dirty="0">
                <a:latin typeface="Times New Roman" panose="02020603050405020304" charset="0"/>
                <a:ea typeface="黑体" panose="02010609060101010101" pitchFamily="49" charset="-122"/>
                <a:cs typeface="Times New Roman" panose="02020603050405020304" charset="0"/>
              </a:rPr>
              <a:t>。</a:t>
            </a:r>
            <a:endParaRPr sz="2000">
              <a:latin typeface="Times New Roman" panose="02020603050405020304" charset="0"/>
              <a:ea typeface="黑体" panose="02010609060101010101" pitchFamily="49" charset="-122"/>
              <a:cs typeface="Times New Roman" panose="02020603050405020304" charset="0"/>
            </a:endParaRPr>
          </a:p>
          <a:p>
            <a:pPr marL="469265" marR="5080" indent="-457200">
              <a:lnSpc>
                <a:spcPct val="150000"/>
              </a:lnSpc>
              <a:spcBef>
                <a:spcPts val="1010"/>
              </a:spcBef>
              <a:buFont typeface="Arial" panose="020B0604020202020204" pitchFamily="34" charset="0"/>
              <a:buAutoNum type="arabicPeriod"/>
            </a:pPr>
            <a:r>
              <a:rPr sz="2000" spc="5" dirty="0">
                <a:latin typeface="Times New Roman" panose="02020603050405020304" charset="0"/>
                <a:ea typeface="黑体" panose="02010609060101010101" pitchFamily="49" charset="-122"/>
                <a:cs typeface="Times New Roman" panose="02020603050405020304" charset="0"/>
              </a:rPr>
              <a:t>汉语比英语更少地使用功能</a:t>
            </a:r>
            <a:r>
              <a:rPr sz="2000" spc="10" dirty="0">
                <a:latin typeface="Times New Roman" panose="02020603050405020304" charset="0"/>
                <a:ea typeface="黑体" panose="02010609060101010101" pitchFamily="49" charset="-122"/>
                <a:cs typeface="Times New Roman" panose="02020603050405020304" charset="0"/>
              </a:rPr>
              <a:t>词</a:t>
            </a:r>
            <a:r>
              <a:rPr sz="2000" dirty="0">
                <a:latin typeface="Times New Roman" panose="02020603050405020304" charset="0"/>
                <a:ea typeface="黑体" panose="02010609060101010101" pitchFamily="49" charset="-122"/>
                <a:cs typeface="Times New Roman" panose="02020603050405020304" charset="0"/>
              </a:rPr>
              <a:t>(function</a:t>
            </a:r>
            <a:r>
              <a:rPr sz="2000" spc="30" dirty="0">
                <a:latin typeface="Times New Roman" panose="02020603050405020304" charset="0"/>
                <a:ea typeface="黑体" panose="02010609060101010101" pitchFamily="49" charset="-122"/>
                <a:cs typeface="Times New Roman" panose="02020603050405020304" charset="0"/>
              </a:rPr>
              <a:t> </a:t>
            </a:r>
            <a:r>
              <a:rPr sz="2000" spc="-5" dirty="0">
                <a:latin typeface="Times New Roman" panose="02020603050405020304" charset="0"/>
                <a:ea typeface="黑体" panose="02010609060101010101" pitchFamily="49" charset="-122"/>
                <a:cs typeface="Times New Roman" panose="02020603050405020304" charset="0"/>
              </a:rPr>
              <a:t>words)，</a:t>
            </a:r>
            <a:r>
              <a:rPr sz="2000" spc="5" dirty="0">
                <a:latin typeface="Times New Roman" panose="02020603050405020304" charset="0"/>
                <a:ea typeface="黑体" panose="02010609060101010101" pitchFamily="49" charset="-122"/>
                <a:cs typeface="Times New Roman" panose="02020603050405020304" charset="0"/>
              </a:rPr>
              <a:t>且</a:t>
            </a:r>
            <a:r>
              <a:rPr sz="2000" dirty="0">
                <a:latin typeface="Times New Roman" panose="02020603050405020304" charset="0"/>
                <a:ea typeface="黑体" panose="02010609060101010101" pitchFamily="49" charset="-122"/>
                <a:cs typeface="Times New Roman" panose="02020603050405020304" charset="0"/>
              </a:rPr>
              <a:t>没有形态变化：汉语中不使用</a:t>
            </a:r>
            <a:r>
              <a:rPr sz="2000" spc="10" dirty="0">
                <a:latin typeface="Times New Roman" panose="02020603050405020304" charset="0"/>
                <a:ea typeface="黑体" panose="02010609060101010101" pitchFamily="49" charset="-122"/>
                <a:cs typeface="Times New Roman" panose="02020603050405020304" charset="0"/>
              </a:rPr>
              <a:t>限</a:t>
            </a:r>
            <a:r>
              <a:rPr sz="2000" dirty="0">
                <a:latin typeface="Times New Roman" panose="02020603050405020304" charset="0"/>
                <a:ea typeface="黑体" panose="02010609060101010101" pitchFamily="49" charset="-122"/>
                <a:cs typeface="Times New Roman" panose="02020603050405020304" charset="0"/>
              </a:rPr>
              <a:t>定</a:t>
            </a:r>
            <a:r>
              <a:rPr sz="2000" spc="15" dirty="0">
                <a:latin typeface="Times New Roman" panose="02020603050405020304" charset="0"/>
                <a:ea typeface="黑体" panose="02010609060101010101" pitchFamily="49" charset="-122"/>
                <a:cs typeface="Times New Roman" panose="02020603050405020304" charset="0"/>
              </a:rPr>
              <a:t>词</a:t>
            </a:r>
            <a:r>
              <a:rPr sz="2000" spc="-5" dirty="0">
                <a:latin typeface="Times New Roman" panose="02020603050405020304" charset="0"/>
                <a:ea typeface="黑体" panose="02010609060101010101" pitchFamily="49" charset="-122"/>
                <a:cs typeface="Times New Roman" panose="02020603050405020304" charset="0"/>
              </a:rPr>
              <a:t>(“</a:t>
            </a:r>
            <a:r>
              <a:rPr sz="2000" spc="10" dirty="0">
                <a:latin typeface="Times New Roman" panose="02020603050405020304" charset="0"/>
                <a:ea typeface="黑体" panose="02010609060101010101" pitchFamily="49" charset="-122"/>
                <a:cs typeface="Times New Roman" panose="02020603050405020304" charset="0"/>
              </a:rPr>
              <a:t>这</a:t>
            </a:r>
            <a:r>
              <a:rPr sz="2000" dirty="0">
                <a:latin typeface="Times New Roman" panose="02020603050405020304" charset="0"/>
                <a:ea typeface="黑体" panose="02010609060101010101" pitchFamily="49" charset="-122"/>
                <a:cs typeface="Times New Roman" panose="02020603050405020304" charset="0"/>
              </a:rPr>
              <a:t>、这</a:t>
            </a:r>
            <a:r>
              <a:rPr sz="2000" spc="10" dirty="0">
                <a:latin typeface="Times New Roman" panose="02020603050405020304" charset="0"/>
                <a:ea typeface="黑体" panose="02010609060101010101" pitchFamily="49" charset="-122"/>
                <a:cs typeface="Times New Roman" panose="02020603050405020304" charset="0"/>
              </a:rPr>
              <a:t>个</a:t>
            </a:r>
            <a:r>
              <a:rPr sz="2000" spc="-5" dirty="0">
                <a:latin typeface="Times New Roman" panose="02020603050405020304" charset="0"/>
                <a:ea typeface="黑体" panose="02010609060101010101" pitchFamily="49" charset="-122"/>
                <a:cs typeface="Times New Roman" panose="02020603050405020304" charset="0"/>
              </a:rPr>
              <a:t>、 </a:t>
            </a:r>
            <a:r>
              <a:rPr sz="2000" spc="5" dirty="0">
                <a:latin typeface="Times New Roman" panose="02020603050405020304" charset="0"/>
                <a:ea typeface="黑体" panose="02010609060101010101" pitchFamily="49" charset="-122"/>
                <a:cs typeface="Times New Roman" panose="02020603050405020304" charset="0"/>
              </a:rPr>
              <a:t>那个”等</a:t>
            </a:r>
            <a:r>
              <a:rPr sz="2000" spc="-5" dirty="0">
                <a:latin typeface="Times New Roman" panose="02020603050405020304" charset="0"/>
                <a:ea typeface="黑体" panose="02010609060101010101" pitchFamily="49" charset="-122"/>
                <a:cs typeface="Times New Roman" panose="02020603050405020304" charset="0"/>
              </a:rPr>
              <a:t>)</a:t>
            </a:r>
            <a:r>
              <a:rPr sz="2000" spc="5" dirty="0">
                <a:latin typeface="Times New Roman" panose="02020603050405020304" charset="0"/>
                <a:ea typeface="黑体" panose="02010609060101010101" pitchFamily="49" charset="-122"/>
                <a:cs typeface="Times New Roman" panose="02020603050405020304" charset="0"/>
              </a:rPr>
              <a:t>的名词普遍存在，复</a:t>
            </a:r>
            <a:r>
              <a:rPr sz="2000" spc="15" dirty="0">
                <a:latin typeface="Times New Roman" panose="02020603050405020304" charset="0"/>
                <a:ea typeface="黑体" panose="02010609060101010101" pitchFamily="49" charset="-122"/>
                <a:cs typeface="Times New Roman" panose="02020603050405020304" charset="0"/>
              </a:rPr>
              <a:t>数</a:t>
            </a:r>
            <a:r>
              <a:rPr sz="2000" spc="5" dirty="0">
                <a:latin typeface="Times New Roman" panose="02020603050405020304" charset="0"/>
                <a:ea typeface="黑体" panose="02010609060101010101" pitchFamily="49" charset="-122"/>
                <a:cs typeface="Times New Roman" panose="02020603050405020304" charset="0"/>
              </a:rPr>
              <a:t>标</a:t>
            </a:r>
            <a:r>
              <a:rPr sz="2000" spc="10" dirty="0">
                <a:latin typeface="Times New Roman" panose="02020603050405020304" charset="0"/>
                <a:ea typeface="黑体" panose="02010609060101010101" pitchFamily="49" charset="-122"/>
                <a:cs typeface="Times New Roman" panose="02020603050405020304" charset="0"/>
              </a:rPr>
              <a:t>记</a:t>
            </a:r>
            <a:r>
              <a:rPr sz="2000" dirty="0">
                <a:latin typeface="Times New Roman" panose="02020603050405020304" charset="0"/>
                <a:ea typeface="黑体" panose="02010609060101010101" pitchFamily="49" charset="-122"/>
                <a:cs typeface="Times New Roman" panose="02020603050405020304" charset="0"/>
              </a:rPr>
              <a:t>(“</a:t>
            </a:r>
            <a:r>
              <a:rPr sz="2000" spc="15" dirty="0">
                <a:latin typeface="Times New Roman" panose="02020603050405020304" charset="0"/>
                <a:ea typeface="黑体" panose="02010609060101010101" pitchFamily="49" charset="-122"/>
                <a:cs typeface="Times New Roman" panose="02020603050405020304" charset="0"/>
              </a:rPr>
              <a:t>们</a:t>
            </a:r>
            <a:r>
              <a:rPr sz="2000" dirty="0">
                <a:latin typeface="Times New Roman" panose="02020603050405020304" charset="0"/>
                <a:ea typeface="黑体" panose="02010609060101010101" pitchFamily="49" charset="-122"/>
                <a:cs typeface="Times New Roman" panose="02020603050405020304" charset="0"/>
              </a:rPr>
              <a:t>”</a:t>
            </a:r>
            <a:r>
              <a:rPr sz="2000" spc="10" dirty="0">
                <a:latin typeface="Times New Roman" panose="02020603050405020304" charset="0"/>
                <a:ea typeface="黑体" panose="02010609060101010101" pitchFamily="49" charset="-122"/>
                <a:cs typeface="Times New Roman" panose="02020603050405020304" charset="0"/>
              </a:rPr>
              <a:t>等)</a:t>
            </a:r>
            <a:r>
              <a:rPr sz="2000" spc="-5" dirty="0">
                <a:latin typeface="Times New Roman" panose="02020603050405020304" charset="0"/>
                <a:ea typeface="黑体" panose="02010609060101010101" pitchFamily="49" charset="-122"/>
                <a:cs typeface="Times New Roman" panose="02020603050405020304" charset="0"/>
              </a:rPr>
              <a:t>有</a:t>
            </a:r>
            <a:r>
              <a:rPr sz="2000" spc="5" dirty="0">
                <a:latin typeface="Times New Roman" panose="02020603050405020304" charset="0"/>
                <a:ea typeface="黑体" panose="02010609060101010101" pitchFamily="49" charset="-122"/>
                <a:cs typeface="Times New Roman" panose="02020603050405020304" charset="0"/>
              </a:rPr>
              <a:t>限并且很少出现。</a:t>
            </a:r>
            <a:endParaRPr sz="2000" spc="5" dirty="0">
              <a:latin typeface="Times New Roman" panose="02020603050405020304" charset="0"/>
              <a:ea typeface="黑体" panose="02010609060101010101" pitchFamily="49" charset="-122"/>
              <a:cs typeface="Times New Roman" panose="02020603050405020304" charset="0"/>
            </a:endParaRPr>
          </a:p>
          <a:p>
            <a:pPr marL="469265" marR="5080" indent="-457200">
              <a:lnSpc>
                <a:spcPct val="150000"/>
              </a:lnSpc>
              <a:spcBef>
                <a:spcPts val="1010"/>
              </a:spcBef>
              <a:buFont typeface="Arial" panose="020B0604020202020204" pitchFamily="34" charset="0"/>
              <a:buAutoNum type="arabicPeriod"/>
            </a:pPr>
            <a:r>
              <a:rPr sz="2000" spc="5" dirty="0">
                <a:latin typeface="Times New Roman" panose="02020603050405020304" charset="0"/>
                <a:ea typeface="黑体" panose="02010609060101010101" pitchFamily="49" charset="-122"/>
                <a:cs typeface="Times New Roman" panose="02020603050405020304" charset="0"/>
                <a:sym typeface="+mn-ea"/>
              </a:rPr>
              <a:t>英语短语绝大多数以左部为中心，而汉语短语比较复杂，大多数短语类是以右部为短语中心，除了动词和介词的补语在它们的中心词之后</a:t>
            </a:r>
            <a:r>
              <a:rPr lang="zh-CN" sz="2000" spc="5" dirty="0">
                <a:latin typeface="Times New Roman" panose="02020603050405020304" charset="0"/>
                <a:ea typeface="黑体" panose="02010609060101010101" pitchFamily="49" charset="-122"/>
                <a:cs typeface="Times New Roman" panose="02020603050405020304" charset="0"/>
                <a:sym typeface="+mn-ea"/>
              </a:rPr>
              <a:t>。</a:t>
            </a:r>
            <a:endParaRPr lang="zh-CN" sz="2000" spc="5" dirty="0">
              <a:latin typeface="Times New Roman" panose="02020603050405020304" charset="0"/>
              <a:ea typeface="黑体" panose="02010609060101010101" pitchFamily="49" charset="-122"/>
              <a:cs typeface="Times New Roman" panose="02020603050405020304" charset="0"/>
              <a:sym typeface="+mn-ea"/>
            </a:endParaRPr>
          </a:p>
        </p:txBody>
      </p:sp>
      <p:sp>
        <p:nvSpPr>
          <p:cNvPr id="18" name="标题 17"/>
          <p:cNvSpPr/>
          <p:nvPr>
            <p:ph type="title"/>
          </p:nvPr>
        </p:nvSpPr>
        <p:spPr>
          <a:xfrm>
            <a:off x="670560" y="367665"/>
            <a:ext cx="10850880" cy="538480"/>
          </a:xfrm>
        </p:spPr>
        <p:txBody>
          <a:bodyPr/>
          <a:p>
            <a:r>
              <a:rPr lang="zh-CN" altLang="en-US" sz="3000">
                <a:latin typeface="黑体" panose="02010609060101010101" pitchFamily="49" charset="-122"/>
                <a:ea typeface="黑体" panose="02010609060101010101" pitchFamily="49" charset="-122"/>
              </a:rPr>
              <a:t>中英文对比</a:t>
            </a:r>
            <a:endParaRPr lang="zh-CN" altLang="en-US" sz="3000">
              <a:latin typeface="黑体" panose="02010609060101010101" pitchFamily="49" charset="-122"/>
              <a:ea typeface="黑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806450" y="4253865"/>
            <a:ext cx="9889490" cy="1501775"/>
          </a:xfrm>
          <a:prstGeom prst="rect">
            <a:avLst/>
          </a:prstGeom>
        </p:spPr>
        <p:txBody>
          <a:bodyPr vert="horz" wrap="square" lIns="0" tIns="12065" rIns="0" bIns="0" rtlCol="0">
            <a:spAutoFit/>
          </a:bodyPr>
          <a:lstStyle/>
          <a:p>
            <a:pPr marL="461645" marR="5080" indent="-449580" algn="l">
              <a:lnSpc>
                <a:spcPct val="100000"/>
              </a:lnSpc>
              <a:spcBef>
                <a:spcPts val="1010"/>
              </a:spcBef>
              <a:buClrTx/>
              <a:buSzTx/>
              <a:buFont typeface="Arial" panose="020B0604020202020204" pitchFamily="34" charset="0"/>
              <a:buChar char="•"/>
            </a:pPr>
            <a:r>
              <a:rPr sz="2000" spc="5" dirty="0">
                <a:latin typeface="Times New Roman" panose="02020603050405020304" charset="0"/>
                <a:ea typeface="黑体" panose="02010609060101010101" pitchFamily="49" charset="-122"/>
                <a:cs typeface="Times New Roman" panose="02020603050405020304" charset="0"/>
              </a:rPr>
              <a:t>在</a:t>
            </a:r>
            <a:r>
              <a:rPr lang="zh-CN" sz="2000" spc="5" dirty="0">
                <a:latin typeface="Times New Roman" panose="02020603050405020304" charset="0"/>
                <a:ea typeface="黑体" panose="02010609060101010101" pitchFamily="49" charset="-122"/>
                <a:cs typeface="Times New Roman" panose="02020603050405020304" charset="0"/>
              </a:rPr>
              <a:t>左图</a:t>
            </a:r>
            <a:r>
              <a:rPr sz="2000" spc="5" dirty="0">
                <a:latin typeface="Times New Roman" panose="02020603050405020304" charset="0"/>
                <a:ea typeface="黑体" panose="02010609060101010101" pitchFamily="49" charset="-122"/>
                <a:cs typeface="Times New Roman" panose="02020603050405020304" charset="0"/>
              </a:rPr>
              <a:t>中，介词短语 into chaos 在动词 throw  的右边，</a:t>
            </a:r>
            <a:endParaRPr sz="2000" spc="5" dirty="0">
              <a:latin typeface="Times New Roman" panose="02020603050405020304" charset="0"/>
              <a:ea typeface="黑体" panose="02010609060101010101" pitchFamily="49" charset="-122"/>
              <a:cs typeface="Times New Roman" panose="02020603050405020304" charset="0"/>
            </a:endParaRPr>
          </a:p>
          <a:p>
            <a:pPr marL="461645" marR="5080" indent="-449580" algn="l">
              <a:lnSpc>
                <a:spcPct val="100000"/>
              </a:lnSpc>
              <a:spcBef>
                <a:spcPts val="1010"/>
              </a:spcBef>
              <a:buClrTx/>
              <a:buSzTx/>
              <a:buFont typeface="Arial" panose="020B0604020202020204" pitchFamily="34" charset="0"/>
              <a:buChar char="•"/>
            </a:pPr>
            <a:r>
              <a:rPr sz="2000" spc="5" dirty="0">
                <a:latin typeface="Times New Roman" panose="02020603050405020304" charset="0"/>
                <a:ea typeface="黑体" panose="02010609060101010101" pitchFamily="49" charset="-122"/>
                <a:cs typeface="Times New Roman" panose="02020603050405020304" charset="0"/>
              </a:rPr>
              <a:t>而在</a:t>
            </a:r>
            <a:r>
              <a:rPr lang="zh-CN" sz="2000" spc="5" dirty="0">
                <a:latin typeface="Times New Roman" panose="02020603050405020304" charset="0"/>
                <a:ea typeface="黑体" panose="02010609060101010101" pitchFamily="49" charset="-122"/>
                <a:cs typeface="Times New Roman" panose="02020603050405020304" charset="0"/>
              </a:rPr>
              <a:t>右图中</a:t>
            </a:r>
            <a:r>
              <a:rPr sz="2000" spc="5" dirty="0">
                <a:latin typeface="Times New Roman" panose="02020603050405020304" charset="0"/>
                <a:ea typeface="黑体" panose="02010609060101010101" pitchFamily="49" charset="-122"/>
                <a:cs typeface="Times New Roman" panose="02020603050405020304" charset="0"/>
              </a:rPr>
              <a:t>的汉语例子中恰好相反，介词短语 “为业务” 在动词前面。</a:t>
            </a:r>
            <a:endParaRPr sz="2000" spc="5" dirty="0">
              <a:latin typeface="Times New Roman" panose="02020603050405020304" charset="0"/>
              <a:ea typeface="黑体" panose="02010609060101010101" pitchFamily="49" charset="-122"/>
              <a:cs typeface="Times New Roman" panose="02020603050405020304" charset="0"/>
            </a:endParaRPr>
          </a:p>
          <a:p>
            <a:pPr marL="461645" marR="5080" indent="-449580" algn="l">
              <a:lnSpc>
                <a:spcPct val="100000"/>
              </a:lnSpc>
              <a:spcBef>
                <a:spcPts val="1010"/>
              </a:spcBef>
              <a:buClrTx/>
              <a:buSzTx/>
              <a:buFont typeface="Arial" panose="020B0604020202020204" pitchFamily="34" charset="0"/>
              <a:buChar char="•"/>
            </a:pPr>
            <a:r>
              <a:rPr sz="2000" spc="5" dirty="0">
                <a:latin typeface="Times New Roman" panose="02020603050405020304" charset="0"/>
                <a:ea typeface="黑体" panose="02010609060101010101" pitchFamily="49" charset="-122"/>
                <a:cs typeface="Times New Roman" panose="02020603050405020304" charset="0"/>
              </a:rPr>
              <a:t>这种差异意味着在英语句子中附加在动词后面的补语引起的歧义是句法分析器需要解决的主要问题，而在汉语句子中很少有这种歧义存在。</a:t>
            </a:r>
            <a:endParaRPr sz="2000" spc="5" dirty="0">
              <a:latin typeface="Times New Roman" panose="02020603050405020304" charset="0"/>
              <a:ea typeface="黑体" panose="02010609060101010101" pitchFamily="49" charset="-122"/>
              <a:cs typeface="Times New Roman" panose="02020603050405020304" charset="0"/>
            </a:endParaRPr>
          </a:p>
        </p:txBody>
      </p:sp>
      <p:sp>
        <p:nvSpPr>
          <p:cNvPr id="19" name="标题 18"/>
          <p:cNvSpPr/>
          <p:nvPr>
            <p:ph type="title"/>
          </p:nvPr>
        </p:nvSpPr>
        <p:spPr>
          <a:xfrm>
            <a:off x="670560" y="367665"/>
            <a:ext cx="10850880" cy="538480"/>
          </a:xfrm>
        </p:spPr>
        <p:txBody>
          <a:bodyPr/>
          <a:p>
            <a:r>
              <a:rPr lang="zh-CN" altLang="en-US" sz="3000">
                <a:latin typeface="黑体" panose="02010609060101010101" pitchFamily="49" charset="-122"/>
                <a:ea typeface="黑体" panose="02010609060101010101" pitchFamily="49" charset="-122"/>
              </a:rPr>
              <a:t>中英文对比</a:t>
            </a:r>
            <a:endParaRPr lang="zh-CN" altLang="en-US" sz="300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2146300" y="1360170"/>
            <a:ext cx="7730490" cy="23768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1354455" y="1695450"/>
            <a:ext cx="9652000" cy="2727325"/>
          </a:xfrm>
          <a:prstGeom prst="rect">
            <a:avLst/>
          </a:prstGeom>
        </p:spPr>
        <p:txBody>
          <a:bodyPr vert="horz" wrap="square" lIns="0" tIns="12700" rIns="0" bIns="0" rtlCol="0">
            <a:spAutoFit/>
          </a:bodyPr>
          <a:lstStyle/>
          <a:p>
            <a:pPr marL="12065" marR="5080" indent="0" algn="l">
              <a:lnSpc>
                <a:spcPct val="150000"/>
              </a:lnSpc>
              <a:spcBef>
                <a:spcPts val="1010"/>
              </a:spcBef>
              <a:buClrTx/>
              <a:buSzTx/>
              <a:buFont typeface="Arial" panose="020B0604020202020204" pitchFamily="34" charset="0"/>
              <a:buNone/>
            </a:pPr>
            <a:r>
              <a:rPr sz="2200" spc="5" dirty="0">
                <a:latin typeface="Times New Roman" panose="02020603050405020304" charset="0"/>
                <a:ea typeface="黑体" panose="02010609060101010101" pitchFamily="49" charset="-122"/>
                <a:cs typeface="Times New Roman" panose="02020603050405020304" charset="0"/>
              </a:rPr>
              <a:t>3. 在汉语句子中</a:t>
            </a:r>
            <a:r>
              <a:rPr sz="2200" spc="5" dirty="0">
                <a:solidFill>
                  <a:srgbClr val="FF0000"/>
                </a:solidFill>
                <a:latin typeface="Times New Roman" panose="02020603050405020304" charset="0"/>
                <a:ea typeface="黑体" panose="02010609060101010101" pitchFamily="49" charset="-122"/>
                <a:cs typeface="Times New Roman" panose="02020603050405020304" charset="0"/>
              </a:rPr>
              <a:t>没有做主语的先行代词</a:t>
            </a:r>
            <a:r>
              <a:rPr sz="2200" spc="5" dirty="0">
                <a:latin typeface="Times New Roman" panose="02020603050405020304" charset="0"/>
                <a:ea typeface="黑体" panose="02010609060101010101" pitchFamily="49" charset="-122"/>
                <a:cs typeface="Times New Roman" panose="02020603050405020304" charset="0"/>
              </a:rPr>
              <a:t>的情况普遍存在，但在英语中这种情况很少出现。</a:t>
            </a:r>
            <a:endParaRPr sz="2200" spc="5" dirty="0">
              <a:latin typeface="Times New Roman" panose="02020603050405020304" charset="0"/>
              <a:ea typeface="黑体" panose="02010609060101010101" pitchFamily="49" charset="-122"/>
              <a:cs typeface="Times New Roman" panose="02020603050405020304" charset="0"/>
            </a:endParaRPr>
          </a:p>
          <a:p>
            <a:pPr marL="12065" marR="5080" indent="0" algn="l">
              <a:lnSpc>
                <a:spcPct val="150000"/>
              </a:lnSpc>
              <a:spcBef>
                <a:spcPts val="1010"/>
              </a:spcBef>
              <a:buClrTx/>
              <a:buSzTx/>
              <a:buFont typeface="Arial" panose="020B0604020202020204" pitchFamily="34" charset="0"/>
              <a:buNone/>
            </a:pPr>
            <a:r>
              <a:rPr sz="2200" spc="5" dirty="0">
                <a:latin typeface="Times New Roman" panose="02020603050405020304" charset="0"/>
                <a:ea typeface="黑体" panose="02010609060101010101" pitchFamily="49" charset="-122"/>
                <a:cs typeface="Times New Roman" panose="02020603050405020304" charset="0"/>
              </a:rPr>
              <a:t>这样就使得汉语句法分析器很难判断一个输入到底是没有主语的子句(IP)结构还是仅仅是一个动词短语VP， 如：</a:t>
            </a:r>
            <a:endParaRPr sz="2200" spc="5" dirty="0">
              <a:latin typeface="Times New Roman" panose="02020603050405020304" charset="0"/>
              <a:ea typeface="黑体" panose="02010609060101010101" pitchFamily="49" charset="-122"/>
              <a:cs typeface="Times New Roman" panose="02020603050405020304" charset="0"/>
            </a:endParaRPr>
          </a:p>
          <a:p>
            <a:pPr marL="457200">
              <a:lnSpc>
                <a:spcPct val="100000"/>
              </a:lnSpc>
              <a:spcBef>
                <a:spcPts val="1680"/>
              </a:spcBef>
              <a:tabLst>
                <a:tab pos="3727450" algn="l"/>
                <a:tab pos="4004310" algn="l"/>
              </a:tabLst>
            </a:pPr>
            <a:r>
              <a:rPr sz="2200" spc="-5" dirty="0">
                <a:latin typeface="Times New Roman" panose="02020603050405020304" charset="0"/>
                <a:ea typeface="黑体" panose="02010609060101010101" pitchFamily="49" charset="-122"/>
                <a:cs typeface="Times New Roman" panose="02020603050405020304" charset="0"/>
              </a:rPr>
              <a:t>He thinks </a:t>
            </a:r>
            <a:r>
              <a:rPr sz="2200" u="heavy" spc="-5" dirty="0">
                <a:solidFill>
                  <a:srgbClr val="0000FF"/>
                </a:solidFill>
                <a:uFill>
                  <a:solidFill>
                    <a:srgbClr val="0000FF"/>
                  </a:solidFill>
                </a:uFill>
                <a:latin typeface="Times New Roman" panose="02020603050405020304" charset="0"/>
                <a:ea typeface="黑体" panose="02010609060101010101" pitchFamily="49" charset="-122"/>
                <a:cs typeface="Times New Roman" panose="02020603050405020304" charset="0"/>
              </a:rPr>
              <a:t>it</a:t>
            </a:r>
            <a:r>
              <a:rPr sz="2200" spc="45" dirty="0">
                <a:solidFill>
                  <a:srgbClr val="0000FF"/>
                </a:solidFill>
                <a:latin typeface="Times New Roman" panose="02020603050405020304" charset="0"/>
                <a:ea typeface="黑体" panose="02010609060101010101" pitchFamily="49" charset="-122"/>
                <a:cs typeface="Times New Roman" panose="02020603050405020304" charset="0"/>
              </a:rPr>
              <a:t> </a:t>
            </a:r>
            <a:r>
              <a:rPr sz="2200" spc="-5" dirty="0">
                <a:latin typeface="Times New Roman" panose="02020603050405020304" charset="0"/>
                <a:ea typeface="黑体" panose="02010609060101010101" pitchFamily="49" charset="-122"/>
                <a:cs typeface="Times New Roman" panose="02020603050405020304" charset="0"/>
              </a:rPr>
              <a:t>is</a:t>
            </a:r>
            <a:r>
              <a:rPr sz="2200" dirty="0">
                <a:latin typeface="Times New Roman" panose="02020603050405020304" charset="0"/>
                <a:ea typeface="黑体" panose="02010609060101010101" pitchFamily="49" charset="-122"/>
                <a:cs typeface="Times New Roman" panose="02020603050405020304" charset="0"/>
              </a:rPr>
              <a:t> </a:t>
            </a:r>
            <a:r>
              <a:rPr sz="2200" spc="-5" dirty="0">
                <a:latin typeface="Times New Roman" panose="02020603050405020304" charset="0"/>
                <a:ea typeface="黑体" panose="02010609060101010101" pitchFamily="49" charset="-122"/>
                <a:cs typeface="Times New Roman" panose="02020603050405020304" charset="0"/>
              </a:rPr>
              <a:t>true.	/	</a:t>
            </a:r>
            <a:r>
              <a:rPr sz="2200" spc="5" dirty="0">
                <a:latin typeface="Times New Roman" panose="02020603050405020304" charset="0"/>
                <a:ea typeface="黑体" panose="02010609060101010101" pitchFamily="49" charset="-122"/>
                <a:cs typeface="Times New Roman" panose="02020603050405020304" charset="0"/>
              </a:rPr>
              <a:t>他认为</a:t>
            </a:r>
            <a:r>
              <a:rPr lang="en-US" sz="2200" spc="5" dirty="0">
                <a:solidFill>
                  <a:srgbClr val="FF0000"/>
                </a:solidFill>
                <a:latin typeface="Times New Roman" panose="02020603050405020304" charset="0"/>
                <a:ea typeface="黑体" panose="02010609060101010101" pitchFamily="49" charset="-122"/>
                <a:cs typeface="Times New Roman" panose="02020603050405020304" charset="0"/>
              </a:rPr>
              <a:t>XX</a:t>
            </a:r>
            <a:r>
              <a:rPr sz="2200" spc="5" dirty="0">
                <a:latin typeface="Times New Roman" panose="02020603050405020304" charset="0"/>
                <a:ea typeface="黑体" panose="02010609060101010101" pitchFamily="49" charset="-122"/>
                <a:cs typeface="Times New Roman" panose="02020603050405020304" charset="0"/>
              </a:rPr>
              <a:t>是对的。</a:t>
            </a:r>
            <a:endParaRPr sz="2200">
              <a:latin typeface="Times New Roman" panose="02020603050405020304" charset="0"/>
              <a:ea typeface="黑体" panose="02010609060101010101" pitchFamily="49" charset="-122"/>
              <a:cs typeface="Times New Roman" panose="02020603050405020304" charset="0"/>
            </a:endParaRPr>
          </a:p>
        </p:txBody>
      </p:sp>
      <p:sp>
        <p:nvSpPr>
          <p:cNvPr id="20" name="标题 19"/>
          <p:cNvSpPr/>
          <p:nvPr>
            <p:ph type="title"/>
          </p:nvPr>
        </p:nvSpPr>
        <p:spPr>
          <a:xfrm>
            <a:off x="670560" y="367665"/>
            <a:ext cx="10850880" cy="538480"/>
          </a:xfrm>
        </p:spPr>
        <p:txBody>
          <a:bodyPr/>
          <a:p>
            <a:r>
              <a:rPr lang="zh-CN" altLang="en-US" sz="3000">
                <a:latin typeface="黑体" panose="02010609060101010101" pitchFamily="49" charset="-122"/>
                <a:ea typeface="黑体" panose="02010609060101010101" pitchFamily="49" charset="-122"/>
              </a:rPr>
              <a:t>中英文对比</a:t>
            </a:r>
            <a:endParaRPr lang="zh-CN" altLang="en-US" sz="3000">
              <a:latin typeface="黑体" panose="02010609060101010101" pitchFamily="49" charset="-122"/>
              <a:ea typeface="黑体" panose="0201060906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11835" y="1461135"/>
            <a:ext cx="10694035" cy="4827905"/>
          </a:xfrm>
          <a:prstGeom prst="rect">
            <a:avLst/>
          </a:prstGeom>
        </p:spPr>
        <p:txBody>
          <a:bodyPr vert="horz" wrap="square" lIns="0" tIns="13335" rIns="0" bIns="0" rtlCol="0">
            <a:spAutoFit/>
          </a:bodyPr>
          <a:lstStyle/>
          <a:p>
            <a:pPr marL="355600" marR="335280" indent="-342900">
              <a:lnSpc>
                <a:spcPct val="150000"/>
              </a:lnSpc>
              <a:spcBef>
                <a:spcPts val="105"/>
              </a:spcBef>
              <a:buFont typeface="Arial" panose="020B0604020202020204" pitchFamily="34" charset="0"/>
              <a:buChar char="•"/>
            </a:pPr>
            <a:r>
              <a:rPr sz="2200" spc="5" dirty="0">
                <a:latin typeface="微软雅黑" panose="020B0503020204020204" pitchFamily="34" charset="-122"/>
                <a:ea typeface="微软雅黑" panose="020B0503020204020204" pitchFamily="34" charset="-122"/>
                <a:cs typeface="微软雅黑" panose="020B0503020204020204" pitchFamily="34" charset="-122"/>
              </a:rPr>
              <a:t>英语是一种</a:t>
            </a:r>
            <a:r>
              <a:rPr sz="22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“结构型”语言</a:t>
            </a:r>
            <a:r>
              <a:rPr sz="2200" spc="5" dirty="0">
                <a:latin typeface="微软雅黑" panose="020B0503020204020204" pitchFamily="34" charset="-122"/>
                <a:ea typeface="微软雅黑" panose="020B0503020204020204" pitchFamily="34" charset="-122"/>
                <a:cs typeface="微软雅黑" panose="020B0503020204020204" pitchFamily="34" charset="-122"/>
              </a:rPr>
              <a:t>，一个完整的句法结构即表示一个完整的句子。当多个单句连接起来构成复句的时候，单句与单句之间</a:t>
            </a:r>
            <a:r>
              <a:rPr sz="220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需要有显式的连接词或者短语</a:t>
            </a:r>
            <a:r>
              <a:rPr sz="2200" spc="5" dirty="0">
                <a:latin typeface="微软雅黑" panose="020B0503020204020204" pitchFamily="34" charset="-122"/>
                <a:ea typeface="微软雅黑" panose="020B0503020204020204" pitchFamily="34" charset="-122"/>
                <a:cs typeface="微软雅黑" panose="020B0503020204020204" pitchFamily="34" charset="-122"/>
              </a:rPr>
              <a:t>。</a:t>
            </a:r>
            <a:endParaRPr sz="2200" spc="5" dirty="0">
              <a:latin typeface="微软雅黑" panose="020B0503020204020204" pitchFamily="34" charset="-122"/>
              <a:ea typeface="微软雅黑" panose="020B0503020204020204" pitchFamily="34" charset="-122"/>
              <a:cs typeface="微软雅黑" panose="020B0503020204020204" pitchFamily="34" charset="-122"/>
            </a:endParaRPr>
          </a:p>
          <a:p>
            <a:pPr marL="355600" marR="335280" indent="-342900">
              <a:lnSpc>
                <a:spcPct val="150000"/>
              </a:lnSpc>
              <a:spcBef>
                <a:spcPts val="105"/>
              </a:spcBef>
              <a:buFont typeface="Arial" panose="020B0604020202020204" pitchFamily="34" charset="0"/>
              <a:buChar char="•"/>
            </a:pPr>
            <a:r>
              <a:rPr sz="2200" spc="5" dirty="0">
                <a:latin typeface="微软雅黑" panose="020B0503020204020204" pitchFamily="34" charset="-122"/>
                <a:ea typeface="微软雅黑" panose="020B0503020204020204" pitchFamily="34" charset="-122"/>
                <a:cs typeface="微软雅黑" panose="020B0503020204020204" pitchFamily="34" charset="-122"/>
              </a:rPr>
              <a:t>汉语 </a:t>
            </a:r>
            <a:r>
              <a:rPr sz="2200" b="1"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“表意型”的语言特点</a:t>
            </a:r>
            <a:r>
              <a:rPr sz="2200" spc="5" dirty="0">
                <a:latin typeface="微软雅黑" panose="020B0503020204020204" pitchFamily="34" charset="-122"/>
                <a:ea typeface="微软雅黑" panose="020B0503020204020204" pitchFamily="34" charset="-122"/>
                <a:cs typeface="微软雅黑" panose="020B0503020204020204" pitchFamily="34" charset="-122"/>
              </a:rPr>
              <a:t>，使得汉语句子通常受语义的牵引，一个句子是表达一个完整意义的语言单元， 这种特点在长句中表现得特别明显。</a:t>
            </a:r>
            <a:endParaRPr sz="2200" spc="5" dirty="0">
              <a:latin typeface="微软雅黑" panose="020B0503020204020204" pitchFamily="34" charset="-122"/>
              <a:ea typeface="微软雅黑" panose="020B0503020204020204" pitchFamily="34" charset="-122"/>
              <a:cs typeface="微软雅黑" panose="020B0503020204020204" pitchFamily="34" charset="-122"/>
            </a:endParaRPr>
          </a:p>
          <a:p>
            <a:pPr marL="812800" marR="5080" lvl="1" indent="-342900">
              <a:lnSpc>
                <a:spcPct val="150000"/>
              </a:lnSpc>
              <a:buFont typeface="Arial" panose="020B0604020202020204" pitchFamily="34" charset="0"/>
              <a:buChar char="•"/>
            </a:pPr>
            <a:r>
              <a:rPr sz="2000" spc="5" dirty="0">
                <a:latin typeface="微软雅黑" panose="020B0503020204020204" pitchFamily="34" charset="-122"/>
                <a:ea typeface="微软雅黑" panose="020B0503020204020204" pitchFamily="34" charset="-122"/>
                <a:cs typeface="微软雅黑" panose="020B0503020204020204" pitchFamily="34" charset="-122"/>
              </a:rPr>
              <a:t>因此，在汉语中存在一种独特的长句构成方式，就是一连串独立的简单句通过逗号或分号，连接成一个复杂的“句群 ”式的长句。</a:t>
            </a:r>
            <a:endParaRPr sz="2000" spc="5" dirty="0">
              <a:latin typeface="微软雅黑" panose="020B0503020204020204" pitchFamily="34" charset="-122"/>
              <a:ea typeface="微软雅黑" panose="020B0503020204020204" pitchFamily="34" charset="-122"/>
              <a:cs typeface="微软雅黑" panose="020B0503020204020204" pitchFamily="34" charset="-122"/>
            </a:endParaRPr>
          </a:p>
          <a:p>
            <a:pPr marL="812800" marR="5080" lvl="1" indent="-342900">
              <a:lnSpc>
                <a:spcPct val="150000"/>
              </a:lnSpc>
              <a:buFont typeface="Arial" panose="020B0604020202020204" pitchFamily="34" charset="0"/>
              <a:buChar char="•"/>
            </a:pPr>
            <a:r>
              <a:rPr sz="2000" spc="5" dirty="0">
                <a:latin typeface="Times New Roman" panose="02020603050405020304" charset="0"/>
                <a:ea typeface="黑体" panose="02010609060101010101" pitchFamily="49" charset="-122"/>
                <a:cs typeface="Times New Roman" panose="02020603050405020304" charset="0"/>
                <a:sym typeface="+mn-ea"/>
              </a:rPr>
              <a:t>这些长句内部的各个简单句是为了表意的需要而连接在一起的，它们彼此的句法结构完全是独立的，  表示彼此之间逻辑关系的连接词不是必需的。因此， 在很多情况下，它们之间的分隔标记仅仅是一个逗号或者分号。</a:t>
            </a:r>
            <a:endParaRPr sz="2000" spc="5" dirty="0">
              <a:latin typeface="Times New Roman" panose="02020603050405020304" charset="0"/>
              <a:ea typeface="黑体" panose="02010609060101010101" pitchFamily="49" charset="-122"/>
              <a:cs typeface="Times New Roman" panose="02020603050405020304" charset="0"/>
            </a:endParaRPr>
          </a:p>
          <a:p>
            <a:pPr marL="355600" marR="5080" indent="-342900">
              <a:lnSpc>
                <a:spcPct val="150000"/>
              </a:lnSpc>
              <a:buFont typeface="Arial" panose="020B0604020202020204" pitchFamily="34" charset="0"/>
              <a:buChar char="•"/>
            </a:pPr>
            <a:endParaRPr sz="2000" spc="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标题 18"/>
          <p:cNvSpPr/>
          <p:nvPr>
            <p:ph type="title"/>
          </p:nvPr>
        </p:nvSpPr>
        <p:spPr>
          <a:xfrm>
            <a:off x="670560" y="367665"/>
            <a:ext cx="10850880" cy="538480"/>
          </a:xfrm>
        </p:spPr>
        <p:txBody>
          <a:bodyPr/>
          <a:p>
            <a:r>
              <a:rPr lang="zh-CN" altLang="en-US" sz="3000">
                <a:latin typeface="黑体" panose="02010609060101010101" pitchFamily="49" charset="-122"/>
                <a:ea typeface="黑体" panose="02010609060101010101" pitchFamily="49" charset="-122"/>
              </a:rPr>
              <a:t>中英文对比</a:t>
            </a:r>
            <a:endParaRPr lang="zh-CN" altLang="en-US" sz="3000">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808990" y="1299845"/>
            <a:ext cx="11045825" cy="4244975"/>
          </a:xfrm>
          <a:prstGeom prst="rect">
            <a:avLst/>
          </a:prstGeom>
        </p:spPr>
        <p:txBody>
          <a:bodyPr vert="horz" wrap="square" lIns="0" tIns="12700" rIns="0" bIns="0" rtlCol="0">
            <a:spAutoFit/>
          </a:bodyPr>
          <a:lstStyle/>
          <a:p>
            <a:pPr marL="355600" marR="114935" indent="-342900">
              <a:lnSpc>
                <a:spcPct val="150000"/>
              </a:lnSpc>
              <a:spcBef>
                <a:spcPts val="100"/>
              </a:spcBef>
              <a:buFont typeface="Arial" panose="020B0604020202020204" pitchFamily="34" charset="0"/>
              <a:buChar char="•"/>
              <a:tabLst>
                <a:tab pos="2005330" algn="l"/>
              </a:tabLst>
            </a:pPr>
            <a:r>
              <a:rPr sz="2000" spc="5" dirty="0">
                <a:latin typeface="黑体" panose="02010609060101010101" pitchFamily="49" charset="-122"/>
                <a:ea typeface="黑体" panose="02010609060101010101" pitchFamily="49" charset="-122"/>
                <a:cs typeface="黑体" panose="02010609060101010101" pitchFamily="49" charset="-122"/>
              </a:rPr>
              <a:t>Tesnière还在《结构句法基础》中将化学中</a:t>
            </a:r>
            <a:r>
              <a:rPr sz="2000" spc="5" dirty="0">
                <a:highlight>
                  <a:srgbClr val="FFFF00"/>
                </a:highlight>
                <a:latin typeface="黑体" panose="02010609060101010101" pitchFamily="49" charset="-122"/>
                <a:ea typeface="黑体" panose="02010609060101010101" pitchFamily="49" charset="-122"/>
                <a:cs typeface="黑体" panose="02010609060101010101" pitchFamily="49" charset="-122"/>
              </a:rPr>
              <a:t>“价”</a:t>
            </a:r>
            <a:r>
              <a:rPr sz="2000" spc="5" dirty="0">
                <a:latin typeface="黑体" panose="02010609060101010101" pitchFamily="49" charset="-122"/>
                <a:ea typeface="黑体" panose="02010609060101010101" pitchFamily="49" charset="-122"/>
                <a:cs typeface="黑体" panose="02010609060101010101" pitchFamily="49" charset="-122"/>
              </a:rPr>
              <a:t>的概念引入依存语法中。</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nSpc>
                <a:spcPct val="150000"/>
              </a:lnSpc>
              <a:spcBef>
                <a:spcPts val="100"/>
              </a:spcBef>
              <a:buFont typeface="Arial" panose="020B0604020202020204" pitchFamily="34" charset="0"/>
              <a:buChar char="•"/>
              <a:tabLst>
                <a:tab pos="2005330" algn="l"/>
              </a:tabLst>
            </a:pPr>
            <a:r>
              <a:rPr sz="2000" spc="5" dirty="0">
                <a:latin typeface="黑体" panose="02010609060101010101" pitchFamily="49" charset="-122"/>
                <a:ea typeface="黑体" panose="02010609060101010101" pitchFamily="49" charset="-122"/>
                <a:cs typeface="黑体" panose="02010609060101010101" pitchFamily="49" charset="-122"/>
              </a:rPr>
              <a:t>“价” 亦称“配价”或“向”  (法文valence，德文valenz，英文valence/ valency)，</a:t>
            </a:r>
            <a:r>
              <a:rPr sz="2000" b="1" spc="5" dirty="0">
                <a:solidFill>
                  <a:srgbClr val="FF0000"/>
                </a:solidFill>
                <a:latin typeface="黑体" panose="02010609060101010101" pitchFamily="49" charset="-122"/>
                <a:ea typeface="黑体" panose="02010609060101010101" pitchFamily="49" charset="-122"/>
                <a:cs typeface="黑体" panose="02010609060101010101" pitchFamily="49" charset="-122"/>
              </a:rPr>
              <a:t>一个动词所能支配的行动元(名词词组)的个数即为该动词的价数。</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nSpc>
                <a:spcPct val="150000"/>
              </a:lnSpc>
              <a:spcBef>
                <a:spcPts val="100"/>
              </a:spcBef>
              <a:buFont typeface="Arial" panose="020B0604020202020204" pitchFamily="34" charset="0"/>
              <a:buChar char="•"/>
              <a:tabLst>
                <a:tab pos="2005330" algn="l"/>
              </a:tabLst>
            </a:pPr>
            <a:r>
              <a:rPr sz="2000" spc="5" dirty="0">
                <a:latin typeface="黑体" panose="02010609060101010101" pitchFamily="49" charset="-122"/>
                <a:ea typeface="黑体" panose="02010609060101010101" pitchFamily="49" charset="-122"/>
                <a:cs typeface="黑体" panose="02010609060101010101" pitchFamily="49" charset="-122"/>
              </a:rPr>
              <a:t>也就是说，</a:t>
            </a:r>
            <a:r>
              <a:rPr sz="2000" b="1" spc="5" dirty="0">
                <a:latin typeface="黑体" panose="02010609060101010101" pitchFamily="49" charset="-122"/>
                <a:ea typeface="黑体" panose="02010609060101010101" pitchFamily="49" charset="-122"/>
                <a:cs typeface="黑体" panose="02010609060101010101" pitchFamily="49" charset="-122"/>
              </a:rPr>
              <a:t>它能支配几个行动元，它就是几价动词</a:t>
            </a:r>
            <a:r>
              <a:rPr sz="2000" spc="5" dirty="0">
                <a:latin typeface="黑体" panose="02010609060101010101" pitchFamily="49" charset="-122"/>
                <a:ea typeface="黑体" panose="02010609060101010101" pitchFamily="49" charset="-122"/>
                <a:cs typeface="黑体" panose="02010609060101010101" pitchFamily="49" charset="-122"/>
              </a:rPr>
              <a:t>。 </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nSpc>
                <a:spcPct val="150000"/>
              </a:lnSpc>
              <a:spcBef>
                <a:spcPts val="100"/>
              </a:spcBef>
              <a:buFont typeface="Arial" panose="020B0604020202020204" pitchFamily="34" charset="0"/>
              <a:buChar char="•"/>
              <a:tabLst>
                <a:tab pos="2005330" algn="l"/>
              </a:tabLst>
            </a:pPr>
            <a:r>
              <a:rPr sz="2000" spc="5" dirty="0">
                <a:latin typeface="黑体" panose="02010609060101010101" pitchFamily="49" charset="-122"/>
                <a:ea typeface="黑体" panose="02010609060101010101" pitchFamily="49" charset="-122"/>
                <a:cs typeface="黑体" panose="02010609060101010101" pitchFamily="49" charset="-122"/>
              </a:rPr>
              <a:t>如汉语中</a:t>
            </a:r>
            <a:r>
              <a:rPr lang="zh-CN" sz="2000" spc="5" dirty="0">
                <a:latin typeface="黑体" panose="02010609060101010101" pitchFamily="49" charset="-122"/>
                <a:ea typeface="黑体" panose="02010609060101010101" pitchFamily="49" charset="-122"/>
                <a:cs typeface="黑体" panose="02010609060101010101" pitchFamily="49" charset="-122"/>
              </a:rPr>
              <a:t>的</a:t>
            </a:r>
            <a:r>
              <a:rPr sz="2000" b="1" spc="5"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rPr>
              <a:t>零价动词</a:t>
            </a:r>
            <a:r>
              <a:rPr sz="2000" spc="5" dirty="0">
                <a:latin typeface="黑体" panose="02010609060101010101" pitchFamily="49" charset="-122"/>
                <a:ea typeface="黑体" panose="02010609060101010101" pitchFamily="49" charset="-122"/>
                <a:cs typeface="黑体" panose="02010609060101010101" pitchFamily="49" charset="-122"/>
              </a:rPr>
              <a:t>：“地震、刮风”；</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nSpc>
                <a:spcPct val="150000"/>
              </a:lnSpc>
              <a:spcBef>
                <a:spcPts val="100"/>
              </a:spcBef>
              <a:buFont typeface="Arial" panose="020B0604020202020204" pitchFamily="34" charset="0"/>
              <a:buChar char="•"/>
              <a:tabLst>
                <a:tab pos="2005330" algn="l"/>
              </a:tabLst>
            </a:pPr>
            <a:r>
              <a:rPr sz="2000" b="1" spc="5"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rPr>
              <a:t>一价动词</a:t>
            </a:r>
            <a:r>
              <a:rPr sz="2000" spc="5" dirty="0">
                <a:latin typeface="黑体" panose="02010609060101010101" pitchFamily="49" charset="-122"/>
                <a:ea typeface="黑体" panose="02010609060101010101" pitchFamily="49" charset="-122"/>
                <a:cs typeface="黑体" panose="02010609060101010101" pitchFamily="49" charset="-122"/>
              </a:rPr>
              <a:t>：“病、醉、休息、咳嗽、游泳”等；</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nSpc>
                <a:spcPct val="150000"/>
              </a:lnSpc>
              <a:spcBef>
                <a:spcPts val="100"/>
              </a:spcBef>
              <a:buFont typeface="Arial" panose="020B0604020202020204" pitchFamily="34" charset="0"/>
              <a:buChar char="•"/>
              <a:tabLst>
                <a:tab pos="2005330" algn="l"/>
              </a:tabLst>
            </a:pPr>
            <a:r>
              <a:rPr sz="2000" b="1" spc="5"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rPr>
              <a:t>二价动词</a:t>
            </a:r>
            <a:r>
              <a:rPr sz="2000" spc="5" dirty="0">
                <a:latin typeface="黑体" panose="02010609060101010101" pitchFamily="49" charset="-122"/>
                <a:ea typeface="黑体" panose="02010609060101010101" pitchFamily="49" charset="-122"/>
                <a:cs typeface="黑体" panose="02010609060101010101" pitchFamily="49" charset="-122"/>
              </a:rPr>
              <a:t>：“爱、 采、参观、讨论”等；</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nSpc>
                <a:spcPct val="150000"/>
              </a:lnSpc>
              <a:spcBef>
                <a:spcPts val="100"/>
              </a:spcBef>
              <a:buFont typeface="Arial" panose="020B0604020202020204" pitchFamily="34" charset="0"/>
              <a:buChar char="•"/>
              <a:tabLst>
                <a:tab pos="2005330" algn="l"/>
              </a:tabLst>
            </a:pPr>
            <a:r>
              <a:rPr sz="2000" b="1" spc="5"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rPr>
              <a:t>三价动词</a:t>
            </a:r>
            <a:r>
              <a:rPr sz="2000" spc="5" dirty="0">
                <a:latin typeface="黑体" panose="02010609060101010101" pitchFamily="49" charset="-122"/>
                <a:ea typeface="黑体" panose="02010609060101010101" pitchFamily="49" charset="-122"/>
                <a:cs typeface="黑体" panose="02010609060101010101" pitchFamily="49" charset="-122"/>
              </a:rPr>
              <a:t>：“给、送、告诉、赔 偿”等。</a:t>
            </a:r>
            <a:endParaRPr sz="2000" spc="5" dirty="0">
              <a:latin typeface="黑体" panose="02010609060101010101" pitchFamily="49" charset="-122"/>
              <a:ea typeface="黑体" panose="02010609060101010101" pitchFamily="49" charset="-122"/>
              <a:cs typeface="黑体" panose="02010609060101010101" pitchFamily="49" charset="-122"/>
            </a:endParaRPr>
          </a:p>
          <a:p>
            <a:pPr marL="355600" marR="336550" indent="-342900">
              <a:lnSpc>
                <a:spcPct val="150000"/>
              </a:lnSpc>
              <a:spcBef>
                <a:spcPts val="5"/>
              </a:spcBef>
              <a:buFont typeface="Arial" panose="020B0604020202020204" pitchFamily="34" charset="0"/>
              <a:buChar char="•"/>
            </a:pPr>
            <a:endParaRPr sz="2000" spc="5" dirty="0">
              <a:latin typeface="黑体" panose="02010609060101010101" pitchFamily="49" charset="-122"/>
              <a:ea typeface="黑体" panose="02010609060101010101" pitchFamily="49" charset="-122"/>
              <a:cs typeface="黑体" panose="02010609060101010101" pitchFamily="49" charset="-122"/>
            </a:endParaRPr>
          </a:p>
        </p:txBody>
      </p:sp>
      <p:sp>
        <p:nvSpPr>
          <p:cNvPr id="17"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20115" y="1795780"/>
            <a:ext cx="10351770" cy="1858645"/>
          </a:xfrm>
          <a:prstGeom prst="rect">
            <a:avLst/>
          </a:prstGeom>
        </p:spPr>
        <p:txBody>
          <a:bodyPr vert="horz" wrap="square" lIns="0" tIns="12065" rIns="0" bIns="0" rtlCol="0">
            <a:spAutoFit/>
          </a:bodyPr>
          <a:lstStyle/>
          <a:p>
            <a:pPr marL="342900" marR="5080" indent="-342900" algn="just" fontAlgn="auto">
              <a:lnSpc>
                <a:spcPct val="150000"/>
              </a:lnSpc>
              <a:spcBef>
                <a:spcPts val="0"/>
              </a:spcBef>
              <a:buFont typeface="Arial" panose="020B0604020202020204" pitchFamily="34" charset="0"/>
              <a:buChar char="•"/>
            </a:pPr>
            <a:r>
              <a:rPr sz="2000" spc="5" dirty="0">
                <a:latin typeface="Times New Roman" panose="02020603050405020304" charset="0"/>
                <a:ea typeface="黑体" panose="02010609060101010101" pitchFamily="49" charset="-122"/>
                <a:cs typeface="Times New Roman" panose="02020603050405020304" charset="0"/>
              </a:rPr>
              <a:t>这类长句在汉语中称之为“流水复句”  </a:t>
            </a:r>
            <a:endParaRPr sz="2000" spc="5" dirty="0">
              <a:latin typeface="Times New Roman" panose="02020603050405020304" charset="0"/>
              <a:ea typeface="黑体" panose="02010609060101010101" pitchFamily="49" charset="-122"/>
              <a:cs typeface="Times New Roman" panose="02020603050405020304" charset="0"/>
            </a:endParaRPr>
          </a:p>
          <a:p>
            <a:pPr marL="342900" marR="5080" indent="-342900" algn="just" fontAlgn="auto">
              <a:lnSpc>
                <a:spcPct val="150000"/>
              </a:lnSpc>
              <a:spcBef>
                <a:spcPts val="0"/>
              </a:spcBef>
              <a:buFont typeface="Arial" panose="020B0604020202020204" pitchFamily="34" charset="0"/>
              <a:buChar char="•"/>
            </a:pPr>
            <a:r>
              <a:rPr sz="2000" spc="5" dirty="0">
                <a:latin typeface="Times New Roman" panose="02020603050405020304" charset="0"/>
                <a:ea typeface="黑体" panose="02010609060101010101" pitchFamily="49" charset="-122"/>
                <a:cs typeface="Times New Roman" panose="02020603050405020304" charset="0"/>
              </a:rPr>
              <a:t>例如：</a:t>
            </a:r>
            <a:endParaRPr sz="2000" spc="5" dirty="0">
              <a:latin typeface="Times New Roman" panose="02020603050405020304" charset="0"/>
              <a:ea typeface="黑体" panose="02010609060101010101" pitchFamily="49" charset="-122"/>
              <a:cs typeface="Times New Roman" panose="02020603050405020304" charset="0"/>
            </a:endParaRPr>
          </a:p>
          <a:p>
            <a:pPr marL="342900" marR="105410" indent="-342900" algn="just" fontAlgn="auto">
              <a:lnSpc>
                <a:spcPct val="150000"/>
              </a:lnSpc>
              <a:spcBef>
                <a:spcPts val="0"/>
              </a:spcBef>
              <a:buFont typeface="Arial" panose="020B0604020202020204" pitchFamily="34" charset="0"/>
              <a:buChar char="•"/>
            </a:pPr>
            <a:r>
              <a:rPr sz="2000" spc="5" dirty="0">
                <a:latin typeface="Times New Roman" panose="02020603050405020304" charset="0"/>
                <a:ea typeface="黑体" panose="02010609060101010101" pitchFamily="49" charset="-122"/>
                <a:cs typeface="Times New Roman" panose="02020603050405020304" charset="0"/>
              </a:rPr>
              <a:t>“我现已步入中年，每天挤车，搞得我精疲力尽，  这种状况，直接影响我的工作，家里的孩子也没人照顾。”</a:t>
            </a:r>
            <a:endParaRPr sz="2000" spc="5" dirty="0">
              <a:latin typeface="Times New Roman" panose="02020603050405020304" charset="0"/>
              <a:ea typeface="黑体" panose="02010609060101010101" pitchFamily="49" charset="-122"/>
              <a:cs typeface="Times New Roman" panose="02020603050405020304" charset="0"/>
            </a:endParaRPr>
          </a:p>
        </p:txBody>
      </p:sp>
      <p:sp>
        <p:nvSpPr>
          <p:cNvPr id="19" name="标题 18"/>
          <p:cNvSpPr/>
          <p:nvPr>
            <p:ph type="title"/>
          </p:nvPr>
        </p:nvSpPr>
        <p:spPr>
          <a:xfrm>
            <a:off x="670560" y="367665"/>
            <a:ext cx="10850880" cy="538480"/>
          </a:xfrm>
        </p:spPr>
        <p:txBody>
          <a:bodyPr/>
          <a:p>
            <a:r>
              <a:rPr lang="zh-CN" altLang="en-US" sz="3000">
                <a:latin typeface="黑体" panose="02010609060101010101" pitchFamily="49" charset="-122"/>
                <a:ea typeface="黑体" panose="02010609060101010101" pitchFamily="49" charset="-122"/>
              </a:rPr>
              <a:t>中英文对比</a:t>
            </a:r>
            <a:endParaRPr lang="zh-CN" altLang="en-US" sz="3000">
              <a:latin typeface="黑体" panose="02010609060101010101" pitchFamily="49" charset="-122"/>
              <a:ea typeface="黑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65835" y="1665605"/>
            <a:ext cx="10116185" cy="3179445"/>
          </a:xfrm>
          <a:prstGeom prst="rect">
            <a:avLst/>
          </a:prstGeom>
        </p:spPr>
        <p:txBody>
          <a:bodyPr vert="horz" wrap="square" lIns="0" tIns="177800" rIns="0" bIns="0" rtlCol="0">
            <a:spAutoFit/>
          </a:bodyPr>
          <a:lstStyle/>
          <a:p>
            <a:pPr marL="354965" indent="-342900">
              <a:lnSpc>
                <a:spcPct val="150000"/>
              </a:lnSpc>
              <a:spcBef>
                <a:spcPts val="1400"/>
              </a:spcBef>
              <a:buSzPct val="97000"/>
              <a:buFont typeface="Arial" panose="020B0604020202020204" pitchFamily="34" charset="0"/>
              <a:buChar char="•"/>
              <a:tabLst>
                <a:tab pos="415290" algn="l"/>
              </a:tabLst>
            </a:pPr>
            <a:r>
              <a:rPr sz="2000" spc="5" dirty="0">
                <a:latin typeface="微软雅黑" panose="020B0503020204020204" pitchFamily="34" charset="-122"/>
                <a:ea typeface="微软雅黑" panose="020B0503020204020204" pitchFamily="34" charset="-122"/>
                <a:cs typeface="微软雅黑" panose="020B0503020204020204" pitchFamily="34" charset="-122"/>
              </a:rPr>
              <a:t>汉语长句的层次化句法分析方法</a:t>
            </a:r>
            <a:endParaRPr sz="2000" spc="5" dirty="0">
              <a:latin typeface="微软雅黑" panose="020B0503020204020204" pitchFamily="34" charset="-122"/>
              <a:ea typeface="微软雅黑" panose="020B0503020204020204" pitchFamily="34" charset="-122"/>
              <a:cs typeface="微软雅黑" panose="020B0503020204020204" pitchFamily="34" charset="-122"/>
            </a:endParaRPr>
          </a:p>
          <a:p>
            <a:pPr marL="735965" lvl="1" indent="-457200">
              <a:lnSpc>
                <a:spcPct val="150000"/>
              </a:lnSpc>
              <a:spcBef>
                <a:spcPts val="1130"/>
              </a:spcBef>
              <a:buFont typeface="Arial" panose="020B0604020202020204" pitchFamily="34" charset="0"/>
              <a:buAutoNum type="arabicPeriod"/>
              <a:tabLst>
                <a:tab pos="784225" algn="l"/>
              </a:tabLst>
            </a:pPr>
            <a:r>
              <a:rPr sz="2000" spc="5" dirty="0">
                <a:latin typeface="微软雅黑" panose="020B0503020204020204" pitchFamily="34" charset="-122"/>
                <a:ea typeface="微软雅黑" panose="020B0503020204020204" pitchFamily="34" charset="-122"/>
                <a:cs typeface="微软雅黑" panose="020B0503020204020204" pitchFamily="34" charset="-122"/>
              </a:rPr>
              <a:t>对包含“分割”标点的长句进行分割；</a:t>
            </a:r>
            <a:endParaRPr sz="2000" spc="5" dirty="0">
              <a:latin typeface="微软雅黑" panose="020B0503020204020204" pitchFamily="34" charset="-122"/>
              <a:ea typeface="微软雅黑" panose="020B0503020204020204" pitchFamily="34" charset="-122"/>
              <a:cs typeface="微软雅黑" panose="020B0503020204020204" pitchFamily="34" charset="-122"/>
            </a:endParaRPr>
          </a:p>
          <a:p>
            <a:pPr marL="735965" marR="201930" lvl="1" indent="-457200">
              <a:lnSpc>
                <a:spcPct val="150000"/>
              </a:lnSpc>
              <a:spcBef>
                <a:spcPts val="340"/>
              </a:spcBef>
              <a:buFont typeface="Arial" panose="020B0604020202020204" pitchFamily="34" charset="0"/>
              <a:buAutoNum type="arabicPeriod"/>
              <a:tabLst>
                <a:tab pos="784225" algn="l"/>
              </a:tabLst>
            </a:pPr>
            <a:r>
              <a:rPr sz="2000" spc="5" dirty="0">
                <a:latin typeface="微软雅黑" panose="020B0503020204020204" pitchFamily="34" charset="-122"/>
                <a:ea typeface="微软雅黑" panose="020B0503020204020204" pitchFamily="34" charset="-122"/>
                <a:cs typeface="微软雅黑" panose="020B0503020204020204" pitchFamily="34" charset="-122"/>
              </a:rPr>
              <a:t>对分割后的</a:t>
            </a:r>
            <a:r>
              <a:rPr sz="200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各个子句</a:t>
            </a:r>
            <a:r>
              <a:rPr sz="2000" spc="5" dirty="0">
                <a:latin typeface="微软雅黑" panose="020B0503020204020204" pitchFamily="34" charset="-122"/>
                <a:ea typeface="微软雅黑" panose="020B0503020204020204" pitchFamily="34" charset="-122"/>
                <a:cs typeface="微软雅黑" panose="020B0503020204020204" pitchFamily="34" charset="-122"/>
              </a:rPr>
              <a:t>分别进行句法分析(即第一级分析)，分析得到的各个最大概率的子树根节点的词类或者短语类别标记</a:t>
            </a:r>
            <a:r>
              <a:rPr sz="200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作为第二级句法分析的输入</a:t>
            </a:r>
            <a:r>
              <a:rPr sz="2000" spc="5" dirty="0">
                <a:latin typeface="微软雅黑" panose="020B0503020204020204" pitchFamily="34" charset="-122"/>
                <a:ea typeface="微软雅黑" panose="020B0503020204020204" pitchFamily="34" charset="-122"/>
                <a:cs typeface="微软雅黑" panose="020B0503020204020204" pitchFamily="34" charset="-122"/>
              </a:rPr>
              <a:t>；</a:t>
            </a:r>
            <a:endParaRPr sz="2000" spc="5" dirty="0">
              <a:latin typeface="微软雅黑" panose="020B0503020204020204" pitchFamily="34" charset="-122"/>
              <a:ea typeface="微软雅黑" panose="020B0503020204020204" pitchFamily="34" charset="-122"/>
              <a:cs typeface="微软雅黑" panose="020B0503020204020204" pitchFamily="34" charset="-122"/>
            </a:endParaRPr>
          </a:p>
          <a:p>
            <a:pPr marL="735965" marR="5080" lvl="1" indent="-457200">
              <a:lnSpc>
                <a:spcPct val="150000"/>
              </a:lnSpc>
              <a:spcBef>
                <a:spcPts val="340"/>
              </a:spcBef>
              <a:buFont typeface="Arial" panose="020B0604020202020204" pitchFamily="34" charset="0"/>
              <a:buAutoNum type="arabicPeriod"/>
              <a:tabLst>
                <a:tab pos="784225" algn="l"/>
              </a:tabLst>
            </a:pPr>
            <a:r>
              <a:rPr sz="2000" spc="5" dirty="0">
                <a:latin typeface="微软雅黑" panose="020B0503020204020204" pitchFamily="34" charset="-122"/>
                <a:ea typeface="微软雅黑" panose="020B0503020204020204" pitchFamily="34" charset="-122"/>
                <a:cs typeface="微软雅黑" panose="020B0503020204020204" pitchFamily="34" charset="-122"/>
              </a:rPr>
              <a:t>通过第二遍分析找到</a:t>
            </a:r>
            <a:r>
              <a:rPr sz="2000" spc="5"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各子句或短语之间的结构关系</a:t>
            </a:r>
            <a:r>
              <a:rPr sz="2000" spc="5" dirty="0">
                <a:latin typeface="微软雅黑" panose="020B0503020204020204" pitchFamily="34" charset="-122"/>
                <a:ea typeface="微软雅黑" panose="020B0503020204020204" pitchFamily="34" charset="-122"/>
                <a:cs typeface="微软雅黑" panose="020B0503020204020204" pitchFamily="34" charset="-122"/>
              </a:rPr>
              <a:t>，从而获得最终整句的最大概率分析树。</a:t>
            </a:r>
            <a:endParaRPr sz="2000" spc="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标题 18"/>
          <p:cNvSpPr/>
          <p:nvPr>
            <p:ph type="title"/>
          </p:nvPr>
        </p:nvSpPr>
        <p:spPr>
          <a:xfrm>
            <a:off x="670560" y="367665"/>
            <a:ext cx="10850880" cy="538480"/>
          </a:xfrm>
        </p:spPr>
        <p:txBody>
          <a:bodyPr/>
          <a:p>
            <a:r>
              <a:rPr lang="zh-CN" altLang="en-US" sz="3000">
                <a:latin typeface="黑体" panose="02010609060101010101" pitchFamily="49" charset="-122"/>
                <a:ea typeface="黑体" panose="02010609060101010101" pitchFamily="49" charset="-122"/>
              </a:rPr>
              <a:t>中英文对比</a:t>
            </a:r>
            <a:endParaRPr lang="zh-CN" altLang="en-US" sz="3000">
              <a:latin typeface="黑体" panose="02010609060101010101" pitchFamily="49" charset="-122"/>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439545" y="1566545"/>
            <a:ext cx="9171940" cy="864235"/>
          </a:xfrm>
          <a:prstGeom prst="rect">
            <a:avLst/>
          </a:prstGeom>
        </p:spPr>
        <p:txBody>
          <a:bodyPr vert="horz" wrap="square" lIns="0" tIns="41275" rIns="0" bIns="0" rtlCol="0">
            <a:spAutoFit/>
          </a:bodyPr>
          <a:lstStyle/>
          <a:p>
            <a:pPr marL="12700" marR="5080">
              <a:lnSpc>
                <a:spcPts val="3210"/>
              </a:lnSpc>
              <a:spcBef>
                <a:spcPts val="325"/>
              </a:spcBef>
            </a:pPr>
            <a:r>
              <a:rPr sz="2200" b="1" spc="15" dirty="0">
                <a:solidFill>
                  <a:srgbClr val="FF0000"/>
                </a:solidFill>
                <a:latin typeface="微软雅黑" panose="020B0503020204020204" pitchFamily="34" charset="-122"/>
                <a:cs typeface="微软雅黑" panose="020B0503020204020204" pitchFamily="34" charset="-122"/>
              </a:rPr>
              <a:t>例</a:t>
            </a:r>
            <a:r>
              <a:rPr sz="2200" b="1" dirty="0">
                <a:solidFill>
                  <a:srgbClr val="FF0000"/>
                </a:solidFill>
                <a:latin typeface="微软雅黑" panose="020B0503020204020204" pitchFamily="34" charset="-122"/>
                <a:cs typeface="微软雅黑" panose="020B0503020204020204" pitchFamily="34" charset="-122"/>
              </a:rPr>
              <a:t>句</a:t>
            </a:r>
            <a:r>
              <a:rPr sz="2200" b="1" spc="15" dirty="0">
                <a:solidFill>
                  <a:srgbClr val="FF0000"/>
                </a:solidFill>
                <a:latin typeface="微软雅黑" panose="020B0503020204020204" pitchFamily="34" charset="-122"/>
                <a:cs typeface="微软雅黑" panose="020B0503020204020204" pitchFamily="34" charset="-122"/>
              </a:rPr>
              <a:t>：</a:t>
            </a:r>
            <a:r>
              <a:rPr sz="2200" b="1" dirty="0">
                <a:solidFill>
                  <a:srgbClr val="FF0000"/>
                </a:solidFill>
                <a:latin typeface="Microsoft JhengHei" panose="020B0604030504040204" charset="-120"/>
                <a:cs typeface="Microsoft JhengHei" panose="020B0604030504040204" charset="-120"/>
              </a:rPr>
              <a:t>我</a:t>
            </a:r>
            <a:r>
              <a:rPr sz="2200" b="1" spc="15" dirty="0">
                <a:solidFill>
                  <a:srgbClr val="FF0000"/>
                </a:solidFill>
                <a:latin typeface="Microsoft JhengHei" panose="020B0604030504040204" charset="-120"/>
                <a:cs typeface="Microsoft JhengHei" panose="020B0604030504040204" charset="-120"/>
              </a:rPr>
              <a:t>喜</a:t>
            </a:r>
            <a:r>
              <a:rPr sz="2200" b="1" dirty="0">
                <a:solidFill>
                  <a:srgbClr val="FF0000"/>
                </a:solidFill>
                <a:latin typeface="Microsoft JhengHei" panose="020B0604030504040204" charset="-120"/>
                <a:cs typeface="Microsoft JhengHei" panose="020B0604030504040204" charset="-120"/>
              </a:rPr>
              <a:t>欢在春</a:t>
            </a:r>
            <a:r>
              <a:rPr sz="2200" b="1" spc="15" dirty="0">
                <a:solidFill>
                  <a:srgbClr val="FF0000"/>
                </a:solidFill>
                <a:latin typeface="Microsoft JhengHei" panose="020B0604030504040204" charset="-120"/>
                <a:cs typeface="Microsoft JhengHei" panose="020B0604030504040204" charset="-120"/>
              </a:rPr>
              <a:t>天</a:t>
            </a:r>
            <a:r>
              <a:rPr sz="2200" b="1" dirty="0">
                <a:solidFill>
                  <a:srgbClr val="FF0000"/>
                </a:solidFill>
                <a:latin typeface="Microsoft JhengHei" panose="020B0604030504040204" charset="-120"/>
                <a:cs typeface="Microsoft JhengHei" panose="020B0604030504040204" charset="-120"/>
              </a:rPr>
              <a:t>去观赏</a:t>
            </a:r>
            <a:r>
              <a:rPr sz="2200" b="1" spc="15" dirty="0">
                <a:solidFill>
                  <a:srgbClr val="FF0000"/>
                </a:solidFill>
                <a:latin typeface="Microsoft JhengHei" panose="020B0604030504040204" charset="-120"/>
                <a:cs typeface="Microsoft JhengHei" panose="020B0604030504040204" charset="-120"/>
              </a:rPr>
              <a:t>桃</a:t>
            </a:r>
            <a:r>
              <a:rPr sz="2200" b="1" dirty="0">
                <a:solidFill>
                  <a:srgbClr val="FF0000"/>
                </a:solidFill>
                <a:latin typeface="Microsoft JhengHei" panose="020B0604030504040204" charset="-120"/>
                <a:cs typeface="Microsoft JhengHei" panose="020B0604030504040204" charset="-120"/>
              </a:rPr>
              <a:t>花，在</a:t>
            </a:r>
            <a:r>
              <a:rPr sz="2200" b="1" spc="15" dirty="0">
                <a:solidFill>
                  <a:srgbClr val="FF0000"/>
                </a:solidFill>
                <a:latin typeface="Microsoft JhengHei" panose="020B0604030504040204" charset="-120"/>
                <a:cs typeface="Microsoft JhengHei" panose="020B0604030504040204" charset="-120"/>
              </a:rPr>
              <a:t>夏</a:t>
            </a:r>
            <a:r>
              <a:rPr sz="2200" b="1" dirty="0">
                <a:solidFill>
                  <a:srgbClr val="FF0000"/>
                </a:solidFill>
                <a:latin typeface="Microsoft JhengHei" panose="020B0604030504040204" charset="-120"/>
                <a:cs typeface="Microsoft JhengHei" panose="020B0604030504040204" charset="-120"/>
              </a:rPr>
              <a:t>天去欣</a:t>
            </a:r>
            <a:r>
              <a:rPr sz="2200" b="1" spc="15" dirty="0">
                <a:solidFill>
                  <a:srgbClr val="FF0000"/>
                </a:solidFill>
                <a:latin typeface="Microsoft JhengHei" panose="020B0604030504040204" charset="-120"/>
                <a:cs typeface="Microsoft JhengHei" panose="020B0604030504040204" charset="-120"/>
              </a:rPr>
              <a:t>赏</a:t>
            </a:r>
            <a:r>
              <a:rPr sz="2200" b="1" dirty="0">
                <a:solidFill>
                  <a:srgbClr val="FF0000"/>
                </a:solidFill>
                <a:latin typeface="Microsoft JhengHei" panose="020B0604030504040204" charset="-120"/>
                <a:cs typeface="Microsoft JhengHei" panose="020B0604030504040204" charset="-120"/>
              </a:rPr>
              <a:t>荷花</a:t>
            </a:r>
            <a:r>
              <a:rPr sz="2200" b="1" spc="-5" dirty="0">
                <a:solidFill>
                  <a:srgbClr val="FF0000"/>
                </a:solidFill>
                <a:latin typeface="Microsoft JhengHei" panose="020B0604030504040204" charset="-120"/>
                <a:cs typeface="Microsoft JhengHei" panose="020B0604030504040204" charset="-120"/>
              </a:rPr>
              <a:t>， </a:t>
            </a:r>
            <a:r>
              <a:rPr sz="2200" b="1" spc="15" dirty="0">
                <a:solidFill>
                  <a:srgbClr val="FF0000"/>
                </a:solidFill>
                <a:latin typeface="Microsoft JhengHei" panose="020B0604030504040204" charset="-120"/>
                <a:cs typeface="Microsoft JhengHei" panose="020B0604030504040204" charset="-120"/>
              </a:rPr>
              <a:t>在秋天去观</a:t>
            </a:r>
            <a:r>
              <a:rPr sz="2200" b="1" dirty="0">
                <a:solidFill>
                  <a:srgbClr val="FF0000"/>
                </a:solidFill>
                <a:latin typeface="Microsoft JhengHei" panose="020B0604030504040204" charset="-120"/>
                <a:cs typeface="Microsoft JhengHei" panose="020B0604030504040204" charset="-120"/>
              </a:rPr>
              <a:t>赏</a:t>
            </a:r>
            <a:r>
              <a:rPr sz="2200" b="1" spc="15" dirty="0">
                <a:solidFill>
                  <a:srgbClr val="FF0000"/>
                </a:solidFill>
                <a:latin typeface="Microsoft JhengHei" panose="020B0604030504040204" charset="-120"/>
                <a:cs typeface="Microsoft JhengHei" panose="020B0604030504040204" charset="-120"/>
              </a:rPr>
              <a:t>红</a:t>
            </a:r>
            <a:r>
              <a:rPr sz="2200" b="1" dirty="0">
                <a:solidFill>
                  <a:srgbClr val="FF0000"/>
                </a:solidFill>
                <a:latin typeface="Microsoft JhengHei" panose="020B0604030504040204" charset="-120"/>
                <a:cs typeface="Microsoft JhengHei" panose="020B0604030504040204" charset="-120"/>
              </a:rPr>
              <a:t>叶，</a:t>
            </a:r>
            <a:r>
              <a:rPr sz="2200" b="1" spc="15" dirty="0">
                <a:solidFill>
                  <a:srgbClr val="FF0000"/>
                </a:solidFill>
                <a:latin typeface="Microsoft JhengHei" panose="020B0604030504040204" charset="-120"/>
                <a:cs typeface="Microsoft JhengHei" panose="020B0604030504040204" charset="-120"/>
              </a:rPr>
              <a:t>但</a:t>
            </a:r>
            <a:r>
              <a:rPr sz="2200" b="1" dirty="0">
                <a:solidFill>
                  <a:srgbClr val="FF0000"/>
                </a:solidFill>
                <a:latin typeface="Microsoft JhengHei" panose="020B0604030504040204" charset="-120"/>
                <a:cs typeface="Microsoft JhengHei" panose="020B0604030504040204" charset="-120"/>
              </a:rPr>
              <a:t>更</a:t>
            </a:r>
            <a:r>
              <a:rPr sz="2200" b="1" spc="15" dirty="0">
                <a:solidFill>
                  <a:srgbClr val="FF0000"/>
                </a:solidFill>
                <a:latin typeface="Microsoft JhengHei" panose="020B0604030504040204" charset="-120"/>
                <a:cs typeface="Microsoft JhengHei" panose="020B0604030504040204" charset="-120"/>
              </a:rPr>
              <a:t>喜</a:t>
            </a:r>
            <a:r>
              <a:rPr sz="2200" b="1" dirty="0">
                <a:solidFill>
                  <a:srgbClr val="FF0000"/>
                </a:solidFill>
                <a:latin typeface="Microsoft JhengHei" panose="020B0604030504040204" charset="-120"/>
                <a:cs typeface="Microsoft JhengHei" panose="020B0604030504040204" charset="-120"/>
              </a:rPr>
              <a:t>欢在</a:t>
            </a:r>
            <a:r>
              <a:rPr sz="2200" b="1" spc="15" dirty="0">
                <a:solidFill>
                  <a:srgbClr val="FF0000"/>
                </a:solidFill>
                <a:latin typeface="Microsoft JhengHei" panose="020B0604030504040204" charset="-120"/>
                <a:cs typeface="Microsoft JhengHei" panose="020B0604030504040204" charset="-120"/>
              </a:rPr>
              <a:t>冬</a:t>
            </a:r>
            <a:r>
              <a:rPr sz="2200" b="1" dirty="0">
                <a:solidFill>
                  <a:srgbClr val="FF0000"/>
                </a:solidFill>
                <a:latin typeface="Microsoft JhengHei" panose="020B0604030504040204" charset="-120"/>
                <a:cs typeface="Microsoft JhengHei" panose="020B0604030504040204" charset="-120"/>
              </a:rPr>
              <a:t>天去</a:t>
            </a:r>
            <a:r>
              <a:rPr sz="2200" b="1" spc="15" dirty="0">
                <a:solidFill>
                  <a:srgbClr val="FF0000"/>
                </a:solidFill>
                <a:latin typeface="Microsoft JhengHei" panose="020B0604030504040204" charset="-120"/>
                <a:cs typeface="Microsoft JhengHei" panose="020B0604030504040204" charset="-120"/>
              </a:rPr>
              <a:t>欣</a:t>
            </a:r>
            <a:r>
              <a:rPr sz="2200" b="1" dirty="0">
                <a:solidFill>
                  <a:srgbClr val="FF0000"/>
                </a:solidFill>
                <a:latin typeface="Microsoft JhengHei" panose="020B0604030504040204" charset="-120"/>
                <a:cs typeface="Microsoft JhengHei" panose="020B0604030504040204" charset="-120"/>
              </a:rPr>
              <a:t>赏</a:t>
            </a:r>
            <a:r>
              <a:rPr sz="2200" b="1" spc="15" dirty="0">
                <a:solidFill>
                  <a:srgbClr val="FF0000"/>
                </a:solidFill>
                <a:latin typeface="Microsoft JhengHei" panose="020B0604030504040204" charset="-120"/>
                <a:cs typeface="Microsoft JhengHei" panose="020B0604030504040204" charset="-120"/>
              </a:rPr>
              <a:t>雪</a:t>
            </a:r>
            <a:r>
              <a:rPr sz="2200" b="1" dirty="0">
                <a:solidFill>
                  <a:srgbClr val="FF0000"/>
                </a:solidFill>
                <a:latin typeface="Microsoft JhengHei" panose="020B0604030504040204" charset="-120"/>
                <a:cs typeface="Microsoft JhengHei" panose="020B0604030504040204" charset="-120"/>
              </a:rPr>
              <a:t>景</a:t>
            </a:r>
            <a:r>
              <a:rPr sz="2200" b="1" spc="-5" dirty="0">
                <a:solidFill>
                  <a:srgbClr val="FF0000"/>
                </a:solidFill>
                <a:latin typeface="Microsoft JhengHei" panose="020B0604030504040204" charset="-120"/>
                <a:cs typeface="Microsoft JhengHei" panose="020B0604030504040204" charset="-120"/>
              </a:rPr>
              <a:t>。</a:t>
            </a:r>
            <a:endParaRPr sz="2200" b="1" spc="-5" dirty="0">
              <a:solidFill>
                <a:srgbClr val="FF0000"/>
              </a:solidFill>
              <a:latin typeface="Microsoft JhengHei" panose="020B0604030504040204" charset="-120"/>
              <a:cs typeface="Microsoft JhengHei" panose="020B0604030504040204" charset="-120"/>
            </a:endParaRPr>
          </a:p>
        </p:txBody>
      </p:sp>
      <p:sp>
        <p:nvSpPr>
          <p:cNvPr id="49" name="标题 48"/>
          <p:cNvSpPr/>
          <p:nvPr>
            <p:ph type="title"/>
          </p:nvPr>
        </p:nvSpPr>
        <p:spPr>
          <a:xfrm>
            <a:off x="670560" y="367665"/>
            <a:ext cx="10850880" cy="538480"/>
          </a:xfrm>
        </p:spPr>
        <p:txBody>
          <a:bodyPr/>
          <a:p>
            <a:r>
              <a:rPr lang="zh-CN" altLang="en-US" sz="3000">
                <a:latin typeface="黑体" panose="02010609060101010101" pitchFamily="49" charset="-122"/>
                <a:ea typeface="黑体" panose="02010609060101010101" pitchFamily="49" charset="-122"/>
              </a:rPr>
              <a:t>中英文对比</a:t>
            </a:r>
            <a:endParaRPr lang="zh-CN" altLang="en-US" sz="300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1750060" y="2802255"/>
            <a:ext cx="9020810" cy="32550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791845" y="1800860"/>
            <a:ext cx="10607675" cy="2922905"/>
          </a:xfrm>
          <a:prstGeom prst="rect">
            <a:avLst/>
          </a:prstGeom>
        </p:spPr>
        <p:txBody>
          <a:bodyPr vert="horz" wrap="square" lIns="0" tIns="12065" rIns="0" bIns="0" rtlCol="0">
            <a:spAutoFit/>
          </a:bodyPr>
          <a:lstStyle/>
          <a:p>
            <a:pPr marL="355600" marR="114935" indent="-342900" algn="l">
              <a:lnSpc>
                <a:spcPct val="150000"/>
              </a:lnSpc>
              <a:spcBef>
                <a:spcPts val="100"/>
              </a:spcBef>
              <a:buClrTx/>
              <a:buSzTx/>
              <a:buFont typeface="Arial" panose="020B0604020202020204" pitchFamily="34" charset="0"/>
              <a:buChar char="•"/>
              <a:tabLst>
                <a:tab pos="2005330" algn="l"/>
              </a:tabLst>
            </a:pPr>
            <a:r>
              <a:rPr sz="2500" spc="5" dirty="0">
                <a:latin typeface="黑体" panose="02010609060101010101" pitchFamily="49" charset="-122"/>
                <a:ea typeface="黑体" panose="02010609060101010101" pitchFamily="49" charset="-122"/>
                <a:cs typeface="黑体" panose="02010609060101010101" pitchFamily="49" charset="-122"/>
              </a:rPr>
              <a:t>在依存语法理论中，</a:t>
            </a:r>
            <a:r>
              <a:rPr sz="2500" spc="5" dirty="0">
                <a:solidFill>
                  <a:srgbClr val="FF0000"/>
                </a:solidFill>
                <a:latin typeface="黑体" panose="02010609060101010101" pitchFamily="49" charset="-122"/>
                <a:ea typeface="黑体" panose="02010609060101010101" pitchFamily="49" charset="-122"/>
                <a:cs typeface="黑体" panose="02010609060101010101" pitchFamily="49" charset="-122"/>
              </a:rPr>
              <a:t>“依存”就是指词与词之间支配与被支配的关系</a:t>
            </a:r>
            <a:r>
              <a:rPr sz="2500" spc="5" dirty="0">
                <a:latin typeface="黑体" panose="02010609060101010101" pitchFamily="49" charset="-122"/>
                <a:ea typeface="黑体" panose="02010609060101010101" pitchFamily="49" charset="-122"/>
                <a:cs typeface="黑体" panose="02010609060101010101" pitchFamily="49" charset="-122"/>
              </a:rPr>
              <a:t>，这种关系不是对等的，而是有方向的。</a:t>
            </a:r>
            <a:endParaRPr sz="25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gn="l">
              <a:lnSpc>
                <a:spcPct val="150000"/>
              </a:lnSpc>
              <a:spcBef>
                <a:spcPts val="100"/>
              </a:spcBef>
              <a:buClrTx/>
              <a:buSzTx/>
              <a:buFont typeface="Arial" panose="020B0604020202020204" pitchFamily="34" charset="0"/>
              <a:buChar char="•"/>
              <a:tabLst>
                <a:tab pos="2005330" algn="l"/>
              </a:tabLst>
            </a:pPr>
            <a:r>
              <a:rPr sz="2500" spc="5" dirty="0">
                <a:latin typeface="黑体" panose="02010609060101010101" pitchFamily="49" charset="-122"/>
                <a:ea typeface="黑体" panose="02010609060101010101" pitchFamily="49" charset="-122"/>
                <a:cs typeface="黑体" panose="02010609060101010101" pitchFamily="49" charset="-122"/>
              </a:rPr>
              <a:t>处于支配地位的成分称为</a:t>
            </a:r>
            <a:r>
              <a:rPr sz="2500" spc="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支配者</a:t>
            </a:r>
            <a:r>
              <a:rPr sz="2500" spc="5" dirty="0">
                <a:latin typeface="黑体" panose="02010609060101010101" pitchFamily="49" charset="-122"/>
                <a:ea typeface="黑体" panose="02010609060101010101" pitchFamily="49" charset="-122"/>
                <a:cs typeface="黑体" panose="02010609060101010101" pitchFamily="49" charset="-122"/>
              </a:rPr>
              <a:t>(governor,  regent, head)，</a:t>
            </a:r>
            <a:endParaRPr sz="2500" spc="5" dirty="0">
              <a:latin typeface="黑体" panose="02010609060101010101" pitchFamily="49" charset="-122"/>
              <a:ea typeface="黑体" panose="02010609060101010101" pitchFamily="49" charset="-122"/>
              <a:cs typeface="黑体" panose="02010609060101010101" pitchFamily="49" charset="-122"/>
            </a:endParaRPr>
          </a:p>
          <a:p>
            <a:pPr marL="355600" marR="114935" indent="-342900" algn="l">
              <a:lnSpc>
                <a:spcPct val="150000"/>
              </a:lnSpc>
              <a:spcBef>
                <a:spcPts val="100"/>
              </a:spcBef>
              <a:buClrTx/>
              <a:buSzTx/>
              <a:buFont typeface="Arial" panose="020B0604020202020204" pitchFamily="34" charset="0"/>
              <a:buChar char="•"/>
              <a:tabLst>
                <a:tab pos="2005330" algn="l"/>
              </a:tabLst>
            </a:pPr>
            <a:r>
              <a:rPr sz="2500" spc="5" dirty="0">
                <a:latin typeface="黑体" panose="02010609060101010101" pitchFamily="49" charset="-122"/>
                <a:ea typeface="黑体" panose="02010609060101010101" pitchFamily="49" charset="-122"/>
                <a:cs typeface="黑体" panose="02010609060101010101" pitchFamily="49" charset="-122"/>
              </a:rPr>
              <a:t>处于被支配地位的成分称为</a:t>
            </a:r>
            <a:r>
              <a:rPr sz="2500" spc="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从属者</a:t>
            </a:r>
            <a:r>
              <a:rPr sz="2500" spc="5" dirty="0">
                <a:latin typeface="黑体" panose="02010609060101010101" pitchFamily="49" charset="-122"/>
                <a:ea typeface="黑体" panose="02010609060101010101" pitchFamily="49" charset="-122"/>
                <a:cs typeface="黑体" panose="02010609060101010101" pitchFamily="49" charset="-122"/>
              </a:rPr>
              <a:t> (modifier, subordinate, dependency)。</a:t>
            </a:r>
            <a:endParaRPr sz="2500" spc="5" dirty="0">
              <a:latin typeface="黑体" panose="02010609060101010101" pitchFamily="49" charset="-122"/>
              <a:ea typeface="黑体" panose="02010609060101010101" pitchFamily="49" charset="-122"/>
              <a:cs typeface="黑体" panose="02010609060101010101" pitchFamily="49" charset="-122"/>
            </a:endParaRPr>
          </a:p>
        </p:txBody>
      </p:sp>
      <p:sp>
        <p:nvSpPr>
          <p:cNvPr id="17"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2433827" y="1929765"/>
            <a:ext cx="652780" cy="661035"/>
          </a:xfrm>
          <a:custGeom>
            <a:avLst/>
            <a:gdLst/>
            <a:ahLst/>
            <a:cxnLst/>
            <a:rect l="l" t="t" r="r" b="b"/>
            <a:pathLst>
              <a:path w="652780" h="661035">
                <a:moveTo>
                  <a:pt x="0" y="531113"/>
                </a:moveTo>
                <a:lnTo>
                  <a:pt x="64769" y="660653"/>
                </a:lnTo>
                <a:lnTo>
                  <a:pt x="103632" y="582929"/>
                </a:lnTo>
                <a:lnTo>
                  <a:pt x="51815" y="582929"/>
                </a:lnTo>
                <a:lnTo>
                  <a:pt x="51815" y="572566"/>
                </a:lnTo>
                <a:lnTo>
                  <a:pt x="0" y="531113"/>
                </a:lnTo>
                <a:close/>
              </a:path>
              <a:path w="652780" h="661035">
                <a:moveTo>
                  <a:pt x="626363" y="12953"/>
                </a:moveTo>
                <a:lnTo>
                  <a:pt x="626363" y="660653"/>
                </a:lnTo>
                <a:lnTo>
                  <a:pt x="652272" y="660653"/>
                </a:lnTo>
                <a:lnTo>
                  <a:pt x="652272" y="25908"/>
                </a:lnTo>
                <a:lnTo>
                  <a:pt x="639318" y="25908"/>
                </a:lnTo>
                <a:lnTo>
                  <a:pt x="626363" y="12953"/>
                </a:lnTo>
                <a:close/>
              </a:path>
              <a:path w="652780" h="661035">
                <a:moveTo>
                  <a:pt x="51815" y="572566"/>
                </a:moveTo>
                <a:lnTo>
                  <a:pt x="51815" y="582929"/>
                </a:lnTo>
                <a:lnTo>
                  <a:pt x="64769" y="582929"/>
                </a:lnTo>
                <a:lnTo>
                  <a:pt x="51815" y="572566"/>
                </a:lnTo>
                <a:close/>
              </a:path>
              <a:path w="652780" h="661035">
                <a:moveTo>
                  <a:pt x="646430" y="0"/>
                </a:moveTo>
                <a:lnTo>
                  <a:pt x="57619" y="0"/>
                </a:lnTo>
                <a:lnTo>
                  <a:pt x="51815" y="5841"/>
                </a:lnTo>
                <a:lnTo>
                  <a:pt x="51815" y="572566"/>
                </a:lnTo>
                <a:lnTo>
                  <a:pt x="64769" y="582929"/>
                </a:lnTo>
                <a:lnTo>
                  <a:pt x="77723" y="572566"/>
                </a:lnTo>
                <a:lnTo>
                  <a:pt x="77724" y="25908"/>
                </a:lnTo>
                <a:lnTo>
                  <a:pt x="64769" y="25908"/>
                </a:lnTo>
                <a:lnTo>
                  <a:pt x="77724" y="12953"/>
                </a:lnTo>
                <a:lnTo>
                  <a:pt x="652272" y="12953"/>
                </a:lnTo>
                <a:lnTo>
                  <a:pt x="652272" y="5841"/>
                </a:lnTo>
                <a:lnTo>
                  <a:pt x="646430" y="0"/>
                </a:lnTo>
                <a:close/>
              </a:path>
              <a:path w="652780" h="661035">
                <a:moveTo>
                  <a:pt x="77724" y="572566"/>
                </a:moveTo>
                <a:lnTo>
                  <a:pt x="64769" y="582929"/>
                </a:lnTo>
                <a:lnTo>
                  <a:pt x="77724" y="582929"/>
                </a:lnTo>
                <a:lnTo>
                  <a:pt x="77724" y="572566"/>
                </a:lnTo>
                <a:close/>
              </a:path>
              <a:path w="652780" h="661035">
                <a:moveTo>
                  <a:pt x="129540" y="531113"/>
                </a:moveTo>
                <a:lnTo>
                  <a:pt x="77724" y="572566"/>
                </a:lnTo>
                <a:lnTo>
                  <a:pt x="77724" y="582929"/>
                </a:lnTo>
                <a:lnTo>
                  <a:pt x="103632" y="582929"/>
                </a:lnTo>
                <a:lnTo>
                  <a:pt x="129540" y="531113"/>
                </a:lnTo>
                <a:close/>
              </a:path>
              <a:path w="652780" h="661035">
                <a:moveTo>
                  <a:pt x="77724" y="12953"/>
                </a:moveTo>
                <a:lnTo>
                  <a:pt x="64769" y="25908"/>
                </a:lnTo>
                <a:lnTo>
                  <a:pt x="77724" y="25908"/>
                </a:lnTo>
                <a:lnTo>
                  <a:pt x="77724" y="12953"/>
                </a:lnTo>
                <a:close/>
              </a:path>
              <a:path w="652780" h="661035">
                <a:moveTo>
                  <a:pt x="626363" y="12953"/>
                </a:moveTo>
                <a:lnTo>
                  <a:pt x="77724" y="12953"/>
                </a:lnTo>
                <a:lnTo>
                  <a:pt x="77724" y="25908"/>
                </a:lnTo>
                <a:lnTo>
                  <a:pt x="626363" y="25908"/>
                </a:lnTo>
                <a:lnTo>
                  <a:pt x="626363" y="12953"/>
                </a:lnTo>
                <a:close/>
              </a:path>
              <a:path w="652780" h="661035">
                <a:moveTo>
                  <a:pt x="652272" y="12953"/>
                </a:moveTo>
                <a:lnTo>
                  <a:pt x="626363" y="12953"/>
                </a:lnTo>
                <a:lnTo>
                  <a:pt x="639318" y="25908"/>
                </a:lnTo>
                <a:lnTo>
                  <a:pt x="652272" y="25908"/>
                </a:lnTo>
                <a:lnTo>
                  <a:pt x="652272" y="12953"/>
                </a:lnTo>
                <a:close/>
              </a:path>
            </a:pathLst>
          </a:custGeom>
          <a:solidFill>
            <a:srgbClr val="000000"/>
          </a:solidFill>
        </p:spPr>
        <p:txBody>
          <a:bodyPr wrap="square" lIns="0" tIns="0" rIns="0" bIns="0" rtlCol="0"/>
          <a:lstStyle/>
          <a:p/>
        </p:txBody>
      </p:sp>
      <p:sp>
        <p:nvSpPr>
          <p:cNvPr id="11" name="object 11"/>
          <p:cNvSpPr/>
          <p:nvPr/>
        </p:nvSpPr>
        <p:spPr>
          <a:xfrm>
            <a:off x="3133344" y="1929765"/>
            <a:ext cx="2382520" cy="661035"/>
          </a:xfrm>
          <a:custGeom>
            <a:avLst/>
            <a:gdLst/>
            <a:ahLst/>
            <a:cxnLst/>
            <a:rect l="l" t="t" r="r" b="b"/>
            <a:pathLst>
              <a:path w="2382520" h="661035">
                <a:moveTo>
                  <a:pt x="2324354" y="0"/>
                </a:moveTo>
                <a:lnTo>
                  <a:pt x="5842" y="0"/>
                </a:lnTo>
                <a:lnTo>
                  <a:pt x="0" y="5841"/>
                </a:lnTo>
                <a:lnTo>
                  <a:pt x="0" y="660653"/>
                </a:lnTo>
                <a:lnTo>
                  <a:pt x="25907" y="660653"/>
                </a:lnTo>
                <a:lnTo>
                  <a:pt x="25907" y="25908"/>
                </a:lnTo>
                <a:lnTo>
                  <a:pt x="12953" y="25908"/>
                </a:lnTo>
                <a:lnTo>
                  <a:pt x="25907" y="12953"/>
                </a:lnTo>
                <a:lnTo>
                  <a:pt x="2330196" y="12953"/>
                </a:lnTo>
                <a:lnTo>
                  <a:pt x="2330196" y="5841"/>
                </a:lnTo>
                <a:lnTo>
                  <a:pt x="2324354" y="0"/>
                </a:lnTo>
                <a:close/>
              </a:path>
              <a:path w="2382520" h="661035">
                <a:moveTo>
                  <a:pt x="2252472" y="531113"/>
                </a:moveTo>
                <a:lnTo>
                  <a:pt x="2317242" y="660653"/>
                </a:lnTo>
                <a:lnTo>
                  <a:pt x="2356104" y="582929"/>
                </a:lnTo>
                <a:lnTo>
                  <a:pt x="2304288" y="582929"/>
                </a:lnTo>
                <a:lnTo>
                  <a:pt x="2304288" y="572566"/>
                </a:lnTo>
                <a:lnTo>
                  <a:pt x="2252472" y="531113"/>
                </a:lnTo>
                <a:close/>
              </a:path>
              <a:path w="2382520" h="661035">
                <a:moveTo>
                  <a:pt x="2304288" y="572566"/>
                </a:moveTo>
                <a:lnTo>
                  <a:pt x="2304288" y="582929"/>
                </a:lnTo>
                <a:lnTo>
                  <a:pt x="2317242" y="582929"/>
                </a:lnTo>
                <a:lnTo>
                  <a:pt x="2304288" y="572566"/>
                </a:lnTo>
                <a:close/>
              </a:path>
              <a:path w="2382520" h="661035">
                <a:moveTo>
                  <a:pt x="2304288" y="12953"/>
                </a:moveTo>
                <a:lnTo>
                  <a:pt x="2304288" y="572566"/>
                </a:lnTo>
                <a:lnTo>
                  <a:pt x="2317242" y="582929"/>
                </a:lnTo>
                <a:lnTo>
                  <a:pt x="2330196" y="572566"/>
                </a:lnTo>
                <a:lnTo>
                  <a:pt x="2330196" y="25908"/>
                </a:lnTo>
                <a:lnTo>
                  <a:pt x="2317242" y="25908"/>
                </a:lnTo>
                <a:lnTo>
                  <a:pt x="2304288" y="12953"/>
                </a:lnTo>
                <a:close/>
              </a:path>
              <a:path w="2382520" h="661035">
                <a:moveTo>
                  <a:pt x="2330196" y="572566"/>
                </a:moveTo>
                <a:lnTo>
                  <a:pt x="2317242" y="582929"/>
                </a:lnTo>
                <a:lnTo>
                  <a:pt x="2330196" y="582929"/>
                </a:lnTo>
                <a:lnTo>
                  <a:pt x="2330196" y="572566"/>
                </a:lnTo>
                <a:close/>
              </a:path>
              <a:path w="2382520" h="661035">
                <a:moveTo>
                  <a:pt x="2382011" y="531113"/>
                </a:moveTo>
                <a:lnTo>
                  <a:pt x="2330196" y="572566"/>
                </a:lnTo>
                <a:lnTo>
                  <a:pt x="2330196" y="582929"/>
                </a:lnTo>
                <a:lnTo>
                  <a:pt x="2356104" y="582929"/>
                </a:lnTo>
                <a:lnTo>
                  <a:pt x="2382011" y="531113"/>
                </a:lnTo>
                <a:close/>
              </a:path>
              <a:path w="2382520" h="661035">
                <a:moveTo>
                  <a:pt x="25907" y="12953"/>
                </a:moveTo>
                <a:lnTo>
                  <a:pt x="12953" y="25908"/>
                </a:lnTo>
                <a:lnTo>
                  <a:pt x="25907" y="25908"/>
                </a:lnTo>
                <a:lnTo>
                  <a:pt x="25907" y="12953"/>
                </a:lnTo>
                <a:close/>
              </a:path>
              <a:path w="2382520" h="661035">
                <a:moveTo>
                  <a:pt x="2304288" y="12953"/>
                </a:moveTo>
                <a:lnTo>
                  <a:pt x="25907" y="12953"/>
                </a:lnTo>
                <a:lnTo>
                  <a:pt x="25907" y="25908"/>
                </a:lnTo>
                <a:lnTo>
                  <a:pt x="2304288" y="25908"/>
                </a:lnTo>
                <a:lnTo>
                  <a:pt x="2304288" y="12953"/>
                </a:lnTo>
                <a:close/>
              </a:path>
              <a:path w="2382520" h="661035">
                <a:moveTo>
                  <a:pt x="2330196" y="12953"/>
                </a:moveTo>
                <a:lnTo>
                  <a:pt x="2304288" y="12953"/>
                </a:lnTo>
                <a:lnTo>
                  <a:pt x="2317242" y="25908"/>
                </a:lnTo>
                <a:lnTo>
                  <a:pt x="2330196" y="25908"/>
                </a:lnTo>
                <a:lnTo>
                  <a:pt x="2330196" y="12953"/>
                </a:lnTo>
                <a:close/>
              </a:path>
            </a:pathLst>
          </a:custGeom>
          <a:solidFill>
            <a:srgbClr val="000000"/>
          </a:solidFill>
        </p:spPr>
        <p:txBody>
          <a:bodyPr wrap="square" lIns="0" tIns="0" rIns="0" bIns="0" rtlCol="0"/>
          <a:lstStyle/>
          <a:p/>
        </p:txBody>
      </p:sp>
      <p:sp>
        <p:nvSpPr>
          <p:cNvPr id="12" name="object 12"/>
          <p:cNvSpPr/>
          <p:nvPr/>
        </p:nvSpPr>
        <p:spPr>
          <a:xfrm>
            <a:off x="4520183" y="2362581"/>
            <a:ext cx="798830" cy="227965"/>
          </a:xfrm>
          <a:custGeom>
            <a:avLst/>
            <a:gdLst/>
            <a:ahLst/>
            <a:cxnLst/>
            <a:rect l="l" t="t" r="r" b="b"/>
            <a:pathLst>
              <a:path w="798829" h="227964">
                <a:moveTo>
                  <a:pt x="0" y="98298"/>
                </a:moveTo>
                <a:lnTo>
                  <a:pt x="64770" y="227837"/>
                </a:lnTo>
                <a:lnTo>
                  <a:pt x="103632" y="150113"/>
                </a:lnTo>
                <a:lnTo>
                  <a:pt x="51816" y="150113"/>
                </a:lnTo>
                <a:lnTo>
                  <a:pt x="51816" y="139750"/>
                </a:lnTo>
                <a:lnTo>
                  <a:pt x="0" y="98298"/>
                </a:lnTo>
                <a:close/>
              </a:path>
              <a:path w="798829" h="227964">
                <a:moveTo>
                  <a:pt x="772668" y="12954"/>
                </a:moveTo>
                <a:lnTo>
                  <a:pt x="772668" y="227837"/>
                </a:lnTo>
                <a:lnTo>
                  <a:pt x="798576" y="227837"/>
                </a:lnTo>
                <a:lnTo>
                  <a:pt x="798576" y="25908"/>
                </a:lnTo>
                <a:lnTo>
                  <a:pt x="785621" y="25908"/>
                </a:lnTo>
                <a:lnTo>
                  <a:pt x="772668" y="12954"/>
                </a:lnTo>
                <a:close/>
              </a:path>
              <a:path w="798829" h="227964">
                <a:moveTo>
                  <a:pt x="51816" y="139750"/>
                </a:moveTo>
                <a:lnTo>
                  <a:pt x="51816" y="150113"/>
                </a:lnTo>
                <a:lnTo>
                  <a:pt x="64770" y="150113"/>
                </a:lnTo>
                <a:lnTo>
                  <a:pt x="51816" y="139750"/>
                </a:lnTo>
                <a:close/>
              </a:path>
              <a:path w="798829" h="227964">
                <a:moveTo>
                  <a:pt x="792733" y="0"/>
                </a:moveTo>
                <a:lnTo>
                  <a:pt x="57658" y="0"/>
                </a:lnTo>
                <a:lnTo>
                  <a:pt x="51816" y="5842"/>
                </a:lnTo>
                <a:lnTo>
                  <a:pt x="51816" y="139750"/>
                </a:lnTo>
                <a:lnTo>
                  <a:pt x="64770" y="150113"/>
                </a:lnTo>
                <a:lnTo>
                  <a:pt x="77724" y="139750"/>
                </a:lnTo>
                <a:lnTo>
                  <a:pt x="77724" y="25908"/>
                </a:lnTo>
                <a:lnTo>
                  <a:pt x="64770" y="25908"/>
                </a:lnTo>
                <a:lnTo>
                  <a:pt x="77724" y="12954"/>
                </a:lnTo>
                <a:lnTo>
                  <a:pt x="798576" y="12954"/>
                </a:lnTo>
                <a:lnTo>
                  <a:pt x="798576" y="5842"/>
                </a:lnTo>
                <a:lnTo>
                  <a:pt x="792733" y="0"/>
                </a:lnTo>
                <a:close/>
              </a:path>
              <a:path w="798829" h="227964">
                <a:moveTo>
                  <a:pt x="77724" y="139750"/>
                </a:moveTo>
                <a:lnTo>
                  <a:pt x="64770" y="150113"/>
                </a:lnTo>
                <a:lnTo>
                  <a:pt x="77724" y="150113"/>
                </a:lnTo>
                <a:lnTo>
                  <a:pt x="77724" y="139750"/>
                </a:lnTo>
                <a:close/>
              </a:path>
              <a:path w="798829" h="227964">
                <a:moveTo>
                  <a:pt x="129540" y="98298"/>
                </a:moveTo>
                <a:lnTo>
                  <a:pt x="77724" y="139750"/>
                </a:lnTo>
                <a:lnTo>
                  <a:pt x="77724" y="150113"/>
                </a:lnTo>
                <a:lnTo>
                  <a:pt x="103632" y="150113"/>
                </a:lnTo>
                <a:lnTo>
                  <a:pt x="129540" y="98298"/>
                </a:lnTo>
                <a:close/>
              </a:path>
              <a:path w="798829" h="227964">
                <a:moveTo>
                  <a:pt x="77724" y="12954"/>
                </a:moveTo>
                <a:lnTo>
                  <a:pt x="64770" y="25908"/>
                </a:lnTo>
                <a:lnTo>
                  <a:pt x="77724" y="25908"/>
                </a:lnTo>
                <a:lnTo>
                  <a:pt x="77724" y="12954"/>
                </a:lnTo>
                <a:close/>
              </a:path>
              <a:path w="798829" h="227964">
                <a:moveTo>
                  <a:pt x="772668" y="12954"/>
                </a:moveTo>
                <a:lnTo>
                  <a:pt x="77724" y="12954"/>
                </a:lnTo>
                <a:lnTo>
                  <a:pt x="77724" y="25908"/>
                </a:lnTo>
                <a:lnTo>
                  <a:pt x="772668" y="25908"/>
                </a:lnTo>
                <a:lnTo>
                  <a:pt x="772668" y="12954"/>
                </a:lnTo>
                <a:close/>
              </a:path>
              <a:path w="798829" h="227964">
                <a:moveTo>
                  <a:pt x="798576" y="12954"/>
                </a:moveTo>
                <a:lnTo>
                  <a:pt x="772668" y="12954"/>
                </a:lnTo>
                <a:lnTo>
                  <a:pt x="785621" y="25908"/>
                </a:lnTo>
                <a:lnTo>
                  <a:pt x="798576" y="25908"/>
                </a:lnTo>
                <a:lnTo>
                  <a:pt x="798576" y="12954"/>
                </a:lnTo>
                <a:close/>
              </a:path>
            </a:pathLst>
          </a:custGeom>
          <a:solidFill>
            <a:srgbClr val="000000"/>
          </a:solidFill>
        </p:spPr>
        <p:txBody>
          <a:bodyPr wrap="square" lIns="0" tIns="0" rIns="0" bIns="0" rtlCol="0"/>
          <a:lstStyle/>
          <a:p/>
        </p:txBody>
      </p:sp>
      <p:sp>
        <p:nvSpPr>
          <p:cNvPr id="13" name="object 13"/>
          <p:cNvSpPr/>
          <p:nvPr/>
        </p:nvSpPr>
        <p:spPr>
          <a:xfrm>
            <a:off x="3657600" y="2362581"/>
            <a:ext cx="867410" cy="227965"/>
          </a:xfrm>
          <a:custGeom>
            <a:avLst/>
            <a:gdLst/>
            <a:ahLst/>
            <a:cxnLst/>
            <a:rect l="l" t="t" r="r" b="b"/>
            <a:pathLst>
              <a:path w="867410" h="227964">
                <a:moveTo>
                  <a:pt x="0" y="98298"/>
                </a:moveTo>
                <a:lnTo>
                  <a:pt x="64769" y="227837"/>
                </a:lnTo>
                <a:lnTo>
                  <a:pt x="103631" y="150113"/>
                </a:lnTo>
                <a:lnTo>
                  <a:pt x="51816" y="150113"/>
                </a:lnTo>
                <a:lnTo>
                  <a:pt x="51816" y="139750"/>
                </a:lnTo>
                <a:lnTo>
                  <a:pt x="0" y="98298"/>
                </a:lnTo>
                <a:close/>
              </a:path>
              <a:path w="867410" h="227964">
                <a:moveTo>
                  <a:pt x="841248" y="12954"/>
                </a:moveTo>
                <a:lnTo>
                  <a:pt x="841248" y="227837"/>
                </a:lnTo>
                <a:lnTo>
                  <a:pt x="867156" y="227837"/>
                </a:lnTo>
                <a:lnTo>
                  <a:pt x="867156" y="25908"/>
                </a:lnTo>
                <a:lnTo>
                  <a:pt x="854201" y="25908"/>
                </a:lnTo>
                <a:lnTo>
                  <a:pt x="841248" y="12954"/>
                </a:lnTo>
                <a:close/>
              </a:path>
              <a:path w="867410" h="227964">
                <a:moveTo>
                  <a:pt x="51816" y="139750"/>
                </a:moveTo>
                <a:lnTo>
                  <a:pt x="51816" y="150113"/>
                </a:lnTo>
                <a:lnTo>
                  <a:pt x="64769" y="150113"/>
                </a:lnTo>
                <a:lnTo>
                  <a:pt x="51816" y="139750"/>
                </a:lnTo>
                <a:close/>
              </a:path>
              <a:path w="867410" h="227964">
                <a:moveTo>
                  <a:pt x="861313" y="0"/>
                </a:moveTo>
                <a:lnTo>
                  <a:pt x="57657" y="0"/>
                </a:lnTo>
                <a:lnTo>
                  <a:pt x="51816" y="5842"/>
                </a:lnTo>
                <a:lnTo>
                  <a:pt x="51816" y="139750"/>
                </a:lnTo>
                <a:lnTo>
                  <a:pt x="64769" y="150113"/>
                </a:lnTo>
                <a:lnTo>
                  <a:pt x="77723" y="139750"/>
                </a:lnTo>
                <a:lnTo>
                  <a:pt x="77724" y="25908"/>
                </a:lnTo>
                <a:lnTo>
                  <a:pt x="64769" y="25908"/>
                </a:lnTo>
                <a:lnTo>
                  <a:pt x="77724" y="12954"/>
                </a:lnTo>
                <a:lnTo>
                  <a:pt x="867156" y="12954"/>
                </a:lnTo>
                <a:lnTo>
                  <a:pt x="867156" y="5842"/>
                </a:lnTo>
                <a:lnTo>
                  <a:pt x="861313" y="0"/>
                </a:lnTo>
                <a:close/>
              </a:path>
              <a:path w="867410" h="227964">
                <a:moveTo>
                  <a:pt x="77724" y="139750"/>
                </a:moveTo>
                <a:lnTo>
                  <a:pt x="64769" y="150113"/>
                </a:lnTo>
                <a:lnTo>
                  <a:pt x="77724" y="150113"/>
                </a:lnTo>
                <a:lnTo>
                  <a:pt x="77724" y="139750"/>
                </a:lnTo>
                <a:close/>
              </a:path>
              <a:path w="867410" h="227964">
                <a:moveTo>
                  <a:pt x="129539" y="98298"/>
                </a:moveTo>
                <a:lnTo>
                  <a:pt x="77724" y="139750"/>
                </a:lnTo>
                <a:lnTo>
                  <a:pt x="77724" y="150113"/>
                </a:lnTo>
                <a:lnTo>
                  <a:pt x="103631" y="150113"/>
                </a:lnTo>
                <a:lnTo>
                  <a:pt x="129539" y="98298"/>
                </a:lnTo>
                <a:close/>
              </a:path>
              <a:path w="867410" h="227964">
                <a:moveTo>
                  <a:pt x="77724" y="12954"/>
                </a:moveTo>
                <a:lnTo>
                  <a:pt x="64769" y="25908"/>
                </a:lnTo>
                <a:lnTo>
                  <a:pt x="77724" y="25908"/>
                </a:lnTo>
                <a:lnTo>
                  <a:pt x="77724" y="12954"/>
                </a:lnTo>
                <a:close/>
              </a:path>
              <a:path w="867410" h="227964">
                <a:moveTo>
                  <a:pt x="841248" y="12954"/>
                </a:moveTo>
                <a:lnTo>
                  <a:pt x="77724" y="12954"/>
                </a:lnTo>
                <a:lnTo>
                  <a:pt x="77724" y="25908"/>
                </a:lnTo>
                <a:lnTo>
                  <a:pt x="841248" y="25908"/>
                </a:lnTo>
                <a:lnTo>
                  <a:pt x="841248" y="12954"/>
                </a:lnTo>
                <a:close/>
              </a:path>
              <a:path w="867410" h="227964">
                <a:moveTo>
                  <a:pt x="867156" y="12954"/>
                </a:moveTo>
                <a:lnTo>
                  <a:pt x="841248" y="12954"/>
                </a:lnTo>
                <a:lnTo>
                  <a:pt x="854201" y="25908"/>
                </a:lnTo>
                <a:lnTo>
                  <a:pt x="867156" y="25908"/>
                </a:lnTo>
                <a:lnTo>
                  <a:pt x="867156" y="12954"/>
                </a:lnTo>
                <a:close/>
              </a:path>
            </a:pathLst>
          </a:custGeom>
          <a:solidFill>
            <a:srgbClr val="000000"/>
          </a:solidFill>
        </p:spPr>
        <p:txBody>
          <a:bodyPr wrap="square" lIns="0" tIns="0" rIns="0" bIns="0" rtlCol="0"/>
          <a:lstStyle/>
          <a:p/>
        </p:txBody>
      </p:sp>
      <p:sp>
        <p:nvSpPr>
          <p:cNvPr id="14" name="object 14"/>
          <p:cNvSpPr txBox="1"/>
          <p:nvPr/>
        </p:nvSpPr>
        <p:spPr>
          <a:xfrm>
            <a:off x="2549448" y="1532128"/>
            <a:ext cx="520700"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SBV</a:t>
            </a:r>
            <a:endParaRPr sz="2000">
              <a:latin typeface="Times New Roman" panose="02020603050405020304"/>
              <a:cs typeface="Times New Roman" panose="02020603050405020304"/>
            </a:endParaRPr>
          </a:p>
        </p:txBody>
      </p:sp>
      <p:sp>
        <p:nvSpPr>
          <p:cNvPr id="15" name="object 15"/>
          <p:cNvSpPr txBox="1"/>
          <p:nvPr/>
        </p:nvSpPr>
        <p:spPr>
          <a:xfrm>
            <a:off x="3917950" y="1532128"/>
            <a:ext cx="1188085" cy="828675"/>
          </a:xfrm>
          <a:prstGeom prst="rect">
            <a:avLst/>
          </a:prstGeom>
        </p:spPr>
        <p:txBody>
          <a:bodyPr vert="horz" wrap="square" lIns="0" tIns="13335" rIns="0" bIns="0" rtlCol="0">
            <a:spAutoFit/>
          </a:bodyPr>
          <a:lstStyle/>
          <a:p>
            <a:pPr marL="34925" algn="ctr">
              <a:lnSpc>
                <a:spcPct val="100000"/>
              </a:lnSpc>
              <a:spcBef>
                <a:spcPts val="105"/>
              </a:spcBef>
            </a:pPr>
            <a:r>
              <a:rPr sz="2000" b="1" spc="-10" dirty="0">
                <a:latin typeface="Times New Roman" panose="02020603050405020304"/>
                <a:cs typeface="Times New Roman" panose="02020603050405020304"/>
              </a:rPr>
              <a:t>VOB</a:t>
            </a:r>
            <a:endParaRPr sz="2000">
              <a:latin typeface="Times New Roman" panose="02020603050405020304"/>
              <a:cs typeface="Times New Roman" panose="02020603050405020304"/>
            </a:endParaRPr>
          </a:p>
          <a:p>
            <a:pPr algn="ctr">
              <a:lnSpc>
                <a:spcPct val="100000"/>
              </a:lnSpc>
              <a:spcBef>
                <a:spcPts val="1560"/>
              </a:spcBef>
              <a:tabLst>
                <a:tab pos="656590" algn="l"/>
              </a:tabLst>
            </a:pPr>
            <a:r>
              <a:rPr sz="2000" b="1" spc="5" dirty="0">
                <a:latin typeface="Times New Roman" panose="02020603050405020304"/>
                <a:cs typeface="Times New Roman" panose="02020603050405020304"/>
              </a:rPr>
              <a:t>D</a:t>
            </a:r>
            <a:r>
              <a:rPr sz="2000" b="1" dirty="0">
                <a:latin typeface="Times New Roman" panose="02020603050405020304"/>
                <a:cs typeface="Times New Roman" panose="02020603050405020304"/>
              </a:rPr>
              <a:t>E</a:t>
            </a:r>
            <a:r>
              <a:rPr sz="2000" b="1" dirty="0">
                <a:latin typeface="Times New Roman" panose="02020603050405020304"/>
                <a:cs typeface="Times New Roman" panose="02020603050405020304"/>
              </a:rPr>
              <a:t>	</a:t>
            </a:r>
            <a:r>
              <a:rPr sz="2000" b="1" spc="-140" dirty="0">
                <a:latin typeface="Times New Roman" panose="02020603050405020304"/>
                <a:cs typeface="Times New Roman" panose="02020603050405020304"/>
              </a:rPr>
              <a:t>A</a:t>
            </a:r>
            <a:r>
              <a:rPr sz="2000" b="1" dirty="0">
                <a:latin typeface="Times New Roman" panose="02020603050405020304"/>
                <a:cs typeface="Times New Roman" panose="02020603050405020304"/>
              </a:rPr>
              <a:t>TT</a:t>
            </a:r>
            <a:endParaRPr sz="2000">
              <a:latin typeface="Times New Roman" panose="02020603050405020304"/>
              <a:cs typeface="Times New Roman" panose="02020603050405020304"/>
            </a:endParaRPr>
          </a:p>
        </p:txBody>
      </p:sp>
      <p:sp>
        <p:nvSpPr>
          <p:cNvPr id="16" name="object 16"/>
          <p:cNvSpPr txBox="1"/>
          <p:nvPr/>
        </p:nvSpPr>
        <p:spPr>
          <a:xfrm>
            <a:off x="2260498" y="2470404"/>
            <a:ext cx="3467100" cy="524510"/>
          </a:xfrm>
          <a:prstGeom prst="rect">
            <a:avLst/>
          </a:prstGeom>
        </p:spPr>
        <p:txBody>
          <a:bodyPr vert="horz" wrap="square" lIns="0" tIns="155575" rIns="0" bIns="0" rtlCol="0">
            <a:spAutoFit/>
          </a:bodyPr>
          <a:lstStyle/>
          <a:p>
            <a:pPr marL="12700">
              <a:lnSpc>
                <a:spcPct val="100000"/>
              </a:lnSpc>
              <a:spcBef>
                <a:spcPts val="1225"/>
              </a:spcBef>
              <a:tabLst>
                <a:tab pos="1160145" algn="l"/>
                <a:tab pos="2153920" algn="l"/>
                <a:tab pos="2840990" algn="l"/>
              </a:tabLst>
            </a:pPr>
            <a:r>
              <a:rPr sz="2400" b="1" spc="10" dirty="0">
                <a:latin typeface="Microsoft JhengHei" panose="020B0604030504040204" charset="-120"/>
                <a:cs typeface="Microsoft JhengHei" panose="020B0604030504040204" charset="-120"/>
              </a:rPr>
              <a:t>北</a:t>
            </a:r>
            <a:r>
              <a:rPr sz="2400" b="1" dirty="0">
                <a:latin typeface="Microsoft JhengHei" panose="020B0604030504040204" charset="-120"/>
                <a:cs typeface="Microsoft JhengHei" panose="020B0604030504040204" charset="-120"/>
              </a:rPr>
              <a:t>京</a:t>
            </a:r>
            <a:r>
              <a:rPr sz="2400" b="1" spc="10" dirty="0">
                <a:latin typeface="Microsoft JhengHei" panose="020B0604030504040204" charset="-120"/>
                <a:cs typeface="Microsoft JhengHei" panose="020B0604030504040204" charset="-120"/>
              </a:rPr>
              <a:t> </a:t>
            </a:r>
            <a:r>
              <a:rPr sz="2400" b="1" dirty="0">
                <a:latin typeface="Microsoft JhengHei" panose="020B0604030504040204" charset="-120"/>
                <a:cs typeface="Microsoft JhengHei" panose="020B0604030504040204" charset="-120"/>
              </a:rPr>
              <a:t>是	</a:t>
            </a:r>
            <a:r>
              <a:rPr sz="2400" b="1" spc="10" dirty="0">
                <a:latin typeface="Microsoft JhengHei" panose="020B0604030504040204" charset="-120"/>
                <a:cs typeface="Microsoft JhengHei" panose="020B0604030504040204" charset="-120"/>
              </a:rPr>
              <a:t>中</a:t>
            </a:r>
            <a:r>
              <a:rPr sz="2400" b="1" dirty="0">
                <a:latin typeface="Microsoft JhengHei" panose="020B0604030504040204" charset="-120"/>
                <a:cs typeface="Microsoft JhengHei" panose="020B0604030504040204" charset="-120"/>
              </a:rPr>
              <a:t>国	的	</a:t>
            </a:r>
            <a:r>
              <a:rPr sz="2400" b="1" spc="10" dirty="0">
                <a:latin typeface="Microsoft JhengHei" panose="020B0604030504040204" charset="-120"/>
                <a:cs typeface="Microsoft JhengHei" panose="020B0604030504040204" charset="-120"/>
              </a:rPr>
              <a:t>首都</a:t>
            </a:r>
            <a:endParaRPr sz="2400">
              <a:latin typeface="Times New Roman" panose="02020603050405020304"/>
              <a:cs typeface="Times New Roman" panose="02020603050405020304"/>
            </a:endParaRPr>
          </a:p>
        </p:txBody>
      </p:sp>
      <p:sp>
        <p:nvSpPr>
          <p:cNvPr id="17" name="object 17"/>
          <p:cNvSpPr txBox="1"/>
          <p:nvPr/>
        </p:nvSpPr>
        <p:spPr>
          <a:xfrm>
            <a:off x="8733790" y="2603753"/>
            <a:ext cx="1029335" cy="32067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of</a:t>
            </a:r>
            <a:r>
              <a:rPr sz="2000" b="1" spc="409"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China</a:t>
            </a:r>
            <a:endParaRPr sz="2000">
              <a:latin typeface="Times New Roman" panose="02020603050405020304"/>
              <a:cs typeface="Times New Roman" panose="02020603050405020304"/>
            </a:endParaRPr>
          </a:p>
        </p:txBody>
      </p:sp>
      <p:sp>
        <p:nvSpPr>
          <p:cNvPr id="18" name="object 18"/>
          <p:cNvSpPr/>
          <p:nvPr/>
        </p:nvSpPr>
        <p:spPr>
          <a:xfrm>
            <a:off x="6463284" y="2138553"/>
            <a:ext cx="631190" cy="444500"/>
          </a:xfrm>
          <a:custGeom>
            <a:avLst/>
            <a:gdLst/>
            <a:ahLst/>
            <a:cxnLst/>
            <a:rect l="l" t="t" r="r" b="b"/>
            <a:pathLst>
              <a:path w="631189" h="444500">
                <a:moveTo>
                  <a:pt x="0" y="314706"/>
                </a:moveTo>
                <a:lnTo>
                  <a:pt x="64769" y="444246"/>
                </a:lnTo>
                <a:lnTo>
                  <a:pt x="103631" y="366522"/>
                </a:lnTo>
                <a:lnTo>
                  <a:pt x="51815" y="366522"/>
                </a:lnTo>
                <a:lnTo>
                  <a:pt x="51815" y="356158"/>
                </a:lnTo>
                <a:lnTo>
                  <a:pt x="0" y="314706"/>
                </a:lnTo>
                <a:close/>
              </a:path>
              <a:path w="631189" h="444500">
                <a:moveTo>
                  <a:pt x="605027" y="12953"/>
                </a:moveTo>
                <a:lnTo>
                  <a:pt x="605027" y="444246"/>
                </a:lnTo>
                <a:lnTo>
                  <a:pt x="630936" y="444246"/>
                </a:lnTo>
                <a:lnTo>
                  <a:pt x="630936" y="25908"/>
                </a:lnTo>
                <a:lnTo>
                  <a:pt x="617981" y="25908"/>
                </a:lnTo>
                <a:lnTo>
                  <a:pt x="605027" y="12953"/>
                </a:lnTo>
                <a:close/>
              </a:path>
              <a:path w="631189" h="444500">
                <a:moveTo>
                  <a:pt x="51815" y="356158"/>
                </a:moveTo>
                <a:lnTo>
                  <a:pt x="51815" y="366522"/>
                </a:lnTo>
                <a:lnTo>
                  <a:pt x="64769" y="366522"/>
                </a:lnTo>
                <a:lnTo>
                  <a:pt x="51815" y="356158"/>
                </a:lnTo>
                <a:close/>
              </a:path>
              <a:path w="631189" h="444500">
                <a:moveTo>
                  <a:pt x="625093" y="0"/>
                </a:moveTo>
                <a:lnTo>
                  <a:pt x="57657" y="0"/>
                </a:lnTo>
                <a:lnTo>
                  <a:pt x="51815" y="5841"/>
                </a:lnTo>
                <a:lnTo>
                  <a:pt x="51815" y="356158"/>
                </a:lnTo>
                <a:lnTo>
                  <a:pt x="64769" y="366522"/>
                </a:lnTo>
                <a:lnTo>
                  <a:pt x="77723" y="356158"/>
                </a:lnTo>
                <a:lnTo>
                  <a:pt x="77724" y="25908"/>
                </a:lnTo>
                <a:lnTo>
                  <a:pt x="64769" y="25908"/>
                </a:lnTo>
                <a:lnTo>
                  <a:pt x="77724" y="12953"/>
                </a:lnTo>
                <a:lnTo>
                  <a:pt x="630936" y="12953"/>
                </a:lnTo>
                <a:lnTo>
                  <a:pt x="630936" y="5841"/>
                </a:lnTo>
                <a:lnTo>
                  <a:pt x="625093" y="0"/>
                </a:lnTo>
                <a:close/>
              </a:path>
              <a:path w="631189" h="444500">
                <a:moveTo>
                  <a:pt x="77724" y="356158"/>
                </a:moveTo>
                <a:lnTo>
                  <a:pt x="64769" y="366522"/>
                </a:lnTo>
                <a:lnTo>
                  <a:pt x="77724" y="366522"/>
                </a:lnTo>
                <a:lnTo>
                  <a:pt x="77724" y="356158"/>
                </a:lnTo>
                <a:close/>
              </a:path>
              <a:path w="631189" h="444500">
                <a:moveTo>
                  <a:pt x="129539" y="314706"/>
                </a:moveTo>
                <a:lnTo>
                  <a:pt x="77724" y="356158"/>
                </a:lnTo>
                <a:lnTo>
                  <a:pt x="77724" y="366522"/>
                </a:lnTo>
                <a:lnTo>
                  <a:pt x="103631" y="366522"/>
                </a:lnTo>
                <a:lnTo>
                  <a:pt x="129539" y="314706"/>
                </a:lnTo>
                <a:close/>
              </a:path>
              <a:path w="631189" h="444500">
                <a:moveTo>
                  <a:pt x="77724" y="12953"/>
                </a:moveTo>
                <a:lnTo>
                  <a:pt x="64769" y="25908"/>
                </a:lnTo>
                <a:lnTo>
                  <a:pt x="77724" y="25908"/>
                </a:lnTo>
                <a:lnTo>
                  <a:pt x="77724" y="12953"/>
                </a:lnTo>
                <a:close/>
              </a:path>
              <a:path w="631189" h="444500">
                <a:moveTo>
                  <a:pt x="605027" y="12953"/>
                </a:moveTo>
                <a:lnTo>
                  <a:pt x="77724" y="12953"/>
                </a:lnTo>
                <a:lnTo>
                  <a:pt x="77724" y="25908"/>
                </a:lnTo>
                <a:lnTo>
                  <a:pt x="605027" y="25908"/>
                </a:lnTo>
                <a:lnTo>
                  <a:pt x="605027" y="12953"/>
                </a:lnTo>
                <a:close/>
              </a:path>
              <a:path w="631189" h="444500">
                <a:moveTo>
                  <a:pt x="630936" y="12953"/>
                </a:moveTo>
                <a:lnTo>
                  <a:pt x="605027" y="12953"/>
                </a:lnTo>
                <a:lnTo>
                  <a:pt x="617981" y="25908"/>
                </a:lnTo>
                <a:lnTo>
                  <a:pt x="630936" y="25908"/>
                </a:lnTo>
                <a:lnTo>
                  <a:pt x="630936" y="12953"/>
                </a:lnTo>
                <a:close/>
              </a:path>
            </a:pathLst>
          </a:custGeom>
          <a:solidFill>
            <a:srgbClr val="000000"/>
          </a:solidFill>
        </p:spPr>
        <p:txBody>
          <a:bodyPr wrap="square" lIns="0" tIns="0" rIns="0" bIns="0" rtlCol="0"/>
          <a:lstStyle/>
          <a:p/>
        </p:txBody>
      </p:sp>
      <p:sp>
        <p:nvSpPr>
          <p:cNvPr id="19" name="object 19"/>
          <p:cNvSpPr/>
          <p:nvPr/>
        </p:nvSpPr>
        <p:spPr>
          <a:xfrm>
            <a:off x="7162800" y="2138553"/>
            <a:ext cx="1160145" cy="444500"/>
          </a:xfrm>
          <a:custGeom>
            <a:avLst/>
            <a:gdLst/>
            <a:ahLst/>
            <a:cxnLst/>
            <a:rect l="l" t="t" r="r" b="b"/>
            <a:pathLst>
              <a:path w="1160145" h="444500">
                <a:moveTo>
                  <a:pt x="1102105" y="0"/>
                </a:moveTo>
                <a:lnTo>
                  <a:pt x="5841" y="0"/>
                </a:lnTo>
                <a:lnTo>
                  <a:pt x="0" y="5841"/>
                </a:lnTo>
                <a:lnTo>
                  <a:pt x="0" y="444246"/>
                </a:lnTo>
                <a:lnTo>
                  <a:pt x="25908" y="444246"/>
                </a:lnTo>
                <a:lnTo>
                  <a:pt x="25908" y="25908"/>
                </a:lnTo>
                <a:lnTo>
                  <a:pt x="12953" y="25908"/>
                </a:lnTo>
                <a:lnTo>
                  <a:pt x="25908" y="12953"/>
                </a:lnTo>
                <a:lnTo>
                  <a:pt x="1107948" y="12953"/>
                </a:lnTo>
                <a:lnTo>
                  <a:pt x="1107948" y="5841"/>
                </a:lnTo>
                <a:lnTo>
                  <a:pt x="1102105" y="0"/>
                </a:lnTo>
                <a:close/>
              </a:path>
              <a:path w="1160145" h="444500">
                <a:moveTo>
                  <a:pt x="1030224" y="314706"/>
                </a:moveTo>
                <a:lnTo>
                  <a:pt x="1094994" y="444246"/>
                </a:lnTo>
                <a:lnTo>
                  <a:pt x="1133856" y="366522"/>
                </a:lnTo>
                <a:lnTo>
                  <a:pt x="1082040" y="366522"/>
                </a:lnTo>
                <a:lnTo>
                  <a:pt x="1082040" y="356158"/>
                </a:lnTo>
                <a:lnTo>
                  <a:pt x="1030224" y="314706"/>
                </a:lnTo>
                <a:close/>
              </a:path>
              <a:path w="1160145" h="444500">
                <a:moveTo>
                  <a:pt x="1082040" y="356158"/>
                </a:moveTo>
                <a:lnTo>
                  <a:pt x="1082040" y="366522"/>
                </a:lnTo>
                <a:lnTo>
                  <a:pt x="1094994" y="366522"/>
                </a:lnTo>
                <a:lnTo>
                  <a:pt x="1082040" y="356158"/>
                </a:lnTo>
                <a:close/>
              </a:path>
              <a:path w="1160145" h="444500">
                <a:moveTo>
                  <a:pt x="1082040" y="12953"/>
                </a:moveTo>
                <a:lnTo>
                  <a:pt x="1082040" y="356158"/>
                </a:lnTo>
                <a:lnTo>
                  <a:pt x="1094994" y="366522"/>
                </a:lnTo>
                <a:lnTo>
                  <a:pt x="1107948" y="356158"/>
                </a:lnTo>
                <a:lnTo>
                  <a:pt x="1107948" y="25908"/>
                </a:lnTo>
                <a:lnTo>
                  <a:pt x="1094994" y="25908"/>
                </a:lnTo>
                <a:lnTo>
                  <a:pt x="1082040" y="12953"/>
                </a:lnTo>
                <a:close/>
              </a:path>
              <a:path w="1160145" h="444500">
                <a:moveTo>
                  <a:pt x="1107948" y="356158"/>
                </a:moveTo>
                <a:lnTo>
                  <a:pt x="1094994" y="366522"/>
                </a:lnTo>
                <a:lnTo>
                  <a:pt x="1107948" y="366522"/>
                </a:lnTo>
                <a:lnTo>
                  <a:pt x="1107948" y="356158"/>
                </a:lnTo>
                <a:close/>
              </a:path>
              <a:path w="1160145" h="444500">
                <a:moveTo>
                  <a:pt x="1159764" y="314706"/>
                </a:moveTo>
                <a:lnTo>
                  <a:pt x="1107948" y="356158"/>
                </a:lnTo>
                <a:lnTo>
                  <a:pt x="1107948" y="366522"/>
                </a:lnTo>
                <a:lnTo>
                  <a:pt x="1133856" y="366522"/>
                </a:lnTo>
                <a:lnTo>
                  <a:pt x="1159764" y="314706"/>
                </a:lnTo>
                <a:close/>
              </a:path>
              <a:path w="1160145" h="444500">
                <a:moveTo>
                  <a:pt x="25908" y="12953"/>
                </a:moveTo>
                <a:lnTo>
                  <a:pt x="12953" y="25908"/>
                </a:lnTo>
                <a:lnTo>
                  <a:pt x="25908" y="25908"/>
                </a:lnTo>
                <a:lnTo>
                  <a:pt x="25908" y="12953"/>
                </a:lnTo>
                <a:close/>
              </a:path>
              <a:path w="1160145" h="444500">
                <a:moveTo>
                  <a:pt x="1082040" y="12953"/>
                </a:moveTo>
                <a:lnTo>
                  <a:pt x="25908" y="12953"/>
                </a:lnTo>
                <a:lnTo>
                  <a:pt x="25908" y="25908"/>
                </a:lnTo>
                <a:lnTo>
                  <a:pt x="1082040" y="25908"/>
                </a:lnTo>
                <a:lnTo>
                  <a:pt x="1082040" y="12953"/>
                </a:lnTo>
                <a:close/>
              </a:path>
              <a:path w="1160145" h="444500">
                <a:moveTo>
                  <a:pt x="1107948" y="12953"/>
                </a:moveTo>
                <a:lnTo>
                  <a:pt x="1082040" y="12953"/>
                </a:lnTo>
                <a:lnTo>
                  <a:pt x="1094994" y="25908"/>
                </a:lnTo>
                <a:lnTo>
                  <a:pt x="1107948" y="25908"/>
                </a:lnTo>
                <a:lnTo>
                  <a:pt x="1107948" y="12953"/>
                </a:lnTo>
                <a:close/>
              </a:path>
            </a:pathLst>
          </a:custGeom>
          <a:solidFill>
            <a:srgbClr val="000000"/>
          </a:solidFill>
        </p:spPr>
        <p:txBody>
          <a:bodyPr wrap="square" lIns="0" tIns="0" rIns="0" bIns="0" rtlCol="0"/>
          <a:lstStyle/>
          <a:p/>
        </p:txBody>
      </p:sp>
      <p:sp>
        <p:nvSpPr>
          <p:cNvPr id="20" name="object 20"/>
          <p:cNvSpPr/>
          <p:nvPr/>
        </p:nvSpPr>
        <p:spPr>
          <a:xfrm>
            <a:off x="8964168" y="2283332"/>
            <a:ext cx="581025" cy="299720"/>
          </a:xfrm>
          <a:custGeom>
            <a:avLst/>
            <a:gdLst/>
            <a:ahLst/>
            <a:cxnLst/>
            <a:rect l="l" t="t" r="r" b="b"/>
            <a:pathLst>
              <a:path w="581025" h="299719">
                <a:moveTo>
                  <a:pt x="522985" y="0"/>
                </a:moveTo>
                <a:lnTo>
                  <a:pt x="5841" y="0"/>
                </a:lnTo>
                <a:lnTo>
                  <a:pt x="0" y="5842"/>
                </a:lnTo>
                <a:lnTo>
                  <a:pt x="0" y="299466"/>
                </a:lnTo>
                <a:lnTo>
                  <a:pt x="25907" y="299466"/>
                </a:lnTo>
                <a:lnTo>
                  <a:pt x="25907" y="25908"/>
                </a:lnTo>
                <a:lnTo>
                  <a:pt x="12953" y="25908"/>
                </a:lnTo>
                <a:lnTo>
                  <a:pt x="25907" y="12954"/>
                </a:lnTo>
                <a:lnTo>
                  <a:pt x="528827" y="12954"/>
                </a:lnTo>
                <a:lnTo>
                  <a:pt x="528827" y="5842"/>
                </a:lnTo>
                <a:lnTo>
                  <a:pt x="522985" y="0"/>
                </a:lnTo>
                <a:close/>
              </a:path>
              <a:path w="581025" h="299719">
                <a:moveTo>
                  <a:pt x="451103" y="169926"/>
                </a:moveTo>
                <a:lnTo>
                  <a:pt x="515874" y="299466"/>
                </a:lnTo>
                <a:lnTo>
                  <a:pt x="554735" y="221742"/>
                </a:lnTo>
                <a:lnTo>
                  <a:pt x="502920" y="221742"/>
                </a:lnTo>
                <a:lnTo>
                  <a:pt x="502920" y="211378"/>
                </a:lnTo>
                <a:lnTo>
                  <a:pt x="451103" y="169926"/>
                </a:lnTo>
                <a:close/>
              </a:path>
              <a:path w="581025" h="299719">
                <a:moveTo>
                  <a:pt x="502920" y="211378"/>
                </a:moveTo>
                <a:lnTo>
                  <a:pt x="502920" y="221742"/>
                </a:lnTo>
                <a:lnTo>
                  <a:pt x="515874" y="221742"/>
                </a:lnTo>
                <a:lnTo>
                  <a:pt x="502920" y="211378"/>
                </a:lnTo>
                <a:close/>
              </a:path>
              <a:path w="581025" h="299719">
                <a:moveTo>
                  <a:pt x="502920" y="12954"/>
                </a:moveTo>
                <a:lnTo>
                  <a:pt x="502920" y="211378"/>
                </a:lnTo>
                <a:lnTo>
                  <a:pt x="515874" y="221742"/>
                </a:lnTo>
                <a:lnTo>
                  <a:pt x="528827" y="211378"/>
                </a:lnTo>
                <a:lnTo>
                  <a:pt x="528827" y="25908"/>
                </a:lnTo>
                <a:lnTo>
                  <a:pt x="515874" y="25908"/>
                </a:lnTo>
                <a:lnTo>
                  <a:pt x="502920" y="12954"/>
                </a:lnTo>
                <a:close/>
              </a:path>
              <a:path w="581025" h="299719">
                <a:moveTo>
                  <a:pt x="528827" y="211378"/>
                </a:moveTo>
                <a:lnTo>
                  <a:pt x="515874" y="221742"/>
                </a:lnTo>
                <a:lnTo>
                  <a:pt x="528827" y="221742"/>
                </a:lnTo>
                <a:lnTo>
                  <a:pt x="528827" y="211378"/>
                </a:lnTo>
                <a:close/>
              </a:path>
              <a:path w="581025" h="299719">
                <a:moveTo>
                  <a:pt x="580643" y="169926"/>
                </a:moveTo>
                <a:lnTo>
                  <a:pt x="528827" y="211378"/>
                </a:lnTo>
                <a:lnTo>
                  <a:pt x="528827" y="221742"/>
                </a:lnTo>
                <a:lnTo>
                  <a:pt x="554735" y="221742"/>
                </a:lnTo>
                <a:lnTo>
                  <a:pt x="580643" y="169926"/>
                </a:lnTo>
                <a:close/>
              </a:path>
              <a:path w="581025" h="299719">
                <a:moveTo>
                  <a:pt x="25907" y="12954"/>
                </a:moveTo>
                <a:lnTo>
                  <a:pt x="12953" y="25908"/>
                </a:lnTo>
                <a:lnTo>
                  <a:pt x="25907" y="25908"/>
                </a:lnTo>
                <a:lnTo>
                  <a:pt x="25907" y="12954"/>
                </a:lnTo>
                <a:close/>
              </a:path>
              <a:path w="581025" h="299719">
                <a:moveTo>
                  <a:pt x="502920" y="12954"/>
                </a:moveTo>
                <a:lnTo>
                  <a:pt x="25907" y="12954"/>
                </a:lnTo>
                <a:lnTo>
                  <a:pt x="25907" y="25908"/>
                </a:lnTo>
                <a:lnTo>
                  <a:pt x="502920" y="25908"/>
                </a:lnTo>
                <a:lnTo>
                  <a:pt x="502920" y="12954"/>
                </a:lnTo>
                <a:close/>
              </a:path>
              <a:path w="581025" h="299719">
                <a:moveTo>
                  <a:pt x="528827" y="12954"/>
                </a:moveTo>
                <a:lnTo>
                  <a:pt x="502920" y="12954"/>
                </a:lnTo>
                <a:lnTo>
                  <a:pt x="515874" y="25908"/>
                </a:lnTo>
                <a:lnTo>
                  <a:pt x="528827" y="25908"/>
                </a:lnTo>
                <a:lnTo>
                  <a:pt x="528827" y="12954"/>
                </a:lnTo>
                <a:close/>
              </a:path>
            </a:pathLst>
          </a:custGeom>
          <a:solidFill>
            <a:srgbClr val="000000"/>
          </a:solidFill>
        </p:spPr>
        <p:txBody>
          <a:bodyPr wrap="square" lIns="0" tIns="0" rIns="0" bIns="0" rtlCol="0"/>
          <a:lstStyle/>
          <a:p/>
        </p:txBody>
      </p:sp>
      <p:sp>
        <p:nvSpPr>
          <p:cNvPr id="21" name="object 21"/>
          <p:cNvSpPr/>
          <p:nvPr/>
        </p:nvSpPr>
        <p:spPr>
          <a:xfrm>
            <a:off x="7400544" y="2283332"/>
            <a:ext cx="652780" cy="299720"/>
          </a:xfrm>
          <a:custGeom>
            <a:avLst/>
            <a:gdLst/>
            <a:ahLst/>
            <a:cxnLst/>
            <a:rect l="l" t="t" r="r" b="b"/>
            <a:pathLst>
              <a:path w="652779" h="299719">
                <a:moveTo>
                  <a:pt x="0" y="169926"/>
                </a:moveTo>
                <a:lnTo>
                  <a:pt x="64769" y="299466"/>
                </a:lnTo>
                <a:lnTo>
                  <a:pt x="103631" y="221742"/>
                </a:lnTo>
                <a:lnTo>
                  <a:pt x="51815" y="221742"/>
                </a:lnTo>
                <a:lnTo>
                  <a:pt x="51815" y="211378"/>
                </a:lnTo>
                <a:lnTo>
                  <a:pt x="0" y="169926"/>
                </a:lnTo>
                <a:close/>
              </a:path>
              <a:path w="652779" h="299719">
                <a:moveTo>
                  <a:pt x="626363" y="12954"/>
                </a:moveTo>
                <a:lnTo>
                  <a:pt x="626363" y="299466"/>
                </a:lnTo>
                <a:lnTo>
                  <a:pt x="652272" y="299466"/>
                </a:lnTo>
                <a:lnTo>
                  <a:pt x="652272" y="25908"/>
                </a:lnTo>
                <a:lnTo>
                  <a:pt x="639317" y="25908"/>
                </a:lnTo>
                <a:lnTo>
                  <a:pt x="626363" y="12954"/>
                </a:lnTo>
                <a:close/>
              </a:path>
              <a:path w="652779" h="299719">
                <a:moveTo>
                  <a:pt x="51815" y="211378"/>
                </a:moveTo>
                <a:lnTo>
                  <a:pt x="51815" y="221742"/>
                </a:lnTo>
                <a:lnTo>
                  <a:pt x="64769" y="221742"/>
                </a:lnTo>
                <a:lnTo>
                  <a:pt x="51815" y="211378"/>
                </a:lnTo>
                <a:close/>
              </a:path>
              <a:path w="652779" h="299719">
                <a:moveTo>
                  <a:pt x="646429" y="0"/>
                </a:moveTo>
                <a:lnTo>
                  <a:pt x="57657" y="0"/>
                </a:lnTo>
                <a:lnTo>
                  <a:pt x="51815" y="5842"/>
                </a:lnTo>
                <a:lnTo>
                  <a:pt x="51815" y="211378"/>
                </a:lnTo>
                <a:lnTo>
                  <a:pt x="64769" y="221742"/>
                </a:lnTo>
                <a:lnTo>
                  <a:pt x="77723" y="211378"/>
                </a:lnTo>
                <a:lnTo>
                  <a:pt x="77723" y="25908"/>
                </a:lnTo>
                <a:lnTo>
                  <a:pt x="64769" y="25908"/>
                </a:lnTo>
                <a:lnTo>
                  <a:pt x="77723" y="12954"/>
                </a:lnTo>
                <a:lnTo>
                  <a:pt x="652272" y="12954"/>
                </a:lnTo>
                <a:lnTo>
                  <a:pt x="652272" y="5842"/>
                </a:lnTo>
                <a:lnTo>
                  <a:pt x="646429" y="0"/>
                </a:lnTo>
                <a:close/>
              </a:path>
              <a:path w="652779" h="299719">
                <a:moveTo>
                  <a:pt x="77723" y="211378"/>
                </a:moveTo>
                <a:lnTo>
                  <a:pt x="64769" y="221742"/>
                </a:lnTo>
                <a:lnTo>
                  <a:pt x="77723" y="221742"/>
                </a:lnTo>
                <a:lnTo>
                  <a:pt x="77723" y="211378"/>
                </a:lnTo>
                <a:close/>
              </a:path>
              <a:path w="652779" h="299719">
                <a:moveTo>
                  <a:pt x="129539" y="169926"/>
                </a:moveTo>
                <a:lnTo>
                  <a:pt x="77723" y="211378"/>
                </a:lnTo>
                <a:lnTo>
                  <a:pt x="77723" y="221742"/>
                </a:lnTo>
                <a:lnTo>
                  <a:pt x="103631" y="221742"/>
                </a:lnTo>
                <a:lnTo>
                  <a:pt x="129539" y="169926"/>
                </a:lnTo>
                <a:close/>
              </a:path>
              <a:path w="652779" h="299719">
                <a:moveTo>
                  <a:pt x="77723" y="12954"/>
                </a:moveTo>
                <a:lnTo>
                  <a:pt x="64769" y="25908"/>
                </a:lnTo>
                <a:lnTo>
                  <a:pt x="77723" y="25908"/>
                </a:lnTo>
                <a:lnTo>
                  <a:pt x="77723" y="12954"/>
                </a:lnTo>
                <a:close/>
              </a:path>
              <a:path w="652779" h="299719">
                <a:moveTo>
                  <a:pt x="626363" y="12954"/>
                </a:moveTo>
                <a:lnTo>
                  <a:pt x="77723" y="12954"/>
                </a:lnTo>
                <a:lnTo>
                  <a:pt x="77723" y="25908"/>
                </a:lnTo>
                <a:lnTo>
                  <a:pt x="626363" y="25908"/>
                </a:lnTo>
                <a:lnTo>
                  <a:pt x="626363" y="12954"/>
                </a:lnTo>
                <a:close/>
              </a:path>
              <a:path w="652779" h="299719">
                <a:moveTo>
                  <a:pt x="652272" y="12954"/>
                </a:moveTo>
                <a:lnTo>
                  <a:pt x="626363" y="12954"/>
                </a:lnTo>
                <a:lnTo>
                  <a:pt x="639317" y="25908"/>
                </a:lnTo>
                <a:lnTo>
                  <a:pt x="652272" y="25908"/>
                </a:lnTo>
                <a:lnTo>
                  <a:pt x="652272" y="12954"/>
                </a:lnTo>
                <a:close/>
              </a:path>
            </a:pathLst>
          </a:custGeom>
          <a:solidFill>
            <a:srgbClr val="000000"/>
          </a:solidFill>
        </p:spPr>
        <p:txBody>
          <a:bodyPr wrap="square" lIns="0" tIns="0" rIns="0" bIns="0" rtlCol="0"/>
          <a:lstStyle/>
          <a:p/>
        </p:txBody>
      </p:sp>
      <p:sp>
        <p:nvSpPr>
          <p:cNvPr id="22" name="object 22"/>
          <p:cNvSpPr/>
          <p:nvPr/>
        </p:nvSpPr>
        <p:spPr>
          <a:xfrm>
            <a:off x="8386571" y="2283332"/>
            <a:ext cx="510540" cy="299720"/>
          </a:xfrm>
          <a:custGeom>
            <a:avLst/>
            <a:gdLst/>
            <a:ahLst/>
            <a:cxnLst/>
            <a:rect l="l" t="t" r="r" b="b"/>
            <a:pathLst>
              <a:path w="510540" h="299719">
                <a:moveTo>
                  <a:pt x="452881" y="0"/>
                </a:moveTo>
                <a:lnTo>
                  <a:pt x="5842" y="0"/>
                </a:lnTo>
                <a:lnTo>
                  <a:pt x="0" y="5842"/>
                </a:lnTo>
                <a:lnTo>
                  <a:pt x="0" y="299466"/>
                </a:lnTo>
                <a:lnTo>
                  <a:pt x="25907" y="299466"/>
                </a:lnTo>
                <a:lnTo>
                  <a:pt x="25907" y="25908"/>
                </a:lnTo>
                <a:lnTo>
                  <a:pt x="12953" y="25908"/>
                </a:lnTo>
                <a:lnTo>
                  <a:pt x="25907" y="12954"/>
                </a:lnTo>
                <a:lnTo>
                  <a:pt x="458724" y="12954"/>
                </a:lnTo>
                <a:lnTo>
                  <a:pt x="458724" y="5842"/>
                </a:lnTo>
                <a:lnTo>
                  <a:pt x="452881" y="0"/>
                </a:lnTo>
                <a:close/>
              </a:path>
              <a:path w="510540" h="299719">
                <a:moveTo>
                  <a:pt x="381000" y="169926"/>
                </a:moveTo>
                <a:lnTo>
                  <a:pt x="445770" y="299466"/>
                </a:lnTo>
                <a:lnTo>
                  <a:pt x="484631" y="221742"/>
                </a:lnTo>
                <a:lnTo>
                  <a:pt x="432816" y="221742"/>
                </a:lnTo>
                <a:lnTo>
                  <a:pt x="432816" y="211378"/>
                </a:lnTo>
                <a:lnTo>
                  <a:pt x="381000" y="169926"/>
                </a:lnTo>
                <a:close/>
              </a:path>
              <a:path w="510540" h="299719">
                <a:moveTo>
                  <a:pt x="432816" y="211378"/>
                </a:moveTo>
                <a:lnTo>
                  <a:pt x="432816" y="221742"/>
                </a:lnTo>
                <a:lnTo>
                  <a:pt x="445770" y="221742"/>
                </a:lnTo>
                <a:lnTo>
                  <a:pt x="432816" y="211378"/>
                </a:lnTo>
                <a:close/>
              </a:path>
              <a:path w="510540" h="299719">
                <a:moveTo>
                  <a:pt x="432816" y="12954"/>
                </a:moveTo>
                <a:lnTo>
                  <a:pt x="432816" y="211378"/>
                </a:lnTo>
                <a:lnTo>
                  <a:pt x="445770" y="221742"/>
                </a:lnTo>
                <a:lnTo>
                  <a:pt x="458724" y="211378"/>
                </a:lnTo>
                <a:lnTo>
                  <a:pt x="458724" y="25908"/>
                </a:lnTo>
                <a:lnTo>
                  <a:pt x="445770" y="25908"/>
                </a:lnTo>
                <a:lnTo>
                  <a:pt x="432816" y="12954"/>
                </a:lnTo>
                <a:close/>
              </a:path>
              <a:path w="510540" h="299719">
                <a:moveTo>
                  <a:pt x="458724" y="211378"/>
                </a:moveTo>
                <a:lnTo>
                  <a:pt x="445770" y="221742"/>
                </a:lnTo>
                <a:lnTo>
                  <a:pt x="458724" y="221742"/>
                </a:lnTo>
                <a:lnTo>
                  <a:pt x="458724" y="211378"/>
                </a:lnTo>
                <a:close/>
              </a:path>
              <a:path w="510540" h="299719">
                <a:moveTo>
                  <a:pt x="510539" y="169926"/>
                </a:moveTo>
                <a:lnTo>
                  <a:pt x="458724" y="211378"/>
                </a:lnTo>
                <a:lnTo>
                  <a:pt x="458724" y="221742"/>
                </a:lnTo>
                <a:lnTo>
                  <a:pt x="484631" y="221742"/>
                </a:lnTo>
                <a:lnTo>
                  <a:pt x="510539" y="169926"/>
                </a:lnTo>
                <a:close/>
              </a:path>
              <a:path w="510540" h="299719">
                <a:moveTo>
                  <a:pt x="25907" y="12954"/>
                </a:moveTo>
                <a:lnTo>
                  <a:pt x="12953" y="25908"/>
                </a:lnTo>
                <a:lnTo>
                  <a:pt x="25907" y="25908"/>
                </a:lnTo>
                <a:lnTo>
                  <a:pt x="25907" y="12954"/>
                </a:lnTo>
                <a:close/>
              </a:path>
              <a:path w="510540" h="299719">
                <a:moveTo>
                  <a:pt x="432816" y="12954"/>
                </a:moveTo>
                <a:lnTo>
                  <a:pt x="25907" y="12954"/>
                </a:lnTo>
                <a:lnTo>
                  <a:pt x="25907" y="25908"/>
                </a:lnTo>
                <a:lnTo>
                  <a:pt x="432816" y="25908"/>
                </a:lnTo>
                <a:lnTo>
                  <a:pt x="432816" y="12954"/>
                </a:lnTo>
                <a:close/>
              </a:path>
              <a:path w="510540" h="299719">
                <a:moveTo>
                  <a:pt x="458724" y="12954"/>
                </a:moveTo>
                <a:lnTo>
                  <a:pt x="432816" y="12954"/>
                </a:lnTo>
                <a:lnTo>
                  <a:pt x="445770" y="25908"/>
                </a:lnTo>
                <a:lnTo>
                  <a:pt x="458724" y="25908"/>
                </a:lnTo>
                <a:lnTo>
                  <a:pt x="458724" y="12954"/>
                </a:lnTo>
                <a:close/>
              </a:path>
            </a:pathLst>
          </a:custGeom>
          <a:solidFill>
            <a:srgbClr val="000000"/>
          </a:solidFill>
        </p:spPr>
        <p:txBody>
          <a:bodyPr wrap="square" lIns="0" tIns="0" rIns="0" bIns="0" rtlCol="0"/>
          <a:lstStyle/>
          <a:p/>
        </p:txBody>
      </p:sp>
      <p:sp>
        <p:nvSpPr>
          <p:cNvPr id="23" name="object 23"/>
          <p:cNvSpPr txBox="1"/>
          <p:nvPr/>
        </p:nvSpPr>
        <p:spPr>
          <a:xfrm>
            <a:off x="6148832" y="2445937"/>
            <a:ext cx="2446020" cy="478155"/>
          </a:xfrm>
          <a:prstGeom prst="rect">
            <a:avLst/>
          </a:prstGeom>
        </p:spPr>
        <p:txBody>
          <a:bodyPr vert="horz" wrap="square" lIns="0" tIns="170815" rIns="0" bIns="0" rtlCol="0">
            <a:spAutoFit/>
          </a:bodyPr>
          <a:lstStyle/>
          <a:p>
            <a:pPr marL="12700">
              <a:lnSpc>
                <a:spcPct val="100000"/>
              </a:lnSpc>
              <a:spcBef>
                <a:spcPts val="1345"/>
              </a:spcBef>
            </a:pPr>
            <a:r>
              <a:rPr sz="2000" b="1" dirty="0">
                <a:latin typeface="Times New Roman" panose="02020603050405020304"/>
                <a:cs typeface="Times New Roman" panose="02020603050405020304"/>
              </a:rPr>
              <a:t>Beijing  </a:t>
            </a:r>
            <a:r>
              <a:rPr sz="2000" b="1" spc="-5" dirty="0">
                <a:latin typeface="Times New Roman" panose="02020603050405020304"/>
                <a:cs typeface="Times New Roman" panose="02020603050405020304"/>
              </a:rPr>
              <a:t>is  </a:t>
            </a:r>
            <a:r>
              <a:rPr sz="2000" b="1" dirty="0">
                <a:latin typeface="Times New Roman" panose="02020603050405020304"/>
                <a:cs typeface="Times New Roman" panose="02020603050405020304"/>
              </a:rPr>
              <a:t>the</a:t>
            </a:r>
            <a:r>
              <a:rPr sz="2000" b="1" spc="41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capital</a:t>
            </a:r>
            <a:endParaRPr sz="2400">
              <a:latin typeface="Times New Roman" panose="02020603050405020304"/>
              <a:cs typeface="Times New Roman" panose="02020603050405020304"/>
            </a:endParaRPr>
          </a:p>
        </p:txBody>
      </p:sp>
      <p:sp>
        <p:nvSpPr>
          <p:cNvPr id="24" name="object 24"/>
          <p:cNvSpPr txBox="1"/>
          <p:nvPr/>
        </p:nvSpPr>
        <p:spPr>
          <a:xfrm>
            <a:off x="861695" y="3975735"/>
            <a:ext cx="10610215" cy="1571625"/>
          </a:xfrm>
          <a:prstGeom prst="rect">
            <a:avLst/>
          </a:prstGeom>
          <a:ln w="12700" cmpd="sng">
            <a:noFill/>
            <a:prstDash val="solid"/>
          </a:ln>
        </p:spPr>
        <p:txBody>
          <a:bodyPr vert="horz" wrap="square" lIns="0" tIns="21590" rIns="0" bIns="0" rtlCol="0">
            <a:spAutoFit/>
          </a:bodyPr>
          <a:lstStyle/>
          <a:p>
            <a:pPr marR="379095" indent="0" algn="just" fontAlgn="auto">
              <a:lnSpc>
                <a:spcPts val="4030"/>
              </a:lnSpc>
              <a:spcBef>
                <a:spcPts val="100"/>
              </a:spcBef>
            </a:pP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两个</a:t>
            </a:r>
            <a:r>
              <a:rPr sz="2800" spc="15" dirty="0">
                <a:solidFill>
                  <a:srgbClr val="FF0000"/>
                </a:solidFill>
                <a:highlight>
                  <a:srgbClr val="FFFF00"/>
                </a:highlight>
                <a:latin typeface="黑体" panose="02010609060101010101" pitchFamily="49" charset="-122"/>
                <a:ea typeface="黑体" panose="02010609060101010101" pitchFamily="49" charset="-122"/>
                <a:cs typeface="黑体" panose="02010609060101010101" pitchFamily="49" charset="-122"/>
              </a:rPr>
              <a:t>有向图</a:t>
            </a:r>
            <a:r>
              <a:rPr sz="2800" spc="5" dirty="0">
                <a:solidFill>
                  <a:schemeClr val="tx1"/>
                </a:solidFill>
                <a:latin typeface="黑体" panose="02010609060101010101" pitchFamily="49" charset="-122"/>
                <a:ea typeface="黑体" panose="02010609060101010101" pitchFamily="49" charset="-122"/>
                <a:cs typeface="黑体" panose="02010609060101010101" pitchFamily="49" charset="-122"/>
              </a:rPr>
              <a:t>用</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带</a:t>
            </a:r>
            <a:r>
              <a:rPr sz="2800" spc="5" dirty="0">
                <a:solidFill>
                  <a:schemeClr val="tx1"/>
                </a:solidFill>
                <a:latin typeface="黑体" panose="02010609060101010101" pitchFamily="49" charset="-122"/>
                <a:ea typeface="黑体" panose="02010609060101010101" pitchFamily="49" charset="-122"/>
                <a:cs typeface="黑体" panose="02010609060101010101" pitchFamily="49" charset="-122"/>
              </a:rPr>
              <a:t>有方</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向</a:t>
            </a:r>
            <a:r>
              <a:rPr sz="2800" spc="5" dirty="0">
                <a:solidFill>
                  <a:schemeClr val="tx1"/>
                </a:solidFill>
                <a:latin typeface="黑体" panose="02010609060101010101" pitchFamily="49" charset="-122"/>
                <a:ea typeface="黑体" panose="02010609060101010101" pitchFamily="49" charset="-122"/>
                <a:cs typeface="黑体" panose="02010609060101010101" pitchFamily="49" charset="-122"/>
              </a:rPr>
              <a:t>的</a:t>
            </a:r>
            <a:r>
              <a:rPr sz="2800" spc="35" dirty="0">
                <a:solidFill>
                  <a:schemeClr val="tx1"/>
                </a:solidFill>
                <a:latin typeface="黑体" panose="02010609060101010101" pitchFamily="49" charset="-122"/>
                <a:ea typeface="黑体" panose="02010609060101010101" pitchFamily="49" charset="-122"/>
                <a:cs typeface="黑体" panose="02010609060101010101" pitchFamily="49" charset="-122"/>
              </a:rPr>
              <a:t>弧</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(或称</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边，</a:t>
            </a:r>
            <a:r>
              <a:rPr sz="2800" spc="-5" dirty="0">
                <a:solidFill>
                  <a:schemeClr val="tx1"/>
                </a:solidFill>
                <a:latin typeface="黑体" panose="02010609060101010101" pitchFamily="49" charset="-122"/>
                <a:ea typeface="黑体" panose="02010609060101010101" pitchFamily="49" charset="-122"/>
                <a:cs typeface="黑体" panose="02010609060101010101" pitchFamily="49" charset="-122"/>
              </a:rPr>
              <a:t>edge)</a:t>
            </a:r>
            <a:r>
              <a:rPr sz="2800" spc="5" dirty="0">
                <a:solidFill>
                  <a:schemeClr val="tx1"/>
                </a:solidFill>
                <a:latin typeface="黑体" panose="02010609060101010101" pitchFamily="49" charset="-122"/>
                <a:ea typeface="黑体" panose="02010609060101010101" pitchFamily="49" charset="-122"/>
                <a:cs typeface="黑体" panose="02010609060101010101" pitchFamily="49" charset="-122"/>
              </a:rPr>
              <a:t>来表</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示</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两个成</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分</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之间的</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依</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存关系</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sz="2800" dirty="0">
                <a:solidFill>
                  <a:srgbClr val="FF0000"/>
                </a:solidFill>
                <a:latin typeface="黑体" panose="02010609060101010101" pitchFamily="49" charset="-122"/>
                <a:ea typeface="黑体" panose="02010609060101010101" pitchFamily="49" charset="-122"/>
                <a:cs typeface="黑体" panose="02010609060101010101" pitchFamily="49" charset="-122"/>
              </a:rPr>
              <a:t>支配者</a:t>
            </a:r>
            <a:r>
              <a:rPr sz="2800" spc="15" dirty="0">
                <a:solidFill>
                  <a:srgbClr val="FF0000"/>
                </a:solidFill>
                <a:latin typeface="黑体" panose="02010609060101010101" pitchFamily="49" charset="-122"/>
                <a:ea typeface="黑体" panose="02010609060101010101" pitchFamily="49" charset="-122"/>
                <a:cs typeface="黑体" panose="02010609060101010101" pitchFamily="49" charset="-122"/>
              </a:rPr>
              <a:t>在</a:t>
            </a:r>
            <a:r>
              <a:rPr sz="2800" dirty="0">
                <a:solidFill>
                  <a:srgbClr val="FF0000"/>
                </a:solidFill>
                <a:latin typeface="黑体" panose="02010609060101010101" pitchFamily="49" charset="-122"/>
                <a:ea typeface="黑体" panose="02010609060101010101" pitchFamily="49" charset="-122"/>
                <a:cs typeface="黑体" panose="02010609060101010101" pitchFamily="49" charset="-122"/>
              </a:rPr>
              <a:t>有向弧</a:t>
            </a:r>
            <a:r>
              <a:rPr sz="2800" spc="15" dirty="0">
                <a:solidFill>
                  <a:srgbClr val="FF0000"/>
                </a:solidFill>
                <a:latin typeface="黑体" panose="02010609060101010101" pitchFamily="49" charset="-122"/>
                <a:ea typeface="黑体" panose="02010609060101010101" pitchFamily="49" charset="-122"/>
                <a:cs typeface="黑体" panose="02010609060101010101" pitchFamily="49" charset="-122"/>
              </a:rPr>
              <a:t>的</a:t>
            </a:r>
            <a:r>
              <a:rPr sz="2800" spc="-5" dirty="0">
                <a:solidFill>
                  <a:srgbClr val="FF0000"/>
                </a:solidFill>
                <a:latin typeface="黑体" panose="02010609060101010101" pitchFamily="49" charset="-122"/>
                <a:ea typeface="黑体" panose="02010609060101010101" pitchFamily="49" charset="-122"/>
                <a:cs typeface="黑体" panose="02010609060101010101" pitchFamily="49" charset="-122"/>
              </a:rPr>
              <a:t>发</a:t>
            </a:r>
            <a:r>
              <a:rPr sz="2800" spc="15" dirty="0">
                <a:solidFill>
                  <a:srgbClr val="FF0000"/>
                </a:solidFill>
                <a:latin typeface="黑体" panose="02010609060101010101" pitchFamily="49" charset="-122"/>
                <a:ea typeface="黑体" panose="02010609060101010101" pitchFamily="49" charset="-122"/>
                <a:cs typeface="黑体" panose="02010609060101010101" pitchFamily="49" charset="-122"/>
              </a:rPr>
              <a:t>出</a:t>
            </a:r>
            <a:r>
              <a:rPr sz="2800" dirty="0">
                <a:solidFill>
                  <a:srgbClr val="FF0000"/>
                </a:solidFill>
                <a:latin typeface="黑体" panose="02010609060101010101" pitchFamily="49" charset="-122"/>
                <a:ea typeface="黑体" panose="02010609060101010101" pitchFamily="49" charset="-122"/>
                <a:cs typeface="黑体" panose="02010609060101010101" pitchFamily="49" charset="-122"/>
              </a:rPr>
              <a:t>端</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sz="2800" dirty="0">
                <a:solidFill>
                  <a:srgbClr val="FF0000"/>
                </a:solidFill>
                <a:latin typeface="黑体" panose="02010609060101010101" pitchFamily="49" charset="-122"/>
                <a:ea typeface="黑体" panose="02010609060101010101" pitchFamily="49" charset="-122"/>
                <a:cs typeface="黑体" panose="02010609060101010101" pitchFamily="49" charset="-122"/>
              </a:rPr>
              <a:t>被</a:t>
            </a:r>
            <a:r>
              <a:rPr sz="2800" spc="15" dirty="0">
                <a:solidFill>
                  <a:srgbClr val="FF0000"/>
                </a:solidFill>
                <a:latin typeface="黑体" panose="02010609060101010101" pitchFamily="49" charset="-122"/>
                <a:ea typeface="黑体" panose="02010609060101010101" pitchFamily="49" charset="-122"/>
                <a:cs typeface="黑体" panose="02010609060101010101" pitchFamily="49" charset="-122"/>
              </a:rPr>
              <a:t>支</a:t>
            </a:r>
            <a:r>
              <a:rPr sz="2800" dirty="0">
                <a:solidFill>
                  <a:srgbClr val="FF0000"/>
                </a:solidFill>
                <a:latin typeface="黑体" panose="02010609060101010101" pitchFamily="49" charset="-122"/>
                <a:ea typeface="黑体" panose="02010609060101010101" pitchFamily="49" charset="-122"/>
                <a:cs typeface="黑体" panose="02010609060101010101" pitchFamily="49" charset="-122"/>
              </a:rPr>
              <a:t>配者在</a:t>
            </a:r>
            <a:r>
              <a:rPr sz="2800" spc="15" dirty="0">
                <a:solidFill>
                  <a:srgbClr val="FF0000"/>
                </a:solidFill>
                <a:latin typeface="黑体" panose="02010609060101010101" pitchFamily="49" charset="-122"/>
                <a:ea typeface="黑体" panose="02010609060101010101" pitchFamily="49" charset="-122"/>
                <a:cs typeface="黑体" panose="02010609060101010101" pitchFamily="49" charset="-122"/>
              </a:rPr>
              <a:t>箭</a:t>
            </a:r>
            <a:r>
              <a:rPr sz="2800" dirty="0">
                <a:solidFill>
                  <a:srgbClr val="FF0000"/>
                </a:solidFill>
                <a:latin typeface="黑体" panose="02010609060101010101" pitchFamily="49" charset="-122"/>
                <a:ea typeface="黑体" panose="02010609060101010101" pitchFamily="49" charset="-122"/>
                <a:cs typeface="黑体" panose="02010609060101010101" pitchFamily="49" charset="-122"/>
              </a:rPr>
              <a:t>头端</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我</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们通常</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说</a:t>
            </a:r>
            <a:r>
              <a:rPr sz="2800" dirty="0">
                <a:solidFill>
                  <a:schemeClr val="tx1"/>
                </a:solidFill>
                <a:latin typeface="黑体" panose="02010609060101010101" pitchFamily="49" charset="-122"/>
                <a:ea typeface="黑体" panose="02010609060101010101" pitchFamily="49" charset="-122"/>
                <a:cs typeface="黑体" panose="02010609060101010101" pitchFamily="49" charset="-122"/>
              </a:rPr>
              <a:t>被支配</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者</a:t>
            </a:r>
            <a:r>
              <a:rPr sz="2800" spc="-5" dirty="0">
                <a:solidFill>
                  <a:schemeClr val="tx1"/>
                </a:solidFill>
                <a:latin typeface="黑体" panose="02010609060101010101" pitchFamily="49" charset="-122"/>
                <a:ea typeface="黑体" panose="02010609060101010101" pitchFamily="49" charset="-122"/>
                <a:cs typeface="黑体" panose="02010609060101010101" pitchFamily="49" charset="-122"/>
              </a:rPr>
              <a:t>依</a:t>
            </a:r>
            <a:r>
              <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rPr>
              <a:t>存于支配者。</a:t>
            </a:r>
            <a:endParaRPr sz="2800" spc="15"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31"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p:nvPr/>
        </p:nvSpPr>
        <p:spPr>
          <a:xfrm>
            <a:off x="6077203" y="3185540"/>
            <a:ext cx="3315335" cy="381635"/>
          </a:xfrm>
          <a:prstGeom prst="rect">
            <a:avLst/>
          </a:prstGeom>
        </p:spPr>
        <p:txBody>
          <a:bodyPr vert="horz" wrap="square" lIns="0" tIns="12700" rIns="0" bIns="0" rtlCol="0">
            <a:spAutoFit/>
          </a:bodyPr>
          <a:lstStyle/>
          <a:p>
            <a:pPr marL="12700">
              <a:lnSpc>
                <a:spcPct val="100000"/>
              </a:lnSpc>
              <a:spcBef>
                <a:spcPts val="100"/>
              </a:spcBef>
              <a:tabLst>
                <a:tab pos="777875" algn="l"/>
                <a:tab pos="1312545" algn="l"/>
                <a:tab pos="2153920" algn="l"/>
                <a:tab pos="2689225" algn="l"/>
              </a:tabLst>
            </a:pPr>
            <a:r>
              <a:rPr sz="2400" b="1" spc="10" dirty="0">
                <a:latin typeface="Microsoft JhengHei" panose="020B0604030504040204" charset="-120"/>
                <a:cs typeface="Microsoft JhengHei" panose="020B0604030504040204" charset="-120"/>
              </a:rPr>
              <a:t>北</a:t>
            </a:r>
            <a:r>
              <a:rPr sz="2400" b="1" dirty="0">
                <a:latin typeface="Microsoft JhengHei" panose="020B0604030504040204" charset="-120"/>
                <a:cs typeface="Microsoft JhengHei" panose="020B0604030504040204" charset="-120"/>
              </a:rPr>
              <a:t>京	是	</a:t>
            </a:r>
            <a:r>
              <a:rPr sz="2400" b="1" spc="10" dirty="0">
                <a:latin typeface="Microsoft JhengHei" panose="020B0604030504040204" charset="-120"/>
                <a:cs typeface="Microsoft JhengHei" panose="020B0604030504040204" charset="-120"/>
              </a:rPr>
              <a:t>中</a:t>
            </a:r>
            <a:r>
              <a:rPr sz="2400" b="1" dirty="0">
                <a:latin typeface="Microsoft JhengHei" panose="020B0604030504040204" charset="-120"/>
                <a:cs typeface="Microsoft JhengHei" panose="020B0604030504040204" charset="-120"/>
              </a:rPr>
              <a:t>国	的	</a:t>
            </a:r>
            <a:r>
              <a:rPr sz="2400" b="1" spc="10" dirty="0">
                <a:latin typeface="Microsoft JhengHei" panose="020B0604030504040204" charset="-120"/>
                <a:cs typeface="Microsoft JhengHei" panose="020B0604030504040204" charset="-120"/>
              </a:rPr>
              <a:t>首都</a:t>
            </a:r>
            <a:endParaRPr sz="2400">
              <a:latin typeface="Microsoft JhengHei" panose="020B0604030504040204" charset="-120"/>
              <a:cs typeface="Microsoft JhengHei" panose="020B0604030504040204" charset="-120"/>
            </a:endParaRPr>
          </a:p>
        </p:txBody>
      </p:sp>
      <p:sp>
        <p:nvSpPr>
          <p:cNvPr id="19" name="object 19"/>
          <p:cNvSpPr/>
          <p:nvPr/>
        </p:nvSpPr>
        <p:spPr>
          <a:xfrm>
            <a:off x="6386321" y="1629917"/>
            <a:ext cx="2664460" cy="935990"/>
          </a:xfrm>
          <a:custGeom>
            <a:avLst/>
            <a:gdLst/>
            <a:ahLst/>
            <a:cxnLst/>
            <a:rect l="l" t="t" r="r" b="b"/>
            <a:pathLst>
              <a:path w="2664459" h="935989">
                <a:moveTo>
                  <a:pt x="0" y="623824"/>
                </a:moveTo>
                <a:lnTo>
                  <a:pt x="532764" y="0"/>
                </a:lnTo>
                <a:lnTo>
                  <a:pt x="2663952" y="623824"/>
                </a:lnTo>
                <a:lnTo>
                  <a:pt x="1243202" y="935736"/>
                </a:lnTo>
              </a:path>
            </a:pathLst>
          </a:custGeom>
          <a:ln w="25908">
            <a:solidFill>
              <a:srgbClr val="000000"/>
            </a:solidFill>
          </a:ln>
        </p:spPr>
        <p:txBody>
          <a:bodyPr wrap="square" lIns="0" tIns="0" rIns="0" bIns="0" rtlCol="0"/>
          <a:lstStyle/>
          <a:p/>
        </p:txBody>
      </p:sp>
      <p:sp>
        <p:nvSpPr>
          <p:cNvPr id="20" name="object 20"/>
          <p:cNvSpPr/>
          <p:nvPr/>
        </p:nvSpPr>
        <p:spPr>
          <a:xfrm>
            <a:off x="6386321" y="2350770"/>
            <a:ext cx="1905" cy="784860"/>
          </a:xfrm>
          <a:custGeom>
            <a:avLst/>
            <a:gdLst/>
            <a:ahLst/>
            <a:cxnLst/>
            <a:rect l="l" t="t" r="r" b="b"/>
            <a:pathLst>
              <a:path w="1904" h="784860">
                <a:moveTo>
                  <a:pt x="0" y="0"/>
                </a:moveTo>
                <a:lnTo>
                  <a:pt x="1524" y="784859"/>
                </a:lnTo>
              </a:path>
            </a:pathLst>
          </a:custGeom>
          <a:ln w="25908">
            <a:solidFill>
              <a:srgbClr val="000000"/>
            </a:solidFill>
            <a:prstDash val="lgDash"/>
          </a:ln>
        </p:spPr>
        <p:txBody>
          <a:bodyPr wrap="square" lIns="0" tIns="0" rIns="0" bIns="0" rtlCol="0"/>
          <a:lstStyle/>
          <a:p/>
        </p:txBody>
      </p:sp>
      <p:sp>
        <p:nvSpPr>
          <p:cNvPr id="21" name="object 21"/>
          <p:cNvSpPr/>
          <p:nvPr/>
        </p:nvSpPr>
        <p:spPr>
          <a:xfrm>
            <a:off x="6962394" y="1774698"/>
            <a:ext cx="0" cy="1414780"/>
          </a:xfrm>
          <a:custGeom>
            <a:avLst/>
            <a:gdLst/>
            <a:ahLst/>
            <a:cxnLst/>
            <a:rect l="l" t="t" r="r" b="b"/>
            <a:pathLst>
              <a:path h="1414780">
                <a:moveTo>
                  <a:pt x="0" y="0"/>
                </a:moveTo>
                <a:lnTo>
                  <a:pt x="0" y="1414272"/>
                </a:lnTo>
              </a:path>
            </a:pathLst>
          </a:custGeom>
          <a:ln w="25908">
            <a:solidFill>
              <a:srgbClr val="000000"/>
            </a:solidFill>
            <a:prstDash val="lgDash"/>
          </a:ln>
        </p:spPr>
        <p:txBody>
          <a:bodyPr wrap="square" lIns="0" tIns="0" rIns="0" bIns="0" rtlCol="0"/>
          <a:lstStyle/>
          <a:p/>
        </p:txBody>
      </p:sp>
      <p:sp>
        <p:nvSpPr>
          <p:cNvPr id="22" name="object 22"/>
          <p:cNvSpPr/>
          <p:nvPr/>
        </p:nvSpPr>
        <p:spPr>
          <a:xfrm>
            <a:off x="9050273" y="2350770"/>
            <a:ext cx="1905" cy="784860"/>
          </a:xfrm>
          <a:custGeom>
            <a:avLst/>
            <a:gdLst/>
            <a:ahLst/>
            <a:cxnLst/>
            <a:rect l="l" t="t" r="r" b="b"/>
            <a:pathLst>
              <a:path w="1904" h="784860">
                <a:moveTo>
                  <a:pt x="0" y="0"/>
                </a:moveTo>
                <a:lnTo>
                  <a:pt x="1524" y="784859"/>
                </a:lnTo>
              </a:path>
            </a:pathLst>
          </a:custGeom>
          <a:ln w="25908">
            <a:solidFill>
              <a:srgbClr val="000000"/>
            </a:solidFill>
            <a:prstDash val="lgDash"/>
          </a:ln>
        </p:spPr>
        <p:txBody>
          <a:bodyPr wrap="square" lIns="0" tIns="0" rIns="0" bIns="0" rtlCol="0"/>
          <a:lstStyle/>
          <a:p/>
        </p:txBody>
      </p:sp>
      <p:sp>
        <p:nvSpPr>
          <p:cNvPr id="23" name="object 23"/>
          <p:cNvSpPr/>
          <p:nvPr/>
        </p:nvSpPr>
        <p:spPr>
          <a:xfrm>
            <a:off x="7610094" y="2637282"/>
            <a:ext cx="1905" cy="472440"/>
          </a:xfrm>
          <a:custGeom>
            <a:avLst/>
            <a:gdLst/>
            <a:ahLst/>
            <a:cxnLst/>
            <a:rect l="l" t="t" r="r" b="b"/>
            <a:pathLst>
              <a:path w="1904" h="472439">
                <a:moveTo>
                  <a:pt x="0" y="0"/>
                </a:moveTo>
                <a:lnTo>
                  <a:pt x="1523" y="472439"/>
                </a:lnTo>
              </a:path>
            </a:pathLst>
          </a:custGeom>
          <a:ln w="25908">
            <a:solidFill>
              <a:srgbClr val="000000"/>
            </a:solidFill>
            <a:prstDash val="lgDash"/>
          </a:ln>
        </p:spPr>
        <p:txBody>
          <a:bodyPr wrap="square" lIns="0" tIns="0" rIns="0" bIns="0" rtlCol="0"/>
          <a:lstStyle/>
          <a:p/>
        </p:txBody>
      </p:sp>
      <p:sp>
        <p:nvSpPr>
          <p:cNvPr id="24" name="object 24"/>
          <p:cNvSpPr/>
          <p:nvPr/>
        </p:nvSpPr>
        <p:spPr>
          <a:xfrm>
            <a:off x="8402573" y="2492501"/>
            <a:ext cx="0" cy="645160"/>
          </a:xfrm>
          <a:custGeom>
            <a:avLst/>
            <a:gdLst/>
            <a:ahLst/>
            <a:cxnLst/>
            <a:rect l="l" t="t" r="r" b="b"/>
            <a:pathLst>
              <a:path h="645160">
                <a:moveTo>
                  <a:pt x="0" y="0"/>
                </a:moveTo>
                <a:lnTo>
                  <a:pt x="0" y="644651"/>
                </a:lnTo>
              </a:path>
            </a:pathLst>
          </a:custGeom>
          <a:ln w="25908">
            <a:solidFill>
              <a:srgbClr val="000000"/>
            </a:solidFill>
            <a:prstDash val="lgDash"/>
          </a:ln>
        </p:spPr>
        <p:txBody>
          <a:bodyPr wrap="square" lIns="0" tIns="0" rIns="0" bIns="0" rtlCol="0"/>
          <a:lstStyle/>
          <a:p/>
        </p:txBody>
      </p:sp>
      <p:sp>
        <p:nvSpPr>
          <p:cNvPr id="25" name="object 25"/>
          <p:cNvSpPr txBox="1"/>
          <p:nvPr/>
        </p:nvSpPr>
        <p:spPr>
          <a:xfrm>
            <a:off x="6153277" y="3713098"/>
            <a:ext cx="1990089" cy="396875"/>
          </a:xfrm>
          <a:prstGeom prst="rect">
            <a:avLst/>
          </a:prstGeom>
        </p:spPr>
        <p:txBody>
          <a:bodyPr vert="horz" wrap="square" lIns="0" tIns="12700" rIns="0" bIns="0" rtlCol="0">
            <a:spAutoFit/>
          </a:bodyPr>
          <a:lstStyle/>
          <a:p>
            <a:pPr marL="12700">
              <a:lnSpc>
                <a:spcPct val="100000"/>
              </a:lnSpc>
              <a:spcBef>
                <a:spcPts val="100"/>
              </a:spcBef>
            </a:pPr>
            <a:r>
              <a:rPr sz="2500" b="1" spc="10" dirty="0">
                <a:solidFill>
                  <a:srgbClr val="0000FF"/>
                </a:solidFill>
                <a:latin typeface="Microsoft JhengHei" panose="020B0604030504040204" charset="-120"/>
                <a:cs typeface="Microsoft JhengHei" panose="020B0604030504040204" charset="-120"/>
              </a:rPr>
              <a:t>依存投射树</a:t>
            </a:r>
            <a:endParaRPr sz="2500">
              <a:latin typeface="Microsoft JhengHei" panose="020B0604030504040204" charset="-120"/>
              <a:cs typeface="Microsoft JhengHei" panose="020B0604030504040204" charset="-120"/>
            </a:endParaRPr>
          </a:p>
        </p:txBody>
      </p:sp>
      <p:sp>
        <p:nvSpPr>
          <p:cNvPr id="26" name="object 26"/>
          <p:cNvSpPr txBox="1"/>
          <p:nvPr/>
        </p:nvSpPr>
        <p:spPr>
          <a:xfrm>
            <a:off x="2134235" y="4537710"/>
            <a:ext cx="3536315" cy="944880"/>
          </a:xfrm>
          <a:prstGeom prst="rect">
            <a:avLst/>
          </a:prstGeom>
          <a:ln w="12700" cmpd="sng">
            <a:noFill/>
            <a:prstDash val="solid"/>
          </a:ln>
        </p:spPr>
        <p:txBody>
          <a:bodyPr vert="horz" wrap="square" lIns="0" tIns="21590" rIns="0" bIns="0" rtlCol="0">
            <a:spAutoFit/>
          </a:bodyPr>
          <a:lstStyle/>
          <a:p>
            <a:pPr marR="379095" lvl="0" indent="0" algn="l" fontAlgn="auto">
              <a:lnSpc>
                <a:spcPct val="100000"/>
              </a:lnSpc>
              <a:spcBef>
                <a:spcPts val="0"/>
              </a:spcBef>
              <a:buClrTx/>
              <a:buSzTx/>
              <a:buFontTx/>
            </a:pPr>
            <a:r>
              <a:rPr lang="zh-CN" sz="2000" b="1" spc="15" dirty="0">
                <a:highlight>
                  <a:srgbClr val="FFFF00"/>
                </a:highlight>
                <a:latin typeface="黑体" panose="02010609060101010101" pitchFamily="49" charset="-122"/>
                <a:ea typeface="黑体" panose="02010609060101010101" pitchFamily="49" charset="-122"/>
                <a:cs typeface="黑体" panose="02010609060101010101" pitchFamily="49" charset="-122"/>
                <a:sym typeface="+mn-ea"/>
              </a:rPr>
              <a:t>依存树</a:t>
            </a:r>
            <a:r>
              <a:rPr sz="2000" spc="15" dirty="0">
                <a:latin typeface="黑体" panose="02010609060101010101" pitchFamily="49" charset="-122"/>
                <a:ea typeface="黑体" panose="02010609060101010101" pitchFamily="49" charset="-122"/>
                <a:cs typeface="黑体" panose="02010609060101010101" pitchFamily="49" charset="-122"/>
                <a:sym typeface="+mn-ea"/>
              </a:rPr>
              <a:t>是用树表示</a:t>
            </a:r>
            <a:r>
              <a:rPr sz="2000" spc="15" dirty="0">
                <a:latin typeface="黑体" panose="02010609060101010101" pitchFamily="49" charset="-122"/>
                <a:ea typeface="黑体" panose="02010609060101010101" pitchFamily="49" charset="-122"/>
                <a:cs typeface="黑体" panose="02010609060101010101" pitchFamily="49" charset="-122"/>
                <a:sym typeface="+mn-ea"/>
              </a:rPr>
              <a:t>的依</a:t>
            </a:r>
            <a:r>
              <a:rPr sz="2000" spc="15" dirty="0">
                <a:latin typeface="黑体" panose="02010609060101010101" pitchFamily="49" charset="-122"/>
                <a:ea typeface="黑体" panose="02010609060101010101" pitchFamily="49" charset="-122"/>
                <a:cs typeface="黑体" panose="02010609060101010101" pitchFamily="49" charset="-122"/>
                <a:sym typeface="+mn-ea"/>
              </a:rPr>
              <a:t>存</a:t>
            </a:r>
            <a:r>
              <a:rPr sz="2000" spc="15" dirty="0">
                <a:latin typeface="黑体" panose="02010609060101010101" pitchFamily="49" charset="-122"/>
                <a:ea typeface="黑体" panose="02010609060101010101" pitchFamily="49" charset="-122"/>
                <a:cs typeface="黑体" panose="02010609060101010101" pitchFamily="49" charset="-122"/>
                <a:sym typeface="+mn-ea"/>
              </a:rPr>
              <a:t>结</a:t>
            </a:r>
            <a:r>
              <a:rPr sz="2000" spc="15" dirty="0">
                <a:latin typeface="黑体" panose="02010609060101010101" pitchFamily="49" charset="-122"/>
                <a:ea typeface="黑体" panose="02010609060101010101" pitchFamily="49" charset="-122"/>
                <a:cs typeface="黑体" panose="02010609060101010101" pitchFamily="49" charset="-122"/>
                <a:sym typeface="+mn-ea"/>
              </a:rPr>
              <a:t>构，树</a:t>
            </a:r>
            <a:r>
              <a:rPr sz="2000" spc="15" dirty="0">
                <a:latin typeface="黑体" panose="02010609060101010101" pitchFamily="49" charset="-122"/>
                <a:ea typeface="黑体" panose="02010609060101010101" pitchFamily="49" charset="-122"/>
                <a:cs typeface="黑体" panose="02010609060101010101" pitchFamily="49" charset="-122"/>
                <a:sym typeface="+mn-ea"/>
              </a:rPr>
              <a:t>中</a:t>
            </a:r>
            <a:r>
              <a:rPr sz="2000" spc="15" dirty="0">
                <a:latin typeface="黑体" panose="02010609060101010101" pitchFamily="49" charset="-122"/>
                <a:ea typeface="黑体" panose="02010609060101010101" pitchFamily="49" charset="-122"/>
                <a:cs typeface="黑体" panose="02010609060101010101" pitchFamily="49" charset="-122"/>
                <a:sym typeface="+mn-ea"/>
              </a:rPr>
              <a:t>子节点</a:t>
            </a:r>
            <a:r>
              <a:rPr sz="2000" spc="15" dirty="0">
                <a:latin typeface="黑体" panose="02010609060101010101" pitchFamily="49" charset="-122"/>
                <a:ea typeface="黑体" panose="02010609060101010101" pitchFamily="49" charset="-122"/>
                <a:cs typeface="黑体" panose="02010609060101010101" pitchFamily="49" charset="-122"/>
                <a:sym typeface="+mn-ea"/>
              </a:rPr>
              <a:t>依</a:t>
            </a:r>
            <a:r>
              <a:rPr sz="2000" spc="15" dirty="0">
                <a:latin typeface="黑体" panose="02010609060101010101" pitchFamily="49" charset="-122"/>
                <a:ea typeface="黑体" panose="02010609060101010101" pitchFamily="49" charset="-122"/>
                <a:cs typeface="黑体" panose="02010609060101010101" pitchFamily="49" charset="-122"/>
                <a:sym typeface="+mn-ea"/>
              </a:rPr>
              <a:t>存于该节点的</a:t>
            </a:r>
            <a:r>
              <a:rPr sz="2000" spc="15" dirty="0">
                <a:latin typeface="黑体" panose="02010609060101010101" pitchFamily="49" charset="-122"/>
                <a:ea typeface="黑体" panose="02010609060101010101" pitchFamily="49" charset="-122"/>
                <a:cs typeface="黑体" panose="02010609060101010101" pitchFamily="49" charset="-122"/>
                <a:sym typeface="+mn-ea"/>
              </a:rPr>
              <a:t>父</a:t>
            </a:r>
            <a:r>
              <a:rPr sz="2000" spc="15" dirty="0">
                <a:latin typeface="黑体" panose="02010609060101010101" pitchFamily="49" charset="-122"/>
                <a:ea typeface="黑体" panose="02010609060101010101" pitchFamily="49" charset="-122"/>
                <a:cs typeface="黑体" panose="02010609060101010101" pitchFamily="49" charset="-122"/>
                <a:sym typeface="+mn-ea"/>
              </a:rPr>
              <a:t>节</a:t>
            </a:r>
            <a:r>
              <a:rPr sz="2000" spc="15" dirty="0">
                <a:latin typeface="黑体" panose="02010609060101010101" pitchFamily="49" charset="-122"/>
                <a:ea typeface="黑体" panose="02010609060101010101" pitchFamily="49" charset="-122"/>
                <a:cs typeface="黑体" panose="02010609060101010101" pitchFamily="49" charset="-122"/>
                <a:sym typeface="+mn-ea"/>
              </a:rPr>
              <a:t>点</a:t>
            </a:r>
            <a:r>
              <a:rPr sz="2000" spc="15" dirty="0">
                <a:latin typeface="黑体" panose="02010609060101010101" pitchFamily="49" charset="-122"/>
                <a:ea typeface="黑体" panose="02010609060101010101" pitchFamily="49" charset="-122"/>
                <a:cs typeface="黑体" panose="02010609060101010101" pitchFamily="49" charset="-122"/>
                <a:sym typeface="+mn-ea"/>
              </a:rPr>
              <a:t>。</a:t>
            </a:r>
            <a:endParaRPr sz="2000" spc="15"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8" name="object 28"/>
          <p:cNvSpPr txBox="1"/>
          <p:nvPr/>
        </p:nvSpPr>
        <p:spPr>
          <a:xfrm>
            <a:off x="6076950" y="4537710"/>
            <a:ext cx="5590540" cy="944880"/>
          </a:xfrm>
          <a:prstGeom prst="rect">
            <a:avLst/>
          </a:prstGeom>
          <a:ln w="12700" cmpd="sng">
            <a:noFill/>
            <a:prstDash val="solid"/>
          </a:ln>
        </p:spPr>
        <p:txBody>
          <a:bodyPr vert="horz" wrap="square" lIns="0" tIns="21590" rIns="0" bIns="0" rtlCol="0">
            <a:spAutoFit/>
          </a:bodyPr>
          <a:lstStyle/>
          <a:p>
            <a:pPr marR="379095" lvl="0" algn="l">
              <a:spcBef>
                <a:spcPts val="0"/>
              </a:spcBef>
              <a:buClrTx/>
              <a:buSzTx/>
              <a:buFontTx/>
            </a:pPr>
            <a:r>
              <a:rPr lang="zh-CN" sz="2000" b="1" spc="15" dirty="0">
                <a:highlight>
                  <a:srgbClr val="FFFF00"/>
                </a:highlight>
                <a:latin typeface="黑体" panose="02010609060101010101" pitchFamily="49" charset="-122"/>
                <a:ea typeface="黑体" panose="02010609060101010101" pitchFamily="49" charset="-122"/>
                <a:cs typeface="黑体" panose="02010609060101010101" pitchFamily="49" charset="-122"/>
                <a:sym typeface="+mn-ea"/>
              </a:rPr>
              <a:t>依存投射树</a:t>
            </a:r>
            <a:r>
              <a:rPr sz="2000" spc="15" dirty="0">
                <a:latin typeface="黑体" panose="02010609060101010101" pitchFamily="49" charset="-122"/>
                <a:ea typeface="黑体" panose="02010609060101010101" pitchFamily="49" charset="-122"/>
                <a:cs typeface="黑体" panose="02010609060101010101" pitchFamily="49" charset="-122"/>
                <a:sym typeface="+mn-ea"/>
              </a:rPr>
              <a:t>是带有投射线的树结构, 实线表示依存联结关系, 位置</a:t>
            </a:r>
            <a:r>
              <a:rPr sz="2000" spc="15" dirty="0">
                <a:latin typeface="黑体" panose="02010609060101010101" pitchFamily="49" charset="-122"/>
                <a:ea typeface="黑体" panose="02010609060101010101" pitchFamily="49" charset="-122"/>
                <a:cs typeface="黑体" panose="02010609060101010101" pitchFamily="49" charset="-122"/>
                <a:sym typeface="+mn-ea"/>
              </a:rPr>
              <a:t>低的成份依存于位置高的成份，虚线为投射线。</a:t>
            </a:r>
            <a:endParaRPr sz="2000" spc="15" dirty="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7" name="object 12"/>
          <p:cNvSpPr txBox="1">
            <a:spLocks noGrp="1"/>
          </p:cNvSpPr>
          <p:nvPr>
            <p:ph type="title"/>
          </p:nvPr>
        </p:nvSpPr>
        <p:spPr>
          <a:xfrm>
            <a:off x="565785" y="318770"/>
            <a:ext cx="7855585" cy="427355"/>
          </a:xfrm>
          <a:prstGeom prst="rect">
            <a:avLst/>
          </a:prstGeom>
        </p:spPr>
        <p:txBody>
          <a:bodyPr vert="horz" wrap="square" lIns="0" tIns="12065" rIns="0" bIns="0" rtlCol="0">
            <a:spAutoFit/>
          </a:bodyPr>
          <a:lstStyle/>
          <a:p>
            <a:pPr algn="l" eaLnBrk="0" fontAlgn="base" hangingPunct="0">
              <a:lnSpc>
                <a:spcPct val="90000"/>
              </a:lnSpc>
              <a:spcBef>
                <a:spcPts val="95"/>
              </a:spcBef>
              <a:buClrTx/>
              <a:buSzTx/>
              <a:buFontTx/>
            </a:pPr>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rPr>
              <a:t>依存句法分析</a:t>
            </a:r>
            <a:endParaRPr lang="zh-CN" altLang="en-US" sz="3000">
              <a:solidFill>
                <a:schemeClr val="tx1">
                  <a:lumMod val="85000"/>
                  <a:lumOff val="15000"/>
                </a:schemeClr>
              </a:solidFill>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2232025" y="1242060"/>
            <a:ext cx="2891155" cy="300228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5540,&quot;width&quot;:12105}"/>
</p:tagLst>
</file>

<file path=ppt/tags/tag2.xml><?xml version="1.0" encoding="utf-8"?>
<p:tagLst xmlns:p="http://schemas.openxmlformats.org/presentationml/2006/main">
  <p:tag name="KSO_WM_UNIT_PLACING_PICTURE_USER_VIEWPORT" val="{&quot;height&quot;:7720,&quot;width&quot;:16270}"/>
</p:tagLst>
</file>

<file path=ppt/tags/tag3.xml><?xml version="1.0" encoding="utf-8"?>
<p:tagLst xmlns:p="http://schemas.openxmlformats.org/presentationml/2006/main">
  <p:tag name="KSO_WM_UNIT_TABLE_BEAUTIFY" val="smartTable{28337da6-aec8-40e5-99cd-117db42e191f}"/>
</p:tagLst>
</file>

<file path=ppt/tags/tag4.xml><?xml version="1.0" encoding="utf-8"?>
<p:tagLst xmlns:p="http://schemas.openxmlformats.org/presentationml/2006/main">
  <p:tag name="KSO_WM_UNIT_PLACING_PICTURE_USER_VIEWPORT" val="{&quot;height&quot;:6075,&quot;width&quot;:17520}"/>
</p:tagLst>
</file>

<file path=ppt/tags/tag5.xml><?xml version="1.0" encoding="utf-8"?>
<p:tagLst xmlns:p="http://schemas.openxmlformats.org/presentationml/2006/main">
  <p:tag name="COMMONDATA" val="eyJoZGlkIjoiNjgxMjgzNTg2ZDQ2ZmE2OTVmNGFjZWIzZDQ3ODljMTQifQ=="/>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37B7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10657</Words>
  <Application>WPS 演示</Application>
  <PresentationFormat>宽屏</PresentationFormat>
  <Paragraphs>1006</Paragraphs>
  <Slides>62</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62</vt:i4>
      </vt:variant>
    </vt:vector>
  </HeadingPairs>
  <TitlesOfParts>
    <vt:vector size="84" baseType="lpstr">
      <vt:lpstr>Arial</vt:lpstr>
      <vt:lpstr>宋体</vt:lpstr>
      <vt:lpstr>Wingdings</vt:lpstr>
      <vt:lpstr>微软雅黑</vt:lpstr>
      <vt:lpstr>黑体</vt:lpstr>
      <vt:lpstr>Times New Roman</vt:lpstr>
      <vt:lpstr>Microsoft JhengHei</vt:lpstr>
      <vt:lpstr>Arial Unicode MS</vt:lpstr>
      <vt:lpstr>等线</vt:lpstr>
      <vt:lpstr>Wingdings</vt:lpstr>
      <vt:lpstr>Symbol</vt:lpstr>
      <vt:lpstr>Cambria Math</vt:lpstr>
      <vt:lpstr>MS Mincho</vt:lpstr>
      <vt:lpstr>Segoe Print</vt:lpstr>
      <vt:lpstr>Times New Roman</vt:lpstr>
      <vt:lpstr>Arial</vt:lpstr>
      <vt:lpstr>Arial Narrow</vt:lpstr>
      <vt:lpstr>Tahoma</vt:lpstr>
      <vt:lpstr>Calibri</vt:lpstr>
      <vt:lpstr>Calibri Light</vt:lpstr>
      <vt:lpstr>等线 Light</vt:lpstr>
      <vt:lpstr>Office Theme</vt:lpstr>
      <vt:lpstr>PowerPoint 演示文稿</vt:lpstr>
      <vt:lpstr>PowerPoint 演示文稿</vt:lpstr>
      <vt:lpstr>依存句法分析</vt:lpstr>
      <vt:lpstr>依存句法分析</vt:lpstr>
      <vt:lpstr>依存句法分析</vt:lpstr>
      <vt:lpstr>依存句法分析</vt:lpstr>
      <vt:lpstr>依存句法分析</vt:lpstr>
      <vt:lpstr>依存句法分析</vt:lpstr>
      <vt:lpstr>依存句法分析</vt:lpstr>
      <vt:lpstr>PowerPoint 演示文稿</vt:lpstr>
      <vt:lpstr>依存句法分析</vt:lpstr>
      <vt:lpstr>依存句法分析</vt:lpstr>
      <vt:lpstr>依存句法分析</vt:lpstr>
      <vt:lpstr>依存句法分析</vt:lpstr>
      <vt:lpstr>依存句法分析 </vt:lpstr>
      <vt:lpstr>依存句法分析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依存句法分析器性能评价</vt:lpstr>
      <vt:lpstr>依存句法分析器性能评价</vt:lpstr>
      <vt:lpstr>依存句法分析器性能评价</vt:lpstr>
      <vt:lpstr>PowerPoint 演示文稿</vt:lpstr>
      <vt:lpstr>依存句法分析器性能评价</vt:lpstr>
      <vt:lpstr>依存句法分析器性能评价</vt:lpstr>
      <vt:lpstr>依存句法分析器性能评价</vt:lpstr>
      <vt:lpstr>依存句法分析器性能评价</vt:lpstr>
      <vt:lpstr>Parser</vt:lpstr>
      <vt:lpstr>短语结构与依存结构的关系</vt:lpstr>
      <vt:lpstr>短语结构与依存结构的关系</vt:lpstr>
      <vt:lpstr>短语结构与依存结构的关系</vt:lpstr>
      <vt:lpstr>短语结构与依存结构的关系</vt:lpstr>
      <vt:lpstr>短语结构与依存结构的关系</vt:lpstr>
      <vt:lpstr>短语结构与依存结构的关系</vt:lpstr>
      <vt:lpstr>中英文对比</vt:lpstr>
      <vt:lpstr>中英文对比</vt:lpstr>
      <vt:lpstr>中英文对比</vt:lpstr>
      <vt:lpstr>中英文对比</vt:lpstr>
      <vt:lpstr>中英文对比</vt:lpstr>
      <vt:lpstr>中英文对比</vt:lpstr>
      <vt:lpstr>中英文对比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镰小刀</cp:lastModifiedBy>
  <cp:revision>712</cp:revision>
  <dcterms:created xsi:type="dcterms:W3CDTF">2019-06-09T06:58:00Z</dcterms:created>
  <dcterms:modified xsi:type="dcterms:W3CDTF">2022-05-25T10:30:49Z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19D4DE08DB424B27AC5643CB2565D453</vt:lpwstr>
  </property>
  <property fmtid="{D5CDD505-2E9C-101B-9397-08002B2CF9AE}" pid="3" name="KSOProductBuildVer">
    <vt:lpwstr>2052-11.1.0.11744</vt:lpwstr>
  </property>
</Properties>
</file>