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2" r:id="rId8"/>
    <p:sldId id="263" r:id="rId9"/>
    <p:sldId id="259" r:id="rId10"/>
    <p:sldId id="267"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4" d="100"/>
          <a:sy n="54" d="100"/>
        </p:scale>
        <p:origin x="114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E3AE-977D-A843-440B-F6EBE9E6C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F29C9A-9A55-84AC-F650-D84B562EE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ADC07-5210-929B-6ED9-27E07D63FA29}"/>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BF70EEC0-B1B6-7B79-C368-77B594C92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C523-6689-B282-ECDA-DEF2BCE536CB}"/>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378153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140A-52D0-32C6-A708-BE714B3B8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72685-D3C2-2229-FAAF-357181734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DB231-F331-0CB4-F0CF-F9144F6ACEA8}"/>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BAF5225D-9E7F-9552-C705-439EC1C13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EF92B-6F3C-2ED1-1224-B962F4C004BF}"/>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427093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2F092-B019-7BCD-4B2D-9697E9642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311A22-C8F4-3B27-360B-11212A5E9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1050-1DA9-03D6-0B4F-D44A74ACABEF}"/>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46D1D255-0ADC-8108-F589-58ADC6C87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87528-8A95-CF26-FE32-4D4A2E909F43}"/>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427563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6FF5-06A4-058C-8397-49975F096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7A577-E90B-7ACA-B408-493ACF729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2E1A-EFD4-01D2-6CB0-AE8C36B5BFC7}"/>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179CB11D-70C8-0E27-A627-4500F706F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00671-C13A-69B4-25F8-93ED226C1F54}"/>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386321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0F11-40FF-5EC4-AF14-DB2ED6B1A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DFD9D-6559-C93C-6E1B-760A17FA5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A5FBB-16F3-C122-DDFB-0E66A5C77B35}"/>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DE786C62-00F5-F9F9-A941-FA08B7B1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2FC7D-4158-5A36-A010-DE4DC99CE4D4}"/>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335319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97A4-CD76-7B36-7FA6-F14561D11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09B9A-ECF1-DA82-7206-BA705C831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6FF6B-ABBE-33CC-31F8-15FACF75C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F7CCE-8E7D-05F8-3E32-A8E4E583217B}"/>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6" name="Footer Placeholder 5">
            <a:extLst>
              <a:ext uri="{FF2B5EF4-FFF2-40B4-BE49-F238E27FC236}">
                <a16:creationId xmlns:a16="http://schemas.microsoft.com/office/drawing/2014/main" id="{795ECDC5-9B63-4071-84AB-24405AEED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0DB4E-9138-6B60-01DD-CED699D73745}"/>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35814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5D27-87F9-4365-C35A-0B5852484E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CBAA6-248E-CCC5-D63F-94DC90464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6968C-7C40-1A46-CE13-A56D50BC3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C074DC-7E59-A156-FDBA-F1A99404C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E54D1-68AC-B198-71B5-3E6DFDC83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1E203A-8097-2C22-BFB0-F363FB9580E0}"/>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8" name="Footer Placeholder 7">
            <a:extLst>
              <a:ext uri="{FF2B5EF4-FFF2-40B4-BE49-F238E27FC236}">
                <a16:creationId xmlns:a16="http://schemas.microsoft.com/office/drawing/2014/main" id="{DCB71522-5204-0130-C4A6-3B4378FD4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F0C2AA-F65A-BC12-5BBA-778DB4831196}"/>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103674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9CEE-303C-AFAD-200E-DE5C90E82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38ADBF-1BB5-B636-4CB7-205ECB91B678}"/>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4" name="Footer Placeholder 3">
            <a:extLst>
              <a:ext uri="{FF2B5EF4-FFF2-40B4-BE49-F238E27FC236}">
                <a16:creationId xmlns:a16="http://schemas.microsoft.com/office/drawing/2014/main" id="{6AE6318F-9091-3FB9-5FE4-75156F67F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5C455-CC2A-76D7-73AB-76F35013F558}"/>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102322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F6B77-64A2-1C38-F9E7-D759A782299F}"/>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3" name="Footer Placeholder 2">
            <a:extLst>
              <a:ext uri="{FF2B5EF4-FFF2-40B4-BE49-F238E27FC236}">
                <a16:creationId xmlns:a16="http://schemas.microsoft.com/office/drawing/2014/main" id="{B08D480E-E40D-7F12-63E8-8AA14BDA9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6D837E-FE41-AA9A-F3A7-DDCE2E4F5466}"/>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422454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074C-5BC6-80A1-D878-B11F5DD1A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CE289B-FFA1-D556-1CFF-7BDC49B94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B4A70-91C9-B98D-93A2-FECEE2A5A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A2EC6-1247-9EEE-5B00-EDBEE3AE49F5}"/>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6" name="Footer Placeholder 5">
            <a:extLst>
              <a:ext uri="{FF2B5EF4-FFF2-40B4-BE49-F238E27FC236}">
                <a16:creationId xmlns:a16="http://schemas.microsoft.com/office/drawing/2014/main" id="{89CE2C45-A746-A647-0909-837918659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DBB8F-883C-8411-8ACB-0E672017520C}"/>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423402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EFC2-2AFF-BFA2-B1CD-5A43B54B5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385D0-CD34-21F3-72FC-A92A96CBE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08BCA-C5D2-6AF4-210A-1C532AD07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15B7B-C4B9-06A4-EA16-5912CF52EAC6}"/>
              </a:ext>
            </a:extLst>
          </p:cNvPr>
          <p:cNvSpPr>
            <a:spLocks noGrp="1"/>
          </p:cNvSpPr>
          <p:nvPr>
            <p:ph type="dt" sz="half" idx="10"/>
          </p:nvPr>
        </p:nvSpPr>
        <p:spPr/>
        <p:txBody>
          <a:bodyPr/>
          <a:lstStyle/>
          <a:p>
            <a:fld id="{9C6034E8-A31C-456F-88C4-7978D57D94D3}" type="datetimeFigureOut">
              <a:rPr lang="en-US" smtClean="0"/>
              <a:t>11/27/2022</a:t>
            </a:fld>
            <a:endParaRPr lang="en-US"/>
          </a:p>
        </p:txBody>
      </p:sp>
      <p:sp>
        <p:nvSpPr>
          <p:cNvPr id="6" name="Footer Placeholder 5">
            <a:extLst>
              <a:ext uri="{FF2B5EF4-FFF2-40B4-BE49-F238E27FC236}">
                <a16:creationId xmlns:a16="http://schemas.microsoft.com/office/drawing/2014/main" id="{9B935A5C-DE66-1FC6-F422-FA4B81B53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BBDEA-0B38-6A42-1A5E-67AF9DAB8C26}"/>
              </a:ext>
            </a:extLst>
          </p:cNvPr>
          <p:cNvSpPr>
            <a:spLocks noGrp="1"/>
          </p:cNvSpPr>
          <p:nvPr>
            <p:ph type="sldNum" sz="quarter" idx="12"/>
          </p:nvPr>
        </p:nvSpPr>
        <p:spPr/>
        <p:txBody>
          <a:bodyPr/>
          <a:lstStyle/>
          <a:p>
            <a:fld id="{56DF335B-BFC3-49AC-ACD6-C595F1F65217}" type="slidenum">
              <a:rPr lang="en-US" smtClean="0"/>
              <a:t>‹#›</a:t>
            </a:fld>
            <a:endParaRPr lang="en-US"/>
          </a:p>
        </p:txBody>
      </p:sp>
    </p:spTree>
    <p:extLst>
      <p:ext uri="{BB962C8B-B14F-4D97-AF65-F5344CB8AC3E}">
        <p14:creationId xmlns:p14="http://schemas.microsoft.com/office/powerpoint/2010/main" val="152270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79E14-9D7F-D8D6-BAE0-373EBBCC8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7DAC9-EE0D-75E4-040E-44BCF63BD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61311-71FE-F32B-8C0E-454361D35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034E8-A31C-456F-88C4-7978D57D94D3}" type="datetimeFigureOut">
              <a:rPr lang="en-US" smtClean="0"/>
              <a:t>11/27/2022</a:t>
            </a:fld>
            <a:endParaRPr lang="en-US"/>
          </a:p>
        </p:txBody>
      </p:sp>
      <p:sp>
        <p:nvSpPr>
          <p:cNvPr id="5" name="Footer Placeholder 4">
            <a:extLst>
              <a:ext uri="{FF2B5EF4-FFF2-40B4-BE49-F238E27FC236}">
                <a16:creationId xmlns:a16="http://schemas.microsoft.com/office/drawing/2014/main" id="{9C910463-39BD-95D6-8821-D42106E6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490C9-2F25-F386-9AAC-527FB66A7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F335B-BFC3-49AC-ACD6-C595F1F65217}" type="slidenum">
              <a:rPr lang="en-US" smtClean="0"/>
              <a:t>‹#›</a:t>
            </a:fld>
            <a:endParaRPr lang="en-US"/>
          </a:p>
        </p:txBody>
      </p:sp>
    </p:spTree>
    <p:extLst>
      <p:ext uri="{BB962C8B-B14F-4D97-AF65-F5344CB8AC3E}">
        <p14:creationId xmlns:p14="http://schemas.microsoft.com/office/powerpoint/2010/main" val="24018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860-D0F5-7A8E-519B-12EBD1AAF9B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9FF252-9E94-D2E2-8B34-B1293246F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66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065-B5B3-D793-85B5-5D853FBDE660}"/>
              </a:ext>
            </a:extLst>
          </p:cNvPr>
          <p:cNvSpPr>
            <a:spLocks noGrp="1"/>
          </p:cNvSpPr>
          <p:nvPr>
            <p:ph type="title"/>
          </p:nvPr>
        </p:nvSpPr>
        <p:spPr>
          <a:xfrm>
            <a:off x="838200" y="365125"/>
            <a:ext cx="5562600" cy="941161"/>
          </a:xfrm>
        </p:spPr>
        <p:txBody>
          <a:bodyPr/>
          <a:lstStyle/>
          <a:p>
            <a:r>
              <a:rPr lang="en-US" b="1" dirty="0"/>
              <a:t>Flow Chart</a:t>
            </a:r>
          </a:p>
        </p:txBody>
      </p:sp>
      <p:pic>
        <p:nvPicPr>
          <p:cNvPr id="4" name="Content Placeholder 3" descr="Diagram&#10;&#10;Description automatically generated">
            <a:extLst>
              <a:ext uri="{FF2B5EF4-FFF2-40B4-BE49-F238E27FC236}">
                <a16:creationId xmlns:a16="http://schemas.microsoft.com/office/drawing/2014/main" id="{69F7D678-B3F6-2B88-7184-ED62781522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1219" y="83127"/>
            <a:ext cx="6698485" cy="6638307"/>
          </a:xfrm>
          <a:prstGeom prst="rect">
            <a:avLst/>
          </a:prstGeom>
          <a:noFill/>
          <a:ln>
            <a:noFill/>
          </a:ln>
        </p:spPr>
      </p:pic>
      <p:sp>
        <p:nvSpPr>
          <p:cNvPr id="6" name="Content Placeholder 2">
            <a:extLst>
              <a:ext uri="{FF2B5EF4-FFF2-40B4-BE49-F238E27FC236}">
                <a16:creationId xmlns:a16="http://schemas.microsoft.com/office/drawing/2014/main" id="{6E4BE746-BBFA-2047-373C-607BB8D764D7}"/>
              </a:ext>
            </a:extLst>
          </p:cNvPr>
          <p:cNvSpPr txBox="1">
            <a:spLocks/>
          </p:cNvSpPr>
          <p:nvPr/>
        </p:nvSpPr>
        <p:spPr>
          <a:xfrm>
            <a:off x="503584" y="1588284"/>
            <a:ext cx="4827635" cy="4904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Initially, the user begins by starting the device, whenever the system is started it starts reading the values of pH, temperature, water temperature of the liquid solution and water level inside the tank.</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Whenever the threshold value exceeds a notification alert is sent to the user through Blynk IoT else display the data to the user.</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rules set to regulate the motor state based on the input of pH, water temperature and water level inside the tank. </a:t>
            </a:r>
            <a:endParaRPr lang="en-US" sz="24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07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AE2-85D5-6F3E-479C-7D55C52E3A00}"/>
              </a:ext>
            </a:extLst>
          </p:cNvPr>
          <p:cNvSpPr>
            <a:spLocks noGrp="1"/>
          </p:cNvSpPr>
          <p:nvPr>
            <p:ph type="title"/>
          </p:nvPr>
        </p:nvSpPr>
        <p:spPr/>
        <p:txBody>
          <a:bodyPr/>
          <a:lstStyle/>
          <a:p>
            <a:r>
              <a:rPr lang="en-US" dirty="0"/>
              <a:t>Blynk IoT</a:t>
            </a:r>
          </a:p>
        </p:txBody>
      </p:sp>
      <p:pic>
        <p:nvPicPr>
          <p:cNvPr id="4" name="Content Placeholder 5" descr="A picture containing diagram&#10;&#10;Description automatically generated">
            <a:extLst>
              <a:ext uri="{FF2B5EF4-FFF2-40B4-BE49-F238E27FC236}">
                <a16:creationId xmlns:a16="http://schemas.microsoft.com/office/drawing/2014/main" id="{36825016-1497-FDAA-2A69-BA0BC15A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433" y="1906905"/>
            <a:ext cx="2012493" cy="4351338"/>
          </a:xfrm>
          <a:prstGeom prst="rect">
            <a:avLst/>
          </a:prstGeom>
        </p:spPr>
      </p:pic>
      <p:pic>
        <p:nvPicPr>
          <p:cNvPr id="5" name="Content Placeholder 7" descr="Graphical user interface&#10;&#10;Description automatically generated">
            <a:extLst>
              <a:ext uri="{FF2B5EF4-FFF2-40B4-BE49-F238E27FC236}">
                <a16:creationId xmlns:a16="http://schemas.microsoft.com/office/drawing/2014/main" id="{E4EEE4D4-3BCD-F596-F621-5996E5633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473" y="2403480"/>
            <a:ext cx="5455917" cy="3068952"/>
          </a:xfrm>
          <a:prstGeom prst="rect">
            <a:avLst/>
          </a:prstGeom>
        </p:spPr>
      </p:pic>
    </p:spTree>
    <p:extLst>
      <p:ext uri="{BB962C8B-B14F-4D97-AF65-F5344CB8AC3E}">
        <p14:creationId xmlns:p14="http://schemas.microsoft.com/office/powerpoint/2010/main" val="113572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DFCE-FD99-BF81-0A0F-6A729306748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EC1A9BC-0763-EF84-90F6-EA46850D5DFE}"/>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By this project we can avoid wastage of water by reusing the same water.</a:t>
            </a:r>
          </a:p>
          <a:p>
            <a:r>
              <a:rPr lang="en-US" sz="2800" dirty="0">
                <a:latin typeface="Times New Roman" panose="02020603050405020304" pitchFamily="18" charset="0"/>
                <a:cs typeface="Times New Roman" panose="02020603050405020304" pitchFamily="18" charset="0"/>
              </a:rPr>
              <a:t>We can avoid weeds that grow together with the crops and achieve the high yield of crops.</a:t>
            </a:r>
          </a:p>
          <a:p>
            <a:r>
              <a:rPr lang="en-US" sz="2800" dirty="0">
                <a:latin typeface="Times New Roman" panose="02020603050405020304" pitchFamily="18" charset="0"/>
                <a:cs typeface="Times New Roman" panose="02020603050405020304" pitchFamily="18" charset="0"/>
              </a:rPr>
              <a:t>We can supply sufficient nutrients to the plants as roots are directly deployed in water, As water is a good dissolvent.</a:t>
            </a:r>
          </a:p>
          <a:p>
            <a:r>
              <a:rPr lang="en-US" sz="2800" dirty="0">
                <a:latin typeface="Times New Roman" panose="02020603050405020304" pitchFamily="18" charset="0"/>
                <a:cs typeface="Times New Roman" panose="02020603050405020304" pitchFamily="18" charset="0"/>
              </a:rPr>
              <a:t>Finally, IOT helps us to monitor and control the conditions of the plant on a regular basis and analyze it using a smart phone.</a:t>
            </a:r>
          </a:p>
        </p:txBody>
      </p:sp>
    </p:spTree>
    <p:extLst>
      <p:ext uri="{BB962C8B-B14F-4D97-AF65-F5344CB8AC3E}">
        <p14:creationId xmlns:p14="http://schemas.microsoft.com/office/powerpoint/2010/main" val="320561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9480-A9DD-04FB-105D-6F606B421568}"/>
              </a:ext>
            </a:extLst>
          </p:cNvPr>
          <p:cNvSpPr>
            <a:spLocks noGrp="1"/>
          </p:cNvSpPr>
          <p:nvPr>
            <p:ph type="title"/>
          </p:nvPr>
        </p:nvSpPr>
        <p:spPr/>
        <p:txBody>
          <a:bodyPr/>
          <a:lstStyle/>
          <a:p>
            <a:r>
              <a:rPr lang="en-US" sz="4400" dirty="0"/>
              <a:t>Introduction To Hydroponic Farming</a:t>
            </a:r>
            <a:endParaRPr lang="en-US" dirty="0"/>
          </a:p>
        </p:txBody>
      </p:sp>
      <p:sp>
        <p:nvSpPr>
          <p:cNvPr id="3" name="Content Placeholder 2">
            <a:extLst>
              <a:ext uri="{FF2B5EF4-FFF2-40B4-BE49-F238E27FC236}">
                <a16:creationId xmlns:a16="http://schemas.microsoft.com/office/drawing/2014/main" id="{850BD4DB-672C-C406-E77E-9B5AA3B39B87}"/>
              </a:ext>
            </a:extLst>
          </p:cNvPr>
          <p:cNvSpPr>
            <a:spLocks noGrp="1"/>
          </p:cNvSpPr>
          <p:nvPr>
            <p:ph idx="1"/>
          </p:nvPr>
        </p:nvSpPr>
        <p:spPr/>
        <p:txBody>
          <a:bodyPr/>
          <a:lstStyle/>
          <a:p>
            <a:r>
              <a:rPr lang="en-US" sz="2800" b="0" i="0" dirty="0">
                <a:effectLst/>
                <a:latin typeface="Times New Roman" panose="02020603050405020304" pitchFamily="18" charset="0"/>
                <a:cs typeface="Times New Roman" panose="02020603050405020304" pitchFamily="18" charset="0"/>
              </a:rPr>
              <a:t>It is technique for growing plants without soil.</a:t>
            </a:r>
          </a:p>
          <a:p>
            <a:r>
              <a:rPr lang="en-US" sz="2800" b="0" i="0" dirty="0">
                <a:effectLst/>
                <a:latin typeface="Times New Roman" panose="02020603050405020304" pitchFamily="18" charset="0"/>
                <a:cs typeface="Times New Roman" panose="02020603050405020304" pitchFamily="18" charset="0"/>
              </a:rPr>
              <a:t> Utilizing this </a:t>
            </a:r>
            <a:r>
              <a:rPr lang="en-US" sz="2800" dirty="0">
                <a:latin typeface="Times New Roman" panose="02020603050405020304" pitchFamily="18" charset="0"/>
                <a:cs typeface="Times New Roman" panose="02020603050405020304" pitchFamily="18" charset="0"/>
              </a:rPr>
              <a:t>methodology</a:t>
            </a:r>
            <a:r>
              <a:rPr lang="en-US" sz="2800" b="0" i="0" dirty="0">
                <a:effectLst/>
                <a:latin typeface="Times New Roman" panose="02020603050405020304" pitchFamily="18" charset="0"/>
                <a:cs typeface="Times New Roman" panose="02020603050405020304" pitchFamily="18" charset="0"/>
              </a:rPr>
              <a:t>, the roots absorb balanced nutrients that are dissolved in water. which meets all the plant developmental requirements. </a:t>
            </a:r>
          </a:p>
          <a:p>
            <a:pPr algn="l"/>
            <a:r>
              <a:rPr lang="en-US" sz="2800" b="0" i="0" dirty="0">
                <a:solidFill>
                  <a:srgbClr val="393939"/>
                </a:solidFill>
                <a:effectLst/>
                <a:latin typeface="Times New Roman" panose="02020603050405020304" pitchFamily="18" charset="0"/>
                <a:cs typeface="Times New Roman" panose="02020603050405020304" pitchFamily="18" charset="0"/>
              </a:rPr>
              <a:t>As a result, the plants can grow quicker and healthier. </a:t>
            </a:r>
          </a:p>
          <a:p>
            <a:pPr algn="l"/>
            <a:r>
              <a:rPr lang="en-US" sz="2800" b="0" i="0" dirty="0">
                <a:solidFill>
                  <a:srgbClr val="393939"/>
                </a:solidFill>
                <a:effectLst/>
                <a:latin typeface="Times New Roman" panose="02020603050405020304" pitchFamily="18" charset="0"/>
                <a:cs typeface="Times New Roman" panose="02020603050405020304" pitchFamily="18" charset="0"/>
              </a:rPr>
              <a:t>So, as long as there’s water and nutrients, they can sustain themselves and survive.</a:t>
            </a:r>
          </a:p>
        </p:txBody>
      </p:sp>
    </p:spTree>
    <p:extLst>
      <p:ext uri="{BB962C8B-B14F-4D97-AF65-F5344CB8AC3E}">
        <p14:creationId xmlns:p14="http://schemas.microsoft.com/office/powerpoint/2010/main" val="334080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01A4-88A0-A676-789E-B898D3CFA856}"/>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4EA7E9C7-E580-F0B5-A0CA-BAB5F8D7FB7F}"/>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The main objective of this project is to maintain the plants in their natural state by monitoring the factors that increase plant life</a:t>
            </a:r>
          </a:p>
          <a:p>
            <a:r>
              <a:rPr lang="en-US" sz="2800" dirty="0">
                <a:latin typeface="Times New Roman" panose="02020603050405020304" pitchFamily="18" charset="0"/>
              </a:rPr>
              <a:t>We provide the light to the plants by providing red and blue LED’s light that facilitate the photosynthesis.</a:t>
            </a:r>
          </a:p>
          <a:p>
            <a:r>
              <a:rPr lang="en-US" sz="2800" dirty="0">
                <a:latin typeface="Times New Roman" panose="02020603050405020304" pitchFamily="18" charset="0"/>
              </a:rPr>
              <a:t>Using Hydroponic farming we can provide plants sufficient nutrients and water supply for faster growth.</a:t>
            </a:r>
          </a:p>
          <a:p>
            <a:r>
              <a:rPr lang="en-US" sz="2800" dirty="0">
                <a:latin typeface="Times New Roman" panose="02020603050405020304" pitchFamily="18" charset="0"/>
              </a:rPr>
              <a:t>We can control the water supply using a smart phone.</a:t>
            </a:r>
          </a:p>
        </p:txBody>
      </p:sp>
    </p:spTree>
    <p:extLst>
      <p:ext uri="{BB962C8B-B14F-4D97-AF65-F5344CB8AC3E}">
        <p14:creationId xmlns:p14="http://schemas.microsoft.com/office/powerpoint/2010/main" val="346525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C547-15F3-1408-A885-98A193197EF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Hardware and Technologies:</a:t>
            </a:r>
            <a:endParaRPr lang="en-US" dirty="0"/>
          </a:p>
        </p:txBody>
      </p:sp>
      <p:sp>
        <p:nvSpPr>
          <p:cNvPr id="3" name="Content Placeholder 2">
            <a:extLst>
              <a:ext uri="{FF2B5EF4-FFF2-40B4-BE49-F238E27FC236}">
                <a16:creationId xmlns:a16="http://schemas.microsoft.com/office/drawing/2014/main" id="{315426B2-A9BC-3DBD-13A3-B02A7C51BE41}"/>
              </a:ext>
            </a:extLst>
          </p:cNvPr>
          <p:cNvSpPr>
            <a:spLocks noGrp="1"/>
          </p:cNvSpPr>
          <p:nvPr>
            <p:ph sz="half"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ESP32</a:t>
            </a:r>
          </a:p>
          <a:p>
            <a:r>
              <a:rPr lang="en-US" sz="2800" dirty="0">
                <a:latin typeface="Times New Roman" panose="02020603050405020304" pitchFamily="18" charset="0"/>
                <a:cs typeface="Times New Roman" panose="02020603050405020304" pitchFamily="18" charset="0"/>
              </a:rPr>
              <a:t>DS18B20</a:t>
            </a:r>
          </a:p>
          <a:p>
            <a:r>
              <a:rPr lang="en-US" sz="2800" dirty="0">
                <a:latin typeface="Times New Roman" panose="02020603050405020304" pitchFamily="18" charset="0"/>
                <a:cs typeface="Times New Roman" panose="02020603050405020304" pitchFamily="18" charset="0"/>
              </a:rPr>
              <a:t>MQ135</a:t>
            </a:r>
          </a:p>
          <a:p>
            <a:r>
              <a:rPr lang="en-US" sz="2800" dirty="0">
                <a:latin typeface="Times New Roman" panose="02020603050405020304" pitchFamily="18" charset="0"/>
                <a:cs typeface="Times New Roman" panose="02020603050405020304" pitchFamily="18" charset="0"/>
              </a:rPr>
              <a:t>DHT11</a:t>
            </a:r>
          </a:p>
          <a:p>
            <a:r>
              <a:rPr lang="en-US" sz="2800" dirty="0">
                <a:latin typeface="Times New Roman" panose="02020603050405020304" pitchFamily="18" charset="0"/>
                <a:cs typeface="Times New Roman" panose="02020603050405020304" pitchFamily="18" charset="0"/>
              </a:rPr>
              <a:t>Ultrasonic sensor</a:t>
            </a:r>
          </a:p>
          <a:p>
            <a:r>
              <a:rPr lang="en-US" sz="2800" dirty="0">
                <a:latin typeface="Times New Roman" panose="02020603050405020304" pitchFamily="18" charset="0"/>
                <a:cs typeface="Times New Roman" panose="02020603050405020304" pitchFamily="18" charset="0"/>
              </a:rPr>
              <a:t>Submersible pump</a:t>
            </a:r>
          </a:p>
          <a:p>
            <a:r>
              <a:rPr lang="en-US" sz="2800" dirty="0">
                <a:latin typeface="Times New Roman" panose="02020603050405020304" pitchFamily="18" charset="0"/>
                <a:cs typeface="Times New Roman" panose="02020603050405020304" pitchFamily="18" charset="0"/>
              </a:rPr>
              <a:t>Dc motor</a:t>
            </a:r>
          </a:p>
          <a:p>
            <a:endParaRPr lang="en-US" dirty="0"/>
          </a:p>
        </p:txBody>
      </p:sp>
      <p:sp>
        <p:nvSpPr>
          <p:cNvPr id="4" name="Content Placeholder 3">
            <a:extLst>
              <a:ext uri="{FF2B5EF4-FFF2-40B4-BE49-F238E27FC236}">
                <a16:creationId xmlns:a16="http://schemas.microsoft.com/office/drawing/2014/main" id="{420D7913-C1FE-B2AD-62A4-F98B30360341}"/>
              </a:ext>
            </a:extLst>
          </p:cNvPr>
          <p:cNvSpPr>
            <a:spLocks noGrp="1"/>
          </p:cNvSpPr>
          <p:nvPr>
            <p:ph sz="half" idx="2"/>
          </p:nvPr>
        </p:nvSpPr>
        <p:spPr>
          <a:xfrm>
            <a:off x="5824330" y="1690688"/>
            <a:ext cx="5529470" cy="4486275"/>
          </a:xfrm>
        </p:spPr>
        <p:txBody>
          <a:bodyPr>
            <a:normAutofit fontScale="92500" lnSpcReduction="10000"/>
          </a:bodyPr>
          <a:lstStyle/>
          <a:p>
            <a:pPr marL="0" indent="0">
              <a:buNone/>
            </a:pPr>
            <a:r>
              <a:rPr lang="en-US" sz="2800" b="1" dirty="0">
                <a:latin typeface="Times New Roman" panose="02020603050405020304" pitchFamily="18" charset="0"/>
                <a:cs typeface="Times New Roman" panose="02020603050405020304" pitchFamily="18" charset="0"/>
              </a:rPr>
              <a:t>Arduino IDE</a:t>
            </a:r>
            <a:r>
              <a:rPr lang="en-US"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Arduino is a prototype platform (open-source) based on an easy-to-use hardware and software.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used to write and upload the computer code to the physical board</a:t>
            </a:r>
          </a:p>
          <a:p>
            <a:pPr marL="0" indent="0">
              <a:buNone/>
            </a:pPr>
            <a:r>
              <a:rPr lang="en-US" sz="2800" b="1" dirty="0">
                <a:latin typeface="Times New Roman" panose="02020603050405020304" pitchFamily="18" charset="0"/>
                <a:cs typeface="Times New Roman" panose="02020603050405020304" pitchFamily="18" charset="0"/>
              </a:rPr>
              <a:t>Blynk IOT:</a:t>
            </a:r>
          </a:p>
          <a:p>
            <a:r>
              <a:rPr lang="en-US" sz="2800" dirty="0">
                <a:latin typeface="Times New Roman" panose="02020603050405020304" pitchFamily="18" charset="0"/>
                <a:cs typeface="Times New Roman" panose="02020603050405020304" pitchFamily="18" charset="0"/>
              </a:rPr>
              <a:t>Blynk is a simple and powerful no-code application builder where you can prototype, deploy, and manage connected electronic devices at any scale.</a:t>
            </a:r>
          </a:p>
          <a:p>
            <a:endParaRPr lang="en-US" dirty="0"/>
          </a:p>
        </p:txBody>
      </p:sp>
    </p:spTree>
    <p:extLst>
      <p:ext uri="{BB962C8B-B14F-4D97-AF65-F5344CB8AC3E}">
        <p14:creationId xmlns:p14="http://schemas.microsoft.com/office/powerpoint/2010/main" val="30892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D0F16-414A-E35C-1A68-163DCDFF763C}"/>
              </a:ext>
            </a:extLst>
          </p:cNvPr>
          <p:cNvSpPr>
            <a:spLocks noGrp="1"/>
          </p:cNvSpPr>
          <p:nvPr>
            <p:ph sz="half" idx="1"/>
          </p:nvPr>
        </p:nvSpPr>
        <p:spPr>
          <a:xfrm>
            <a:off x="685800" y="417443"/>
            <a:ext cx="5334000" cy="5759520"/>
          </a:xfrm>
        </p:spPr>
        <p:txBody>
          <a:bodyPr/>
          <a:lstStyle/>
          <a:p>
            <a:pPr marL="0" indent="0">
              <a:buFont typeface="Arial" panose="020B0604020202020204" pitchFamily="34" charset="0"/>
              <a:buNone/>
            </a:pPr>
            <a:r>
              <a:rPr lang="en-US" sz="4400" b="1" dirty="0">
                <a:solidFill>
                  <a:srgbClr val="202124"/>
                </a:solidFill>
                <a:latin typeface="Times New Roman" panose="02020603050405020304" pitchFamily="18" charset="0"/>
                <a:cs typeface="Times New Roman" panose="02020603050405020304" pitchFamily="18" charset="0"/>
              </a:rPr>
              <a:t>MQ135</a:t>
            </a:r>
          </a:p>
          <a:p>
            <a:r>
              <a:rPr lang="en-US" dirty="0">
                <a:solidFill>
                  <a:srgbClr val="202124"/>
                </a:solidFill>
                <a:latin typeface="Times New Roman" panose="02020603050405020304" pitchFamily="18" charset="0"/>
                <a:cs typeface="Times New Roman" panose="02020603050405020304" pitchFamily="18" charset="0"/>
              </a:rPr>
              <a:t>It is an air quality sensor for detecting a wide range of gases, including NH3, NOx, alcohol, smoke and CO2. </a:t>
            </a:r>
          </a:p>
          <a:p>
            <a:r>
              <a:rPr lang="en-US" dirty="0">
                <a:solidFill>
                  <a:srgbClr val="202124"/>
                </a:solidFill>
                <a:latin typeface="Times New Roman" panose="02020603050405020304" pitchFamily="18" charset="0"/>
                <a:cs typeface="Times New Roman" panose="02020603050405020304" pitchFamily="18" charset="0"/>
              </a:rPr>
              <a:t>It is used as a fire alarm in the project</a:t>
            </a:r>
          </a:p>
          <a:p>
            <a:endParaRPr lang="en-US" dirty="0"/>
          </a:p>
        </p:txBody>
      </p:sp>
      <p:sp>
        <p:nvSpPr>
          <p:cNvPr id="4" name="Content Placeholder 3">
            <a:extLst>
              <a:ext uri="{FF2B5EF4-FFF2-40B4-BE49-F238E27FC236}">
                <a16:creationId xmlns:a16="http://schemas.microsoft.com/office/drawing/2014/main" id="{E291BE56-BFC5-51A6-8FCB-4EDF388DDD7B}"/>
              </a:ext>
            </a:extLst>
          </p:cNvPr>
          <p:cNvSpPr>
            <a:spLocks noGrp="1"/>
          </p:cNvSpPr>
          <p:nvPr>
            <p:ph sz="half" idx="2"/>
          </p:nvPr>
        </p:nvSpPr>
        <p:spPr>
          <a:xfrm>
            <a:off x="6172202" y="268357"/>
            <a:ext cx="5181598" cy="5908606"/>
          </a:xfrm>
        </p:spPr>
        <p:txBody>
          <a:bodyPr/>
          <a:lstStyle/>
          <a:p>
            <a:pPr marL="0" indent="0">
              <a:buNone/>
            </a:pPr>
            <a:r>
              <a:rPr lang="en-US" sz="3200" b="1" dirty="0">
                <a:solidFill>
                  <a:srgbClr val="202124"/>
                </a:solidFill>
                <a:latin typeface="Times New Roman" panose="02020603050405020304" pitchFamily="18" charset="0"/>
                <a:cs typeface="Times New Roman" panose="02020603050405020304" pitchFamily="18" charset="0"/>
              </a:rPr>
              <a:t>HCSR04</a:t>
            </a:r>
            <a:endParaRPr lang="en-US" sz="3200" b="1"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sound waves.</a:t>
            </a:r>
          </a:p>
          <a:p>
            <a:r>
              <a:rPr lang="en-US" dirty="0">
                <a:solidFill>
                  <a:srgbClr val="202124"/>
                </a:solidFill>
                <a:latin typeface="Times New Roman" panose="02020603050405020304" pitchFamily="18" charset="0"/>
                <a:cs typeface="Times New Roman" panose="02020603050405020304" pitchFamily="18" charset="0"/>
              </a:rPr>
              <a:t>It is used to detect the water level in the tank</a:t>
            </a:r>
            <a:r>
              <a:rPr lang="en-US" sz="2000" dirty="0">
                <a:solidFill>
                  <a:srgbClr val="202124"/>
                </a:solidFill>
                <a:latin typeface="Times New Roman" panose="02020603050405020304" pitchFamily="18" charset="0"/>
                <a:cs typeface="Times New Roman" panose="02020603050405020304" pitchFamily="18" charset="0"/>
              </a:rPr>
              <a:t>.</a:t>
            </a:r>
          </a:p>
          <a:p>
            <a:pPr marL="0" indent="0">
              <a:buNone/>
            </a:pPr>
            <a:endParaRPr lang="en-US" sz="2000" dirty="0">
              <a:solidFill>
                <a:srgbClr val="202124"/>
              </a:solidFill>
              <a:latin typeface="Times New Roman" panose="02020603050405020304" pitchFamily="18" charset="0"/>
              <a:cs typeface="Times New Roman" panose="02020603050405020304" pitchFamily="18" charset="0"/>
            </a:endParaRPr>
          </a:p>
        </p:txBody>
      </p:sp>
      <p:pic>
        <p:nvPicPr>
          <p:cNvPr id="5" name="Content Placeholder 5" descr="A picture containing text&#10;&#10;Description automatically generated">
            <a:extLst>
              <a:ext uri="{FF2B5EF4-FFF2-40B4-BE49-F238E27FC236}">
                <a16:creationId xmlns:a16="http://schemas.microsoft.com/office/drawing/2014/main" id="{BA76CA83-E48A-DD1E-136D-CDF893E7BE3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68166" y="3877908"/>
            <a:ext cx="3218556" cy="2143558"/>
          </a:xfrm>
          <a:prstGeom prst="rect">
            <a:avLst/>
          </a:prstGeom>
        </p:spPr>
      </p:pic>
      <p:pic>
        <p:nvPicPr>
          <p:cNvPr id="6" name="Picture 5" descr="A picture containing electronics, stereo&#10;&#10;Description automatically generated">
            <a:extLst>
              <a:ext uri="{FF2B5EF4-FFF2-40B4-BE49-F238E27FC236}">
                <a16:creationId xmlns:a16="http://schemas.microsoft.com/office/drawing/2014/main" id="{E21F8256-261E-B7DB-0BD2-6837B4709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398" y="3610276"/>
            <a:ext cx="3517900" cy="2042719"/>
          </a:xfrm>
          <a:prstGeom prst="rect">
            <a:avLst/>
          </a:prstGeom>
        </p:spPr>
      </p:pic>
    </p:spTree>
    <p:extLst>
      <p:ext uri="{BB962C8B-B14F-4D97-AF65-F5344CB8AC3E}">
        <p14:creationId xmlns:p14="http://schemas.microsoft.com/office/powerpoint/2010/main" val="164793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2C82-F8D5-0771-3E1B-290008F69C9B}"/>
              </a:ext>
            </a:extLst>
          </p:cNvPr>
          <p:cNvSpPr>
            <a:spLocks noGrp="1"/>
          </p:cNvSpPr>
          <p:nvPr>
            <p:ph type="title"/>
          </p:nvPr>
        </p:nvSpPr>
        <p:spPr/>
        <p:txBody>
          <a:bodyPr/>
          <a:lstStyle/>
          <a:p>
            <a:r>
              <a:rPr lang="en-US" dirty="0"/>
              <a:t>ESP32</a:t>
            </a:r>
          </a:p>
        </p:txBody>
      </p:sp>
      <p:sp>
        <p:nvSpPr>
          <p:cNvPr id="3" name="Content Placeholder 2">
            <a:extLst>
              <a:ext uri="{FF2B5EF4-FFF2-40B4-BE49-F238E27FC236}">
                <a16:creationId xmlns:a16="http://schemas.microsoft.com/office/drawing/2014/main" id="{1A20CE08-55F5-E8D7-AC2E-088EAFAEFE5E}"/>
              </a:ext>
            </a:extLst>
          </p:cNvPr>
          <p:cNvSpPr>
            <a:spLocks noGrp="1"/>
          </p:cNvSpPr>
          <p:nvPr>
            <p:ph sz="half" idx="1"/>
          </p:nvPr>
        </p:nvSpPr>
        <p:spPr/>
        <p:txBody>
          <a:bodyPr>
            <a:normAutofit fontScale="85000" lnSpcReduction="20000"/>
          </a:bodyPr>
          <a:lstStyle/>
          <a:p>
            <a:pPr marL="857250" indent="-228600">
              <a:buFont typeface="Arial" panose="020B0604020202020204" pitchFamily="34" charset="0"/>
              <a:buChar char="•"/>
            </a:pPr>
            <a:r>
              <a:rPr lang="en-US" sz="2800" dirty="0"/>
              <a:t>The ESP32 is an updated version of the ESP8266.</a:t>
            </a:r>
          </a:p>
          <a:p>
            <a:pPr marL="857250" indent="-228600">
              <a:buFont typeface="Arial" panose="020B0604020202020204" pitchFamily="34" charset="0"/>
              <a:buChar char="•"/>
            </a:pPr>
            <a:r>
              <a:rPr lang="en-US" sz="2800" dirty="0"/>
              <a:t>It offers both Bluetooth and BLE (Bluetooth Low Energy), whereas the ESP8266 only has Wi-Fi .</a:t>
            </a:r>
          </a:p>
          <a:p>
            <a:pPr marL="857250" indent="-228600">
              <a:buFont typeface="Arial" panose="020B0604020202020204" pitchFamily="34" charset="0"/>
              <a:buChar char="•"/>
            </a:pPr>
            <a:r>
              <a:rPr lang="en-US" sz="2800" dirty="0"/>
              <a:t>The ESP32 has 36 GPIO pins.</a:t>
            </a:r>
          </a:p>
          <a:p>
            <a:pPr marL="857250" indent="-228600">
              <a:buFont typeface="Arial" panose="020B0604020202020204" pitchFamily="34" charset="0"/>
              <a:buChar char="•"/>
            </a:pPr>
            <a:r>
              <a:rPr lang="en-US" sz="2800" dirty="0"/>
              <a:t>It supports clock frequency up to 240MHz.</a:t>
            </a:r>
          </a:p>
          <a:p>
            <a:pPr marL="857250" indent="-228600">
              <a:buFont typeface="Arial" panose="020B0604020202020204" pitchFamily="34" charset="0"/>
              <a:buChar char="•"/>
            </a:pPr>
            <a:r>
              <a:rPr lang="en-US" sz="2800" dirty="0"/>
              <a:t>It is faster and is available in a dual-core design. It is also capable of operating in an ultra-low-power mode, ideal for battery-powered applications.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A031645-D728-5C3E-B0C5-032F3C64E54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169" r="21388" b="-1"/>
          <a:stretch/>
        </p:blipFill>
        <p:spPr>
          <a:xfrm>
            <a:off x="6695440" y="1993022"/>
            <a:ext cx="4074160" cy="3957331"/>
          </a:xfrm>
          <a:prstGeom prst="rect">
            <a:avLst/>
          </a:prstGeom>
        </p:spPr>
      </p:pic>
    </p:spTree>
    <p:extLst>
      <p:ext uri="{BB962C8B-B14F-4D97-AF65-F5344CB8AC3E}">
        <p14:creationId xmlns:p14="http://schemas.microsoft.com/office/powerpoint/2010/main" val="132716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19762-FEF8-F33A-0362-5DBF491C762D}"/>
              </a:ext>
            </a:extLst>
          </p:cNvPr>
          <p:cNvSpPr>
            <a:spLocks noGrp="1"/>
          </p:cNvSpPr>
          <p:nvPr>
            <p:ph sz="half" idx="1"/>
          </p:nvPr>
        </p:nvSpPr>
        <p:spPr>
          <a:xfrm>
            <a:off x="503583" y="208722"/>
            <a:ext cx="5592417" cy="6440556"/>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DS18B20 </a:t>
            </a:r>
          </a:p>
          <a:p>
            <a:pPr marL="0" indent="0">
              <a:buNone/>
            </a:pPr>
            <a:endParaRPr lang="en-US" sz="3200" b="1" dirty="0">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r>
              <a:rPr lang="en-US" i="0" dirty="0">
                <a:solidFill>
                  <a:srgbClr val="202124"/>
                </a:solidFill>
                <a:effectLst/>
                <a:latin typeface="Times New Roman" panose="02020603050405020304" pitchFamily="18" charset="0"/>
                <a:cs typeface="Times New Roman" panose="02020603050405020304" pitchFamily="18" charset="0"/>
              </a:rPr>
              <a:t>The DS18B20 is a digital thermometer that can provide 9-bit to 12-bit resolution and can measure temperatures from -55°C to +125°C</a:t>
            </a:r>
          </a:p>
          <a:p>
            <a:r>
              <a:rPr lang="en-US" dirty="0">
                <a:solidFill>
                  <a:srgbClr val="202124"/>
                </a:solidFill>
                <a:latin typeface="Times New Roman" panose="02020603050405020304" pitchFamily="18" charset="0"/>
                <a:cs typeface="Times New Roman" panose="02020603050405020304" pitchFamily="18" charset="0"/>
              </a:rPr>
              <a:t>It is used to measure water temperature in this project.</a:t>
            </a:r>
          </a:p>
        </p:txBody>
      </p:sp>
      <p:sp>
        <p:nvSpPr>
          <p:cNvPr id="4" name="Content Placeholder 3">
            <a:extLst>
              <a:ext uri="{FF2B5EF4-FFF2-40B4-BE49-F238E27FC236}">
                <a16:creationId xmlns:a16="http://schemas.microsoft.com/office/drawing/2014/main" id="{F19A38D3-29F2-012C-70A0-3BD14518C37B}"/>
              </a:ext>
            </a:extLst>
          </p:cNvPr>
          <p:cNvSpPr>
            <a:spLocks noGrp="1"/>
          </p:cNvSpPr>
          <p:nvPr>
            <p:ph sz="half" idx="2"/>
          </p:nvPr>
        </p:nvSpPr>
        <p:spPr>
          <a:xfrm>
            <a:off x="6264965" y="119269"/>
            <a:ext cx="5592417" cy="6440556"/>
          </a:xfrm>
        </p:spPr>
        <p:txBody>
          <a:bodyPr>
            <a:normAutofit/>
          </a:bodyPr>
          <a:lstStyle/>
          <a:p>
            <a:pPr marL="0" indent="0">
              <a:buFont typeface="Arial" panose="020B0604020202020204" pitchFamily="34" charset="0"/>
              <a:buNone/>
            </a:pPr>
            <a:r>
              <a:rPr lang="en-US" sz="4400" b="1" dirty="0">
                <a:latin typeface="Times New Roman" panose="02020603050405020304" pitchFamily="18" charset="0"/>
                <a:cs typeface="Times New Roman" panose="02020603050405020304" pitchFamily="18" charset="0"/>
              </a:rPr>
              <a:t>PH sensor</a:t>
            </a:r>
          </a:p>
          <a:p>
            <a:pPr marL="0" indent="0">
              <a:buFont typeface="Arial" panose="020B0604020202020204" pitchFamily="34" charset="0"/>
              <a:buNone/>
            </a:pPr>
            <a:endParaRPr lang="en-US" sz="44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i="0" dirty="0">
                <a:solidFill>
                  <a:srgbClr val="202124"/>
                </a:solidFill>
                <a:effectLst/>
                <a:latin typeface="Times New Roman" panose="02020603050405020304" pitchFamily="18" charset="0"/>
                <a:cs typeface="Times New Roman" panose="02020603050405020304" pitchFamily="18" charset="0"/>
              </a:rPr>
              <a:t>A pH sensor helps to measure the acidity or alkalinity of the water with a value between 0-14</a:t>
            </a:r>
            <a:endParaRPr lang="en-US" dirty="0"/>
          </a:p>
        </p:txBody>
      </p:sp>
      <p:pic>
        <p:nvPicPr>
          <p:cNvPr id="5" name="Content Placeholder 5" descr="A picture containing cable, connector, indoor&#10;&#10;Description automatically generated">
            <a:extLst>
              <a:ext uri="{FF2B5EF4-FFF2-40B4-BE49-F238E27FC236}">
                <a16:creationId xmlns:a16="http://schemas.microsoft.com/office/drawing/2014/main" id="{50D82BEF-4A66-9E2D-D0EB-FB9300AA1E0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96225" y="1203670"/>
            <a:ext cx="2898139" cy="2567649"/>
          </a:xfrm>
          <a:prstGeom prst="rect">
            <a:avLst/>
          </a:prstGeom>
        </p:spPr>
      </p:pic>
      <p:pic>
        <p:nvPicPr>
          <p:cNvPr id="6" name="Picture 5" descr="A picture containing indoor, toothbrush&#10;&#10;Description automatically generated">
            <a:extLst>
              <a:ext uri="{FF2B5EF4-FFF2-40B4-BE49-F238E27FC236}">
                <a16:creationId xmlns:a16="http://schemas.microsoft.com/office/drawing/2014/main" id="{77052B84-214D-B6F0-B9F8-136DA9BF4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27" y="1357194"/>
            <a:ext cx="3135052" cy="2843843"/>
          </a:xfrm>
          <a:prstGeom prst="rect">
            <a:avLst/>
          </a:prstGeom>
        </p:spPr>
      </p:pic>
    </p:spTree>
    <p:extLst>
      <p:ext uri="{BB962C8B-B14F-4D97-AF65-F5344CB8AC3E}">
        <p14:creationId xmlns:p14="http://schemas.microsoft.com/office/powerpoint/2010/main" val="31429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69F95-9D91-291B-5BF9-332B1FB305D8}"/>
              </a:ext>
            </a:extLst>
          </p:cNvPr>
          <p:cNvSpPr>
            <a:spLocks noGrp="1"/>
          </p:cNvSpPr>
          <p:nvPr>
            <p:ph sz="half" idx="1"/>
          </p:nvPr>
        </p:nvSpPr>
        <p:spPr>
          <a:xfrm>
            <a:off x="675861" y="268357"/>
            <a:ext cx="5343939"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DHT 11</a:t>
            </a:r>
          </a:p>
          <a:p>
            <a:r>
              <a:rPr lang="en-US" dirty="0">
                <a:latin typeface="Times New Roman" panose="02020603050405020304" pitchFamily="18" charset="0"/>
                <a:cs typeface="Times New Roman" panose="02020603050405020304" pitchFamily="18" charset="0"/>
              </a:rPr>
              <a:t>It is a digital humidity temperature sensor consists of capacitive humidity sensing element and a thermistor for sensing temperature. </a:t>
            </a:r>
          </a:p>
          <a:p>
            <a:r>
              <a:rPr lang="en-US" dirty="0">
                <a:latin typeface="Times New Roman" panose="02020603050405020304" pitchFamily="18" charset="0"/>
                <a:cs typeface="Times New Roman" panose="02020603050405020304" pitchFamily="18" charset="0"/>
              </a:rPr>
              <a:t>As temperature  decreases resistivity increases.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9064820F-68F2-7184-5796-2291F4862C3D}"/>
              </a:ext>
            </a:extLst>
          </p:cNvPr>
          <p:cNvSpPr>
            <a:spLocks noGrp="1"/>
          </p:cNvSpPr>
          <p:nvPr>
            <p:ph sz="half" idx="2"/>
          </p:nvPr>
        </p:nvSpPr>
        <p:spPr>
          <a:xfrm>
            <a:off x="6172202" y="268357"/>
            <a:ext cx="5181598"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Submersible pump:</a:t>
            </a:r>
          </a:p>
          <a:p>
            <a:pPr marL="0" indent="0">
              <a:buNone/>
            </a:pPr>
            <a:r>
              <a:rPr lang="en-US" dirty="0">
                <a:latin typeface="Times New Roman" panose="02020603050405020304" pitchFamily="18" charset="0"/>
                <a:cs typeface="Times New Roman" panose="02020603050405020304" pitchFamily="18" charset="0"/>
              </a:rPr>
              <a:t>It is used to control the water flow in the tank.</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03C942-3519-A90D-FCAE-CEDD97E57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548" y="4001294"/>
            <a:ext cx="3061981" cy="2095500"/>
          </a:xfrm>
          <a:prstGeom prst="rect">
            <a:avLst/>
          </a:prstGeom>
        </p:spPr>
      </p:pic>
      <p:pic>
        <p:nvPicPr>
          <p:cNvPr id="6" name="Picture 5" descr="A roll of toilet paper&#10;&#10;Description automatically generated">
            <a:extLst>
              <a:ext uri="{FF2B5EF4-FFF2-40B4-BE49-F238E27FC236}">
                <a16:creationId xmlns:a16="http://schemas.microsoft.com/office/drawing/2014/main" id="{DE544C6C-0B10-E15C-1730-A72E5EFA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1" y="2798693"/>
            <a:ext cx="2095500" cy="2095500"/>
          </a:xfrm>
          <a:prstGeom prst="rect">
            <a:avLst/>
          </a:prstGeom>
        </p:spPr>
      </p:pic>
    </p:spTree>
    <p:extLst>
      <p:ext uri="{BB962C8B-B14F-4D97-AF65-F5344CB8AC3E}">
        <p14:creationId xmlns:p14="http://schemas.microsoft.com/office/powerpoint/2010/main" val="38849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6C11-7796-F026-908A-6679BA2A6073}"/>
              </a:ext>
            </a:extLst>
          </p:cNvPr>
          <p:cNvSpPr>
            <a:spLocks noGrp="1"/>
          </p:cNvSpPr>
          <p:nvPr>
            <p:ph type="title"/>
          </p:nvPr>
        </p:nvSpPr>
        <p:spPr/>
        <p:txBody>
          <a:bodyPr/>
          <a:lstStyle/>
          <a:p>
            <a:endParaRPr lang="en-US" dirty="0"/>
          </a:p>
        </p:txBody>
      </p:sp>
      <p:pic>
        <p:nvPicPr>
          <p:cNvPr id="4" name="Content Placeholder 5" descr="A picture containing text, indoor&#10;&#10;Description automatically generated">
            <a:extLst>
              <a:ext uri="{FF2B5EF4-FFF2-40B4-BE49-F238E27FC236}">
                <a16:creationId xmlns:a16="http://schemas.microsoft.com/office/drawing/2014/main" id="{6AF23B9C-49F8-60BB-7D3D-85DF1E1411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34" b="23780"/>
          <a:stretch/>
        </p:blipFill>
        <p:spPr>
          <a:xfrm>
            <a:off x="2227422" y="1825625"/>
            <a:ext cx="7737156" cy="4351338"/>
          </a:xfrm>
          <a:prstGeom prst="rect">
            <a:avLst/>
          </a:prstGeom>
        </p:spPr>
      </p:pic>
    </p:spTree>
    <p:extLst>
      <p:ext uri="{BB962C8B-B14F-4D97-AF65-F5344CB8AC3E}">
        <p14:creationId xmlns:p14="http://schemas.microsoft.com/office/powerpoint/2010/main" val="3472966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628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Introduction To Hydroponic Farming</vt:lpstr>
      <vt:lpstr>Objective</vt:lpstr>
      <vt:lpstr>Hardware and Technologies:</vt:lpstr>
      <vt:lpstr>PowerPoint Presentation</vt:lpstr>
      <vt:lpstr>ESP32</vt:lpstr>
      <vt:lpstr>PowerPoint Presentation</vt:lpstr>
      <vt:lpstr>PowerPoint Presentation</vt:lpstr>
      <vt:lpstr>PowerPoint Presentation</vt:lpstr>
      <vt:lpstr>Flow Chart</vt:lpstr>
      <vt:lpstr>Blynk IoT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Nomula,Jawahar Reddy</dc:creator>
  <cp:lastModifiedBy>Nomula,Jawahar Reddy</cp:lastModifiedBy>
  <cp:revision>1</cp:revision>
  <dcterms:created xsi:type="dcterms:W3CDTF">2022-11-27T14:51:54Z</dcterms:created>
  <dcterms:modified xsi:type="dcterms:W3CDTF">2022-11-27T23:38:13Z</dcterms:modified>
</cp:coreProperties>
</file>