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65" r:id="rId19"/>
    <p:sldId id="266" r:id="rId20"/>
    <p:sldId id="271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4" r:id="rId36"/>
    <p:sldId id="295" r:id="rId37"/>
    <p:sldId id="293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>
      <p:cViewPr varScale="1">
        <p:scale>
          <a:sx n="111" d="100"/>
          <a:sy n="111" d="100"/>
        </p:scale>
        <p:origin x="2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130E8-C7BD-364D-B598-CF44AA3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8C3FF-4311-7C44-9B7F-826BDEDFA4CE}" type="datetimeFigureOut">
              <a:rPr lang="zh-CN" altLang="en-US"/>
              <a:pPr>
                <a:defRPr/>
              </a:pPr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E7941-6121-BE4E-AD15-505138DC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1233C-F7DC-E240-856C-C27CDCB9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A08ED-2126-7940-8B68-8A422F69B3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2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91644-A5B1-4149-AF26-33560BBF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7BEA5-3258-2146-AAA1-0F871FAB22E6}" type="datetimeFigureOut">
              <a:rPr lang="zh-CN" altLang="en-US"/>
              <a:pPr>
                <a:defRPr/>
              </a:pPr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68111-1B38-C341-860F-E46A1CC3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264E8-C7D8-3B49-8E49-4752CD19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E958C-9AA5-3E46-A77A-6030520F9A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3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41FBE-F439-5042-82F2-1EAD8A77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6EFD3-F9D8-A14F-BD53-D60A263A326F}" type="datetimeFigureOut">
              <a:rPr lang="zh-CN" altLang="en-US"/>
              <a:pPr>
                <a:defRPr/>
              </a:pPr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16712-5153-444E-8C67-4BCCE81E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5E4EA-5028-984B-8452-797FB43E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DED7C-F4A9-A04B-8F46-41F7D86430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5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17C7A-0E18-254F-AAF6-D420AE36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670C9-D76E-4143-9CF2-305A456D0D4B}" type="datetimeFigureOut">
              <a:rPr lang="zh-CN" altLang="en-US"/>
              <a:pPr>
                <a:defRPr/>
              </a:pPr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7D369-663B-014B-B759-BD7DBAB0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A9924-5933-6448-8213-3B8F7B0C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9519C-E3AE-DC44-8101-90E3D57A82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482CE-C1F9-9C43-9D0A-240C4F13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6AC87-C2ED-0F43-8DC2-B12BF6344032}" type="datetimeFigureOut">
              <a:rPr lang="zh-CN" altLang="en-US"/>
              <a:pPr>
                <a:defRPr/>
              </a:pPr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334C6-DB1E-ED45-9CA6-327998A2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86256-530D-424F-8656-8D82F2FF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98E3C-A158-8C42-B618-19E0B31FE7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B0845EE-E0AE-804E-9EBC-CBDEF0D5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00796-CCBB-3A4E-BDFC-B6BEB263591D}" type="datetimeFigureOut">
              <a:rPr lang="zh-CN" altLang="en-US"/>
              <a:pPr>
                <a:defRPr/>
              </a:pPr>
              <a:t>2020/4/19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462B8EE-0025-044C-8A73-B2F088F0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7671A0C-E09B-374B-ACC1-DCCD29BF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3F75F-08FB-E048-96D2-127CD99411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9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DC2A850-AB0C-504A-B239-A688D16D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74A65-0BBA-FD44-9949-A87708E2211F}" type="datetimeFigureOut">
              <a:rPr lang="zh-CN" altLang="en-US"/>
              <a:pPr>
                <a:defRPr/>
              </a:pPr>
              <a:t>2020/4/19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1CC7231-F983-C640-B8F5-A3FC8705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49A661F-7FB4-7044-AA4A-9E7C5C51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D0BE-2AE3-D442-A9F8-E95D4EF5A7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5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F444134-3F9C-964B-88C6-9ED6B643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7597-E51A-EF4B-8060-813DC1CA3B73}" type="datetimeFigureOut">
              <a:rPr lang="zh-CN" altLang="en-US"/>
              <a:pPr>
                <a:defRPr/>
              </a:pPr>
              <a:t>2020/4/19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7B68264-96D9-C645-942D-E80F96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FA2F97A-B184-A941-9D9E-94DECD9C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00D14-57F8-1346-80A7-0C632957B4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2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A6F9B77-DF8E-5E49-817A-78D16C4F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B7409-434B-964A-8243-6CF08D0B5ADB}" type="datetimeFigureOut">
              <a:rPr lang="zh-CN" altLang="en-US"/>
              <a:pPr>
                <a:defRPr/>
              </a:pPr>
              <a:t>2020/4/19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1D11C2F-2D62-874C-9CE4-F523AF06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4C98582-9F66-974D-B1D1-43F3D95D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E17C4-68C8-DF4C-9113-9ACDBC3AB9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3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C5DFBBE-0896-DD46-A12E-647B04B3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5DC80-A87F-3A48-A3D3-72BA1963469E}" type="datetimeFigureOut">
              <a:rPr lang="zh-CN" altLang="en-US"/>
              <a:pPr>
                <a:defRPr/>
              </a:pPr>
              <a:t>2020/4/19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DF9FA15-BF89-C249-B40D-A2897053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4C1C604-5E02-EF4B-AAED-36CE07A3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35E57-D0D4-ED4D-9B1D-0918133FFD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D954A14-2BD3-9A4F-9D84-B1B01EF8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3C69-CF9F-9944-B06B-D3046502C928}" type="datetimeFigureOut">
              <a:rPr lang="zh-CN" altLang="en-US"/>
              <a:pPr>
                <a:defRPr/>
              </a:pPr>
              <a:t>2020/4/19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2CC5D25-9C60-C545-9BF0-A14A1775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2D9C80B-CCFD-1B4C-97D0-37B53AE6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3BDCD-1D33-3B41-8AD6-1F746C4FD5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9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EAE1D15-6ADC-E340-86AC-50268AE339B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91E4C20-ADEE-1241-9B5E-672196B7D0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C71D7-32B2-4C40-9D50-55A844F57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9B4872-C151-8247-A737-645BBCE42D82}" type="datetimeFigureOut">
              <a:rPr lang="zh-CN" altLang="en-US"/>
              <a:pPr>
                <a:defRPr/>
              </a:pPr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C7C41-D61C-C047-A843-596145569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D62BC-BDB0-2045-B3C4-263402DC6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06BC711-A9B0-3B47-803C-E8913AF19F5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ki04-1024">
            <a:extLst>
              <a:ext uri="{FF2B5EF4-FFF2-40B4-BE49-F238E27FC236}">
                <a16:creationId xmlns:a16="http://schemas.microsoft.com/office/drawing/2014/main" id="{C8EA85EF-F20D-7041-BC8C-FC8EAAF7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WordArt 3">
            <a:extLst>
              <a:ext uri="{FF2B5EF4-FFF2-40B4-BE49-F238E27FC236}">
                <a16:creationId xmlns:a16="http://schemas.microsoft.com/office/drawing/2014/main" id="{8D5553E2-0A73-DD43-B3F6-A7F551E7123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46100" y="954088"/>
            <a:ext cx="8597900" cy="5903912"/>
          </a:xfrm>
          <a:prstGeom prst="rect">
            <a:avLst/>
          </a:prstGeom>
        </p:spPr>
        <p:txBody>
          <a:bodyPr wrap="none" fromWordArt="1">
            <a:prstTxWarp prst="textArchUpPour">
              <a:avLst>
                <a:gd name="adj1" fmla="val 11200892"/>
                <a:gd name="adj2" fmla="val 67667"/>
              </a:avLst>
            </a:prstTxWarp>
          </a:bodyPr>
          <a:lstStyle/>
          <a:p>
            <a:pPr algn="ctr"/>
            <a:r>
              <a:rPr lang="zh-CN" altLang="en-US" sz="60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悠悠森林情，寸寸防火心</a:t>
            </a:r>
          </a:p>
        </p:txBody>
      </p:sp>
      <p:sp>
        <p:nvSpPr>
          <p:cNvPr id="32772" name="WordArt 4">
            <a:extLst>
              <a:ext uri="{FF2B5EF4-FFF2-40B4-BE49-F238E27FC236}">
                <a16:creationId xmlns:a16="http://schemas.microsoft.com/office/drawing/2014/main" id="{D98A8140-BA37-314D-AE27-6C123CAF8A6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47813" y="4365625"/>
            <a:ext cx="6386512" cy="12350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森林防火课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 descr="4.jpg">
            <a:extLst>
              <a:ext uri="{FF2B5EF4-FFF2-40B4-BE49-F238E27FC236}">
                <a16:creationId xmlns:a16="http://schemas.microsoft.com/office/drawing/2014/main" id="{98D6A467-2E2E-6F46-8CE2-A4CCFD8B5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 descr="5.jpg">
            <a:extLst>
              <a:ext uri="{FF2B5EF4-FFF2-40B4-BE49-F238E27FC236}">
                <a16:creationId xmlns:a16="http://schemas.microsoft.com/office/drawing/2014/main" id="{1E259A58-2C77-C943-934E-8C42AF9ED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 descr="6.jpg">
            <a:extLst>
              <a:ext uri="{FF2B5EF4-FFF2-40B4-BE49-F238E27FC236}">
                <a16:creationId xmlns:a16="http://schemas.microsoft.com/office/drawing/2014/main" id="{376CEA70-7533-9149-A978-BAEA16BA7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 descr="7.jpg">
            <a:extLst>
              <a:ext uri="{FF2B5EF4-FFF2-40B4-BE49-F238E27FC236}">
                <a16:creationId xmlns:a16="http://schemas.microsoft.com/office/drawing/2014/main" id="{93F247E4-CC10-C046-B942-84BC679A7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" descr="8.jpg">
            <a:extLst>
              <a:ext uri="{FF2B5EF4-FFF2-40B4-BE49-F238E27FC236}">
                <a16:creationId xmlns:a16="http://schemas.microsoft.com/office/drawing/2014/main" id="{085A9EED-F09E-A84D-9DA2-02CEB9A40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 descr="9.jpg">
            <a:extLst>
              <a:ext uri="{FF2B5EF4-FFF2-40B4-BE49-F238E27FC236}">
                <a16:creationId xmlns:a16="http://schemas.microsoft.com/office/drawing/2014/main" id="{C27DD472-7AA3-D647-9958-0DA8F3CC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 descr="10.jpg">
            <a:extLst>
              <a:ext uri="{FF2B5EF4-FFF2-40B4-BE49-F238E27FC236}">
                <a16:creationId xmlns:a16="http://schemas.microsoft.com/office/drawing/2014/main" id="{E5709510-B401-974D-B012-DFC05D633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 descr="12.jpg">
            <a:extLst>
              <a:ext uri="{FF2B5EF4-FFF2-40B4-BE49-F238E27FC236}">
                <a16:creationId xmlns:a16="http://schemas.microsoft.com/office/drawing/2014/main" id="{B6F602F7-CC69-0644-BC3F-33BA0A1C3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5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 descr="13.jpg">
            <a:extLst>
              <a:ext uri="{FF2B5EF4-FFF2-40B4-BE49-F238E27FC236}">
                <a16:creationId xmlns:a16="http://schemas.microsoft.com/office/drawing/2014/main" id="{2C36CA8D-CD96-984A-A8D7-20E5BF1C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" descr="14.jpg">
            <a:extLst>
              <a:ext uri="{FF2B5EF4-FFF2-40B4-BE49-F238E27FC236}">
                <a16:creationId xmlns:a16="http://schemas.microsoft.com/office/drawing/2014/main" id="{CFA1AED6-6492-6A41-BFC3-0CD6D325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4d6c614e6b94e">
            <a:extLst>
              <a:ext uri="{FF2B5EF4-FFF2-40B4-BE49-F238E27FC236}">
                <a16:creationId xmlns:a16="http://schemas.microsoft.com/office/drawing/2014/main" id="{55904CFC-509B-F04E-9DB2-DC1510FB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" descr="15.jpg">
            <a:extLst>
              <a:ext uri="{FF2B5EF4-FFF2-40B4-BE49-F238E27FC236}">
                <a16:creationId xmlns:a16="http://schemas.microsoft.com/office/drawing/2014/main" id="{C114526E-3C0C-A044-A60F-AE5F4917F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 descr="19.jpg">
            <a:extLst>
              <a:ext uri="{FF2B5EF4-FFF2-40B4-BE49-F238E27FC236}">
                <a16:creationId xmlns:a16="http://schemas.microsoft.com/office/drawing/2014/main" id="{B1EB1F58-1246-9143-B1A0-12BDFC1E2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WordArt 2">
            <a:extLst>
              <a:ext uri="{FF2B5EF4-FFF2-40B4-BE49-F238E27FC236}">
                <a16:creationId xmlns:a16="http://schemas.microsoft.com/office/drawing/2014/main" id="{CE3E8C46-986F-3E4D-90D0-6314D198174F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555875" y="1917700"/>
            <a:ext cx="3933825" cy="100806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4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森林火灾图片：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20070723085128322">
            <a:extLst>
              <a:ext uri="{FF2B5EF4-FFF2-40B4-BE49-F238E27FC236}">
                <a16:creationId xmlns:a16="http://schemas.microsoft.com/office/drawing/2014/main" id="{CDA103A2-E6E6-4C46-8B77-B8D93A83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20713"/>
            <a:ext cx="7272337" cy="56816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9" name="WordArt 3">
            <a:extLst>
              <a:ext uri="{FF2B5EF4-FFF2-40B4-BE49-F238E27FC236}">
                <a16:creationId xmlns:a16="http://schemas.microsoft.com/office/drawing/2014/main" id="{0311C80F-6F21-364F-8A91-7E1E46B3005F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4359275" y="2776538"/>
            <a:ext cx="5780087" cy="890588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因高温而导致的森林火灾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65a8370d690c74fc7acbe1a0">
            <a:extLst>
              <a:ext uri="{FF2B5EF4-FFF2-40B4-BE49-F238E27FC236}">
                <a16:creationId xmlns:a16="http://schemas.microsoft.com/office/drawing/2014/main" id="{C8545489-4C41-B24D-8B75-EBC2E477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838200"/>
            <a:ext cx="7294563" cy="52562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5" name="WordArt 3">
            <a:extLst>
              <a:ext uri="{FF2B5EF4-FFF2-40B4-BE49-F238E27FC236}">
                <a16:creationId xmlns:a16="http://schemas.microsoft.com/office/drawing/2014/main" id="{AF4C43BF-0A56-2840-BCF2-E88A9C540DF5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268538" y="404813"/>
            <a:ext cx="5184775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8999"/>
                    </a:srgbClr>
                  </a:outerShdw>
                </a:effectLst>
                <a:latin typeface="微软雅黑"/>
                <a:ea typeface="微软雅黑"/>
              </a:rPr>
              <a:t>2009</a:t>
            </a:r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8999"/>
                    </a:srgbClr>
                  </a:outerShdw>
                </a:effectLst>
                <a:latin typeface="微软雅黑"/>
                <a:ea typeface="微软雅黑"/>
              </a:rPr>
              <a:t>年洛杉矶火灾现场：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cf7bfd58c5ce48651da4b1c">
            <a:extLst>
              <a:ext uri="{FF2B5EF4-FFF2-40B4-BE49-F238E27FC236}">
                <a16:creationId xmlns:a16="http://schemas.microsoft.com/office/drawing/2014/main" id="{400B1FFB-96DF-8B40-9425-BEF75AA9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20713"/>
            <a:ext cx="7631112" cy="572293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WordArt 3">
            <a:extLst>
              <a:ext uri="{FF2B5EF4-FFF2-40B4-BE49-F238E27FC236}">
                <a16:creationId xmlns:a16="http://schemas.microsoft.com/office/drawing/2014/main" id="{5D179C14-C08C-DA4C-9805-483D5EDC9B34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484438" y="188913"/>
            <a:ext cx="4032250" cy="1081087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8998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俄罗斯森林火灾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21cd67fdeb31ab07d6887d1c">
            <a:extLst>
              <a:ext uri="{FF2B5EF4-FFF2-40B4-BE49-F238E27FC236}">
                <a16:creationId xmlns:a16="http://schemas.microsoft.com/office/drawing/2014/main" id="{D4D9A59E-420E-3A42-926F-F38479DE9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70000"/>
            <a:ext cx="6480175" cy="48609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WordArt 3">
            <a:extLst>
              <a:ext uri="{FF2B5EF4-FFF2-40B4-BE49-F238E27FC236}">
                <a16:creationId xmlns:a16="http://schemas.microsoft.com/office/drawing/2014/main" id="{53FBDCDF-E50D-2E43-A221-E1545E99D5AB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700338" y="333375"/>
            <a:ext cx="3527425" cy="10795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755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rotWithShape="0">
                    <a:srgbClr val="875B0D">
                      <a:alpha val="67998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俄罗斯森林火灾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1e5684f9836ce9e081baa3b04583feed">
            <a:extLst>
              <a:ext uri="{FF2B5EF4-FFF2-40B4-BE49-F238E27FC236}">
                <a16:creationId xmlns:a16="http://schemas.microsoft.com/office/drawing/2014/main" id="{F4C7EE4D-6A63-7F40-B24F-13AB466DD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68413"/>
            <a:ext cx="6908800" cy="518318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5" name="WordArt 3">
            <a:extLst>
              <a:ext uri="{FF2B5EF4-FFF2-40B4-BE49-F238E27FC236}">
                <a16:creationId xmlns:a16="http://schemas.microsoft.com/office/drawing/2014/main" id="{9C025ADA-1910-C344-AF46-DB7C55673BE5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268538" y="260350"/>
            <a:ext cx="4824412" cy="12239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8998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云南大理森林火灾现场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105J25M9-1">
            <a:extLst>
              <a:ext uri="{FF2B5EF4-FFF2-40B4-BE49-F238E27FC236}">
                <a16:creationId xmlns:a16="http://schemas.microsoft.com/office/drawing/2014/main" id="{70D2ECF4-6878-F641-9E27-19C7831EC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981075"/>
            <a:ext cx="7380288" cy="55340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99" name="WordArt 3">
            <a:extLst>
              <a:ext uri="{FF2B5EF4-FFF2-40B4-BE49-F238E27FC236}">
                <a16:creationId xmlns:a16="http://schemas.microsoft.com/office/drawing/2014/main" id="{E90EB59F-D7D7-534F-A80E-095786C84C44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628900" y="260350"/>
            <a:ext cx="3886200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9900"/>
                </a:solidFill>
                <a:effectLst>
                  <a:outerShdw dist="45791" dir="2021404" algn="ctr" rotWithShape="0">
                    <a:srgbClr val="B2B2B2">
                      <a:alpha val="78998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西藏林芝火灾现场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AF26388-F87A-6D4A-9A08-A323203B1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-25400"/>
            <a:ext cx="8385175" cy="1430338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a typeface="微软雅黑" panose="020B0503020204020204" pitchFamily="34" charset="-122"/>
              </a:rPr>
              <a:t>森林火灾的危害：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38187CF-FF82-6141-BB6E-C914C89BF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6769100" cy="4752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森林火灾不仅能烧死许多树本，破坏森林结构；同时还引起树种演替，降低森林利用价值。</a:t>
            </a:r>
          </a:p>
          <a:p>
            <a:pPr>
              <a:lnSpc>
                <a:spcPct val="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由于森林烧毁，造成林地裸露，失去森林涵养水源和保持水土的作用，将引起水涝、干旱、山洪、泥石流、滑坡、风沙等其他自然灾害发生。</a:t>
            </a:r>
          </a:p>
          <a:p>
            <a:pPr>
              <a:lnSpc>
                <a:spcPct val="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被火烧伤的林木，生长衰退，为森林病虫害的大量衍生提供了有利环境，加速了林木的死亡。</a:t>
            </a:r>
          </a:p>
          <a:p>
            <a:pPr>
              <a:lnSpc>
                <a:spcPct val="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森林火灾后，促使森林环境发生急剧变化，使天气、水域和土壤等森林生态受到干扰，失去平衡，往往需要几十年或上百年才能得到恢复。</a:t>
            </a:r>
          </a:p>
          <a:p>
            <a:pPr>
              <a:lnSpc>
                <a:spcPct val="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森林火灾能烧毁林区各种生产设施和建筑物，威胁森林附近的村镇，危及林区人民生命财产的安全，同时森林火灾能烧死并驱走珍贵的禽兽。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01003232204584589">
            <a:extLst>
              <a:ext uri="{FF2B5EF4-FFF2-40B4-BE49-F238E27FC236}">
                <a16:creationId xmlns:a16="http://schemas.microsoft.com/office/drawing/2014/main" id="{F953841F-526B-4644-855C-887D537D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4F3FFF0-6E0A-C04B-BD11-AEAF6E391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281988" cy="1462087"/>
          </a:xfrm>
        </p:spPr>
        <p:txBody>
          <a:bodyPr/>
          <a:lstStyle/>
          <a:p>
            <a:pPr algn="l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说一说引起森林火灾的各种原因</a:t>
            </a:r>
            <a:b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7A1CE32-6CA4-5241-8E08-1466B8AAA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196975"/>
            <a:ext cx="7148513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宋体" panose="02010600030101010101" pitchFamily="2" charset="-122"/>
              <a:buChar char="•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⑴烧荒；　　　　　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⑵炼山造林；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宋体" panose="02010600030101010101" pitchFamily="2" charset="-122"/>
              <a:buChar char="•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⑶烧灰积肥；　　　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⑷烧田埂；</a:t>
            </a:r>
          </a:p>
          <a:p>
            <a:pPr eaLnBrk="1" hangingPunct="1">
              <a:buFont typeface="宋体" panose="02010600030101010101" pitchFamily="2" charset="-122"/>
              <a:buChar char="•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⑸烧秸秆；　　　　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⑹林区内吸烟、乱丢烟蒂；</a:t>
            </a:r>
          </a:p>
          <a:p>
            <a:pPr eaLnBrk="1" hangingPunct="1">
              <a:buFont typeface="宋体" panose="02010600030101010101" pitchFamily="2" charset="-122"/>
              <a:buChar char="•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⑺林区内野炊、烧烤；</a:t>
            </a:r>
          </a:p>
          <a:p>
            <a:pPr eaLnBrk="1" hangingPunct="1">
              <a:buFont typeface="宋体" panose="02010600030101010101" pitchFamily="2" charset="-122"/>
              <a:buChar char="•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⑻林区内上坟烧纸、烧香点烛、燃放鞭炮；</a:t>
            </a:r>
          </a:p>
          <a:p>
            <a:pPr eaLnBrk="1" hangingPunct="1">
              <a:buFont typeface="宋体" panose="02010600030101010101" pitchFamily="2" charset="-122"/>
              <a:buChar char="•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⑼林区内使用枪械狩猎；</a:t>
            </a:r>
          </a:p>
          <a:p>
            <a:pPr eaLnBrk="1" hangingPunct="1">
              <a:buFont typeface="宋体" panose="02010600030101010101" pitchFamily="2" charset="-122"/>
              <a:buChar char="•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⑽进入林区的汽车漏火、喷火；</a:t>
            </a:r>
          </a:p>
          <a:p>
            <a:pPr eaLnBrk="1" hangingPunct="1">
              <a:buFont typeface="宋体" panose="02010600030101010101" pitchFamily="2" charset="-122"/>
              <a:buChar char="•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⑾旅客和司乘人员乱丢烟蒂火种；</a:t>
            </a:r>
          </a:p>
          <a:p>
            <a:pPr eaLnBrk="1" hangingPunct="1">
              <a:buFont typeface="宋体" panose="02010600030101010101" pitchFamily="2" charset="-122"/>
              <a:buChar char="•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⑿机械跑火；</a:t>
            </a:r>
          </a:p>
          <a:p>
            <a:pPr eaLnBrk="1" hangingPunct="1">
              <a:buFont typeface="宋体" panose="02010600030101010101" pitchFamily="2" charset="-122"/>
              <a:buChar char="•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⒀雷击起火。以上人为用火行为和自然灾害都会引发森林火灾。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903902d736aed742a08bb720">
            <a:extLst>
              <a:ext uri="{FF2B5EF4-FFF2-40B4-BE49-F238E27FC236}">
                <a16:creationId xmlns:a16="http://schemas.microsoft.com/office/drawing/2014/main" id="{BB405736-BDBE-CB47-A6D8-F25DBCA7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-25400"/>
            <a:ext cx="9139237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WordArt 3">
            <a:extLst>
              <a:ext uri="{FF2B5EF4-FFF2-40B4-BE49-F238E27FC236}">
                <a16:creationId xmlns:a16="http://schemas.microsoft.com/office/drawing/2014/main" id="{8E3A091E-7C05-2647-BD55-934C849AC626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692275" y="2709863"/>
            <a:ext cx="3311525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怎样防止森林火灾？</a:t>
            </a:r>
          </a:p>
        </p:txBody>
      </p:sp>
      <p:sp>
        <p:nvSpPr>
          <p:cNvPr id="32772" name="WordArt 4">
            <a:extLst>
              <a:ext uri="{FF2B5EF4-FFF2-40B4-BE49-F238E27FC236}">
                <a16:creationId xmlns:a16="http://schemas.microsoft.com/office/drawing/2014/main" id="{2CA3FF91-2EC7-4A48-9D8B-31A331E5D9C8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484438" y="1341438"/>
            <a:ext cx="1828800" cy="792162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  <a:contourClr>
                <a:srgbClr val="FFFFCC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论一论：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903902d736aed742a08bb720">
            <a:extLst>
              <a:ext uri="{FF2B5EF4-FFF2-40B4-BE49-F238E27FC236}">
                <a16:creationId xmlns:a16="http://schemas.microsoft.com/office/drawing/2014/main" id="{81DBEFE8-7E4C-4F43-B375-56FF4F6E7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C73940C3-015E-964D-AE9B-EB8F4ED6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57563"/>
            <a:ext cx="84248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   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、从自我做起，从小事做起，确保不因为自己的疏忽而引发森林火灾。比如进入林区自觉向森林防火检查站交出随身携带的火种，比如自觉移风易俗，把上坟烧纸祭祖改为向先人敬献鲜花水果或种树，培养文明的风俗习惯等。如果因自己原因引发森林火灾的，应承担相应的法律责任。</a:t>
            </a:r>
            <a:b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    </a:t>
            </a:r>
            <a:b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    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、普通群众参加森林火灾扑救的，应该掌握有基本的扑火技能和安全避火知识，一旦被林火围困或袭击，要果断决策，迅速选择突围和避火路线，采取正确的避火方法，避免发生伤亡事故。扑救森林火灾时特别要注意，不得动员残疾人员、孕妇、老人和儿童参加。</a:t>
            </a:r>
            <a:b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    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34CE5FE8-65F5-4E45-88E5-A800F6773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765175"/>
            <a:ext cx="46069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  　　1、人人树立“森林防火”意识。无论是进入林区从事垦荒、采集、采矿等生产性活动，还是进入林区祭祀、旅游度假、狩猎野炊等生活性活动，都要时刻不忘森林防火。特别是在森林防火期内，在林区禁止野外用火；因特殊情况需要用火的，必须按照《森林防火条例》的有关规定，经过审批后方可进行。</a:t>
            </a:r>
          </a:p>
        </p:txBody>
      </p:sp>
      <p:sp>
        <p:nvSpPr>
          <p:cNvPr id="33797" name="WordArt 5">
            <a:extLst>
              <a:ext uri="{FF2B5EF4-FFF2-40B4-BE49-F238E27FC236}">
                <a16:creationId xmlns:a16="http://schemas.microsoft.com/office/drawing/2014/main" id="{020045DA-D1A0-AD4D-A20E-AB503415FB94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700338" y="188913"/>
            <a:ext cx="316865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33CC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怎样防止森林火灾？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f87e257f1db41a2f29388a0f">
            <a:extLst>
              <a:ext uri="{FF2B5EF4-FFF2-40B4-BE49-F238E27FC236}">
                <a16:creationId xmlns:a16="http://schemas.microsoft.com/office/drawing/2014/main" id="{44272588-91CB-CA44-991B-46AE0EE7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WordArt 3">
            <a:extLst>
              <a:ext uri="{FF2B5EF4-FFF2-40B4-BE49-F238E27FC236}">
                <a16:creationId xmlns:a16="http://schemas.microsoft.com/office/drawing/2014/main" id="{8A5B5BC2-BF9A-B04D-9292-3F1E8023559C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771775" y="117475"/>
            <a:ext cx="5943600" cy="123507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99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8998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怎样从发生火灾的森林逃生？</a:t>
            </a:r>
          </a:p>
        </p:txBody>
      </p:sp>
      <p:graphicFrame>
        <p:nvGraphicFramePr>
          <p:cNvPr id="49156" name="Group 4">
            <a:extLst>
              <a:ext uri="{FF2B5EF4-FFF2-40B4-BE49-F238E27FC236}">
                <a16:creationId xmlns:a16="http://schemas.microsoft.com/office/drawing/2014/main" id="{F0B87511-18B6-904E-A83E-3FACC729C850}"/>
              </a:ext>
            </a:extLst>
          </p:cNvPr>
          <p:cNvGraphicFramePr>
            <a:graphicFrameLocks noGrp="1"/>
          </p:cNvGraphicFramePr>
          <p:nvPr/>
        </p:nvGraphicFramePr>
        <p:xfrm>
          <a:off x="396875" y="909638"/>
          <a:ext cx="8569325" cy="5834062"/>
        </p:xfrm>
        <a:graphic>
          <a:graphicData uri="http://schemas.openxmlformats.org/drawingml/2006/table">
            <a:tbl>
              <a:tblPr/>
              <a:tblGrid>
                <a:gridCol w="8569325">
                  <a:extLst>
                    <a:ext uri="{9D8B030D-6E8A-4147-A177-3AD203B41FA5}">
                      <a16:colId xmlns:a16="http://schemas.microsoft.com/office/drawing/2014/main" val="2700009220"/>
                    </a:ext>
                  </a:extLst>
                </a:gridCol>
              </a:tblGrid>
              <a:tr h="5834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常用火场自救方法：</a:t>
                      </a:r>
                      <a:b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 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 一是退入安全区。扑火队（组）在扑火时，要观察火场变化，万一出现飞火和气旋时，组织扑火人员进入植被少、火焰低的地区。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   二是按规范点火自救。要统一指挥，选择在比较平坦的地方，一边打两侧的火，一边跟着火头方向前进。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   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   三是按规范俯卧避险。发生危险时，应就近选择植被少的地方卧倒，脚朝火冲来的方向，扒开浮土直至露出湿土，把脸放进小坑里面，用衣服包住头，双手放在身体正面。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   四是按规范迎风突围。当风向突变，火掉头时，指挥员要果断下达突围命令，救火者自己要当机立断，选择草较小、较少的地方，用衣服包住头，憋住一口气，迎火猛冲突围。人在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7.5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秒内应当可以突围。千万不能与火赛跑，只能对着火冲。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3881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f87e257f1db41a2f29388a0f">
            <a:extLst>
              <a:ext uri="{FF2B5EF4-FFF2-40B4-BE49-F238E27FC236}">
                <a16:creationId xmlns:a16="http://schemas.microsoft.com/office/drawing/2014/main" id="{7BB80ACD-27A1-E940-BEF1-F9A7ABA2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WordArt 3">
            <a:extLst>
              <a:ext uri="{FF2B5EF4-FFF2-40B4-BE49-F238E27FC236}">
                <a16:creationId xmlns:a16="http://schemas.microsoft.com/office/drawing/2014/main" id="{A3D1514F-11C5-7142-AC46-2F90FB211A53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771775" y="117475"/>
            <a:ext cx="5943600" cy="123507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99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8998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怎样从发生火灾的森林逃生？</a:t>
            </a:r>
          </a:p>
        </p:txBody>
      </p:sp>
      <p:graphicFrame>
        <p:nvGraphicFramePr>
          <p:cNvPr id="50180" name="Group 4">
            <a:extLst>
              <a:ext uri="{FF2B5EF4-FFF2-40B4-BE49-F238E27FC236}">
                <a16:creationId xmlns:a16="http://schemas.microsoft.com/office/drawing/2014/main" id="{108A001C-A5B4-D34C-B8EC-35A82474FDAA}"/>
              </a:ext>
            </a:extLst>
          </p:cNvPr>
          <p:cNvGraphicFramePr>
            <a:graphicFrameLocks noGrp="1"/>
          </p:cNvGraphicFramePr>
          <p:nvPr/>
        </p:nvGraphicFramePr>
        <p:xfrm>
          <a:off x="396875" y="909638"/>
          <a:ext cx="8569325" cy="5834062"/>
        </p:xfrm>
        <a:graphic>
          <a:graphicData uri="http://schemas.openxmlformats.org/drawingml/2006/table">
            <a:tbl>
              <a:tblPr/>
              <a:tblGrid>
                <a:gridCol w="8569325">
                  <a:extLst>
                    <a:ext uri="{9D8B030D-6E8A-4147-A177-3AD203B41FA5}">
                      <a16:colId xmlns:a16="http://schemas.microsoft.com/office/drawing/2014/main" val="322660436"/>
                    </a:ext>
                  </a:extLst>
                </a:gridCol>
              </a:tblGrid>
              <a:tr h="5834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常用火场自救方法：</a:t>
                      </a:r>
                      <a:b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 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 一是退入安全区。扑火队（组）在扑火时，要观察火场变化，万一出现飞火和气旋时，组织扑火人员进入植被少、火焰低的地区。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   二是按规范点火自救。要统一指挥，选择在比较平坦的地方，一边打两侧的火，一边跟着火头方向前进。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   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   三是按规范俯卧避险。发生危险时，应就近选择植被少的地方卧倒，脚朝火冲来的方向，扒开浮土直至露出湿土，把脸放进小坑里面，用衣服包住头，双手放在身体正面。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   四是按规范迎风突围。当风向突变，火掉头时，指挥员要果断下达突围命令，救火者自己要当机立断，选择草较小、较少的地方，用衣服包住头，憋住一口气，迎火猛冲突围。人在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7.5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秒内应当可以突围。千万不能与火赛跑，只能对着火冲。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6007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935fc0547030b7533b29359f">
            <a:extLst>
              <a:ext uri="{FF2B5EF4-FFF2-40B4-BE49-F238E27FC236}">
                <a16:creationId xmlns:a16="http://schemas.microsoft.com/office/drawing/2014/main" id="{EBF6080A-000B-C444-BE3E-7C228BFC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矩形 2">
            <a:extLst>
              <a:ext uri="{FF2B5EF4-FFF2-40B4-BE49-F238E27FC236}">
                <a16:creationId xmlns:a16="http://schemas.microsoft.com/office/drawing/2014/main" id="{3CC362F2-AC79-F649-A04C-C4C34882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214313"/>
            <a:ext cx="6643687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/>
              <a:t>森林防火知识大全 </a:t>
            </a:r>
            <a:endParaRPr lang="en-US" altLang="zh-CN" sz="2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/>
              <a:t>1</a:t>
            </a:r>
            <a:r>
              <a:rPr lang="zh-CN" altLang="en-US" sz="2400"/>
              <a:t>、“森林防火”的含意是什么？ </a:t>
            </a:r>
            <a:endParaRPr lang="en-US" altLang="zh-CN" sz="2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/>
              <a:t>答：是指森林、林木和林地火灾的预防和扑救。 </a:t>
            </a:r>
            <a:endParaRPr lang="en-US" altLang="zh-CN" sz="2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/>
              <a:t>2</a:t>
            </a:r>
            <a:r>
              <a:rPr lang="zh-CN" altLang="en-US" sz="2400"/>
              <a:t>、森林扑火工作实行什么原则？ </a:t>
            </a:r>
            <a:endParaRPr lang="en-US" altLang="zh-CN" sz="2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/>
              <a:t>答：森林扑火工作实行发动群众与专业队伍相结合的原则。林区所有单位都应当建立群众扑火队，并注意加强训练，提高素质；国营林场还必须组织专业扑火队。</a:t>
            </a:r>
            <a:endParaRPr lang="en-US" altLang="zh-CN" sz="2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/>
              <a:t> </a:t>
            </a:r>
            <a:r>
              <a:rPr lang="en-US" altLang="zh-CN" sz="2400"/>
              <a:t>3</a:t>
            </a:r>
            <a:r>
              <a:rPr lang="zh-CN" altLang="en-US" sz="2400"/>
              <a:t>、森林防火期内，林区用火有什么规定？ </a:t>
            </a:r>
            <a:endParaRPr lang="en-US" altLang="zh-CN" sz="2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/>
              <a:t>答：森林防火期内。在林区禁止野外用火；因特殊情况需要用火的，必须严格申请批准手续，并领取野外用火许可证</a:t>
            </a:r>
            <a:r>
              <a:rPr lang="en-US" altLang="zh-CN" sz="2400"/>
              <a:t>》</a:t>
            </a:r>
            <a:r>
              <a:rPr lang="zh-CN" altLang="en-US" sz="2400"/>
              <a:t>。</a:t>
            </a:r>
            <a:endParaRPr lang="en-US" altLang="zh-CN" sz="2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/>
              <a:t> </a:t>
            </a:r>
            <a:r>
              <a:rPr lang="en-US" altLang="zh-CN" sz="2400"/>
              <a:t>4</a:t>
            </a:r>
            <a:r>
              <a:rPr lang="zh-CN" altLang="en-US" sz="2400"/>
              <a:t>、经批准的用火单位和个人，在用火时必须做到“五不烧”指什么？ </a:t>
            </a:r>
            <a:endParaRPr lang="en-US" altLang="zh-CN" sz="2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/>
              <a:t>答：防火路不合格不烧；防火人员及扑火工具未到位不烧；天气干燥三级风以上不烧；上山火不烧；四级（含四级）以上天气不烧。 </a:t>
            </a:r>
            <a:endParaRPr lang="en-US" altLang="zh-CN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935fc0547030b7533b29359f">
            <a:extLst>
              <a:ext uri="{FF2B5EF4-FFF2-40B4-BE49-F238E27FC236}">
                <a16:creationId xmlns:a16="http://schemas.microsoft.com/office/drawing/2014/main" id="{29479852-3473-3F4B-98D0-4BF109649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矩形 2">
            <a:extLst>
              <a:ext uri="{FF2B5EF4-FFF2-40B4-BE49-F238E27FC236}">
                <a16:creationId xmlns:a16="http://schemas.microsoft.com/office/drawing/2014/main" id="{CF844F28-8443-C248-877A-6A9688A5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57188"/>
            <a:ext cx="6643687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/>
              <a:t>5</a:t>
            </a:r>
            <a:r>
              <a:rPr lang="zh-CN" altLang="en-US"/>
              <a:t>、进入林区必须做到“五不准”指什么？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 答：不准在林区内乱扔烟蒂、火柴梗；不准在林区风燃放爆竹、焰火；不准在林区内烧火驱兽；不准在林区内烧火取暖、烧烤食物；不准在林区内玩火取乐。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 </a:t>
            </a:r>
            <a:r>
              <a:rPr lang="en-US" altLang="zh-CN"/>
              <a:t>6</a:t>
            </a:r>
            <a:r>
              <a:rPr lang="zh-CN" altLang="en-US"/>
              <a:t>、森林火险等级是怎样划分的？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答：森林火险等级分为五级。一级为难以燃烧的天气可以进行用火；二级为不易燃烧的天气，可以进行用火，但出可能走火；三级为能够燃烧的天气，要控制用火；四级为容易燃烧的高火险天气，林区应停止用火；五级为极易燃烧的最高等级火险天气，要严禁一切里外用火。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 </a:t>
            </a:r>
            <a:r>
              <a:rPr lang="en-US" altLang="zh-CN"/>
              <a:t>7</a:t>
            </a:r>
            <a:r>
              <a:rPr lang="zh-CN" altLang="en-US"/>
              <a:t>、什么是森林防火期？我省的森林防火期规定在什么时间？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答：一般把森林容易发生火灾的季节，规定为森林防火期。根据气候特点和森林火灾的发生规律，河南省划定每年的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日到第二年的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30</a:t>
            </a:r>
            <a:r>
              <a:rPr lang="zh-CN" altLang="en-US"/>
              <a:t>日为森林防火期。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/>
              <a:t>8</a:t>
            </a:r>
            <a:r>
              <a:rPr lang="zh-CN" altLang="en-US"/>
              <a:t>、扑救森林火灾不能组织哪些人上山扑火？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答：老人、妇女、中小学生、儿童及身残体弱者。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 </a:t>
            </a:r>
            <a:r>
              <a:rPr lang="en-US" altLang="zh-CN"/>
              <a:t>9</a:t>
            </a:r>
            <a:r>
              <a:rPr lang="zh-CN" altLang="en-US"/>
              <a:t>、森林燃烧必须具备哪三个条件？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答：可燃物、氧气和一定的温度。 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/>
              <a:t>10</a:t>
            </a:r>
            <a:r>
              <a:rPr lang="zh-CN" altLang="en-US"/>
              <a:t>、森林中的可燃物是指哪些？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 答：森林中的乔木、灌木、杂草、蕨类、苔藓、地衣、枯立木、腐朽木、枯枝落叶以及地下层的腐殖质、泥炭等，均属可燃物。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b5889d094530dbced3581b6f">
            <a:extLst>
              <a:ext uri="{FF2B5EF4-FFF2-40B4-BE49-F238E27FC236}">
                <a16:creationId xmlns:a16="http://schemas.microsoft.com/office/drawing/2014/main" id="{3A7527C6-9F64-F044-AF96-CD6E1376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>
            <a:extLst>
              <a:ext uri="{FF2B5EF4-FFF2-40B4-BE49-F238E27FC236}">
                <a16:creationId xmlns:a16="http://schemas.microsoft.com/office/drawing/2014/main" id="{075EC647-7A77-7E42-8115-57F500DC9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47088" cy="659765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结束语：</a:t>
            </a:r>
            <a:br>
              <a:rPr lang="zh-CN" altLang="en-US" sz="2800">
                <a:solidFill>
                  <a:srgbClr val="33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>
                <a:solidFill>
                  <a:srgbClr val="33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有人说：“树木撑起了天空，如果森林消失，世界之顶的天空就会塌落，自然和人类就会一起死亡。”也有人说：“树是生命的摇篮，也是生命的源泉，应该珍惜应该爱护。”</a:t>
            </a:r>
            <a:br>
              <a:rPr lang="zh-CN" altLang="en-US" sz="2800">
                <a:solidFill>
                  <a:srgbClr val="33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>
                <a:solidFill>
                  <a:srgbClr val="33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不错，树木提供给我们多少利益，若不是它，哪儿来美景欣赏；若不是它，哪儿来那么多白纸，；若不是它，哪儿来书橱摆放书籍；若不是它</a:t>
            </a:r>
            <a:r>
              <a:rPr lang="en-US" altLang="zh-CN" sz="2800">
                <a:solidFill>
                  <a:srgbClr val="33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br>
              <a:rPr lang="en-US" altLang="zh-CN" sz="2800">
                <a:solidFill>
                  <a:srgbClr val="33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>
                <a:solidFill>
                  <a:srgbClr val="33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一棵大树能做成无数根火柴，可一根火柴却可以烧掉一片树林。</a:t>
            </a:r>
            <a:br>
              <a:rPr lang="zh-CN" altLang="en-US" sz="2800">
                <a:solidFill>
                  <a:srgbClr val="33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>
                <a:solidFill>
                  <a:srgbClr val="33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同学们，让我们一起守护这绿色的家园吧，让森林永远昌盛美丽，永远欣欣向荣吧！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1003232204584589">
            <a:extLst>
              <a:ext uri="{FF2B5EF4-FFF2-40B4-BE49-F238E27FC236}">
                <a16:creationId xmlns:a16="http://schemas.microsoft.com/office/drawing/2014/main" id="{827C7DD9-D882-2945-9E7D-AE944FEFC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DEC9FCEF-1A4C-AE4D-BE96-6047A22A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95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 descr="1.jpg">
            <a:extLst>
              <a:ext uri="{FF2B5EF4-FFF2-40B4-BE49-F238E27FC236}">
                <a16:creationId xmlns:a16="http://schemas.microsoft.com/office/drawing/2014/main" id="{E85F80A8-0950-9D4C-8B48-EFDAF702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 descr="2.jpg">
            <a:extLst>
              <a:ext uri="{FF2B5EF4-FFF2-40B4-BE49-F238E27FC236}">
                <a16:creationId xmlns:a16="http://schemas.microsoft.com/office/drawing/2014/main" id="{6C3A43F0-8505-C944-A7AE-74F019D5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46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 descr="2.1.jpg">
            <a:extLst>
              <a:ext uri="{FF2B5EF4-FFF2-40B4-BE49-F238E27FC236}">
                <a16:creationId xmlns:a16="http://schemas.microsoft.com/office/drawing/2014/main" id="{FF653C48-F59E-6440-B46B-69482D4D3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 descr="3.jpg">
            <a:extLst>
              <a:ext uri="{FF2B5EF4-FFF2-40B4-BE49-F238E27FC236}">
                <a16:creationId xmlns:a16="http://schemas.microsoft.com/office/drawing/2014/main" id="{4F527688-8D00-D841-B597-69742A149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1756</Words>
  <Application>Microsoft Macintosh PowerPoint</Application>
  <PresentationFormat>全屏显示(4:3)</PresentationFormat>
  <Paragraphs>57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Arial</vt:lpstr>
      <vt:lpstr>宋体</vt:lpstr>
      <vt:lpstr>Calibri</vt:lpstr>
      <vt:lpstr>微软雅黑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森林火灾的危害：</vt:lpstr>
      <vt:lpstr>说一说引起森林火灾的各种原因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结束语：          有人说：“树木撑起了天空，如果森林消失，世界之顶的天空就会塌落，自然和人类就会一起死亡。”也有人说：“树是生命的摇篮，也是生命的源泉，应该珍惜应该爱护。”         不错，树木提供给我们多少利益，若不是它，哪儿来美景欣赏；若不是它，哪儿来那么多白纸，；若不是它，哪儿来书橱摆放书籍；若不是它…… 一棵大树能做成无数根火柴，可一根火柴却可以烧掉一片树林。          同学们，让我们一起守护这绿色的家园吧，让森林永远昌盛美丽，永远欣欣向荣吧！ 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ch1251</cp:lastModifiedBy>
  <cp:revision>9</cp:revision>
  <dcterms:created xsi:type="dcterms:W3CDTF">2010-12-27T01:42:54Z</dcterms:created>
  <dcterms:modified xsi:type="dcterms:W3CDTF">2020-04-19T13:06:48Z</dcterms:modified>
</cp:coreProperties>
</file>