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676399"/>
          </a:xfrm>
        </p:spPr>
        <p:txBody>
          <a:bodyPr>
            <a:normAutofit fontScale="90000"/>
          </a:bodyPr>
          <a:lstStyle/>
          <a:p>
            <a:r>
              <a:rPr lang="en-US" dirty="0"/>
              <a:t>PES UNIVERSITY</a:t>
            </a:r>
            <a:br>
              <a:rPr lang="en-US" dirty="0"/>
            </a:br>
            <a:r>
              <a:rPr lang="en-US" dirty="0"/>
              <a:t>ELECTRONIC CITY CAMPUS</a:t>
            </a:r>
            <a:br>
              <a:rPr lang="en-US" dirty="0"/>
            </a:br>
            <a:r>
              <a:rPr lang="en-US" dirty="0"/>
              <a:t>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3124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 :-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LEARNING R USING Pokémon DATASET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BATCH NO </a:t>
            </a:r>
            <a:r>
              <a:rPr lang="en-US" dirty="0"/>
              <a:t>:-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11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SHREYAS MD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AAYUSH KAPOOR</a:t>
            </a:r>
          </a:p>
        </p:txBody>
      </p:sp>
    </p:spTree>
    <p:extLst>
      <p:ext uri="{BB962C8B-B14F-4D97-AF65-F5344CB8AC3E}">
        <p14:creationId xmlns:p14="http://schemas.microsoft.com/office/powerpoint/2010/main" val="25615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C527-BCEE-4C6A-9070-86BBC9C7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828800"/>
          </a:xfrm>
        </p:spPr>
        <p:txBody>
          <a:bodyPr>
            <a:normAutofit/>
          </a:bodyPr>
          <a:lstStyle/>
          <a:p>
            <a:r>
              <a:rPr lang="en-IN" sz="1400" dirty="0"/>
              <a:t> </a:t>
            </a:r>
            <a:br>
              <a:rPr lang="en-IN" sz="1400" dirty="0"/>
            </a:br>
            <a:r>
              <a:rPr lang="en-IN" sz="1600" dirty="0" err="1"/>
              <a:t>ggplot</a:t>
            </a:r>
            <a:r>
              <a:rPr lang="en-IN" sz="1600" dirty="0"/>
              <a:t>(data, </a:t>
            </a:r>
            <a:r>
              <a:rPr lang="en-IN" sz="1600" dirty="0" err="1"/>
              <a:t>aes</a:t>
            </a:r>
            <a:r>
              <a:rPr lang="en-IN" sz="1600" dirty="0"/>
              <a:t>(x=Type_1, fill=Generation)) + </a:t>
            </a:r>
            <a:br>
              <a:rPr lang="en-IN" sz="1600" dirty="0"/>
            </a:br>
            <a:r>
              <a:rPr lang="en-IN" sz="1600" dirty="0"/>
              <a:t>  </a:t>
            </a:r>
            <a:r>
              <a:rPr lang="en-IN" sz="1600" dirty="0" err="1"/>
              <a:t>geom_bar</a:t>
            </a:r>
            <a:r>
              <a:rPr lang="en-IN" sz="1600" dirty="0"/>
              <a:t>() +</a:t>
            </a:r>
            <a:br>
              <a:rPr lang="en-IN" sz="1600" dirty="0"/>
            </a:br>
            <a:r>
              <a:rPr lang="en-IN" sz="1600" dirty="0"/>
              <a:t>  labs(x="Generation", y="Number of Pokémon",</a:t>
            </a:r>
            <a:br>
              <a:rPr lang="en-IN" sz="1600" dirty="0"/>
            </a:br>
            <a:r>
              <a:rPr lang="en-IN" sz="1600" dirty="0"/>
              <a:t>       title="Number of Pokémon of each primary type per generation") +</a:t>
            </a:r>
            <a:br>
              <a:rPr lang="en-IN" sz="1600" dirty="0"/>
            </a:br>
            <a:r>
              <a:rPr lang="en-IN" sz="1600" dirty="0"/>
              <a:t>  </a:t>
            </a:r>
            <a:r>
              <a:rPr lang="en-IN" sz="1600" dirty="0" err="1"/>
              <a:t>theme_bw</a:t>
            </a:r>
            <a:r>
              <a:rPr lang="en-IN" sz="1600" dirty="0"/>
              <a:t>() +</a:t>
            </a:r>
            <a:br>
              <a:rPr lang="en-IN" sz="1600" dirty="0"/>
            </a:br>
            <a:r>
              <a:rPr lang="en-IN" sz="1600" dirty="0"/>
              <a:t>  theme(</a:t>
            </a:r>
            <a:r>
              <a:rPr lang="en-IN" sz="1600" dirty="0" err="1"/>
              <a:t>axis.text.x</a:t>
            </a:r>
            <a:r>
              <a:rPr lang="en-IN" sz="1600" dirty="0"/>
              <a:t>=</a:t>
            </a:r>
            <a:r>
              <a:rPr lang="en-IN" sz="1600" dirty="0" err="1"/>
              <a:t>element_text</a:t>
            </a:r>
            <a:r>
              <a:rPr lang="en-IN" sz="1600" dirty="0"/>
              <a:t>(angle=45, </a:t>
            </a:r>
            <a:r>
              <a:rPr lang="en-IN" sz="1600" dirty="0" err="1"/>
              <a:t>hjust</a:t>
            </a:r>
            <a:r>
              <a:rPr lang="en-IN" sz="1600" dirty="0"/>
              <a:t>=1))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FF8009-99D9-4C03-BB62-86089AD43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475375" cy="4525963"/>
          </a:xfrm>
        </p:spPr>
      </p:pic>
    </p:spTree>
    <p:extLst>
      <p:ext uri="{BB962C8B-B14F-4D97-AF65-F5344CB8AC3E}">
        <p14:creationId xmlns:p14="http://schemas.microsoft.com/office/powerpoint/2010/main" val="262771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599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19100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Pokémon have advantage over other certain types like Fire against Grass.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Pokémon's with mega evolution.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Few Pokémon are multi-type.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compare  generation the Pokémon belong to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can compare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Pokémon’s HP , Special Attack ,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Defense and so on.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  <a:p>
            <a:pPr marL="514350" indent="-514350" algn="l">
              <a:buFont typeface="+mj-lt"/>
              <a:buAutoNum type="arabicPeriod"/>
            </a:pPr>
            <a:endParaRPr lang="en-US" sz="1800" dirty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4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DAA0-01C5-4BC8-A1B6-93E7503A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761999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0070C0"/>
                </a:solidFill>
              </a:rPr>
              <a:t>LITERATURE SURVEY</a:t>
            </a:r>
            <a:br>
              <a:rPr lang="en-IN" sz="1800" b="1" dirty="0">
                <a:solidFill>
                  <a:srgbClr val="0070C0"/>
                </a:solidFill>
              </a:rPr>
            </a:br>
            <a:r>
              <a:rPr lang="en-IN" sz="1800" b="1" dirty="0">
                <a:solidFill>
                  <a:srgbClr val="0070C0"/>
                </a:solidFill>
              </a:rPr>
              <a:t>                                               </a:t>
            </a:r>
            <a:r>
              <a:rPr lang="en-I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Aayush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D1C29-7056-470B-AFDE-A0562F3A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219199"/>
            <a:ext cx="8305800" cy="556260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its initial release by Niantic in 2016,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Pokemon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go has become one of the most downloaded augmented reality games in this world.</a:t>
            </a:r>
          </a:p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game involves the use of geolocation and needs the player to move around in order to find Pokémon , capture them and use them to fight the other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pokemon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game has its own share of benefits and drawbacks in its run starting from 2016 till this date.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Benefits: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1.more visits to public parks ,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meuseums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historic locations have been noticed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2.but the most clearly visible advantage is that of the increased levels of physical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activity,which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has had very positive influence on the health of individuals.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3.A conducted survey shows that the weekly physical activity like walking of a minimum of 150 minutes has increased from 31% to 75% of the people after owning the game.</a:t>
            </a:r>
          </a:p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3.Drawbacks: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1.A major drawback is seen in the form of driving , biking accidents as a lot of the users tend to play it while driving/riding.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2.There has also been an increase in trespassing and visits to dangerous locations where people have been mugged etc.</a:t>
            </a:r>
          </a:p>
          <a:p>
            <a:pPr algn="l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988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6922-B0B3-4C94-8B8B-CD438158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2500" b="1" dirty="0">
                <a:solidFill>
                  <a:srgbClr val="0070C0"/>
                </a:solidFill>
              </a:rPr>
              <a:t>LITERATURE SURVEY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ACE6-6528-47C8-B3EC-4219ECA4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dirty="0"/>
              <a:t>Pokémon go is one of most owned augmented reality games in the world and continues to grow till date.</a:t>
            </a:r>
          </a:p>
          <a:p>
            <a:pPr marL="0" indent="0">
              <a:buNone/>
            </a:pPr>
            <a:r>
              <a:rPr lang="en-US" sz="5200" dirty="0"/>
              <a:t>The game involves the user to move around in real life in order to progress and capture Pokémon which are present in different locations.</a:t>
            </a:r>
          </a:p>
          <a:p>
            <a:endParaRPr lang="en-US" sz="5200" dirty="0"/>
          </a:p>
          <a:p>
            <a:r>
              <a:rPr lang="en-US" sz="5200" b="1" u="sng" dirty="0"/>
              <a:t>Health effects of </a:t>
            </a:r>
            <a:r>
              <a:rPr lang="en-US" sz="5200" b="1" u="sng" dirty="0" err="1"/>
              <a:t>pokemon</a:t>
            </a:r>
            <a:r>
              <a:rPr lang="en-US" sz="5200" b="1" u="sng" dirty="0"/>
              <a:t> GO:</a:t>
            </a:r>
          </a:p>
          <a:p>
            <a:endParaRPr lang="en-US" sz="5200" dirty="0"/>
          </a:p>
          <a:p>
            <a:pPr marL="0" indent="0">
              <a:buNone/>
            </a:pPr>
            <a:r>
              <a:rPr lang="en-US" sz="5200" dirty="0"/>
              <a:t>1.There have been a lot of cases where Pokémon go has helped a lot of people fight depression.</a:t>
            </a:r>
          </a:p>
          <a:p>
            <a:endParaRPr lang="en-US" sz="5200" dirty="0"/>
          </a:p>
          <a:p>
            <a:pPr marL="0" indent="0">
              <a:buNone/>
            </a:pPr>
            <a:r>
              <a:rPr lang="en-US" sz="5200" dirty="0"/>
              <a:t>2.The number of obesity cases have reduced significantly in countries like the U.S, where a lot of the youth population suffers from it.</a:t>
            </a:r>
          </a:p>
          <a:p>
            <a:endParaRPr lang="en-US" sz="5200" dirty="0"/>
          </a:p>
          <a:p>
            <a:pPr marL="0" indent="0">
              <a:buNone/>
            </a:pPr>
            <a:r>
              <a:rPr lang="en-US" sz="5200" dirty="0"/>
              <a:t>3.There have been cases where it has also reduced the type 2 diabetes burden.</a:t>
            </a:r>
          </a:p>
          <a:p>
            <a:endParaRPr lang="en-US" sz="5200" dirty="0"/>
          </a:p>
          <a:p>
            <a:pPr marL="0" indent="0">
              <a:buNone/>
            </a:pPr>
            <a:r>
              <a:rPr lang="en-US" sz="5200" dirty="0"/>
              <a:t>4.It has helped a lot of the youth battle the deficiency in vitamin D.</a:t>
            </a:r>
          </a:p>
          <a:p>
            <a:endParaRPr lang="en-US" sz="5200" dirty="0"/>
          </a:p>
          <a:p>
            <a:pPr marL="0" indent="0">
              <a:buNone/>
            </a:pPr>
            <a:r>
              <a:rPr lang="en-US" sz="5200" dirty="0"/>
              <a:t>Overall, even though the app wasn't marketed as a health app, in many ways it acts as one due to the regular physical activity(walking etc.) the people indulge in, in order to progress in the game.</a:t>
            </a:r>
          </a:p>
          <a:p>
            <a:endParaRPr lang="en-US" sz="5200" dirty="0"/>
          </a:p>
          <a:p>
            <a:r>
              <a:rPr lang="en-US" sz="5200" b="1" u="sng" dirty="0"/>
              <a:t>Safety fears:</a:t>
            </a:r>
          </a:p>
          <a:p>
            <a:endParaRPr lang="en-US" sz="5200" dirty="0"/>
          </a:p>
          <a:p>
            <a:pPr marL="0" indent="0">
              <a:buNone/>
            </a:pPr>
            <a:r>
              <a:rPr lang="en-US" sz="5200" dirty="0"/>
              <a:t>1.The game draws people into a lot of geographical locations which are deemed dangerous. There have been many cases where in the users have been rescued from such locations by the emergency services.</a:t>
            </a:r>
          </a:p>
          <a:p>
            <a:endParaRPr lang="en-US" sz="5200" dirty="0"/>
          </a:p>
          <a:p>
            <a:pPr marL="0" indent="0">
              <a:buNone/>
            </a:pPr>
            <a:r>
              <a:rPr lang="en-US" sz="5200" dirty="0"/>
              <a:t>2.Teenagers have been robbed of phones at gunpoint in many areas as the game draws a lot of people to real places, making it easy for criminals to spot congregation points.</a:t>
            </a:r>
          </a:p>
          <a:p>
            <a:pPr marL="0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sz="5200" dirty="0"/>
              <a:t>3.Also as the majority of the users are teenagers( a significant population below 18), The worrying fact is that a lot of locations are         deemed dangerous for this population and yet, there hasn’t been any action taken towards prohibiting their entry into such places.</a:t>
            </a:r>
          </a:p>
          <a:p>
            <a:pPr marL="0" indent="0">
              <a:buNone/>
            </a:pPr>
            <a:r>
              <a:rPr lang="en-US" sz="5200" dirty="0"/>
              <a:t>Many believe that the solution to this is by hiding certain locations for people under 18.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2978-E82D-4C5B-B3C7-6F880AF9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114800"/>
            <a:ext cx="5486400" cy="685800"/>
          </a:xfrm>
        </p:spPr>
        <p:txBody>
          <a:bodyPr>
            <a:normAutofit/>
          </a:bodyPr>
          <a:lstStyle/>
          <a:p>
            <a:r>
              <a:rPr lang="en-IN" sz="1400" dirty="0"/>
              <a:t>Check whether the Pokémon of 6</a:t>
            </a:r>
            <a:r>
              <a:rPr lang="en-IN" sz="1400" baseline="30000" dirty="0"/>
              <a:t>th</a:t>
            </a:r>
            <a:r>
              <a:rPr lang="en-IN" sz="1400" dirty="0"/>
              <a:t> generation are Legendary or not based on Total value.</a:t>
            </a:r>
          </a:p>
        </p:txBody>
      </p:sp>
      <p:pic>
        <p:nvPicPr>
          <p:cNvPr id="6" name="Picture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994ACC-5B89-4D51-9111-654E3B1C24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" b="2481"/>
          <a:stretch>
            <a:fillRect/>
          </a:stretch>
        </p:blipFill>
        <p:spPr>
          <a:xfrm>
            <a:off x="1792288" y="76201"/>
            <a:ext cx="5486400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94C85-2DE2-4A93-91D2-72C7C9CC8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" y="4800600"/>
            <a:ext cx="8991600" cy="1447800"/>
          </a:xfrm>
        </p:spPr>
        <p:txBody>
          <a:bodyPr>
            <a:noAutofit/>
          </a:bodyPr>
          <a:lstStyle/>
          <a:p>
            <a:r>
              <a:rPr lang="en-IN" sz="1600" i="1" dirty="0"/>
              <a:t>trainingData &lt;- data [data $ Generation &lt; 5,]</a:t>
            </a:r>
          </a:p>
          <a:p>
            <a:r>
              <a:rPr lang="en-IN" sz="1600" i="1" dirty="0"/>
              <a:t>statsData &lt;- subset (trainingData, select = c(+Name, +Total, +HP, +Attack, +Defense, +Sp_Atk, +Sp_Def, +Speed, +isLegendary))</a:t>
            </a:r>
          </a:p>
          <a:p>
            <a:r>
              <a:rPr lang="en-IN" sz="1600" i="1" dirty="0"/>
              <a:t>ggplot(statsData, aes(Total, fill = isLegendary)) + geom_histogram( binwidth = 30)</a:t>
            </a:r>
          </a:p>
        </p:txBody>
      </p:sp>
    </p:spTree>
    <p:extLst>
      <p:ext uri="{BB962C8B-B14F-4D97-AF65-F5344CB8AC3E}">
        <p14:creationId xmlns:p14="http://schemas.microsoft.com/office/powerpoint/2010/main" val="69196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5DB4-17FF-4B2A-A26C-63162FE5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2362200"/>
          </a:xfrm>
        </p:spPr>
        <p:txBody>
          <a:bodyPr>
            <a:normAutofit/>
          </a:bodyPr>
          <a:lstStyle/>
          <a:p>
            <a:r>
              <a:rPr lang="en-IN" sz="1600" b="1" dirty="0"/>
              <a:t>Count of Legendary Pokémon in each generation along with its summary.</a:t>
            </a:r>
            <a:br>
              <a:rPr lang="en-IN" sz="1600" b="1" dirty="0"/>
            </a:br>
            <a:br>
              <a:rPr lang="en-IN" sz="1600" b="1" dirty="0"/>
            </a:br>
            <a:br>
              <a:rPr lang="en-IN" sz="1600" b="1" dirty="0"/>
            </a:br>
            <a:r>
              <a:rPr lang="en-IN" sz="1400" dirty="0"/>
              <a:t>allLegendaries&lt;-data[</a:t>
            </a:r>
            <a:r>
              <a:rPr lang="en-IN" sz="1400" dirty="0" err="1"/>
              <a:t>data$isLegendary</a:t>
            </a:r>
            <a:r>
              <a:rPr lang="en-IN" sz="1400" dirty="0"/>
              <a:t> == “TRUE”]</a:t>
            </a:r>
            <a:br>
              <a:rPr lang="en-IN" sz="1400" dirty="0"/>
            </a:br>
            <a:r>
              <a:rPr lang="en-IN" sz="1400" dirty="0"/>
              <a:t>allLegendaries $ isLegendary&lt;-factor(allLegendaries [ , ”isLegendary”])</a:t>
            </a:r>
            <a:br>
              <a:rPr lang="en-IN" sz="1400" dirty="0"/>
            </a:br>
            <a:r>
              <a:rPr lang="en-IN" sz="1400" dirty="0"/>
              <a:t>legendariesPerGeneration &lt;-  </a:t>
            </a:r>
            <a:r>
              <a:rPr lang="en-IN" sz="1400" dirty="0" err="1"/>
              <a:t>as.data.frame</a:t>
            </a:r>
            <a:r>
              <a:rPr lang="en-IN" sz="1400" dirty="0"/>
              <a:t> (table(</a:t>
            </a:r>
            <a:r>
              <a:rPr lang="en-IN" sz="1400" dirty="0" err="1"/>
              <a:t>allLegendaries$Generation</a:t>
            </a:r>
            <a:r>
              <a:rPr lang="en-IN" sz="1400" dirty="0"/>
              <a:t>))</a:t>
            </a:r>
            <a:br>
              <a:rPr lang="en-IN" sz="1400" dirty="0"/>
            </a:br>
            <a:r>
              <a:rPr lang="en-IN" sz="1400" dirty="0"/>
              <a:t>colnames ( legendariesPerGeneration ) &lt;- c (“Generation” , ”Legendaries”)</a:t>
            </a:r>
            <a:br>
              <a:rPr lang="en-IN" sz="1400" dirty="0"/>
            </a:br>
            <a:r>
              <a:rPr lang="en-IN" sz="1400" dirty="0"/>
              <a:t>legendariesPerGeneration</a:t>
            </a:r>
            <a:br>
              <a:rPr lang="en-IN" sz="1400" dirty="0"/>
            </a:br>
            <a:r>
              <a:rPr lang="en-IN" sz="1400" dirty="0"/>
              <a:t>ggplot ( legendariesPerGeneration , aes (Generation , Legendaries))+geom_bar(stat = “identity”)</a:t>
            </a:r>
            <a:br>
              <a:rPr lang="en-IN" sz="1400" dirty="0"/>
            </a:br>
            <a:endParaRPr lang="en-IN" sz="1400" dirty="0"/>
          </a:p>
        </p:txBody>
      </p:sp>
      <p:pic>
        <p:nvPicPr>
          <p:cNvPr id="6" name="Content Placeholder 5" descr="A picture containing drawing, table, clock, computer&#10;&#10;Description automatically generated">
            <a:extLst>
              <a:ext uri="{FF2B5EF4-FFF2-40B4-BE49-F238E27FC236}">
                <a16:creationId xmlns:a16="http://schemas.microsoft.com/office/drawing/2014/main" id="{A801C92A-4AEE-4D04-AC16-5E9244FBBE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4648200" cy="3840162"/>
          </a:xfrm>
        </p:spPr>
      </p:pic>
      <p:pic>
        <p:nvPicPr>
          <p:cNvPr id="12" name="Content Placeholder 11" descr="A picture containing people&#10;&#10;Description automatically generated">
            <a:extLst>
              <a:ext uri="{FF2B5EF4-FFF2-40B4-BE49-F238E27FC236}">
                <a16:creationId xmlns:a16="http://schemas.microsoft.com/office/drawing/2014/main" id="{0E295B7A-9C13-4B07-8018-98DBDA170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14" y="3238286"/>
            <a:ext cx="3002385" cy="1867113"/>
          </a:xfrm>
        </p:spPr>
      </p:pic>
    </p:spTree>
    <p:extLst>
      <p:ext uri="{BB962C8B-B14F-4D97-AF65-F5344CB8AC3E}">
        <p14:creationId xmlns:p14="http://schemas.microsoft.com/office/powerpoint/2010/main" val="88005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BB99-17D0-4A04-8AB9-10D1AA32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IN" sz="1600" b="1" dirty="0"/>
              <a:t>Comparing Types of Pokémon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2C04B-5199-4CE0-BBA1-F2E3FB77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521" y="914400"/>
            <a:ext cx="4040188" cy="2551451"/>
          </a:xfrm>
        </p:spPr>
        <p:txBody>
          <a:bodyPr>
            <a:normAutofit fontScale="77500" lnSpcReduction="20000"/>
          </a:bodyPr>
          <a:lstStyle/>
          <a:p>
            <a:r>
              <a:rPr lang="en-IN" sz="2300" b="0" dirty="0" err="1"/>
              <a:t>ggplot</a:t>
            </a:r>
            <a:r>
              <a:rPr lang="en-IN" sz="2300" b="0" dirty="0"/>
              <a:t>(data, </a:t>
            </a:r>
            <a:r>
              <a:rPr lang="en-IN" sz="2300" b="0" dirty="0" err="1"/>
              <a:t>aes</a:t>
            </a:r>
            <a:r>
              <a:rPr lang="en-IN" sz="2300" b="0" dirty="0"/>
              <a:t>(x=</a:t>
            </a:r>
            <a:r>
              <a:rPr lang="en-IN" sz="2300" b="0" dirty="0" err="1"/>
              <a:t>fct_infreq</a:t>
            </a:r>
            <a:r>
              <a:rPr lang="en-IN" sz="2300" b="0" dirty="0"/>
              <a:t>(Type_1))) + </a:t>
            </a:r>
          </a:p>
          <a:p>
            <a:r>
              <a:rPr lang="en-IN" sz="2300" b="0" dirty="0"/>
              <a:t>  </a:t>
            </a:r>
            <a:r>
              <a:rPr lang="en-IN" sz="2300" b="0" dirty="0" err="1"/>
              <a:t>geom_bar</a:t>
            </a:r>
            <a:r>
              <a:rPr lang="en-IN" sz="2300" b="0" dirty="0"/>
              <a:t>(fill="#99CCFF", colour="black") +  labs(x="Type 1", y="Frequency",</a:t>
            </a:r>
          </a:p>
          <a:p>
            <a:r>
              <a:rPr lang="en-IN" sz="2300" b="0" dirty="0"/>
              <a:t>       title="How many Pokémon of each primary type there are?") +</a:t>
            </a:r>
          </a:p>
          <a:p>
            <a:r>
              <a:rPr lang="en-IN" sz="2300" b="0" dirty="0"/>
              <a:t>  </a:t>
            </a:r>
            <a:r>
              <a:rPr lang="en-IN" sz="2300" b="0" dirty="0" err="1"/>
              <a:t>theme_bw</a:t>
            </a:r>
            <a:r>
              <a:rPr lang="en-IN" sz="2300" b="0" dirty="0"/>
              <a:t>() +  theme(</a:t>
            </a:r>
            <a:r>
              <a:rPr lang="en-IN" sz="2300" b="0" dirty="0" err="1"/>
              <a:t>axis.text.x</a:t>
            </a:r>
            <a:r>
              <a:rPr lang="en-IN" sz="2300" b="0" dirty="0"/>
              <a:t>=</a:t>
            </a:r>
            <a:r>
              <a:rPr lang="en-IN" sz="2300" b="0" dirty="0" err="1"/>
              <a:t>element_text</a:t>
            </a:r>
            <a:r>
              <a:rPr lang="en-IN" sz="2300" b="0" dirty="0"/>
              <a:t>(angle=45, </a:t>
            </a:r>
            <a:r>
              <a:rPr lang="en-IN" sz="2300" b="0" dirty="0" err="1"/>
              <a:t>hjust</a:t>
            </a:r>
            <a:r>
              <a:rPr lang="en-IN" sz="2300" b="0" dirty="0"/>
              <a:t>=1))</a:t>
            </a:r>
          </a:p>
          <a:p>
            <a:endParaRPr lang="en-IN" dirty="0"/>
          </a:p>
        </p:txBody>
      </p:sp>
      <p:pic>
        <p:nvPicPr>
          <p:cNvPr id="8" name="Content Placeholder 7" descr="A picture containing fence&#10;&#10;Description automatically generated">
            <a:extLst>
              <a:ext uri="{FF2B5EF4-FFF2-40B4-BE49-F238E27FC236}">
                <a16:creationId xmlns:a16="http://schemas.microsoft.com/office/drawing/2014/main" id="{40C3BE9D-CC80-4E21-BA65-4A1420399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69624"/>
            <a:ext cx="4040188" cy="31883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42615-EDB5-4A3F-ADA8-2FF306D39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2667000"/>
          </a:xfrm>
        </p:spPr>
        <p:txBody>
          <a:bodyPr>
            <a:noAutofit/>
          </a:bodyPr>
          <a:lstStyle/>
          <a:p>
            <a:r>
              <a:rPr lang="en-IN" sz="1800" b="0" dirty="0" err="1"/>
              <a:t>ggplot</a:t>
            </a:r>
            <a:r>
              <a:rPr lang="en-IN" sz="1800" b="0" dirty="0"/>
              <a:t>(data, </a:t>
            </a:r>
            <a:r>
              <a:rPr lang="en-IN" sz="1800" b="0" dirty="0" err="1"/>
              <a:t>aes</a:t>
            </a:r>
            <a:r>
              <a:rPr lang="en-IN" sz="1800" b="0" dirty="0"/>
              <a:t>(x=</a:t>
            </a:r>
            <a:r>
              <a:rPr lang="en-IN" sz="1800" b="0" dirty="0" err="1"/>
              <a:t>fct_infreq</a:t>
            </a:r>
            <a:r>
              <a:rPr lang="en-IN" sz="1800" b="0" dirty="0"/>
              <a:t>(Type_2))) +</a:t>
            </a:r>
          </a:p>
          <a:p>
            <a:r>
              <a:rPr lang="en-IN" sz="1800" b="0" dirty="0"/>
              <a:t>  </a:t>
            </a:r>
            <a:r>
              <a:rPr lang="en-IN" sz="1800" b="0" dirty="0" err="1"/>
              <a:t>geom_bar</a:t>
            </a:r>
            <a:r>
              <a:rPr lang="en-IN" sz="1800" b="0" dirty="0"/>
              <a:t>(fill="#99CCFF", colour="black") +  labs(x="Type 2", y="Frequency",</a:t>
            </a:r>
          </a:p>
          <a:p>
            <a:r>
              <a:rPr lang="en-IN" sz="1800" b="0" dirty="0"/>
              <a:t>       title="How many Pokémon of each secondary type there are?") +</a:t>
            </a:r>
          </a:p>
          <a:p>
            <a:r>
              <a:rPr lang="en-IN" sz="1800" b="0" dirty="0"/>
              <a:t>  </a:t>
            </a:r>
            <a:r>
              <a:rPr lang="en-IN" sz="1800" b="0" dirty="0" err="1"/>
              <a:t>theme_bw</a:t>
            </a:r>
            <a:r>
              <a:rPr lang="en-IN" sz="1800" b="0" dirty="0"/>
              <a:t>() +theme(</a:t>
            </a:r>
            <a:r>
              <a:rPr lang="en-IN" sz="1800" b="0" dirty="0" err="1"/>
              <a:t>axis.text.x</a:t>
            </a:r>
            <a:r>
              <a:rPr lang="en-IN" sz="1800" b="0" dirty="0"/>
              <a:t>=</a:t>
            </a:r>
            <a:r>
              <a:rPr lang="en-IN" sz="1800" b="0" dirty="0" err="1"/>
              <a:t>element_text</a:t>
            </a:r>
            <a:r>
              <a:rPr lang="en-IN" sz="1800" b="0" dirty="0"/>
              <a:t>(angle=45, </a:t>
            </a:r>
            <a:r>
              <a:rPr lang="en-IN" sz="1800" b="0" dirty="0" err="1"/>
              <a:t>hjust</a:t>
            </a:r>
            <a:r>
              <a:rPr lang="en-IN" sz="1800" b="0" dirty="0"/>
              <a:t>=1))</a:t>
            </a:r>
          </a:p>
        </p:txBody>
      </p:sp>
      <p:pic>
        <p:nvPicPr>
          <p:cNvPr id="10" name="Content Placeholder 9" descr="A close up of a device&#10;&#10;Description automatically generated">
            <a:extLst>
              <a:ext uri="{FF2B5EF4-FFF2-40B4-BE49-F238E27FC236}">
                <a16:creationId xmlns:a16="http://schemas.microsoft.com/office/drawing/2014/main" id="{C95E9230-360A-4B4F-A2AE-07AFB32FEE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93" y="3689117"/>
            <a:ext cx="4041775" cy="3189629"/>
          </a:xfrm>
        </p:spPr>
      </p:pic>
    </p:spTree>
    <p:extLst>
      <p:ext uri="{BB962C8B-B14F-4D97-AF65-F5344CB8AC3E}">
        <p14:creationId xmlns:p14="http://schemas.microsoft.com/office/powerpoint/2010/main" val="221183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22B9-014F-4C4F-8195-0D4F5E55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3429000"/>
            <a:ext cx="5486400" cy="533400"/>
          </a:xfrm>
        </p:spPr>
        <p:txBody>
          <a:bodyPr>
            <a:normAutofit/>
          </a:bodyPr>
          <a:lstStyle/>
          <a:p>
            <a:r>
              <a:rPr lang="en-IN" sz="1600" dirty="0"/>
              <a:t>Boxplot for HP</a:t>
            </a:r>
          </a:p>
        </p:txBody>
      </p:sp>
      <p:pic>
        <p:nvPicPr>
          <p:cNvPr id="6" name="Picture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54C4BDB-0345-4AEF-BEFD-8F4C90A2AF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" b="3048"/>
          <a:stretch>
            <a:fillRect/>
          </a:stretch>
        </p:blipFill>
        <p:spPr>
          <a:xfrm>
            <a:off x="1762436" y="-18853"/>
            <a:ext cx="5486400" cy="320040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0CA4DFD-0F53-42E1-9DBE-03D6F69A07A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28600" y="4490569"/>
            <a:ext cx="8534400" cy="161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ggplot2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(data %&gt;%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group_by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(Type.1) %&gt;% mutate(med=median(HP)),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(x=reorder(Type_1, HP, FUN=median), y=HP))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geom_boxplot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(fill=med))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scale_fill_gradient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(low="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paleturquoise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", high="paleturquoise4")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coord_flip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+ labs(x="Type 1", title="Boxplot of HP")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theme_bw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theme(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legend.position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="none") </a:t>
            </a:r>
          </a:p>
        </p:txBody>
      </p:sp>
    </p:spTree>
    <p:extLst>
      <p:ext uri="{BB962C8B-B14F-4D97-AF65-F5344CB8AC3E}">
        <p14:creationId xmlns:p14="http://schemas.microsoft.com/office/powerpoint/2010/main" val="278071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59CA-C689-465E-975F-FC18C4D7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191000"/>
            <a:ext cx="5486400" cy="457200"/>
          </a:xfrm>
        </p:spPr>
        <p:txBody>
          <a:bodyPr>
            <a:normAutofit/>
          </a:bodyPr>
          <a:lstStyle/>
          <a:p>
            <a:r>
              <a:rPr lang="en-IN" sz="1400" dirty="0"/>
              <a:t>Display Pokémon with the highest attack 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459AA7-7A21-4096-B429-FAC4E9FF7F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" b="3048"/>
          <a:stretch>
            <a:fillRect/>
          </a:stretch>
        </p:blipFill>
        <p:spPr>
          <a:xfrm>
            <a:off x="1600200" y="0"/>
            <a:ext cx="5486400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5A1A0-ACA5-4FA8-9028-43D1852E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4724400"/>
            <a:ext cx="8915400" cy="2286000"/>
          </a:xfrm>
        </p:spPr>
        <p:txBody>
          <a:bodyPr>
            <a:normAutofit fontScale="32500" lnSpcReduction="20000"/>
          </a:bodyPr>
          <a:lstStyle/>
          <a:p>
            <a:r>
              <a:rPr lang="en-IN" sz="3700" dirty="0"/>
              <a:t>data %&gt;%</a:t>
            </a:r>
          </a:p>
          <a:p>
            <a:r>
              <a:rPr lang="en-IN" sz="3700" dirty="0"/>
              <a:t>	select(Name , Attack) %&gt;%</a:t>
            </a:r>
          </a:p>
          <a:p>
            <a:r>
              <a:rPr lang="en-IN" sz="3700" dirty="0"/>
              <a:t>	arrange(</a:t>
            </a:r>
            <a:r>
              <a:rPr lang="en-IN" sz="3700" dirty="0" err="1"/>
              <a:t>desc</a:t>
            </a:r>
            <a:r>
              <a:rPr lang="en-IN" sz="3700" dirty="0"/>
              <a:t>(Attack)) %&gt;%</a:t>
            </a:r>
          </a:p>
          <a:p>
            <a:r>
              <a:rPr lang="en-IN" sz="3700" dirty="0"/>
              <a:t>	slice(1:10) %&gt;%</a:t>
            </a:r>
          </a:p>
          <a:p>
            <a:r>
              <a:rPr lang="en-IN" sz="3700" dirty="0"/>
              <a:t>	</a:t>
            </a:r>
            <a:r>
              <a:rPr lang="en-IN" sz="3700" dirty="0" err="1"/>
              <a:t>ggplot</a:t>
            </a:r>
            <a:r>
              <a:rPr lang="en-IN" sz="3700" dirty="0"/>
              <a:t>(</a:t>
            </a:r>
            <a:r>
              <a:rPr lang="en-IN" sz="3700" dirty="0" err="1"/>
              <a:t>aes</a:t>
            </a:r>
            <a:r>
              <a:rPr lang="en-IN" sz="3700" dirty="0"/>
              <a:t>(x=reorder(Name , Attack), y=Attack)) +</a:t>
            </a:r>
          </a:p>
          <a:p>
            <a:r>
              <a:rPr lang="en-IN" sz="3700" dirty="0"/>
              <a:t>	</a:t>
            </a:r>
            <a:r>
              <a:rPr lang="en-IN" sz="3700" dirty="0" err="1"/>
              <a:t>geom_bar</a:t>
            </a:r>
            <a:r>
              <a:rPr lang="en-IN" sz="3700" dirty="0"/>
              <a:t>(stat=“identity”, </a:t>
            </a:r>
            <a:r>
              <a:rPr lang="en-IN" sz="3700" dirty="0" err="1"/>
              <a:t>aes</a:t>
            </a:r>
            <a:r>
              <a:rPr lang="en-IN" sz="3700" dirty="0"/>
              <a:t>(fill=Attack), colour=“black”, 	</a:t>
            </a:r>
            <a:r>
              <a:rPr lang="en-IN" sz="3700" dirty="0" err="1"/>
              <a:t>show.legend</a:t>
            </a:r>
            <a:r>
              <a:rPr lang="en-IN" sz="3700" dirty="0"/>
              <a:t>=FALSE) +</a:t>
            </a:r>
          </a:p>
          <a:p>
            <a:r>
              <a:rPr lang="en-IN" sz="3700" dirty="0"/>
              <a:t>	</a:t>
            </a:r>
            <a:r>
              <a:rPr lang="en-IN" sz="3700" dirty="0" err="1"/>
              <a:t>geom_label</a:t>
            </a:r>
            <a:r>
              <a:rPr lang="en-IN" sz="3700" dirty="0"/>
              <a:t> ( </a:t>
            </a:r>
            <a:r>
              <a:rPr lang="en-IN" sz="3700" dirty="0" err="1"/>
              <a:t>aes</a:t>
            </a:r>
            <a:r>
              <a:rPr lang="en-IN" sz="3700" dirty="0"/>
              <a:t> (label=Attack)) + </a:t>
            </a:r>
          </a:p>
          <a:p>
            <a:r>
              <a:rPr lang="en-IN" sz="3700" dirty="0"/>
              <a:t>	</a:t>
            </a:r>
            <a:r>
              <a:rPr lang="en-IN" sz="3700" dirty="0" err="1"/>
              <a:t>scale_fill_gradient</a:t>
            </a:r>
            <a:r>
              <a:rPr lang="en-IN" sz="3700" dirty="0"/>
              <a:t>(low=“</a:t>
            </a:r>
            <a:r>
              <a:rPr lang="en-IN" sz="3700" dirty="0" err="1"/>
              <a:t>paleturquoise</a:t>
            </a:r>
            <a:r>
              <a:rPr lang="en-IN" sz="3700" dirty="0"/>
              <a:t>” , high=“paletturquoise4”) +</a:t>
            </a:r>
          </a:p>
          <a:p>
            <a:r>
              <a:rPr lang="en-IN" sz="3700" dirty="0"/>
              <a:t>	</a:t>
            </a:r>
            <a:r>
              <a:rPr lang="en-IN" sz="3700" dirty="0" err="1"/>
              <a:t>coord_flip</a:t>
            </a:r>
            <a:r>
              <a:rPr lang="en-IN" sz="3700" dirty="0"/>
              <a:t>() + labs( x =“Name” , title =“ Top 10 Attack </a:t>
            </a:r>
            <a:r>
              <a:rPr lang="en-IN" sz="3700" dirty="0" err="1"/>
              <a:t>Pokemon</a:t>
            </a:r>
            <a:r>
              <a:rPr lang="en-IN" sz="3700" dirty="0"/>
              <a:t>”) +</a:t>
            </a:r>
          </a:p>
          <a:p>
            <a:r>
              <a:rPr lang="en-IN" sz="3700" dirty="0"/>
              <a:t>	</a:t>
            </a:r>
            <a:r>
              <a:rPr lang="en-IN" sz="3700" dirty="0" err="1"/>
              <a:t>theme_bw</a:t>
            </a:r>
            <a:r>
              <a:rPr lang="en-IN" sz="3700" dirty="0"/>
              <a:t>()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67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Office Theme</vt:lpstr>
      <vt:lpstr>PES UNIVERSITY ELECTRONIC CITY CAMPUS R PROGRAMMING</vt:lpstr>
      <vt:lpstr>OBJECTIVES</vt:lpstr>
      <vt:lpstr>LITERATURE SURVEY                                                Aayush</vt:lpstr>
      <vt:lpstr>LITERATURE SURVEY</vt:lpstr>
      <vt:lpstr>Check whether the Pokémon of 6th generation are Legendary or not based on Total value.</vt:lpstr>
      <vt:lpstr>Count of Legendary Pokémon in each generation along with its summary.   allLegendaries&lt;-data[data$isLegendary == “TRUE”] allLegendaries $ isLegendary&lt;-factor(allLegendaries [ , ”isLegendary”]) legendariesPerGeneration &lt;-  as.data.frame (table(allLegendaries$Generation)) colnames ( legendariesPerGeneration ) &lt;- c (“Generation” , ”Legendaries”) legendariesPerGeneration ggplot ( legendariesPerGeneration , aes (Generation , Legendaries))+geom_bar(stat = “identity”) </vt:lpstr>
      <vt:lpstr>Comparing Types of Pokémon</vt:lpstr>
      <vt:lpstr>Boxplot for HP</vt:lpstr>
      <vt:lpstr>Display Pokémon with the highest attack </vt:lpstr>
      <vt:lpstr>  ggplot(data, aes(x=Type_1, fill=Generation)) +    geom_bar() +   labs(x="Generation", y="Number of Pokémon",        title="Number of Pokémon of each primary type per generation") +   theme_bw() +   theme(axis.text.x=element_text(angle=45, hjust=1))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 UNIVERSITY ELECTRONIC CITY CAMPUS R PROGRAMMING</dc:title>
  <dc:creator>All</dc:creator>
  <cp:lastModifiedBy>Shreyas MD</cp:lastModifiedBy>
  <cp:revision>36</cp:revision>
  <dcterms:created xsi:type="dcterms:W3CDTF">2006-08-16T00:00:00Z</dcterms:created>
  <dcterms:modified xsi:type="dcterms:W3CDTF">2019-10-13T16:07:46Z</dcterms:modified>
</cp:coreProperties>
</file>