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57" r:id="rId4"/>
    <p:sldId id="25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2" r:id="rId28"/>
    <p:sldId id="283" r:id="rId29"/>
    <p:sldId id="284" r:id="rId30"/>
    <p:sldId id="285" r:id="rId31"/>
    <p:sldId id="288" r:id="rId32"/>
    <p:sldId id="287" r:id="rId33"/>
    <p:sldId id="289" r:id="rId34"/>
    <p:sldId id="290" r:id="rId35"/>
    <p:sldId id="291" r:id="rId36"/>
    <p:sldId id="293" r:id="rId37"/>
    <p:sldId id="292" r:id="rId38"/>
    <p:sldId id="297" r:id="rId39"/>
    <p:sldId id="298" r:id="rId40"/>
    <p:sldId id="300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3" r:id="rId54"/>
    <p:sldId id="314" r:id="rId55"/>
    <p:sldId id="315" r:id="rId56"/>
    <p:sldId id="316" r:id="rId57"/>
    <p:sldId id="317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DB2-C012-E246-F0DE-31927687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7799-66BC-A5FB-E02B-1A8C32957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6E5A-88AD-FF01-93B0-AFA8153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394D-B05C-75EE-1454-B96E2BEA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64A7-8DCD-BDB0-A777-DFB6AAAD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96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04FC-1633-CBBB-58D8-B1EE1B37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13E49-AD34-CDD6-8DCD-FC5B0C7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F62D-D4C8-675E-B91B-F26732EF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07FB-8BEC-364F-538D-CC765D59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8036-16DD-2F33-6404-FB3E7D92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0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21F4-FB58-0997-4368-D99989B4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83159-5691-9F29-3BA1-4C5DEEBDE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4C09-71A9-EED6-A825-87BE5ABA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EFD5-CA0F-6A87-F0EA-8FA86D49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7E5D-B499-C302-0F54-FD70BB0D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603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9EE-D493-5A8F-8102-93A092D3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1B1C-8E37-D3F6-BF81-F3419A0C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B7E0E-4D12-6B5A-3FB0-F14DE212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8373-C917-6B9B-C27A-FFE0E7A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F32-F79F-B973-5AB9-56413BA5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75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D6C-D3B1-9F27-1682-9DE76E07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290BB-6C35-9A67-8F4D-6D18FA32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3AC18-E8D9-37F8-517F-DA3C6628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A6A2-3F31-7651-A536-47A4CCF4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3DC7-0F4A-C4EA-3AAB-99C30B8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82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B7F7-97CD-0F7E-6616-4978CC91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AC1D-1636-5001-A783-DA1AFA3B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120D5-4027-65B3-DEFA-A4BC84E9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8D97-04F7-A250-9D90-24EA609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E0AF-6750-4F98-0DD0-706E1723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3F87-BA1D-D7C6-9E3E-EC9E5E8A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289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D82E-A9E0-1060-76E7-0764CE77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E77D-0C3A-C2CD-2E46-27BBAD8F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03E6-E3BF-5A89-8549-27DEC5010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7946D-1DBE-9D6C-CE09-553DAA575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4DD03-8861-9824-39A8-33018501E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93FAE-80C2-701E-7427-B74F79F7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1741E-ED26-7BF0-CF5D-885EFE9E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00441-C2CA-06DE-8134-40043E65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680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C2A1-6F34-84FD-1825-2453A47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31A7A-C9D5-2988-B874-924427FF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0B7FF-475B-9052-1DD3-78C91AEB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94B36-82C9-F269-DF56-5B16D9D7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92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CDE51-86B5-4142-C831-C5111AB8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3D0DA-1E05-B3D3-CAB8-2DA8E63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D039-9078-9BD8-D6FC-47FA79CA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35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7B05-C148-2897-0C26-D8192272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843-EBDD-2A57-AB84-99C50771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8A06-B82B-9C33-C3B6-AD1A267F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3613-A77B-B1FA-D503-50A3B639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9F90A-ED89-1F03-19F2-90CC3742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8F9-E129-5041-9DC8-279C37DC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94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E354-D614-63D8-049B-34E06735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2F3BF-94BF-7D6F-B40B-C451840E1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7E7F1-2CDB-BF26-D868-A0CA7EB8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2E79D-FFBA-671D-97A6-D799F82D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813FB-5F28-ABF4-66D2-4151A03D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7F02-C6C5-C3C7-B5C2-87B4D5B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9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390B7-E6C8-D6A7-20F3-9B6FD466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86B6-4BD3-04E9-3F28-4E411141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04C2-429F-58A0-B29C-C62D21DFB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D87A-8E5D-42EF-A373-2E4944BE56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04D3-4329-816E-5B4C-B6E56A08F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5C83-A281-0D4D-9389-4CD42DE2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519A-57F2-4EBE-8E54-CE7120F6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0993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A44C0A1-ECE3-BD12-D46D-C7E24576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94" y="344448"/>
            <a:ext cx="1411338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8856A-EA3C-B476-EB83-E46DAA004E22}"/>
              </a:ext>
            </a:extLst>
          </p:cNvPr>
          <p:cNvSpPr txBox="1"/>
          <p:nvPr/>
        </p:nvSpPr>
        <p:spPr>
          <a:xfrm>
            <a:off x="6096000" y="3275111"/>
            <a:ext cx="5570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BAE67E"/>
                </a:solidFill>
                <a:effectLst/>
                <a:latin typeface="Fira Code" pitchFamily="1" charset="0"/>
              </a:rPr>
              <a:t>print</a:t>
            </a:r>
            <a:r>
              <a:rPr lang="en-US" sz="1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1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1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1400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US" sz="1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1400" b="0">
                <a:solidFill>
                  <a:srgbClr val="FFA759"/>
                </a:solidFill>
                <a:effectLst/>
                <a:latin typeface="Fira Code" pitchFamily="1" charset="0"/>
              </a:rPr>
              <a:t>int</a:t>
            </a:r>
            <a:r>
              <a:rPr lang="en-US" sz="1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1400" b="0">
                <a:solidFill>
                  <a:srgbClr val="BAE67E"/>
                </a:solidFill>
                <a:effectLst/>
                <a:latin typeface="Fira Code" pitchFamily="1" charset="0"/>
              </a:rPr>
              <a:t>input</a:t>
            </a:r>
            <a:r>
              <a:rPr lang="en-US" sz="1400" b="0">
                <a:solidFill>
                  <a:srgbClr val="CBCCC6"/>
                </a:solidFill>
                <a:effectLst/>
                <a:latin typeface="Fira Code" pitchFamily="1" charset="0"/>
              </a:rPr>
              <a:t>("</a:t>
            </a:r>
            <a:r>
              <a:rPr lang="en-US" sz="1400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US" sz="1400" b="0">
                <a:solidFill>
                  <a:srgbClr val="CBCCC6"/>
                </a:solidFill>
                <a:effectLst/>
                <a:latin typeface="Fira Code" pitchFamily="1" charset="0"/>
              </a:rPr>
              <a:t>")))</a:t>
            </a:r>
            <a:endParaRPr lang="en-US" sz="1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69FABB4-4475-7AB7-DED6-04A8D9FB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3" y="412554"/>
            <a:ext cx="1183204" cy="13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8EBB7C-806D-C8D4-6F3D-D0FC65F3D417}"/>
              </a:ext>
            </a:extLst>
          </p:cNvPr>
          <p:cNvSpPr txBox="1"/>
          <p:nvPr/>
        </p:nvSpPr>
        <p:spPr>
          <a:xfrm>
            <a:off x="918174" y="2151727"/>
            <a:ext cx="609755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#</a:t>
            </a:r>
            <a:r>
              <a:rPr lang="en-PH" sz="1400" b="0">
                <a:solidFill>
                  <a:srgbClr val="F07178"/>
                </a:solidFill>
                <a:effectLst/>
                <a:latin typeface="Fira Code" pitchFamily="1" charset="0"/>
              </a:rPr>
              <a:t>include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&lt;</a:t>
            </a:r>
            <a:r>
              <a:rPr lang="en-PH" sz="1400" b="0">
                <a:solidFill>
                  <a:srgbClr val="FFCC66"/>
                </a:solidFill>
                <a:effectLst/>
                <a:latin typeface="Fira Code" pitchFamily="1" charset="0"/>
              </a:rPr>
              <a:t>stdio.h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&gt;</a:t>
            </a:r>
            <a:endParaRPr lang="en-PH" sz="1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400" b="0">
                <a:solidFill>
                  <a:srgbClr val="BAE67E"/>
                </a:solidFill>
                <a:effectLst/>
                <a:latin typeface="Fira Code" pitchFamily="1" charset="0"/>
              </a:rPr>
              <a:t>main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sz="1400" b="0" i="1">
                <a:solidFill>
                  <a:srgbClr val="95E6CB"/>
                </a:solidFill>
                <a:effectLst/>
                <a:latin typeface="Fira Code" pitchFamily="1" charset="0"/>
              </a:rPr>
              <a:t>void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14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n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     </a:t>
            </a: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1400" b="0">
                <a:solidFill>
                  <a:srgbClr val="BAE67E"/>
                </a:solidFill>
                <a:effectLst/>
                <a:latin typeface="Fira Code" pitchFamily="1" charset="0"/>
              </a:rPr>
              <a:t>printf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sz="1400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)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1400" b="0">
                <a:solidFill>
                  <a:srgbClr val="BAE67E"/>
                </a:solidFill>
                <a:effectLst/>
                <a:latin typeface="Fira Code" pitchFamily="1" charset="0"/>
              </a:rPr>
              <a:t>scanf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sz="1400" b="0">
                <a:solidFill>
                  <a:srgbClr val="95E6CB"/>
                </a:solidFill>
                <a:effectLst/>
                <a:latin typeface="Fira Code" pitchFamily="1" charset="0"/>
              </a:rPr>
              <a:t>%d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",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400" b="0">
                <a:solidFill>
                  <a:srgbClr val="F29668"/>
                </a:solidFill>
                <a:effectLst/>
                <a:latin typeface="Fira Code" pitchFamily="1" charset="0"/>
              </a:rPr>
              <a:t>&amp;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n)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1400" b="0">
                <a:solidFill>
                  <a:srgbClr val="BAE67E"/>
                </a:solidFill>
                <a:effectLst/>
                <a:latin typeface="Fira Code" pitchFamily="1" charset="0"/>
              </a:rPr>
              <a:t>printf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sz="1400" b="0">
                <a:solidFill>
                  <a:srgbClr val="95E6CB"/>
                </a:solidFill>
                <a:effectLst/>
                <a:latin typeface="Fira Code" pitchFamily="1" charset="0"/>
              </a:rPr>
              <a:t>%d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",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n</a:t>
            </a:r>
            <a:r>
              <a:rPr lang="en-PH" sz="1400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PH" sz="1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)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1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4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4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 marL="342900" indent="-342900">
              <a:spcAft>
                <a:spcPts val="600"/>
              </a:spcAft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PH" sz="14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52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46047"/>
            <a:ext cx="6574972" cy="1165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92D050"/>
                </a:solidFill>
                <a:latin typeface="Coolvetica Rg" panose="020B0603030602020004" pitchFamily="34" charset="0"/>
              </a:rPr>
              <a:t>high-level languages utilize </a:t>
            </a:r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abstraction</a:t>
            </a:r>
            <a:r>
              <a:rPr lang="en-US" sz="2800">
                <a:solidFill>
                  <a:srgbClr val="92D050"/>
                </a:solidFill>
                <a:latin typeface="Coolvetica Rg" panose="020B0603030602020004" pitchFamily="34" charset="0"/>
              </a:rPr>
              <a:t> over common </a:t>
            </a:r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patterns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E824026-CE8A-1DF6-B73D-D4E8A2296610}"/>
              </a:ext>
            </a:extLst>
          </p:cNvPr>
          <p:cNvSpPr txBox="1">
            <a:spLocks/>
          </p:cNvSpPr>
          <p:nvPr/>
        </p:nvSpPr>
        <p:spPr>
          <a:xfrm>
            <a:off x="643813" y="2263095"/>
            <a:ext cx="6574972" cy="25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E59736-84C3-CB04-6F26-427D58959700}"/>
              </a:ext>
            </a:extLst>
          </p:cNvPr>
          <p:cNvSpPr txBox="1"/>
          <p:nvPr/>
        </p:nvSpPr>
        <p:spPr>
          <a:xfrm>
            <a:off x="5325448" y="3014717"/>
            <a:ext cx="2297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2">
                    <a:lumMod val="10000"/>
                  </a:schemeClr>
                </a:solidFill>
                <a:latin typeface="Coolvetica Rg" panose="020B0603030602020004" pitchFamily="34" charset="0"/>
              </a:rPr>
              <a:t>as functions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46047"/>
            <a:ext cx="6574972" cy="1165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4"/>
                </a:solidFill>
                <a:latin typeface="Coolvetica Rg" panose="020B0603030602020004" pitchFamily="34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00933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46047"/>
            <a:ext cx="6574972" cy="1165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4"/>
                </a:solidFill>
                <a:latin typeface="Coolvetica Rg" panose="020B0603030602020004" pitchFamily="34" charset="0"/>
              </a:rPr>
              <a:t>patterns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as functions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E824026-CE8A-1DF6-B73D-D4E8A2296610}"/>
              </a:ext>
            </a:extLst>
          </p:cNvPr>
          <p:cNvSpPr txBox="1">
            <a:spLocks/>
          </p:cNvSpPr>
          <p:nvPr/>
        </p:nvSpPr>
        <p:spPr>
          <a:xfrm>
            <a:off x="643813" y="2263095"/>
            <a:ext cx="6574972" cy="25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0E8DCE-0E7B-89AA-E508-A2F7B8CF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3" y="412554"/>
            <a:ext cx="1183204" cy="13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8A3B4-6225-3D48-769F-3A2DD6F2EB9B}"/>
              </a:ext>
            </a:extLst>
          </p:cNvPr>
          <p:cNvSpPr txBox="1"/>
          <p:nvPr/>
        </p:nvSpPr>
        <p:spPr>
          <a:xfrm>
            <a:off x="3047223" y="227483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b="0" i="1">
                <a:solidFill>
                  <a:srgbClr val="F28779"/>
                </a:solidFill>
                <a:effectLst/>
                <a:latin typeface="Fira Code" pitchFamily="1" charset="0"/>
              </a:rPr>
              <a:t>[]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{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5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b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</a:br>
            <a:r>
              <a:rPr lang="en-PH" b="0" i="1">
                <a:solidFill>
                  <a:srgbClr val="FF8F40"/>
                </a:solidFill>
                <a:effectLst/>
                <a:latin typeface="Fira Code" pitchFamily="1" charset="0"/>
              </a:rPr>
              <a:t>size_t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xs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(</a:t>
            </a:r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&lt;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i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++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temp      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   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5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A44C0A1-ECE3-BD12-D46D-C7E24576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6" y="372438"/>
            <a:ext cx="1411338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E33DA-64B3-0852-A106-7349D4B1917B}"/>
              </a:ext>
            </a:extLst>
          </p:cNvPr>
          <p:cNvSpPr txBox="1"/>
          <p:nvPr/>
        </p:nvSpPr>
        <p:spPr>
          <a:xfrm>
            <a:off x="3472932" y="3167390"/>
            <a:ext cx="5246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>
                <a:solidFill>
                  <a:srgbClr val="BAE67E"/>
                </a:solidFill>
                <a:effectLst/>
                <a:latin typeface="Fira Code" pitchFamily="1" charset="0"/>
              </a:rPr>
              <a:t>reversed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([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5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])</a:t>
            </a:r>
            <a:endParaRPr lang="en-PH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75AA-7212-EA9F-83B8-A962A4C53E25}"/>
              </a:ext>
            </a:extLst>
          </p:cNvPr>
          <p:cNvSpPr txBox="1"/>
          <p:nvPr/>
        </p:nvSpPr>
        <p:spPr>
          <a:xfrm>
            <a:off x="3945780" y="6268262"/>
            <a:ext cx="4300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>
                <a:solidFill>
                  <a:schemeClr val="accent1">
                    <a:lumMod val="75000"/>
                  </a:schemeClr>
                </a:solidFill>
                <a:latin typeface="Coolvetica Rg" panose="020B0603030602020004" pitchFamily="34" charset="0"/>
              </a:rPr>
              <a:t>* this returns a reversed generator over the list</a:t>
            </a:r>
            <a:endParaRPr lang="en-PH" sz="1600" b="0">
              <a:solidFill>
                <a:schemeClr val="accent1">
                  <a:lumMod val="75000"/>
                </a:schemeClr>
              </a:solidFill>
              <a:effectLst/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95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A44C0A1-ECE3-BD12-D46D-C7E24576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6" y="372438"/>
            <a:ext cx="1411338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E33DA-64B3-0852-A106-7349D4B1917B}"/>
              </a:ext>
            </a:extLst>
          </p:cNvPr>
          <p:cNvSpPr txBox="1"/>
          <p:nvPr/>
        </p:nvSpPr>
        <p:spPr>
          <a:xfrm>
            <a:off x="3810972" y="3167390"/>
            <a:ext cx="4570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>
                <a:solidFill>
                  <a:srgbClr val="BAE67E"/>
                </a:solidFill>
                <a:effectLst/>
                <a:latin typeface="Fira Code" pitchFamily="1" charset="0"/>
              </a:rPr>
              <a:t>reversed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800" b="0">
                <a:solidFill>
                  <a:srgbClr val="BAE67E"/>
                </a:solidFill>
                <a:effectLst/>
                <a:latin typeface="Fira Code" pitchFamily="1" charset="0"/>
              </a:rPr>
              <a:t>range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7</a:t>
            </a:r>
            <a:r>
              <a:rPr lang="en-PH" sz="2800" b="0">
                <a:solidFill>
                  <a:srgbClr val="CBCCC6"/>
                </a:solidFill>
                <a:effectLst/>
                <a:latin typeface="Fira Code" pitchFamily="1" charset="0"/>
              </a:rPr>
              <a:t>))</a:t>
            </a:r>
            <a:endParaRPr lang="en-PH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75AA-7212-EA9F-83B8-A962A4C53E25}"/>
              </a:ext>
            </a:extLst>
          </p:cNvPr>
          <p:cNvSpPr txBox="1"/>
          <p:nvPr/>
        </p:nvSpPr>
        <p:spPr>
          <a:xfrm>
            <a:off x="3945780" y="6268262"/>
            <a:ext cx="4300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>
                <a:solidFill>
                  <a:schemeClr val="accent1">
                    <a:lumMod val="75000"/>
                  </a:schemeClr>
                </a:solidFill>
                <a:latin typeface="Coolvetica Rg" panose="020B0603030602020004" pitchFamily="34" charset="0"/>
              </a:rPr>
              <a:t>* this returns a reversed generator over the list</a:t>
            </a:r>
            <a:endParaRPr lang="en-PH" sz="1600" b="0">
              <a:solidFill>
                <a:schemeClr val="accent1">
                  <a:lumMod val="75000"/>
                </a:schemeClr>
              </a:solidFill>
              <a:effectLst/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0FF9472-A7F9-4855-D089-25149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6" y="546948"/>
            <a:ext cx="1498715" cy="10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E33DA-64B3-0852-A106-7349D4B1917B}"/>
              </a:ext>
            </a:extLst>
          </p:cNvPr>
          <p:cNvSpPr txBox="1"/>
          <p:nvPr/>
        </p:nvSpPr>
        <p:spPr>
          <a:xfrm>
            <a:off x="4455853" y="3167390"/>
            <a:ext cx="3280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>
                <a:solidFill>
                  <a:srgbClr val="CBCEBC"/>
                </a:solidFill>
                <a:effectLst/>
                <a:latin typeface="Fira Code" pitchFamily="1" charset="0"/>
              </a:rPr>
              <a:t>reverse [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800" b="0">
                <a:solidFill>
                  <a:srgbClr val="F29668"/>
                </a:solidFill>
                <a:effectLst/>
                <a:latin typeface="Fira Code" pitchFamily="1" charset="0"/>
              </a:rPr>
              <a:t>..</a:t>
            </a:r>
            <a:r>
              <a:rPr lang="en-PH" sz="28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2800" b="0">
                <a:solidFill>
                  <a:srgbClr val="CBCEBC"/>
                </a:solidFill>
                <a:effectLst/>
                <a:latin typeface="Fira Code" pitchFamily="1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18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6" y="436747"/>
            <a:ext cx="1388515" cy="1388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5343719" y="2967335"/>
            <a:ext cx="1504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6461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6" y="436747"/>
            <a:ext cx="1388515" cy="1388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5035419" y="2967335"/>
            <a:ext cx="2121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 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4401D-F123-B550-6DF9-CA8FE736641F}"/>
              </a:ext>
            </a:extLst>
          </p:cNvPr>
          <p:cNvSpPr/>
          <p:nvPr/>
        </p:nvSpPr>
        <p:spPr>
          <a:xfrm>
            <a:off x="5141167" y="2967335"/>
            <a:ext cx="690466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A9C89-8032-08DF-EF5D-4F75CA03EB00}"/>
              </a:ext>
            </a:extLst>
          </p:cNvPr>
          <p:cNvSpPr txBox="1"/>
          <p:nvPr/>
        </p:nvSpPr>
        <p:spPr>
          <a:xfrm>
            <a:off x="4425819" y="4224048"/>
            <a:ext cx="212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>
                <a:solidFill>
                  <a:srgbClr val="92D050"/>
                </a:solidFill>
                <a:effectLst/>
                <a:latin typeface="Fira Code" pitchFamily="1" charset="0"/>
              </a:rPr>
              <a:t>reverse</a:t>
            </a:r>
            <a:r>
              <a:rPr lang="en-PH" sz="1800" b="0">
                <a:solidFill>
                  <a:srgbClr val="CBCEBC"/>
                </a:solidFill>
                <a:effectLst/>
                <a:latin typeface="Fira Code" pitchFamily="1" charset="0"/>
              </a:rPr>
              <a:t> glyph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0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46047"/>
            <a:ext cx="6574972" cy="11659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i="1">
                <a:solidFill>
                  <a:schemeClr val="accent5">
                    <a:lumMod val="60000"/>
                    <a:lumOff val="40000"/>
                  </a:schemeClr>
                </a:solidFill>
                <a:latin typeface="Corbel Light" panose="020B0303020204020204" pitchFamily="34" charset="0"/>
              </a:rPr>
              <a:t>“If I have seen further, it is by standing on the shoulders of giants.”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8816CC7-CB47-7679-19C1-958D3B89E3EB}"/>
              </a:ext>
            </a:extLst>
          </p:cNvPr>
          <p:cNvSpPr txBox="1">
            <a:spLocks/>
          </p:cNvSpPr>
          <p:nvPr/>
        </p:nvSpPr>
        <p:spPr>
          <a:xfrm>
            <a:off x="7548465" y="4011952"/>
            <a:ext cx="2114939" cy="52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Corbel Light" panose="020B0303020204020204" pitchFamily="34" charset="0"/>
              </a:rPr>
              <a:t>- Sir Isaac Newton</a:t>
            </a:r>
          </a:p>
        </p:txBody>
      </p:sp>
    </p:spTree>
    <p:extLst>
      <p:ext uri="{BB962C8B-B14F-4D97-AF65-F5344CB8AC3E}">
        <p14:creationId xmlns:p14="http://schemas.microsoft.com/office/powerpoint/2010/main" val="29560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6" y="436747"/>
            <a:ext cx="1388515" cy="1388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5035419" y="2967335"/>
            <a:ext cx="2121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 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4401D-F123-B550-6DF9-CA8FE736641F}"/>
              </a:ext>
            </a:extLst>
          </p:cNvPr>
          <p:cNvSpPr/>
          <p:nvPr/>
        </p:nvSpPr>
        <p:spPr>
          <a:xfrm>
            <a:off x="5999585" y="2967335"/>
            <a:ext cx="1063688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335A4-2FC2-7EBD-0E78-12A8E0B2A91E}"/>
              </a:ext>
            </a:extLst>
          </p:cNvPr>
          <p:cNvSpPr txBox="1"/>
          <p:nvPr/>
        </p:nvSpPr>
        <p:spPr>
          <a:xfrm>
            <a:off x="5651241" y="2488554"/>
            <a:ext cx="176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solidFill>
                  <a:srgbClr val="92D050"/>
                </a:solidFill>
                <a:latin typeface="Fira Code" pitchFamily="1" charset="0"/>
              </a:rPr>
              <a:t>range</a:t>
            </a:r>
            <a:r>
              <a:rPr lang="en-PH" sz="1800" b="0">
                <a:solidFill>
                  <a:srgbClr val="CBCEBC"/>
                </a:solidFill>
                <a:effectLst/>
                <a:latin typeface="Fira Code" pitchFamily="1" charset="0"/>
              </a:rPr>
              <a:t> glyph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8FA5F1-C51C-50CB-D633-A985D9C29551}"/>
              </a:ext>
            </a:extLst>
          </p:cNvPr>
          <p:cNvSpPr txBox="1"/>
          <p:nvPr/>
        </p:nvSpPr>
        <p:spPr>
          <a:xfrm>
            <a:off x="688858" y="2987843"/>
            <a:ext cx="52105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 i="1">
                <a:solidFill>
                  <a:srgbClr val="F28779"/>
                </a:solidFill>
                <a:effectLst/>
                <a:latin typeface="Fira Code" pitchFamily="1" charset="0"/>
              </a:rPr>
              <a:t>[]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{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5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b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</a:br>
            <a:r>
              <a:rPr lang="en-PH" sz="1600" b="0" i="1">
                <a:solidFill>
                  <a:srgbClr val="FF8F40"/>
                </a:solidFill>
                <a:effectLst/>
                <a:latin typeface="Fira Code" pitchFamily="1" charset="0"/>
              </a:rPr>
              <a:t>size_t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(</a:t>
            </a:r>
            <a:r>
              <a:rPr lang="en-PH" sz="16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&lt;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++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temp      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   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B57088-E92A-7C71-E41F-F212FDEB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62" y="1396998"/>
            <a:ext cx="943594" cy="10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r"/>
      </p:transition>
    </mc:Choice>
    <mc:Fallback xmlns="">
      <p:transition spd="slow">
        <p:push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1" y="4491500"/>
            <a:ext cx="1061544" cy="106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7593427" y="4560607"/>
            <a:ext cx="1504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28BC54-8BD6-EA70-2318-3532459C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31" y="2791084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DBCCA-E04E-FC6D-DBCC-DA780C86E6F8}"/>
              </a:ext>
            </a:extLst>
          </p:cNvPr>
          <p:cNvSpPr txBox="1"/>
          <p:nvPr/>
        </p:nvSpPr>
        <p:spPr>
          <a:xfrm>
            <a:off x="7593427" y="3173712"/>
            <a:ext cx="294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reverse [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..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631D1-5BFC-D6F3-0A1B-01C5C8E5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86" y="1014630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8DF77-B029-319A-88CF-819C50BE9830}"/>
              </a:ext>
            </a:extLst>
          </p:cNvPr>
          <p:cNvSpPr txBox="1"/>
          <p:nvPr/>
        </p:nvSpPr>
        <p:spPr>
          <a:xfrm>
            <a:off x="7484182" y="1496011"/>
            <a:ext cx="405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reversed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range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7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FA5F1-C51C-50CB-D633-A985D9C29551}"/>
              </a:ext>
            </a:extLst>
          </p:cNvPr>
          <p:cNvSpPr txBox="1"/>
          <p:nvPr/>
        </p:nvSpPr>
        <p:spPr>
          <a:xfrm>
            <a:off x="688858" y="2987843"/>
            <a:ext cx="52105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 i="1">
                <a:solidFill>
                  <a:srgbClr val="F28779"/>
                </a:solidFill>
                <a:effectLst/>
                <a:latin typeface="Fira Code" pitchFamily="1" charset="0"/>
              </a:rPr>
              <a:t>[]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{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5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b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</a:br>
            <a:r>
              <a:rPr lang="en-PH" sz="1600" b="0" i="1">
                <a:solidFill>
                  <a:srgbClr val="FF8F40"/>
                </a:solidFill>
                <a:effectLst/>
                <a:latin typeface="Fira Code" pitchFamily="1" charset="0"/>
              </a:rPr>
              <a:t>size_t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(</a:t>
            </a:r>
            <a:r>
              <a:rPr lang="en-PH" sz="16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&lt;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++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temp      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   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B57088-E92A-7C71-E41F-F212FDEB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62" y="1396998"/>
            <a:ext cx="943594" cy="10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5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3" y="4491500"/>
            <a:ext cx="1061544" cy="106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5343719" y="4560607"/>
            <a:ext cx="1504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28BC54-8BD6-EA70-2318-3532459C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23" y="2791084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DBCCA-E04E-FC6D-DBCC-DA780C86E6F8}"/>
              </a:ext>
            </a:extLst>
          </p:cNvPr>
          <p:cNvSpPr txBox="1"/>
          <p:nvPr/>
        </p:nvSpPr>
        <p:spPr>
          <a:xfrm>
            <a:off x="5343719" y="3173712"/>
            <a:ext cx="294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reverse [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..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631D1-5BFC-D6F3-0A1B-01C5C8E5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78" y="1014630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8DF77-B029-319A-88CF-819C50BE9830}"/>
              </a:ext>
            </a:extLst>
          </p:cNvPr>
          <p:cNvSpPr txBox="1"/>
          <p:nvPr/>
        </p:nvSpPr>
        <p:spPr>
          <a:xfrm>
            <a:off x="5234474" y="1496011"/>
            <a:ext cx="405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reversed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range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7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FA5F1-C51C-50CB-D633-A985D9C29551}"/>
              </a:ext>
            </a:extLst>
          </p:cNvPr>
          <p:cNvSpPr txBox="1"/>
          <p:nvPr/>
        </p:nvSpPr>
        <p:spPr>
          <a:xfrm>
            <a:off x="-5210513" y="2987843"/>
            <a:ext cx="52105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 i="1">
                <a:solidFill>
                  <a:srgbClr val="F28779"/>
                </a:solidFill>
                <a:effectLst/>
                <a:latin typeface="Fira Code" pitchFamily="1" charset="0"/>
              </a:rPr>
              <a:t>[]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{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5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b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</a:br>
            <a:r>
              <a:rPr lang="en-PH" sz="1600" b="0" i="1">
                <a:solidFill>
                  <a:srgbClr val="FF8F40"/>
                </a:solidFill>
                <a:effectLst/>
                <a:latin typeface="Fira Code" pitchFamily="1" charset="0"/>
              </a:rPr>
              <a:t>size_t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sizeof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(</a:t>
            </a:r>
            <a:r>
              <a:rPr lang="en-PH" sz="1600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&lt;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/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++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temp      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   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    xs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i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-</a:t>
            </a:r>
            <a:r>
              <a:rPr lang="en-PH" sz="16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16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 temp</a:t>
            </a:r>
            <a:r>
              <a:rPr lang="en-PH" sz="1600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sz="16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1600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B57088-E92A-7C71-E41F-F212FDEB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8909" y="1396998"/>
            <a:ext cx="943594" cy="10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0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3" y="4491500"/>
            <a:ext cx="1061544" cy="106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4981769" y="4560607"/>
            <a:ext cx="2000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 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28BC54-8BD6-EA70-2318-3532459C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73" y="2791084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DBCCA-E04E-FC6D-DBCC-DA780C86E6F8}"/>
              </a:ext>
            </a:extLst>
          </p:cNvPr>
          <p:cNvSpPr txBox="1"/>
          <p:nvPr/>
        </p:nvSpPr>
        <p:spPr>
          <a:xfrm>
            <a:off x="4981769" y="3173712"/>
            <a:ext cx="294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reverse [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..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631D1-5BFC-D6F3-0A1B-01C5C8E5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28" y="1014630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8DF77-B029-319A-88CF-819C50BE9830}"/>
              </a:ext>
            </a:extLst>
          </p:cNvPr>
          <p:cNvSpPr txBox="1"/>
          <p:nvPr/>
        </p:nvSpPr>
        <p:spPr>
          <a:xfrm>
            <a:off x="4872523" y="1496011"/>
            <a:ext cx="5519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reversed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range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7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 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9A5CC-CD87-AF7B-7DFA-4ABF389C53CE}"/>
              </a:ext>
            </a:extLst>
          </p:cNvPr>
          <p:cNvSpPr/>
          <p:nvPr/>
        </p:nvSpPr>
        <p:spPr>
          <a:xfrm>
            <a:off x="6724649" y="1374063"/>
            <a:ext cx="2076451" cy="75001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6A642-92D2-2CEA-E5AB-D56F667AAB98}"/>
              </a:ext>
            </a:extLst>
          </p:cNvPr>
          <p:cNvSpPr/>
          <p:nvPr/>
        </p:nvSpPr>
        <p:spPr>
          <a:xfrm>
            <a:off x="6453431" y="3011074"/>
            <a:ext cx="1357069" cy="75001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A1678-2D4E-4659-1969-7F1BDCC01A1A}"/>
              </a:ext>
            </a:extLst>
          </p:cNvPr>
          <p:cNvSpPr/>
          <p:nvPr/>
        </p:nvSpPr>
        <p:spPr>
          <a:xfrm>
            <a:off x="5810250" y="4560607"/>
            <a:ext cx="1057276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31064FB3-3389-029F-F061-84C9EF95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3" y="4491500"/>
            <a:ext cx="1061544" cy="106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F4CC-0F28-C056-3FFA-3C171419D071}"/>
              </a:ext>
            </a:extLst>
          </p:cNvPr>
          <p:cNvSpPr txBox="1"/>
          <p:nvPr/>
        </p:nvSpPr>
        <p:spPr>
          <a:xfrm>
            <a:off x="4981769" y="4560607"/>
            <a:ext cx="2000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400" b="0">
                <a:solidFill>
                  <a:srgbClr val="F29668"/>
                </a:solidFill>
                <a:effectLst/>
                <a:latin typeface="APL385 Unicode Regular"/>
              </a:rPr>
              <a:t>⌽ ⍳</a:t>
            </a:r>
            <a:r>
              <a:rPr lang="en-PH" sz="5400" b="0">
                <a:solidFill>
                  <a:srgbClr val="9DD2BB"/>
                </a:solidFill>
                <a:effectLst/>
                <a:latin typeface="APL385 Unicode Regular"/>
              </a:rPr>
              <a:t>6</a:t>
            </a:r>
            <a:endParaRPr lang="en-PH" sz="5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28BC54-8BD6-EA70-2318-3532459C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73" y="2791084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DBCCA-E04E-FC6D-DBCC-DA780C86E6F8}"/>
              </a:ext>
            </a:extLst>
          </p:cNvPr>
          <p:cNvSpPr txBox="1"/>
          <p:nvPr/>
        </p:nvSpPr>
        <p:spPr>
          <a:xfrm>
            <a:off x="4981769" y="3173712"/>
            <a:ext cx="294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reverse [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..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6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631D1-5BFC-D6F3-0A1B-01C5C8E5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28" y="1014630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8DF77-B029-319A-88CF-819C50BE9830}"/>
              </a:ext>
            </a:extLst>
          </p:cNvPr>
          <p:cNvSpPr txBox="1"/>
          <p:nvPr/>
        </p:nvSpPr>
        <p:spPr>
          <a:xfrm>
            <a:off x="4872523" y="1496011"/>
            <a:ext cx="5519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reversed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range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7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 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9A5CC-CD87-AF7B-7DFA-4ABF389C53CE}"/>
              </a:ext>
            </a:extLst>
          </p:cNvPr>
          <p:cNvSpPr/>
          <p:nvPr/>
        </p:nvSpPr>
        <p:spPr>
          <a:xfrm>
            <a:off x="4872522" y="1374063"/>
            <a:ext cx="1880703" cy="75001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6A642-92D2-2CEA-E5AB-D56F667AAB98}"/>
              </a:ext>
            </a:extLst>
          </p:cNvPr>
          <p:cNvSpPr/>
          <p:nvPr/>
        </p:nvSpPr>
        <p:spPr>
          <a:xfrm>
            <a:off x="4981819" y="3011074"/>
            <a:ext cx="1533281" cy="75001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A1678-2D4E-4659-1969-7F1BDCC01A1A}"/>
              </a:ext>
            </a:extLst>
          </p:cNvPr>
          <p:cNvSpPr/>
          <p:nvPr/>
        </p:nvSpPr>
        <p:spPr>
          <a:xfrm>
            <a:off x="4872522" y="4560607"/>
            <a:ext cx="794854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46047"/>
            <a:ext cx="6574972" cy="1165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4"/>
                </a:solidFill>
                <a:latin typeface="Coolvetica Rg" panose="020B0603030602020004" pitchFamily="34" charset="0"/>
              </a:rPr>
              <a:t>patterns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transcend languages</a:t>
            </a:r>
          </a:p>
        </p:txBody>
      </p:sp>
    </p:spTree>
    <p:extLst>
      <p:ext uri="{BB962C8B-B14F-4D97-AF65-F5344CB8AC3E}">
        <p14:creationId xmlns:p14="http://schemas.microsoft.com/office/powerpoint/2010/main" val="288370141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3511809" y="2274838"/>
            <a:ext cx="51683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res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[]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: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    res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.</a:t>
            </a:r>
            <a:r>
              <a:rPr lang="en-US" sz="2400" b="0">
                <a:solidFill>
                  <a:srgbClr val="BAE67E"/>
                </a:solidFill>
                <a:effectLst/>
                <a:latin typeface="Fira Code" pitchFamily="1" charset="0"/>
              </a:rPr>
              <a:t>append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9768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3511809" y="2644170"/>
            <a:ext cx="51683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res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4529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3359214" y="3013501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**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5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**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xs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) xs</a:t>
            </a:r>
          </a:p>
        </p:txBody>
      </p:sp>
    </p:spTree>
    <p:extLst>
      <p:ext uri="{BB962C8B-B14F-4D97-AF65-F5344CB8AC3E}">
        <p14:creationId xmlns:p14="http://schemas.microsoft.com/office/powerpoint/2010/main" val="110058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**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431" y="681346"/>
            <a:ext cx="8602826" cy="5223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PH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squared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**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Picture 5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C94A559C-C959-F24D-5D70-5D45E8E5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4442074"/>
            <a:ext cx="1388515" cy="1388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63496-010D-E7B4-55E0-C9CD15E7E102}"/>
              </a:ext>
            </a:extLst>
          </p:cNvPr>
          <p:cNvSpPr txBox="1"/>
          <p:nvPr/>
        </p:nvSpPr>
        <p:spPr>
          <a:xfrm>
            <a:off x="1916273" y="4905498"/>
            <a:ext cx="205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sqr </a:t>
            </a:r>
            <a:r>
              <a:rPr lang="en-PH" sz="2400" b="0">
                <a:solidFill>
                  <a:srgbClr val="F07178"/>
                </a:solidFill>
                <a:effectLst/>
                <a:latin typeface="APL385 Unicode Regular"/>
              </a:rPr>
              <a:t>←</a:t>
            </a:r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 </a:t>
            </a:r>
            <a:r>
              <a:rPr lang="en-PH" sz="2400" b="0">
                <a:solidFill>
                  <a:srgbClr val="F29668"/>
                </a:solidFill>
                <a:effectLst/>
                <a:latin typeface="APL385 Unicode Regular"/>
              </a:rPr>
              <a:t>*</a:t>
            </a:r>
            <a:r>
              <a:rPr lang="en-PH" sz="2400">
                <a:solidFill>
                  <a:srgbClr val="F29668"/>
                </a:solidFill>
                <a:latin typeface="APL385 Unicode Regular"/>
              </a:rPr>
              <a:t>∘</a:t>
            </a:r>
            <a:r>
              <a:rPr lang="en-PH" sz="2400">
                <a:solidFill>
                  <a:srgbClr val="9DD2BB"/>
                </a:solidFill>
                <a:latin typeface="APL385 Unicode Regular"/>
              </a:rPr>
              <a:t>2</a:t>
            </a:r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12D3C-D635-F95C-C764-CC4B29FFA654}"/>
              </a:ext>
            </a:extLst>
          </p:cNvPr>
          <p:cNvSpPr txBox="1"/>
          <p:nvPr/>
        </p:nvSpPr>
        <p:spPr>
          <a:xfrm>
            <a:off x="1916273" y="5549099"/>
            <a:ext cx="1775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sqr </a:t>
            </a:r>
            <a:r>
              <a:rPr lang="en-PH" sz="2400" b="0">
                <a:solidFill>
                  <a:srgbClr val="F07178"/>
                </a:solidFill>
                <a:effectLst/>
                <a:latin typeface="APL385 Unicode Regular"/>
              </a:rPr>
              <a:t>←</a:t>
            </a:r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 </a:t>
            </a:r>
            <a:r>
              <a:rPr lang="en-PH" sz="2400" b="0">
                <a:solidFill>
                  <a:srgbClr val="F29668"/>
                </a:solidFill>
                <a:effectLst/>
                <a:latin typeface="APL385 Unicode Regular"/>
              </a:rPr>
              <a:t>×⍨</a:t>
            </a:r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366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645" y="645540"/>
            <a:ext cx="9395925" cy="5223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PH" sz="1800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incremented by 1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**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Picture 5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C94A559C-C959-F24D-5D70-5D45E8E5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4442074"/>
            <a:ext cx="1388515" cy="1388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63496-010D-E7B4-55E0-C9CD15E7E102}"/>
              </a:ext>
            </a:extLst>
          </p:cNvPr>
          <p:cNvSpPr txBox="1"/>
          <p:nvPr/>
        </p:nvSpPr>
        <p:spPr>
          <a:xfrm>
            <a:off x="1916273" y="4905498"/>
            <a:ext cx="205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sqr </a:t>
            </a:r>
            <a:r>
              <a:rPr lang="en-PH" sz="2400" b="0">
                <a:solidFill>
                  <a:srgbClr val="F07178"/>
                </a:solidFill>
                <a:effectLst/>
                <a:latin typeface="APL385 Unicode Regular"/>
              </a:rPr>
              <a:t>←</a:t>
            </a:r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 </a:t>
            </a:r>
            <a:r>
              <a:rPr lang="en-PH" sz="2400" b="0">
                <a:solidFill>
                  <a:srgbClr val="F29668"/>
                </a:solidFill>
                <a:effectLst/>
                <a:latin typeface="APL385 Unicode Regular"/>
              </a:rPr>
              <a:t>*</a:t>
            </a:r>
            <a:r>
              <a:rPr lang="en-PH" sz="2400">
                <a:solidFill>
                  <a:srgbClr val="F29668"/>
                </a:solidFill>
                <a:latin typeface="APL385 Unicode Regular"/>
              </a:rPr>
              <a:t>∘</a:t>
            </a:r>
            <a:r>
              <a:rPr lang="en-PH" sz="2400">
                <a:solidFill>
                  <a:srgbClr val="9DD2BB"/>
                </a:solidFill>
                <a:latin typeface="APL385 Unicode Regular"/>
              </a:rPr>
              <a:t>2</a:t>
            </a:r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282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645" y="645540"/>
            <a:ext cx="9395925" cy="5223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PH" sz="1800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incremented by 1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+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+</a:t>
            </a:r>
            <a:r>
              <a:rPr lang="en-PH" sz="2400">
                <a:solidFill>
                  <a:srgbClr val="9DD2BB"/>
                </a:solidFill>
                <a:latin typeface="Fira Code" pitchFamily="1" charset="0"/>
              </a:rPr>
              <a:t>1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Picture 5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C94A559C-C959-F24D-5D70-5D45E8E5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4442074"/>
            <a:ext cx="1388515" cy="1388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63496-010D-E7B4-55E0-C9CD15E7E102}"/>
              </a:ext>
            </a:extLst>
          </p:cNvPr>
          <p:cNvSpPr txBox="1"/>
          <p:nvPr/>
        </p:nvSpPr>
        <p:spPr>
          <a:xfrm>
            <a:off x="1916273" y="4905498"/>
            <a:ext cx="205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sqr </a:t>
            </a:r>
            <a:r>
              <a:rPr lang="en-PH" sz="2400" b="0">
                <a:solidFill>
                  <a:srgbClr val="F07178"/>
                </a:solidFill>
                <a:effectLst/>
                <a:latin typeface="APL385 Unicode Regular"/>
              </a:rPr>
              <a:t>←</a:t>
            </a:r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 </a:t>
            </a:r>
            <a:r>
              <a:rPr lang="en-PH" sz="2400">
                <a:solidFill>
                  <a:srgbClr val="F29668"/>
                </a:solidFill>
                <a:latin typeface="APL385 Unicode Regular"/>
              </a:rPr>
              <a:t>+∘</a:t>
            </a:r>
            <a:r>
              <a:rPr lang="en-PH" sz="2400">
                <a:solidFill>
                  <a:srgbClr val="9DD2BB"/>
                </a:solidFill>
                <a:latin typeface="APL385 Unicode Regular"/>
              </a:rPr>
              <a:t>1</a:t>
            </a:r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6347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+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1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+</a:t>
            </a:r>
            <a:r>
              <a:rPr lang="en-PH" sz="2400">
                <a:solidFill>
                  <a:srgbClr val="9DD2BB"/>
                </a:solidFill>
                <a:latin typeface="Fira Code" pitchFamily="1" charset="0"/>
              </a:rPr>
              <a:t>1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Picture 5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C94A559C-C959-F24D-5D70-5D45E8E5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4442074"/>
            <a:ext cx="1388515" cy="1388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63496-010D-E7B4-55E0-C9CD15E7E102}"/>
              </a:ext>
            </a:extLst>
          </p:cNvPr>
          <p:cNvSpPr txBox="1"/>
          <p:nvPr/>
        </p:nvSpPr>
        <p:spPr>
          <a:xfrm>
            <a:off x="1916273" y="4905498"/>
            <a:ext cx="205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sqr </a:t>
            </a:r>
            <a:r>
              <a:rPr lang="en-PH" sz="2400" b="0">
                <a:solidFill>
                  <a:srgbClr val="F07178"/>
                </a:solidFill>
                <a:effectLst/>
                <a:latin typeface="APL385 Unicode Regular"/>
              </a:rPr>
              <a:t>←</a:t>
            </a:r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 </a:t>
            </a:r>
            <a:r>
              <a:rPr lang="en-PH" sz="2400">
                <a:solidFill>
                  <a:srgbClr val="F29668"/>
                </a:solidFill>
                <a:latin typeface="APL385 Unicode Regular"/>
              </a:rPr>
              <a:t>+∘</a:t>
            </a:r>
            <a:r>
              <a:rPr lang="en-PH" sz="2400">
                <a:solidFill>
                  <a:srgbClr val="9DD2BB"/>
                </a:solidFill>
                <a:latin typeface="APL385 Unicode Regular"/>
              </a:rPr>
              <a:t>1</a:t>
            </a:r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94540D3-B1B2-F093-1B74-9A285DD1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397" y="645540"/>
            <a:ext cx="9685174" cy="5223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PH" sz="1800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replaced with “Hi”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3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397" y="645540"/>
            <a:ext cx="9685174" cy="5223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PH" sz="1800">
                <a:solidFill>
                  <a:schemeClr val="accent1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an array s, return s with all the elements replaced with “Hi”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406516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1916273" y="1696686"/>
            <a:ext cx="6238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["</a:t>
            </a:r>
            <a:r>
              <a:rPr lang="en-US" sz="2400" b="0">
                <a:solidFill>
                  <a:srgbClr val="FFCC66"/>
                </a:solidFill>
                <a:effectLst/>
                <a:latin typeface="Fira Code" pitchFamily="1" charset="0"/>
              </a:rPr>
              <a:t>Hi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7" y="3056873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1916273" y="3317677"/>
            <a:ext cx="519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(const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sz="2400" b="0">
                <a:solidFill>
                  <a:srgbClr val="FFCC66"/>
                </a:solidFill>
                <a:effectLst/>
                <a:latin typeface="Fira Code" pitchFamily="1" charset="0"/>
              </a:rPr>
              <a:t>Hi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Picture 5" descr="A orange cube with a white letter d&#10;&#10;Description automatically generated">
            <a:extLst>
              <a:ext uri="{FF2B5EF4-FFF2-40B4-BE49-F238E27FC236}">
                <a16:creationId xmlns:a16="http://schemas.microsoft.com/office/drawing/2014/main" id="{C94A559C-C959-F24D-5D70-5D45E8E5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4442074"/>
            <a:ext cx="1388515" cy="1388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63496-010D-E7B4-55E0-C9CD15E7E102}"/>
              </a:ext>
            </a:extLst>
          </p:cNvPr>
          <p:cNvSpPr txBox="1"/>
          <p:nvPr/>
        </p:nvSpPr>
        <p:spPr>
          <a:xfrm>
            <a:off x="1916273" y="4905498"/>
            <a:ext cx="2609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sqr </a:t>
            </a:r>
            <a:r>
              <a:rPr lang="en-PH" sz="2400" b="0">
                <a:solidFill>
                  <a:srgbClr val="F07178"/>
                </a:solidFill>
                <a:effectLst/>
                <a:latin typeface="APL385 Unicode Regular"/>
              </a:rPr>
              <a:t>←</a:t>
            </a:r>
            <a:r>
              <a:rPr lang="en-PH" sz="2400" b="0">
                <a:solidFill>
                  <a:srgbClr val="CBCEBC"/>
                </a:solidFill>
                <a:effectLst/>
                <a:latin typeface="APL385 Unicode Regular"/>
              </a:rPr>
              <a:t> </a:t>
            </a:r>
            <a:r>
              <a:rPr lang="en-PH" sz="2400" b="0">
                <a:solidFill>
                  <a:srgbClr val="F29668"/>
                </a:solidFill>
                <a:effectLst/>
                <a:latin typeface="APL385 Unicode Regular"/>
              </a:rPr>
              <a:t>⊢∘</a:t>
            </a:r>
            <a:r>
              <a:rPr lang="en-PH" sz="2400" b="0">
                <a:solidFill>
                  <a:srgbClr val="CBCCC6"/>
                </a:solidFill>
                <a:effectLst/>
                <a:latin typeface="APL385 Unicode Regular"/>
              </a:rPr>
              <a:t>'</a:t>
            </a:r>
            <a:r>
              <a:rPr lang="en-PH" sz="2400" b="0">
                <a:solidFill>
                  <a:srgbClr val="FFCC66"/>
                </a:solidFill>
                <a:effectLst/>
                <a:latin typeface="APL385 Unicode Regular"/>
              </a:rPr>
              <a:t>Hi</a:t>
            </a:r>
            <a:r>
              <a:rPr lang="en-PH" sz="2400" b="0">
                <a:solidFill>
                  <a:srgbClr val="CBCCC6"/>
                </a:solidFill>
                <a:effectLst/>
                <a:latin typeface="APL385 Unicode Regular"/>
              </a:rPr>
              <a:t>'</a:t>
            </a:r>
            <a:r>
              <a:rPr lang="en-PH" sz="2400" b="0">
                <a:solidFill>
                  <a:srgbClr val="F29668"/>
                </a:solidFill>
                <a:effectLst/>
                <a:latin typeface="APL385 Unicode Regular"/>
              </a:rPr>
              <a:t>¨</a:t>
            </a:r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  <a:p>
            <a:endParaRPr lang="en-PH" sz="2400" b="0">
              <a:solidFill>
                <a:srgbClr val="CBCEBC"/>
              </a:solidFill>
              <a:effectLst/>
              <a:latin typeface="APL385 Unicod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106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14" y="2068990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9234-B0BD-B6C6-FDB5-F35773BD10EC}"/>
              </a:ext>
            </a:extLst>
          </p:cNvPr>
          <p:cNvSpPr txBox="1"/>
          <p:nvPr/>
        </p:nvSpPr>
        <p:spPr>
          <a:xfrm>
            <a:off x="3651572" y="2359160"/>
            <a:ext cx="5473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PH" sz="2400">
                <a:solidFill>
                  <a:srgbClr val="F29668"/>
                </a:solidFill>
                <a:latin typeface="Fira Code" pitchFamily="1" charset="0"/>
              </a:rPr>
              <a:t>**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2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for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n </a:t>
            </a:r>
            <a:r>
              <a:rPr lang="en-PH" sz="2400" b="0">
                <a:solidFill>
                  <a:srgbClr val="F07178"/>
                </a:solidFill>
                <a:effectLst/>
                <a:latin typeface="Fira Code" pitchFamily="1" charset="0"/>
              </a:rPr>
              <a:t>in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en-PH" sz="24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36" y="3719347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3651572" y="3980151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9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09" y="2068990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1" y="3719347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3558267" y="3980151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DC005-7298-C862-2EA5-28E87C3EBDDC}"/>
              </a:ext>
            </a:extLst>
          </p:cNvPr>
          <p:cNvSpPr txBox="1"/>
          <p:nvPr/>
        </p:nvSpPr>
        <p:spPr>
          <a:xfrm>
            <a:off x="3558267" y="2359160"/>
            <a:ext cx="6546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pt-BR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pt-BR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pt-BR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pt-BR" sz="2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pt-BR" sz="2400" b="0" i="1">
                <a:solidFill>
                  <a:srgbClr val="FFA759"/>
                </a:solidFill>
                <a:effectLst/>
                <a:latin typeface="Fira Code" pitchFamily="1" charset="0"/>
              </a:rPr>
              <a:t>lambda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pt-BR" sz="2400" b="0" i="1">
                <a:solidFill>
                  <a:srgbClr val="FC9867"/>
                </a:solidFill>
                <a:effectLst/>
                <a:latin typeface="Fira Code" pitchFamily="1" charset="0"/>
              </a:rPr>
              <a:t>n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: n</a:t>
            </a:r>
            <a:r>
              <a:rPr lang="pt-BR" sz="2400" b="0">
                <a:solidFill>
                  <a:srgbClr val="F29668"/>
                </a:solidFill>
                <a:effectLst/>
                <a:latin typeface="Fira Code" pitchFamily="1" charset="0"/>
              </a:rPr>
              <a:t>**</a:t>
            </a:r>
            <a:r>
              <a:rPr lang="pt-BR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pt-BR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808" y="3013893"/>
            <a:ext cx="7066384" cy="8302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why do most people prefer to write Python over C?</a:t>
            </a:r>
          </a:p>
        </p:txBody>
      </p:sp>
    </p:spTree>
    <p:extLst>
      <p:ext uri="{BB962C8B-B14F-4D97-AF65-F5344CB8AC3E}">
        <p14:creationId xmlns:p14="http://schemas.microsoft.com/office/powerpoint/2010/main" val="233948529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27C85-B683-C563-AC7E-114B0E9F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47" y="2535695"/>
            <a:ext cx="1300796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582D6CD-768A-B9BF-CD34-AC1FC260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69" y="4186052"/>
            <a:ext cx="1191551" cy="9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5111E-2DB2-88D5-752E-6A23AA34AD1B}"/>
              </a:ext>
            </a:extLst>
          </p:cNvPr>
          <p:cNvSpPr txBox="1"/>
          <p:nvPr/>
        </p:nvSpPr>
        <p:spPr>
          <a:xfrm>
            <a:off x="3539605" y="4446856"/>
            <a:ext cx="417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sqr 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2400" b="0">
                <a:solidFill>
                  <a:srgbClr val="CBCEBC"/>
                </a:solidFill>
                <a:effectLst/>
                <a:latin typeface="Fira Code" pitchFamily="1" charset="0"/>
              </a:rPr>
              <a:t> map (</a:t>
            </a:r>
            <a:r>
              <a:rPr lang="en-PH" sz="2400" b="0">
                <a:solidFill>
                  <a:srgbClr val="F29668"/>
                </a:solidFill>
                <a:effectLst/>
                <a:latin typeface="Fira Code" pitchFamily="1" charset="0"/>
              </a:rPr>
              <a:t>^</a:t>
            </a:r>
            <a:r>
              <a:rPr lang="en-PH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2400">
                <a:solidFill>
                  <a:srgbClr val="CBCEBC"/>
                </a:solidFill>
                <a:latin typeface="Fira Code" pitchFamily="1" charset="0"/>
              </a:rPr>
              <a:t>)</a:t>
            </a:r>
            <a:endParaRPr lang="en-PH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DC005-7298-C862-2EA5-28E87C3EBDDC}"/>
              </a:ext>
            </a:extLst>
          </p:cNvPr>
          <p:cNvSpPr txBox="1"/>
          <p:nvPr/>
        </p:nvSpPr>
        <p:spPr>
          <a:xfrm>
            <a:off x="3539605" y="2825865"/>
            <a:ext cx="6546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pt-BR" sz="2400" b="0">
                <a:solidFill>
                  <a:srgbClr val="BAE67E"/>
                </a:solidFill>
                <a:effectLst/>
                <a:latin typeface="Fira Code" pitchFamily="1" charset="0"/>
              </a:rPr>
              <a:t>sqr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pt-BR" sz="2400" b="0" i="1">
                <a:solidFill>
                  <a:srgbClr val="FC9867"/>
                </a:solidFill>
                <a:effectLst/>
                <a:latin typeface="Fira Code" pitchFamily="1" charset="0"/>
              </a:rPr>
              <a:t>s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pt-BR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pt-BR" sz="2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pt-BR" sz="2400" b="0" i="1">
                <a:solidFill>
                  <a:srgbClr val="FFA759"/>
                </a:solidFill>
                <a:effectLst/>
                <a:latin typeface="Fira Code" pitchFamily="1" charset="0"/>
              </a:rPr>
              <a:t>lambda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pt-BR" sz="2400" b="0" i="1">
                <a:solidFill>
                  <a:srgbClr val="FC9867"/>
                </a:solidFill>
                <a:effectLst/>
                <a:latin typeface="Fira Code" pitchFamily="1" charset="0"/>
              </a:rPr>
              <a:t>n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: n</a:t>
            </a:r>
            <a:r>
              <a:rPr lang="pt-BR" sz="2400" b="0">
                <a:solidFill>
                  <a:srgbClr val="F29668"/>
                </a:solidFill>
                <a:effectLst/>
                <a:latin typeface="Fira Code" pitchFamily="1" charset="0"/>
              </a:rPr>
              <a:t>**</a:t>
            </a:r>
            <a:r>
              <a:rPr lang="pt-BR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pt-BR" sz="2400" b="0">
                <a:solidFill>
                  <a:srgbClr val="CBCEBC"/>
                </a:solidFill>
                <a:effectLst/>
                <a:latin typeface="Fira Code" pitchFamily="1" charset="0"/>
              </a:rPr>
              <a:t> s</a:t>
            </a:r>
            <a:r>
              <a:rPr lang="pt-BR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pt-BR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0395-7443-9897-1E74-FE57644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1105721"/>
            <a:ext cx="6574972" cy="1165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accent4"/>
                </a:solidFill>
                <a:latin typeface="Coolvetica Rg" panose="020B0603030602020004" pitchFamily="34" charset="0"/>
              </a:rPr>
              <a:t>higher-order functions</a:t>
            </a:r>
            <a:endParaRPr lang="en-US" sz="3200">
              <a:solidFill>
                <a:schemeClr val="accent4">
                  <a:lumMod val="60000"/>
                  <a:lumOff val="40000"/>
                </a:schemeClr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96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0" y="844464"/>
            <a:ext cx="7753739" cy="536972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m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ap/transform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filter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fold/reduce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scan/accumulate</a:t>
            </a:r>
          </a:p>
        </p:txBody>
      </p:sp>
    </p:spTree>
    <p:extLst>
      <p:ext uri="{BB962C8B-B14F-4D97-AF65-F5344CB8AC3E}">
        <p14:creationId xmlns:p14="http://schemas.microsoft.com/office/powerpoint/2010/main" val="102281419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map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4256507" y="3044279"/>
            <a:ext cx="3678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map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757124" y="3072271"/>
            <a:ext cx="46777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 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 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 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F8C01-C4C3-3B08-73B4-9C8453A65C89}"/>
              </a:ext>
            </a:extLst>
          </p:cNvPr>
          <p:cNvSpPr/>
          <p:nvPr/>
        </p:nvSpPr>
        <p:spPr>
          <a:xfrm>
            <a:off x="5329722" y="2946410"/>
            <a:ext cx="794854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45F5D-CC30-D12E-0806-BCAA7FA95962}"/>
              </a:ext>
            </a:extLst>
          </p:cNvPr>
          <p:cNvSpPr txBox="1"/>
          <p:nvPr/>
        </p:nvSpPr>
        <p:spPr>
          <a:xfrm>
            <a:off x="4486176" y="4081508"/>
            <a:ext cx="248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mapping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0BEB4-77B9-D3AA-FB35-88D0C32CA566}"/>
              </a:ext>
            </a:extLst>
          </p:cNvPr>
          <p:cNvSpPr/>
          <p:nvPr/>
        </p:nvSpPr>
        <p:spPr>
          <a:xfrm>
            <a:off x="6788407" y="2946410"/>
            <a:ext cx="993324" cy="963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9B477-77A7-77E2-89C1-2713D89AEEFF}"/>
              </a:ext>
            </a:extLst>
          </p:cNvPr>
          <p:cNvSpPr txBox="1"/>
          <p:nvPr/>
        </p:nvSpPr>
        <p:spPr>
          <a:xfrm>
            <a:off x="6469271" y="2351860"/>
            <a:ext cx="1631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solidFill>
                  <a:schemeClr val="accent4"/>
                </a:solidFill>
                <a:latin typeface="Fira Code" pitchFamily="1" charset="0"/>
              </a:rPr>
              <a:t>input list</a:t>
            </a:r>
            <a:endParaRPr lang="en-PH" b="0">
              <a:solidFill>
                <a:schemeClr val="accent4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2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map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4256507" y="3044279"/>
            <a:ext cx="3678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4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map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4256507" y="2397858"/>
            <a:ext cx="3678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7177-221F-CDC2-AF38-D17491126745}"/>
              </a:ext>
            </a:extLst>
          </p:cNvPr>
          <p:cNvSpPr txBox="1"/>
          <p:nvPr/>
        </p:nvSpPr>
        <p:spPr>
          <a:xfrm>
            <a:off x="3300314" y="3922970"/>
            <a:ext cx="5591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2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map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4256507" y="2397858"/>
            <a:ext cx="3678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map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71591-7060-9BD8-5D80-4B6702E596D9}"/>
              </a:ext>
            </a:extLst>
          </p:cNvPr>
          <p:cNvSpPr txBox="1"/>
          <p:nvPr/>
        </p:nvSpPr>
        <p:spPr>
          <a:xfrm>
            <a:off x="1420196" y="3922969"/>
            <a:ext cx="9351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BAE67E"/>
                </a:solidFill>
                <a:effectLst/>
                <a:latin typeface="Fira Code" pitchFamily="1" charset="0"/>
              </a:rPr>
              <a:t>f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BAE67E"/>
                </a:solidFill>
                <a:effectLst/>
                <a:latin typeface="Fira Code" pitchFamily="1" charset="0"/>
              </a:rPr>
              <a:t>f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BAE67E"/>
                </a:solidFill>
                <a:effectLst/>
                <a:latin typeface="Fira Code" pitchFamily="1" charset="0"/>
              </a:rPr>
              <a:t>f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BAE67E"/>
                </a:solidFill>
                <a:effectLst/>
                <a:latin typeface="Fira Code" pitchFamily="1" charset="0"/>
              </a:rPr>
              <a:t>f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)]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5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729133" y="3044279"/>
            <a:ext cx="47337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243941" y="3072271"/>
            <a:ext cx="5704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 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 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 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F8C01-C4C3-3B08-73B4-9C8453A65C89}"/>
              </a:ext>
            </a:extLst>
          </p:cNvPr>
          <p:cNvSpPr/>
          <p:nvPr/>
        </p:nvSpPr>
        <p:spPr>
          <a:xfrm>
            <a:off x="5842906" y="2946410"/>
            <a:ext cx="794854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45F5D-CC30-D12E-0806-BCAA7FA95962}"/>
              </a:ext>
            </a:extLst>
          </p:cNvPr>
          <p:cNvSpPr txBox="1"/>
          <p:nvPr/>
        </p:nvSpPr>
        <p:spPr>
          <a:xfrm>
            <a:off x="5481442" y="4094958"/>
            <a:ext cx="151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predicate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0BEB4-77B9-D3AA-FB35-88D0C32CA566}"/>
              </a:ext>
            </a:extLst>
          </p:cNvPr>
          <p:cNvSpPr/>
          <p:nvPr/>
        </p:nvSpPr>
        <p:spPr>
          <a:xfrm>
            <a:off x="7296246" y="2946410"/>
            <a:ext cx="993324" cy="963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9B477-77A7-77E2-89C1-2713D89AEEFF}"/>
              </a:ext>
            </a:extLst>
          </p:cNvPr>
          <p:cNvSpPr txBox="1"/>
          <p:nvPr/>
        </p:nvSpPr>
        <p:spPr>
          <a:xfrm>
            <a:off x="6999224" y="2323832"/>
            <a:ext cx="1631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solidFill>
                  <a:schemeClr val="accent4"/>
                </a:solidFill>
                <a:latin typeface="Fira Code" pitchFamily="1" charset="0"/>
              </a:rPr>
              <a:t>input list</a:t>
            </a:r>
            <a:endParaRPr lang="en-PH" b="0">
              <a:solidFill>
                <a:schemeClr val="accent4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1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729133" y="3044279"/>
            <a:ext cx="47337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46047"/>
            <a:ext cx="6574972" cy="1165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92D050"/>
                </a:solidFill>
                <a:latin typeface="Coolvetica Rg" panose="020B0603030602020004" pitchFamily="34" charset="0"/>
              </a:rPr>
              <a:t>high-level languages utilize </a:t>
            </a:r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abstraction</a:t>
            </a:r>
            <a:r>
              <a:rPr lang="en-US" sz="2800">
                <a:solidFill>
                  <a:srgbClr val="92D050"/>
                </a:solidFill>
                <a:latin typeface="Coolvetica Rg" panose="020B0603030602020004" pitchFamily="34" charset="0"/>
              </a:rPr>
              <a:t> over common </a:t>
            </a:r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Coolvetica Rg" panose="020B0603030602020004" pitchFamily="34" charset="0"/>
              </a:rPr>
              <a:t>patterns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E824026-CE8A-1DF6-B73D-D4E8A2296610}"/>
              </a:ext>
            </a:extLst>
          </p:cNvPr>
          <p:cNvSpPr txBox="1">
            <a:spLocks/>
          </p:cNvSpPr>
          <p:nvPr/>
        </p:nvSpPr>
        <p:spPr>
          <a:xfrm>
            <a:off x="643813" y="2263095"/>
            <a:ext cx="6574972" cy="25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4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738463" y="3428999"/>
            <a:ext cx="47150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7177-221F-CDC2-AF38-D17491126745}"/>
              </a:ext>
            </a:extLst>
          </p:cNvPr>
          <p:cNvSpPr txBox="1"/>
          <p:nvPr/>
        </p:nvSpPr>
        <p:spPr>
          <a:xfrm>
            <a:off x="3300315" y="4795491"/>
            <a:ext cx="5591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x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3CDFF-5669-21AC-07E1-F3EE762A4F73}"/>
              </a:ext>
            </a:extLst>
          </p:cNvPr>
          <p:cNvSpPr txBox="1"/>
          <p:nvPr/>
        </p:nvSpPr>
        <p:spPr>
          <a:xfrm>
            <a:off x="3999721" y="2000951"/>
            <a:ext cx="4192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400" b="0" i="1">
                <a:solidFill>
                  <a:srgbClr val="FC9867"/>
                </a:solidFill>
                <a:effectLst/>
                <a:latin typeface="Fira Code" pitchFamily="1" charset="0"/>
              </a:rPr>
              <a:t>x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x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%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==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197288" y="3428999"/>
            <a:ext cx="57974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even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3CDFF-5669-21AC-07E1-F3EE762A4F73}"/>
              </a:ext>
            </a:extLst>
          </p:cNvPr>
          <p:cNvSpPr txBox="1"/>
          <p:nvPr/>
        </p:nvSpPr>
        <p:spPr>
          <a:xfrm>
            <a:off x="3999721" y="2000951"/>
            <a:ext cx="4192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400" b="0" i="1">
                <a:solidFill>
                  <a:srgbClr val="FC9867"/>
                </a:solidFill>
                <a:effectLst/>
                <a:latin typeface="Fira Code" pitchFamily="1" charset="0"/>
              </a:rPr>
              <a:t>x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x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%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==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9A2D-24C7-2C71-D947-7ABBE5B30A9A}"/>
              </a:ext>
            </a:extLst>
          </p:cNvPr>
          <p:cNvSpPr txBox="1"/>
          <p:nvPr/>
        </p:nvSpPr>
        <p:spPr>
          <a:xfrm>
            <a:off x="3247050" y="4795491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9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F32B0C-7A9A-EBE3-7A8E-921EABA689E5}"/>
              </a:ext>
            </a:extLst>
          </p:cNvPr>
          <p:cNvSpPr txBox="1"/>
          <p:nvPr/>
        </p:nvSpPr>
        <p:spPr>
          <a:xfrm>
            <a:off x="8192277" y="4857045"/>
            <a:ext cx="356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>
                <a:solidFill>
                  <a:schemeClr val="bg2">
                    <a:lumMod val="10000"/>
                  </a:schemeClr>
                </a:solidFill>
                <a:effectLst/>
                <a:latin typeface="Fira Code" pitchFamily="1" charset="0"/>
              </a:rPr>
              <a:t>]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197288" y="3428999"/>
            <a:ext cx="57974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even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4" name="!!Filter">
            <a:extLst>
              <a:ext uri="{FF2B5EF4-FFF2-40B4-BE49-F238E27FC236}">
                <a16:creationId xmlns:a16="http://schemas.microsoft.com/office/drawing/2014/main" id="{0BE17177-221F-CDC2-AF38-D17491126745}"/>
              </a:ext>
            </a:extLst>
          </p:cNvPr>
          <p:cNvSpPr txBox="1"/>
          <p:nvPr/>
        </p:nvSpPr>
        <p:spPr>
          <a:xfrm>
            <a:off x="817984" y="4795491"/>
            <a:ext cx="10556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32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)]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3CDFF-5669-21AC-07E1-F3EE762A4F73}"/>
              </a:ext>
            </a:extLst>
          </p:cNvPr>
          <p:cNvSpPr txBox="1"/>
          <p:nvPr/>
        </p:nvSpPr>
        <p:spPr>
          <a:xfrm>
            <a:off x="3999721" y="2000951"/>
            <a:ext cx="4192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400" b="0" i="1">
                <a:solidFill>
                  <a:srgbClr val="FC9867"/>
                </a:solidFill>
                <a:effectLst/>
                <a:latin typeface="Fira Code" pitchFamily="1" charset="0"/>
              </a:rPr>
              <a:t>x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x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%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==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!!No">
            <a:extLst>
              <a:ext uri="{FF2B5EF4-FFF2-40B4-BE49-F238E27FC236}">
                <a16:creationId xmlns:a16="http://schemas.microsoft.com/office/drawing/2014/main" id="{3CE670D3-F7E6-DB7B-A554-F5B22B70D674}"/>
              </a:ext>
            </a:extLst>
          </p:cNvPr>
          <p:cNvSpPr txBox="1"/>
          <p:nvPr/>
        </p:nvSpPr>
        <p:spPr>
          <a:xfrm>
            <a:off x="2668555" y="5380266"/>
            <a:ext cx="7753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>
                <a:solidFill>
                  <a:schemeClr val="accent2">
                    <a:lumMod val="75000"/>
                  </a:schemeClr>
                </a:solidFill>
                <a:latin typeface="Fira Code" pitchFamily="1" charset="0"/>
              </a:rPr>
              <a:t>False       True        False       True</a:t>
            </a:r>
            <a:endParaRPr lang="en-PH" sz="2400" b="0">
              <a:solidFill>
                <a:schemeClr val="accent2">
                  <a:lumMod val="75000"/>
                </a:schemeClr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029" y="620530"/>
            <a:ext cx="3257940" cy="102165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filter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197288" y="3428999"/>
            <a:ext cx="57974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filter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even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3CDFF-5669-21AC-07E1-F3EE762A4F73}"/>
              </a:ext>
            </a:extLst>
          </p:cNvPr>
          <p:cNvSpPr txBox="1"/>
          <p:nvPr/>
        </p:nvSpPr>
        <p:spPr>
          <a:xfrm>
            <a:off x="3999721" y="2000951"/>
            <a:ext cx="4192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>
                <a:solidFill>
                  <a:srgbClr val="FFA759"/>
                </a:solidFill>
                <a:effectLst/>
                <a:latin typeface="Fira Code" pitchFamily="1" charset="0"/>
              </a:rPr>
              <a:t>def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BAE67E"/>
                </a:solidFill>
                <a:effectLst/>
                <a:latin typeface="Fira Code" pitchFamily="1" charset="0"/>
              </a:rPr>
              <a:t>even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400" b="0" i="1">
                <a:solidFill>
                  <a:srgbClr val="FC9867"/>
                </a:solidFill>
                <a:effectLst/>
                <a:latin typeface="Fira Code" pitchFamily="1" charset="0"/>
              </a:rPr>
              <a:t>x</a:t>
            </a:r>
            <a:r>
              <a:rPr lang="en-US" sz="2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x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%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F29668"/>
                </a:solidFill>
                <a:effectLst/>
                <a:latin typeface="Fira Code" pitchFamily="1" charset="0"/>
              </a:rPr>
              <a:t>==</a:t>
            </a:r>
            <a:r>
              <a:rPr lang="en-US" sz="24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4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endParaRPr lang="en-US" sz="2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!!Filter">
            <a:extLst>
              <a:ext uri="{FF2B5EF4-FFF2-40B4-BE49-F238E27FC236}">
                <a16:creationId xmlns:a16="http://schemas.microsoft.com/office/drawing/2014/main" id="{60909A2D-24C7-2C71-D947-7ABBE5B30A9A}"/>
              </a:ext>
            </a:extLst>
          </p:cNvPr>
          <p:cNvSpPr txBox="1"/>
          <p:nvPr/>
        </p:nvSpPr>
        <p:spPr>
          <a:xfrm>
            <a:off x="4262532" y="4795491"/>
            <a:ext cx="36669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3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225280" y="3044279"/>
            <a:ext cx="5741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a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553476" y="3044279"/>
            <a:ext cx="70850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 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 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 , a 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E1CFA-4286-1CE2-B214-FBFB2FEC1633}"/>
              </a:ext>
            </a:extLst>
          </p:cNvPr>
          <p:cNvSpPr/>
          <p:nvPr/>
        </p:nvSpPr>
        <p:spPr>
          <a:xfrm>
            <a:off x="5152440" y="2909087"/>
            <a:ext cx="794854" cy="92333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E4BCD-75A7-2487-EE8E-5A74E57D1BA3}"/>
              </a:ext>
            </a:extLst>
          </p:cNvPr>
          <p:cNvSpPr/>
          <p:nvPr/>
        </p:nvSpPr>
        <p:spPr>
          <a:xfrm>
            <a:off x="6667306" y="2909088"/>
            <a:ext cx="881159" cy="9264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BF534-B933-6C76-B401-8F745C35C51A}"/>
              </a:ext>
            </a:extLst>
          </p:cNvPr>
          <p:cNvSpPr/>
          <p:nvPr/>
        </p:nvSpPr>
        <p:spPr>
          <a:xfrm>
            <a:off x="8322906" y="2918419"/>
            <a:ext cx="680550" cy="9171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D8937-C6F1-C99A-194E-49AC0958C12E}"/>
              </a:ext>
            </a:extLst>
          </p:cNvPr>
          <p:cNvSpPr txBox="1"/>
          <p:nvPr/>
        </p:nvSpPr>
        <p:spPr>
          <a:xfrm>
            <a:off x="4308895" y="4081508"/>
            <a:ext cx="245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folding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14639-4405-AF92-B75F-57CD485418E0}"/>
              </a:ext>
            </a:extLst>
          </p:cNvPr>
          <p:cNvSpPr txBox="1"/>
          <p:nvPr/>
        </p:nvSpPr>
        <p:spPr>
          <a:xfrm>
            <a:off x="6273645" y="2356387"/>
            <a:ext cx="166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solidFill>
                  <a:schemeClr val="accent4"/>
                </a:solidFill>
                <a:latin typeface="Fira Code" pitchFamily="1" charset="0"/>
              </a:rPr>
              <a:t>input list</a:t>
            </a:r>
            <a:endParaRPr lang="en-PH" b="0">
              <a:solidFill>
                <a:schemeClr val="accent4"/>
              </a:solidFill>
              <a:effectLst/>
              <a:latin typeface="Fira Code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ACFC6-5461-8A01-EA63-B7AE5C4392B8}"/>
              </a:ext>
            </a:extLst>
          </p:cNvPr>
          <p:cNvSpPr txBox="1"/>
          <p:nvPr/>
        </p:nvSpPr>
        <p:spPr>
          <a:xfrm>
            <a:off x="7632427" y="4081508"/>
            <a:ext cx="2061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solidFill>
                  <a:schemeClr val="accent2"/>
                </a:solidFill>
                <a:latin typeface="Fira Code" pitchFamily="1" charset="0"/>
              </a:rPr>
              <a:t>initial value</a:t>
            </a:r>
            <a:endParaRPr lang="en-PH" b="0">
              <a:solidFill>
                <a:schemeClr val="accent2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3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225280" y="3044279"/>
            <a:ext cx="5741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a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3225281" y="2164700"/>
            <a:ext cx="5741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f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a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327530" y="3968011"/>
            <a:ext cx="5536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2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889380" y="2164700"/>
            <a:ext cx="6413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add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0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327530" y="3968011"/>
            <a:ext cx="5536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40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0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40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40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40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889380" y="2164700"/>
            <a:ext cx="6413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add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0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869482" y="3456653"/>
            <a:ext cx="445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85BF-3407-1930-34C2-34450200F53C}"/>
              </a:ext>
            </a:extLst>
          </p:cNvPr>
          <p:cNvSpPr txBox="1"/>
          <p:nvPr/>
        </p:nvSpPr>
        <p:spPr>
          <a:xfrm>
            <a:off x="2219130" y="4302330"/>
            <a:ext cx="7753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US" sz="28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US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DE57-B9DD-B6A9-C864-A3F4A3368AF5}"/>
              </a:ext>
            </a:extLst>
          </p:cNvPr>
          <p:cNvSpPr txBox="1"/>
          <p:nvPr/>
        </p:nvSpPr>
        <p:spPr>
          <a:xfrm>
            <a:off x="3174351" y="5084667"/>
            <a:ext cx="5713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1" name="!!paper">
            <a:extLst>
              <a:ext uri="{FF2B5EF4-FFF2-40B4-BE49-F238E27FC236}">
                <a16:creationId xmlns:a16="http://schemas.microsoft.com/office/drawing/2014/main" id="{39E470C3-813C-CD4B-30D7-157F92E81181}"/>
              </a:ext>
            </a:extLst>
          </p:cNvPr>
          <p:cNvSpPr/>
          <p:nvPr/>
        </p:nvSpPr>
        <p:spPr>
          <a:xfrm>
            <a:off x="2295526" y="5812971"/>
            <a:ext cx="7529414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fold">
            <a:extLst>
              <a:ext uri="{FF2B5EF4-FFF2-40B4-BE49-F238E27FC236}">
                <a16:creationId xmlns:a16="http://schemas.microsoft.com/office/drawing/2014/main" id="{10A84926-E4B5-FACD-7FE6-5D738D152DE3}"/>
              </a:ext>
            </a:extLst>
          </p:cNvPr>
          <p:cNvSpPr/>
          <p:nvPr/>
        </p:nvSpPr>
        <p:spPr>
          <a:xfrm flipH="1">
            <a:off x="2288720" y="5812970"/>
            <a:ext cx="78340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180D8C-9629-FDF0-3B89-D7236F76F60C}"/>
              </a:ext>
            </a:extLst>
          </p:cNvPr>
          <p:cNvSpPr txBox="1"/>
          <p:nvPr/>
        </p:nvSpPr>
        <p:spPr>
          <a:xfrm>
            <a:off x="3047223" y="1785911"/>
            <a:ext cx="60975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#</a:t>
            </a:r>
            <a:r>
              <a:rPr lang="en-PH" b="0">
                <a:solidFill>
                  <a:srgbClr val="F07178"/>
                </a:solidFill>
                <a:effectLst/>
                <a:latin typeface="Fira Code" pitchFamily="1" charset="0"/>
              </a:rPr>
              <a:t>include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&lt;</a:t>
            </a:r>
            <a:r>
              <a:rPr lang="en-PH" b="0">
                <a:solidFill>
                  <a:srgbClr val="FFCC66"/>
                </a:solidFill>
                <a:effectLst/>
                <a:latin typeface="Fira Code" pitchFamily="1" charset="0"/>
              </a:rPr>
              <a:t>stdio.h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&gt;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b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</a:br>
            <a:r>
              <a:rPr lang="en-PH" b="0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main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void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n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     </a:t>
            </a: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printf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scanf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95E6CB"/>
                </a:solidFill>
                <a:effectLst/>
                <a:latin typeface="Fira Code" pitchFamily="1" charset="0"/>
              </a:rPr>
              <a:t>%d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",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&amp;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n)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printf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95E6CB"/>
                </a:solidFill>
                <a:effectLst/>
                <a:latin typeface="Fira Code" pitchFamily="1" charset="0"/>
              </a:rPr>
              <a:t>%d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",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n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0E8DCE-0E7B-89AA-E508-A2F7B8CF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3" y="412554"/>
            <a:ext cx="1183204" cy="13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9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889380" y="2164700"/>
            <a:ext cx="6413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add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0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869482" y="3456653"/>
            <a:ext cx="445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85BF-3407-1930-34C2-34450200F53C}"/>
              </a:ext>
            </a:extLst>
          </p:cNvPr>
          <p:cNvSpPr txBox="1"/>
          <p:nvPr/>
        </p:nvSpPr>
        <p:spPr>
          <a:xfrm>
            <a:off x="3038667" y="4302330"/>
            <a:ext cx="6114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US" sz="28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US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DE57-B9DD-B6A9-C864-A3F4A3368AF5}"/>
              </a:ext>
            </a:extLst>
          </p:cNvPr>
          <p:cNvSpPr txBox="1"/>
          <p:nvPr/>
        </p:nvSpPr>
        <p:spPr>
          <a:xfrm>
            <a:off x="3645936" y="5084667"/>
            <a:ext cx="4770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8" name="!!paper">
            <a:extLst>
              <a:ext uri="{FF2B5EF4-FFF2-40B4-BE49-F238E27FC236}">
                <a16:creationId xmlns:a16="http://schemas.microsoft.com/office/drawing/2014/main" id="{A502DAA5-D123-718A-8A66-835B896677DD}"/>
              </a:ext>
            </a:extLst>
          </p:cNvPr>
          <p:cNvSpPr/>
          <p:nvPr/>
        </p:nvSpPr>
        <p:spPr>
          <a:xfrm>
            <a:off x="3645935" y="5812971"/>
            <a:ext cx="6179005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fold">
            <a:extLst>
              <a:ext uri="{FF2B5EF4-FFF2-40B4-BE49-F238E27FC236}">
                <a16:creationId xmlns:a16="http://schemas.microsoft.com/office/drawing/2014/main" id="{8D84E20C-4D0C-75EC-DF7C-795EE7133D00}"/>
              </a:ext>
            </a:extLst>
          </p:cNvPr>
          <p:cNvSpPr/>
          <p:nvPr/>
        </p:nvSpPr>
        <p:spPr>
          <a:xfrm flipH="1">
            <a:off x="3645936" y="5812971"/>
            <a:ext cx="1261965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889380" y="2164700"/>
            <a:ext cx="6413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add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0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869482" y="3456653"/>
            <a:ext cx="445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85BF-3407-1930-34C2-34450200F53C}"/>
              </a:ext>
            </a:extLst>
          </p:cNvPr>
          <p:cNvSpPr txBox="1"/>
          <p:nvPr/>
        </p:nvSpPr>
        <p:spPr>
          <a:xfrm>
            <a:off x="3809998" y="4302330"/>
            <a:ext cx="45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US" sz="28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>
                <a:solidFill>
                  <a:srgbClr val="9DD2BB"/>
                </a:solidFill>
                <a:latin typeface="Fira Code" pitchFamily="1" charset="0"/>
              </a:rPr>
              <a:t>3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US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DE57-B9DD-B6A9-C864-A3F4A3368AF5}"/>
              </a:ext>
            </a:extLst>
          </p:cNvPr>
          <p:cNvSpPr txBox="1"/>
          <p:nvPr/>
        </p:nvSpPr>
        <p:spPr>
          <a:xfrm>
            <a:off x="4170005" y="5084667"/>
            <a:ext cx="3722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9" name="!!paper">
            <a:extLst>
              <a:ext uri="{FF2B5EF4-FFF2-40B4-BE49-F238E27FC236}">
                <a16:creationId xmlns:a16="http://schemas.microsoft.com/office/drawing/2014/main" id="{9D904778-BEC6-DC29-8C1F-B9D56A9C75C2}"/>
              </a:ext>
            </a:extLst>
          </p:cNvPr>
          <p:cNvSpPr/>
          <p:nvPr/>
        </p:nvSpPr>
        <p:spPr>
          <a:xfrm>
            <a:off x="6176867" y="5812971"/>
            <a:ext cx="3648073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fold">
            <a:extLst>
              <a:ext uri="{FF2B5EF4-FFF2-40B4-BE49-F238E27FC236}">
                <a16:creationId xmlns:a16="http://schemas.microsoft.com/office/drawing/2014/main" id="{8D84E20C-4D0C-75EC-DF7C-795EE7133D00}"/>
              </a:ext>
            </a:extLst>
          </p:cNvPr>
          <p:cNvSpPr/>
          <p:nvPr/>
        </p:nvSpPr>
        <p:spPr>
          <a:xfrm flipH="1">
            <a:off x="6176867" y="5812971"/>
            <a:ext cx="2009190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4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paper">
            <a:extLst>
              <a:ext uri="{FF2B5EF4-FFF2-40B4-BE49-F238E27FC236}">
                <a16:creationId xmlns:a16="http://schemas.microsoft.com/office/drawing/2014/main" id="{CCA810D2-2130-BCB3-0EB7-7BB56C5D8064}"/>
              </a:ext>
            </a:extLst>
          </p:cNvPr>
          <p:cNvSpPr/>
          <p:nvPr/>
        </p:nvSpPr>
        <p:spPr>
          <a:xfrm>
            <a:off x="7381683" y="5812971"/>
            <a:ext cx="2443256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889380" y="2164700"/>
            <a:ext cx="6413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add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0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869482" y="3456653"/>
            <a:ext cx="445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85BF-3407-1930-34C2-34450200F53C}"/>
              </a:ext>
            </a:extLst>
          </p:cNvPr>
          <p:cNvSpPr txBox="1"/>
          <p:nvPr/>
        </p:nvSpPr>
        <p:spPr>
          <a:xfrm>
            <a:off x="4550227" y="4302330"/>
            <a:ext cx="3091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US" sz="28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800" b="0">
                <a:solidFill>
                  <a:srgbClr val="BAE67E"/>
                </a:solidFill>
                <a:effectLst/>
                <a:latin typeface="Fira Code" pitchFamily="1" charset="0"/>
              </a:rPr>
              <a:t>add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sz="2800">
                <a:solidFill>
                  <a:srgbClr val="9DD2BB"/>
                </a:solidFill>
                <a:latin typeface="Fira Code" pitchFamily="1" charset="0"/>
              </a:rPr>
              <a:t>6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US" sz="28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US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DE57-B9DD-B6A9-C864-A3F4A3368AF5}"/>
              </a:ext>
            </a:extLst>
          </p:cNvPr>
          <p:cNvSpPr txBox="1"/>
          <p:nvPr/>
        </p:nvSpPr>
        <p:spPr>
          <a:xfrm>
            <a:off x="4680465" y="5084667"/>
            <a:ext cx="2701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6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+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!!fold">
            <a:extLst>
              <a:ext uri="{FF2B5EF4-FFF2-40B4-BE49-F238E27FC236}">
                <a16:creationId xmlns:a16="http://schemas.microsoft.com/office/drawing/2014/main" id="{8D84E20C-4D0C-75EC-DF7C-795EE7133D00}"/>
              </a:ext>
            </a:extLst>
          </p:cNvPr>
          <p:cNvSpPr/>
          <p:nvPr/>
        </p:nvSpPr>
        <p:spPr>
          <a:xfrm flipH="1">
            <a:off x="7381683" y="5812971"/>
            <a:ext cx="2350146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3ED55-8558-FFE7-E819-72C34891BBD0}"/>
              </a:ext>
            </a:extLst>
          </p:cNvPr>
          <p:cNvSpPr/>
          <p:nvPr/>
        </p:nvSpPr>
        <p:spPr>
          <a:xfrm flipH="1">
            <a:off x="7381683" y="5812971"/>
            <a:ext cx="96803" cy="424499"/>
          </a:xfrm>
          <a:prstGeom prst="rect">
            <a:avLst/>
          </a:prstGeom>
          <a:solidFill>
            <a:schemeClr val="bg2">
              <a:alpha val="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80B40E2-0A00-3D4A-EC6C-6899BF7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36" y="620530"/>
            <a:ext cx="4770276" cy="1021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2"/>
                </a:solidFill>
                <a:latin typeface="Coolvetica Rg" panose="020B0603030602020004" pitchFamily="34" charset="0"/>
                <a:ea typeface="Fira Code Retina" pitchFamily="1" charset="0"/>
                <a:cs typeface="Fira Code Retina" pitchFamily="1" charset="0"/>
              </a:rPr>
              <a:t>anatomy of a fold / reduce</a:t>
            </a:r>
            <a:endParaRPr lang="en-US" sz="3200">
              <a:solidFill>
                <a:schemeClr val="accent2"/>
              </a:solidFill>
              <a:latin typeface="Coolvetica Rg" panose="020B0603030602020004" pitchFamily="34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5B16-426D-C92E-A806-146C2780D463}"/>
              </a:ext>
            </a:extLst>
          </p:cNvPr>
          <p:cNvSpPr txBox="1"/>
          <p:nvPr/>
        </p:nvSpPr>
        <p:spPr>
          <a:xfrm>
            <a:off x="2889380" y="2164700"/>
            <a:ext cx="6413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0">
                <a:solidFill>
                  <a:srgbClr val="BAE67E"/>
                </a:solidFill>
                <a:effectLst/>
                <a:latin typeface="Fira Code" pitchFamily="1" charset="0"/>
              </a:rPr>
              <a:t>reduce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add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4400" b="0">
                <a:solidFill>
                  <a:srgbClr val="CBCEBC"/>
                </a:solidFill>
                <a:effectLst/>
                <a:latin typeface="Fira Code" pitchFamily="1" charset="0"/>
              </a:rPr>
              <a:t> xs, 0</a:t>
            </a:r>
            <a:r>
              <a:rPr lang="en-PH" sz="4400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PH" sz="44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11A1A-8EFA-4C73-15DF-975625659568}"/>
              </a:ext>
            </a:extLst>
          </p:cNvPr>
          <p:cNvSpPr txBox="1"/>
          <p:nvPr/>
        </p:nvSpPr>
        <p:spPr>
          <a:xfrm>
            <a:off x="3869482" y="3456653"/>
            <a:ext cx="445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[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1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3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,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 b="0">
                <a:solidFill>
                  <a:srgbClr val="9DD2BB"/>
                </a:solidFill>
                <a:effectLst/>
                <a:latin typeface="Fira Code" pitchFamily="1" charset="0"/>
              </a:rPr>
              <a:t>4</a:t>
            </a:r>
            <a:r>
              <a:rPr lang="en-PH" sz="3200" b="0">
                <a:solidFill>
                  <a:srgbClr val="CBCCC6"/>
                </a:solidFill>
                <a:effectLst/>
                <a:latin typeface="Fira Code" pitchFamily="1" charset="0"/>
              </a:rPr>
              <a:t>]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85BF-3407-1930-34C2-34450200F53C}"/>
              </a:ext>
            </a:extLst>
          </p:cNvPr>
          <p:cNvSpPr txBox="1"/>
          <p:nvPr/>
        </p:nvSpPr>
        <p:spPr>
          <a:xfrm>
            <a:off x="5236027" y="4302330"/>
            <a:ext cx="1719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US" sz="28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sz="28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sz="2800" b="0">
                <a:solidFill>
                  <a:srgbClr val="9DD2BB"/>
                </a:solidFill>
                <a:effectLst/>
                <a:latin typeface="Fira Code" pitchFamily="1" charset="0"/>
              </a:rPr>
              <a:t>10</a:t>
            </a:r>
            <a:endParaRPr lang="en-US" sz="28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DE57-B9DD-B6A9-C864-A3F4A3368AF5}"/>
              </a:ext>
            </a:extLst>
          </p:cNvPr>
          <p:cNvSpPr txBox="1"/>
          <p:nvPr/>
        </p:nvSpPr>
        <p:spPr>
          <a:xfrm>
            <a:off x="5040862" y="5084667"/>
            <a:ext cx="1980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xs </a:t>
            </a:r>
            <a:r>
              <a:rPr lang="en-PH" sz="3200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PH" sz="3200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sz="3200">
                <a:solidFill>
                  <a:srgbClr val="9DD2BB"/>
                </a:solidFill>
                <a:latin typeface="Fira Code" pitchFamily="1" charset="0"/>
              </a:rPr>
              <a:t>10</a:t>
            </a:r>
            <a:endParaRPr lang="en-PH" sz="3200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11" name="!!paper">
            <a:extLst>
              <a:ext uri="{FF2B5EF4-FFF2-40B4-BE49-F238E27FC236}">
                <a16:creationId xmlns:a16="http://schemas.microsoft.com/office/drawing/2014/main" id="{DB54ED5E-6D0F-20CF-5111-602C2ECB9545}"/>
              </a:ext>
            </a:extLst>
          </p:cNvPr>
          <p:cNvSpPr/>
          <p:nvPr/>
        </p:nvSpPr>
        <p:spPr>
          <a:xfrm>
            <a:off x="8322517" y="5812971"/>
            <a:ext cx="1502422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fold">
            <a:extLst>
              <a:ext uri="{FF2B5EF4-FFF2-40B4-BE49-F238E27FC236}">
                <a16:creationId xmlns:a16="http://schemas.microsoft.com/office/drawing/2014/main" id="{81F2352D-78C0-432E-E69E-19C5D2F6AED1}"/>
              </a:ext>
            </a:extLst>
          </p:cNvPr>
          <p:cNvSpPr/>
          <p:nvPr/>
        </p:nvSpPr>
        <p:spPr>
          <a:xfrm flipH="1">
            <a:off x="8361005" y="5812971"/>
            <a:ext cx="1357216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B2B65-2FDD-5D14-7243-F1E9766923D7}"/>
              </a:ext>
            </a:extLst>
          </p:cNvPr>
          <p:cNvSpPr/>
          <p:nvPr/>
        </p:nvSpPr>
        <p:spPr>
          <a:xfrm flipH="1">
            <a:off x="8322517" y="5812971"/>
            <a:ext cx="1278683" cy="4244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386" y="2566024"/>
            <a:ext cx="9503228" cy="17259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4"/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 2-dimensional array, return the greatest even length of the elements.</a:t>
            </a:r>
            <a:endParaRPr lang="en-US" sz="3200">
              <a:solidFill>
                <a:schemeClr val="accent4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05478"/>
      </p:ext>
    </p:extLst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009611-3067-9E16-9B15-F16F74026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386" y="2566024"/>
            <a:ext cx="9503228" cy="1725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3200">
                <a:solidFill>
                  <a:schemeClr val="accent4"/>
                </a:solidFill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given a valid HTML string, remove all the tags.</a:t>
            </a:r>
            <a:endParaRPr lang="en-US" sz="3200">
              <a:solidFill>
                <a:schemeClr val="accent4">
                  <a:lumMod val="60000"/>
                  <a:lumOff val="40000"/>
                </a:schemeClr>
              </a:solidFill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4856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A44C0A1-ECE3-BD12-D46D-C7E24576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6" y="372438"/>
            <a:ext cx="1411338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98F18-FF6E-9DC3-BC3D-B70415E97FBD}"/>
              </a:ext>
            </a:extLst>
          </p:cNvPr>
          <p:cNvSpPr txBox="1"/>
          <p:nvPr/>
        </p:nvSpPr>
        <p:spPr>
          <a:xfrm>
            <a:off x="2985796" y="2967335"/>
            <a:ext cx="622351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n </a:t>
            </a:r>
            <a:r>
              <a:rPr lang="en-US" b="0">
                <a:solidFill>
                  <a:srgbClr val="F29668"/>
                </a:solidFill>
                <a:effectLst/>
                <a:latin typeface="Fira Code" pitchFamily="1" charset="0"/>
              </a:rPr>
              <a:t>=</a:t>
            </a: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b="0">
                <a:solidFill>
                  <a:srgbClr val="FFA759"/>
                </a:solidFill>
                <a:effectLst/>
                <a:latin typeface="Fira Code" pitchFamily="1" charset="0"/>
              </a:rPr>
              <a:t>int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b="0">
                <a:solidFill>
                  <a:srgbClr val="BAE67E"/>
                </a:solidFill>
                <a:effectLst/>
                <a:latin typeface="Fira Code" pitchFamily="1" charset="0"/>
              </a:rPr>
              <a:t>input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("</a:t>
            </a:r>
            <a:r>
              <a:rPr lang="en-US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"))</a:t>
            </a:r>
            <a:endParaRPr lang="en-US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BAE67E"/>
                </a:solidFill>
                <a:effectLst/>
                <a:latin typeface="Fira Code" pitchFamily="1" charset="0"/>
              </a:rPr>
              <a:t>print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n</a:t>
            </a:r>
            <a:r>
              <a:rPr lang="en-US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US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)</a:t>
            </a:r>
            <a:endParaRPr lang="en-US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6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A44C0A1-ECE3-BD12-D46D-C7E24576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6" y="372438"/>
            <a:ext cx="1411338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8856A-EA3C-B476-EB83-E46DAA004E22}"/>
              </a:ext>
            </a:extLst>
          </p:cNvPr>
          <p:cNvSpPr txBox="1"/>
          <p:nvPr/>
        </p:nvSpPr>
        <p:spPr>
          <a:xfrm>
            <a:off x="2463281" y="3105835"/>
            <a:ext cx="726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BAE67E"/>
                </a:solidFill>
                <a:effectLst/>
                <a:latin typeface="Fira Code" pitchFamily="1" charset="0"/>
              </a:rPr>
              <a:t>print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b="0">
                <a:solidFill>
                  <a:srgbClr val="FFA759"/>
                </a:solidFill>
                <a:effectLst/>
                <a:latin typeface="Fira Code" pitchFamily="1" charset="0"/>
              </a:rPr>
              <a:t>int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b="0">
                <a:solidFill>
                  <a:srgbClr val="BAE67E"/>
                </a:solidFill>
                <a:effectLst/>
                <a:latin typeface="Fira Code" pitchFamily="1" charset="0"/>
              </a:rPr>
              <a:t>input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("</a:t>
            </a:r>
            <a:r>
              <a:rPr lang="en-US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")))</a:t>
            </a:r>
            <a:endParaRPr lang="en-US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A44C0A1-ECE3-BD12-D46D-C7E24576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6" y="372438"/>
            <a:ext cx="1411338" cy="14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8856A-EA3C-B476-EB83-E46DAA004E22}"/>
              </a:ext>
            </a:extLst>
          </p:cNvPr>
          <p:cNvSpPr txBox="1"/>
          <p:nvPr/>
        </p:nvSpPr>
        <p:spPr>
          <a:xfrm>
            <a:off x="2463281" y="3105835"/>
            <a:ext cx="726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BAE67E"/>
                </a:solidFill>
                <a:effectLst/>
                <a:latin typeface="Fira Code" pitchFamily="1" charset="0"/>
              </a:rPr>
              <a:t>print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US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US" b="0">
                <a:solidFill>
                  <a:srgbClr val="FFA759"/>
                </a:solidFill>
                <a:effectLst/>
                <a:latin typeface="Fira Code" pitchFamily="1" charset="0"/>
              </a:rPr>
              <a:t>int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</a:t>
            </a:r>
            <a:r>
              <a:rPr lang="en-US" b="0">
                <a:solidFill>
                  <a:srgbClr val="BAE67E"/>
                </a:solidFill>
                <a:effectLst/>
                <a:latin typeface="Fira Code" pitchFamily="1" charset="0"/>
              </a:rPr>
              <a:t>input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("</a:t>
            </a:r>
            <a:r>
              <a:rPr lang="en-US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US" b="0">
                <a:solidFill>
                  <a:srgbClr val="CBCCC6"/>
                </a:solidFill>
                <a:effectLst/>
                <a:latin typeface="Fira Code" pitchFamily="1" charset="0"/>
              </a:rPr>
              <a:t>")))</a:t>
            </a:r>
            <a:endParaRPr lang="en-US" b="0">
              <a:solidFill>
                <a:srgbClr val="CBCEB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785F2-F4AD-DE09-EFF0-038E5B9F4B65}"/>
              </a:ext>
            </a:extLst>
          </p:cNvPr>
          <p:cNvSpPr txBox="1"/>
          <p:nvPr/>
        </p:nvSpPr>
        <p:spPr>
          <a:xfrm>
            <a:off x="-6097554" y="1974276"/>
            <a:ext cx="60975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#</a:t>
            </a:r>
            <a:r>
              <a:rPr lang="en-PH" b="0">
                <a:solidFill>
                  <a:srgbClr val="F07178"/>
                </a:solidFill>
                <a:effectLst/>
                <a:latin typeface="Fira Code" pitchFamily="1" charset="0"/>
              </a:rPr>
              <a:t>include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&lt;</a:t>
            </a:r>
            <a:r>
              <a:rPr lang="en-PH" b="0">
                <a:solidFill>
                  <a:srgbClr val="FFCC66"/>
                </a:solidFill>
                <a:effectLst/>
                <a:latin typeface="Fira Code" pitchFamily="1" charset="0"/>
              </a:rPr>
              <a:t>stdio.h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&gt;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b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</a:br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main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void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 {</a:t>
            </a: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 i="1">
                <a:solidFill>
                  <a:srgbClr val="95E6CB"/>
                </a:solidFill>
                <a:effectLst/>
                <a:latin typeface="Fira Code" pitchFamily="1" charset="0"/>
              </a:rPr>
              <a:t>int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n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     </a:t>
            </a: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printf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FFCC66"/>
                </a:solidFill>
                <a:effectLst/>
                <a:latin typeface="Fira Code" pitchFamily="1" charset="0"/>
              </a:rPr>
              <a:t>Input number to double: 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scanf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95E6CB"/>
                </a:solidFill>
                <a:effectLst/>
                <a:latin typeface="Fira Code" pitchFamily="1" charset="0"/>
              </a:rPr>
              <a:t>%d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",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&amp;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n)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BAE67E"/>
                </a:solidFill>
                <a:effectLst/>
                <a:latin typeface="Fira Code" pitchFamily="1" charset="0"/>
              </a:rPr>
              <a:t>printf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(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</a:t>
            </a:r>
            <a:r>
              <a:rPr lang="en-PH" b="0">
                <a:solidFill>
                  <a:srgbClr val="95E6CB"/>
                </a:solidFill>
                <a:effectLst/>
                <a:latin typeface="Fira Code" pitchFamily="1" charset="0"/>
              </a:rPr>
              <a:t>%d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",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n</a:t>
            </a:r>
            <a:r>
              <a:rPr lang="en-PH" b="0">
                <a:solidFill>
                  <a:srgbClr val="F29668"/>
                </a:solidFill>
                <a:effectLst/>
                <a:latin typeface="Fira Code" pitchFamily="1" charset="0"/>
              </a:rPr>
              <a:t>*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2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)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    </a:t>
            </a:r>
            <a:r>
              <a:rPr lang="en-PH" b="0">
                <a:solidFill>
                  <a:srgbClr val="F07178"/>
                </a:solidFill>
                <a:effectLst/>
                <a:latin typeface="Fira Code" pitchFamily="1" charset="0"/>
              </a:rPr>
              <a:t>return</a:t>
            </a: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 </a:t>
            </a:r>
            <a:r>
              <a:rPr lang="en-PH" b="0">
                <a:solidFill>
                  <a:srgbClr val="9DD2BB"/>
                </a:solidFill>
                <a:effectLst/>
                <a:latin typeface="Fira Code" pitchFamily="1" charset="0"/>
              </a:rPr>
              <a:t>0</a:t>
            </a:r>
            <a:r>
              <a:rPr lang="en-PH" b="0">
                <a:solidFill>
                  <a:srgbClr val="CBCCC6"/>
                </a:solidFill>
                <a:effectLst/>
                <a:latin typeface="Fira Code" pitchFamily="1" charset="0"/>
              </a:rPr>
              <a:t>;</a:t>
            </a:r>
            <a:endParaRPr lang="en-PH" b="0">
              <a:solidFill>
                <a:srgbClr val="CBCEBC"/>
              </a:solidFill>
              <a:effectLst/>
              <a:latin typeface="Fira Code" pitchFamily="1" charset="0"/>
            </a:endParaRPr>
          </a:p>
          <a:p>
            <a:pPr>
              <a:spcAft>
                <a:spcPts val="600"/>
              </a:spcAft>
            </a:pPr>
            <a:r>
              <a:rPr lang="en-PH" b="0">
                <a:solidFill>
                  <a:srgbClr val="CBCEBC"/>
                </a:solidFill>
                <a:effectLst/>
                <a:latin typeface="Fira Code" pitchFamily="1" charset="0"/>
              </a:rPr>
              <a:t>}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3D8E9C-026F-B36F-94B1-CC647831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6537" y="372438"/>
            <a:ext cx="1183204" cy="13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6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1700</Words>
  <Application>Microsoft Office PowerPoint</Application>
  <PresentationFormat>Widescreen</PresentationFormat>
  <Paragraphs>241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APL385 Unicode Regular</vt:lpstr>
      <vt:lpstr>Arial</vt:lpstr>
      <vt:lpstr>Calibri</vt:lpstr>
      <vt:lpstr>Calibri Light</vt:lpstr>
      <vt:lpstr>Coolvetica Rg</vt:lpstr>
      <vt:lpstr>Corbel Light</vt:lpstr>
      <vt:lpstr>Fira Code</vt:lpstr>
      <vt:lpstr>Fira Code Retina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brute-force:</dc:title>
  <dc:creator>Legolas Lada</dc:creator>
  <cp:lastModifiedBy>Legolas Lada</cp:lastModifiedBy>
  <cp:revision>51</cp:revision>
  <dcterms:created xsi:type="dcterms:W3CDTF">2023-10-18T10:25:39Z</dcterms:created>
  <dcterms:modified xsi:type="dcterms:W3CDTF">2023-10-24T16:10:51Z</dcterms:modified>
</cp:coreProperties>
</file>