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ook Antiqu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DiHoICRgiJ7rMCoHkYCLhvsu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BookAntiqu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ookAntiqua-bold.fntdata"/><Relationship Id="rId18" Type="http://schemas.openxmlformats.org/officeDocument/2006/relationships/font" Target="fonts/BookAntiqu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KARUNAMBIKA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994540ec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994540ec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2994540ec9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bd72d2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bd72d2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3bd72d23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cae476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2ccae476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2ccae4763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cae4763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2ccae4763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2ccae4763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994540ec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994540ec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2994540ec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94540ec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94540ec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994540ec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94540ec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94540ec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2994540ec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994540ec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994540ec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2994540ec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94540ec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94540ec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2994540ec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presentation_template_cover.jpg" id="17" name="Google Shape;1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1"/>
          <p:cNvSpPr txBox="1"/>
          <p:nvPr>
            <p:ph type="ctrTitle"/>
          </p:nvPr>
        </p:nvSpPr>
        <p:spPr>
          <a:xfrm>
            <a:off x="3009186" y="1224705"/>
            <a:ext cx="5290934" cy="1209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mbria"/>
              <a:buNone/>
              <a:defRPr sz="3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3499267" y="2460753"/>
            <a:ext cx="4800600" cy="4806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26C38"/>
              </a:buClr>
              <a:buSzPts val="1120"/>
              <a:buNone/>
              <a:defRPr b="0" i="0" sz="1400">
                <a:solidFill>
                  <a:srgbClr val="F26C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8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exterro-logo-reversed-rgb.png" id="20" name="Google Shape;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343" y="4029454"/>
            <a:ext cx="1528313" cy="30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>
            <p:ph idx="2" type="pic"/>
          </p:nvPr>
        </p:nvSpPr>
        <p:spPr>
          <a:xfrm>
            <a:off x="4706834" y="1599293"/>
            <a:ext cx="1650006" cy="1312059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0"/>
          <p:cNvSpPr/>
          <p:nvPr>
            <p:ph idx="3" type="pic"/>
          </p:nvPr>
        </p:nvSpPr>
        <p:spPr>
          <a:xfrm>
            <a:off x="2833010" y="1599293"/>
            <a:ext cx="1650006" cy="1312059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0"/>
          <p:cNvSpPr/>
          <p:nvPr>
            <p:ph idx="4" type="pic"/>
          </p:nvPr>
        </p:nvSpPr>
        <p:spPr>
          <a:xfrm>
            <a:off x="6575452" y="1599293"/>
            <a:ext cx="1650006" cy="131205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0"/>
          <p:cNvSpPr/>
          <p:nvPr>
            <p:ph idx="5" type="pic"/>
          </p:nvPr>
        </p:nvSpPr>
        <p:spPr>
          <a:xfrm>
            <a:off x="983758" y="1597828"/>
            <a:ext cx="1650006" cy="131205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0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/>
          <p:nvPr/>
        </p:nvSpPr>
        <p:spPr>
          <a:xfrm>
            <a:off x="987366" y="2866892"/>
            <a:ext cx="1669137" cy="11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5493A7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rgbClr val="5493A7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E7F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Open Sans"/>
                <a:ea typeface="Open Sans"/>
                <a:cs typeface="Open Sans"/>
                <a:sym typeface="Open Sans"/>
              </a:rPr>
              <a:t>Vivamus quam dolor, tempor ac gravida sit amet, porta fermentum magna. Aliquam euismod commodo nisl.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981883" y="2861422"/>
            <a:ext cx="1656261" cy="110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2834593" y="2866892"/>
            <a:ext cx="1669137" cy="11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E7F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Open Sans"/>
                <a:ea typeface="Open Sans"/>
                <a:cs typeface="Open Sans"/>
                <a:sym typeface="Open Sans"/>
              </a:rPr>
              <a:t>Vivamus quam dolor, tempor ac gravida sit amet, porta fermentum magna. Aliquam euismod commodo nisl.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829109" y="2861422"/>
            <a:ext cx="1656261" cy="1105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4697433" y="2866892"/>
            <a:ext cx="1669137" cy="11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E7F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Open Sans"/>
                <a:ea typeface="Open Sans"/>
                <a:cs typeface="Open Sans"/>
                <a:sym typeface="Open Sans"/>
              </a:rPr>
              <a:t>Vivamus quam dolor, tempor ac gravida sit amet, porta fermentum magna. Aliquam euismod commodo nisl.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4702583" y="2861422"/>
            <a:ext cx="1656261" cy="110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6560463" y="2866892"/>
            <a:ext cx="1669137" cy="1146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E7F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Open Sans"/>
                <a:ea typeface="Open Sans"/>
                <a:cs typeface="Open Sans"/>
                <a:sym typeface="Open Sans"/>
              </a:rPr>
              <a:t>Vivamus quam dolor, tempor ac gravida sit amet, porta fermentum magna. Aliquam euismod commodo nisl.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0"/>
          <p:cNvSpPr/>
          <p:nvPr/>
        </p:nvSpPr>
        <p:spPr>
          <a:xfrm>
            <a:off x="6570929" y="2861422"/>
            <a:ext cx="1656261" cy="1105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20"/>
          <p:cNvSpPr txBox="1"/>
          <p:nvPr/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EXTERRO, INC. PROPRIETARY AND CONFIDENTIAL INFORMATION. DO NOT DISTRIBUTE.</a:t>
            </a:r>
            <a:endParaRPr b="0" i="0" sz="500" u="none" cap="none" strike="noStrik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/>
          <p:nvPr>
            <p:ph idx="2" type="pic"/>
          </p:nvPr>
        </p:nvSpPr>
        <p:spPr>
          <a:xfrm>
            <a:off x="3543299" y="1371601"/>
            <a:ext cx="5119301" cy="32575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464621" y="1371600"/>
            <a:ext cx="2770069" cy="325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88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3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4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4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21"/>
          <p:cNvSpPr txBox="1"/>
          <p:nvPr/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EXTERRO, INC. PROPRIETARY AND CONFIDENTIAL INFORMATION. DO NOT DISTRIBUTE.</a:t>
            </a:r>
            <a:endParaRPr b="0" i="0" sz="500" u="none" cap="none" strike="noStrik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1"/>
          <p:cNvSpPr txBox="1"/>
          <p:nvPr/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Click to edit Master title style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>
  <p:cSld name="Two Pictures with Captio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543065" y="3943350"/>
            <a:ext cx="3800415" cy="685800"/>
          </a:xfrm>
          <a:prstGeom prst="rect">
            <a:avLst/>
          </a:prstGeom>
          <a:solidFill>
            <a:srgbClr val="5493A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599971" y="3999823"/>
            <a:ext cx="3674276" cy="629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88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3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4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4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4" name="Google Shape;74;p22"/>
          <p:cNvSpPr/>
          <p:nvPr/>
        </p:nvSpPr>
        <p:spPr>
          <a:xfrm>
            <a:off x="4820885" y="3943350"/>
            <a:ext cx="3800415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543065" y="3943350"/>
            <a:ext cx="3800415" cy="41149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4820885" y="3943350"/>
            <a:ext cx="3800415" cy="41149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4887153" y="3999823"/>
            <a:ext cx="3674276" cy="629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88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3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4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64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22"/>
          <p:cNvSpPr/>
          <p:nvPr>
            <p:ph idx="3" type="pic"/>
          </p:nvPr>
        </p:nvSpPr>
        <p:spPr>
          <a:xfrm>
            <a:off x="543065" y="1371601"/>
            <a:ext cx="3800415" cy="2571749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/>
          <p:nvPr>
            <p:ph idx="4" type="pic"/>
          </p:nvPr>
        </p:nvSpPr>
        <p:spPr>
          <a:xfrm>
            <a:off x="4820886" y="1371601"/>
            <a:ext cx="3800415" cy="2571749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/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EXTERRO, INC. PROPRIETARY AND CONFIDENTIAL INFORMATION. DO NOT DISTRIBUTE.</a:t>
            </a:r>
            <a:endParaRPr b="0" i="0" sz="500" u="none" cap="none" strike="noStrik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2"/>
          <p:cNvSpPr txBox="1"/>
          <p:nvPr/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Click to edit Master title style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2945665" y="-1113598"/>
            <a:ext cx="3257550" cy="82279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/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EXTERRO, INC. PROPRIETARY AND CONFIDENTIAL INFORMATION. DO NOT DISTRIBUTE.</a:t>
            </a:r>
            <a:endParaRPr b="0" i="0" sz="500" u="none" cap="none" strike="noStrik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 rot="5400000">
            <a:off x="5961235" y="1960737"/>
            <a:ext cx="5143500" cy="1222029"/>
          </a:xfrm>
          <a:prstGeom prst="rect">
            <a:avLst/>
          </a:prstGeom>
          <a:solidFill>
            <a:srgbClr val="2927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24"/>
          <p:cNvSpPr/>
          <p:nvPr/>
        </p:nvSpPr>
        <p:spPr>
          <a:xfrm rot="5400000">
            <a:off x="5326618" y="2540933"/>
            <a:ext cx="5143500" cy="61637"/>
          </a:xfrm>
          <a:prstGeom prst="rect">
            <a:avLst/>
          </a:prstGeom>
          <a:solidFill>
            <a:srgbClr val="F26C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24"/>
          <p:cNvSpPr/>
          <p:nvPr/>
        </p:nvSpPr>
        <p:spPr>
          <a:xfrm rot="5400000">
            <a:off x="5266905" y="2540933"/>
            <a:ext cx="5143500" cy="61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24"/>
          <p:cNvSpPr txBox="1"/>
          <p:nvPr>
            <p:ph type="title"/>
          </p:nvPr>
        </p:nvSpPr>
        <p:spPr>
          <a:xfrm rot="5400000">
            <a:off x="6311761" y="2184274"/>
            <a:ext cx="4114800" cy="7749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 rot="5400000">
            <a:off x="2186643" y="-700743"/>
            <a:ext cx="4114800" cy="65449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 rot="5400000">
            <a:off x="-2122577" y="2520909"/>
            <a:ext cx="4682402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60467" y="1371600"/>
            <a:ext cx="822794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presentation_template_transition_orange.jp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5"/>
            <a:ext cx="9144000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ctrTitle"/>
          </p:nvPr>
        </p:nvSpPr>
        <p:spPr>
          <a:xfrm>
            <a:off x="2283885" y="1288772"/>
            <a:ext cx="595053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mbria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list">
  <p:cSld name="Bullet lis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632472" y="1371600"/>
            <a:ext cx="7755748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▪"/>
              <a:defRPr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presentation_template_transition.jpg"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5"/>
            <a:ext cx="9144000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 txBox="1"/>
          <p:nvPr>
            <p:ph type="title"/>
          </p:nvPr>
        </p:nvSpPr>
        <p:spPr>
          <a:xfrm>
            <a:off x="4019226" y="3667148"/>
            <a:ext cx="4087260" cy="1074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mbria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460467" y="1371600"/>
            <a:ext cx="822794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743450" y="1371600"/>
            <a:ext cx="3429000" cy="3257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56153" y="1371600"/>
            <a:ext cx="3897655" cy="637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0"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8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56153" y="2028825"/>
            <a:ext cx="3897655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3" type="body"/>
          </p:nvPr>
        </p:nvSpPr>
        <p:spPr>
          <a:xfrm>
            <a:off x="4790759" y="1371600"/>
            <a:ext cx="3897655" cy="63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0"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8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7"/>
          <p:cNvSpPr txBox="1"/>
          <p:nvPr>
            <p:ph idx="4" type="body"/>
          </p:nvPr>
        </p:nvSpPr>
        <p:spPr>
          <a:xfrm>
            <a:off x="4790759" y="2028825"/>
            <a:ext cx="3897655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  <a:defRPr/>
            </a:lvl2pPr>
            <a:lvl3pPr indent="-30861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✧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-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~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/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/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EXTERRO, INC. PROPRIETARY AND CONFIDENTIAL INFORMATION. DO NOT DISTRIBUTE.</a:t>
            </a:r>
            <a:endParaRPr b="0" i="0" sz="500" u="none" cap="none" strike="noStrik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/>
        </p:nvSpPr>
        <p:spPr>
          <a:xfrm>
            <a:off x="4253863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EXTERRO, INC. PROPRIETARY AND CONFIDENTIAL INFORMATION. DO NOT DISTRIBUTE.</a:t>
            </a:r>
            <a:endParaRPr b="0" i="0" sz="500" u="none" cap="none" strike="noStrik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837350"/>
          </a:xfrm>
          <a:prstGeom prst="rect">
            <a:avLst/>
          </a:prstGeom>
          <a:solidFill>
            <a:srgbClr val="2927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0" y="837351"/>
            <a:ext cx="9144000" cy="616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0" y="890905"/>
            <a:ext cx="9144000" cy="61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13;p10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None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460467" y="1371600"/>
            <a:ext cx="822794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083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✧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Merriweather Sans"/>
              <a:buChar char="-"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Merriweather Sans"/>
              <a:buChar char="~"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191105" y="4854522"/>
            <a:ext cx="4497308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3287949" y="1630391"/>
            <a:ext cx="5012171" cy="3693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None/>
            </a:pPr>
            <a:r>
              <a:rPr b="1" lang="en-US" sz="1800"/>
              <a:t>Cypress </a:t>
            </a:r>
            <a:endParaRPr b="1"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94540ec9_0_48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Cypress installation and project setup </a:t>
            </a:r>
            <a:endParaRPr/>
          </a:p>
        </p:txBody>
      </p:sp>
      <p:sp>
        <p:nvSpPr>
          <p:cNvPr id="164" name="Google Shape;164;g22994540ec9_0_48"/>
          <p:cNvSpPr txBox="1"/>
          <p:nvPr>
            <p:ph idx="1" type="body"/>
          </p:nvPr>
        </p:nvSpPr>
        <p:spPr>
          <a:xfrm>
            <a:off x="460467" y="1371600"/>
            <a:ext cx="8227800" cy="32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Steps are given follows:</a:t>
            </a:r>
            <a:endParaRPr b="1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Download node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set node to Environment variable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create basic cypress working folder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download vs code editor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download cypress dependencies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start cypress test runner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Explore project structure generated by cypress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understand cypress test writing principles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create first cypress test case 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900"/>
              <a:t>understand how to run tests from test runner and command line 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3bd72d23f_0_0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3bd72d23f_0_0"/>
          <p:cNvSpPr txBox="1"/>
          <p:nvPr>
            <p:ph idx="1" type="body"/>
          </p:nvPr>
        </p:nvSpPr>
        <p:spPr>
          <a:xfrm>
            <a:off x="460467" y="1371600"/>
            <a:ext cx="8227800" cy="32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4238301" y="3552848"/>
            <a:ext cx="40872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mbria"/>
              <a:buNone/>
            </a:pPr>
            <a:r>
              <a:t/>
            </a:r>
            <a:endParaRPr b="0" i="0" sz="5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693006" y="2110085"/>
            <a:ext cx="462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5718E"/>
                </a:solidFill>
                <a:latin typeface="Cambria"/>
                <a:ea typeface="Cambria"/>
                <a:cs typeface="Cambria"/>
                <a:sym typeface="Cambria"/>
              </a:rPr>
              <a:t>THANK YOU !!</a:t>
            </a:r>
            <a:endParaRPr b="1" i="0" sz="5400" u="none" cap="none" strike="noStrike">
              <a:solidFill>
                <a:srgbClr val="05718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60467" y="0"/>
            <a:ext cx="8227946" cy="777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Introduction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41803" y="959621"/>
            <a:ext cx="86604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Most testing tools (like selenium) operate by running outside of the browser and executing remote commands across the network. But cypress engine directly operates inside the browser.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This enables cypress to listen and modify the browser behavior at run time by manipulating DOM and altering network request.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cypress have the ability to control to test both front end and back end.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Cypress support browser such as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Google chrome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Electron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Firefox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  <a:p>
            <a:pPr indent="-55880" lvl="0" marL="13716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/>
          </a:p>
          <a:p>
            <a:pPr indent="-137160" lvl="0" marL="13716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80"/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2"/>
          <p:cNvSpPr txBox="1"/>
          <p:nvPr>
            <p:ph idx="11" type="ftr"/>
          </p:nvPr>
        </p:nvSpPr>
        <p:spPr>
          <a:xfrm>
            <a:off x="4709451" y="4854522"/>
            <a:ext cx="4434549" cy="2889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00">
                <a:solidFill>
                  <a:srgbClr val="1E2121"/>
                </a:solidFill>
                <a:latin typeface="Calibri"/>
                <a:ea typeface="Calibri"/>
                <a:cs typeface="Calibri"/>
                <a:sym typeface="Calibri"/>
              </a:rPr>
              <a:t>KARUNAMBIKA - ERD315</a:t>
            </a:r>
            <a:endParaRPr sz="700">
              <a:solidFill>
                <a:srgbClr val="1E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137" y="132770"/>
            <a:ext cx="2557700" cy="51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cae47636_0_0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Cypress vs Selenium </a:t>
            </a:r>
            <a:endParaRPr/>
          </a:p>
        </p:txBody>
      </p:sp>
      <p:sp>
        <p:nvSpPr>
          <p:cNvPr id="114" name="Google Shape;114;g22ccae47636_0_0"/>
          <p:cNvSpPr txBox="1"/>
          <p:nvPr>
            <p:ph idx="1" type="body"/>
          </p:nvPr>
        </p:nvSpPr>
        <p:spPr>
          <a:xfrm>
            <a:off x="310325" y="1106875"/>
            <a:ext cx="85281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t/>
            </a:r>
            <a:endParaRPr sz="1900"/>
          </a:p>
        </p:txBody>
      </p:sp>
      <p:pic>
        <p:nvPicPr>
          <p:cNvPr id="115" name="Google Shape;115;g22ccae4763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0" y="1039325"/>
            <a:ext cx="88487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cae47636_0_6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Cypress &amp; Selenium </a:t>
            </a:r>
            <a:endParaRPr/>
          </a:p>
        </p:txBody>
      </p:sp>
      <p:sp>
        <p:nvSpPr>
          <p:cNvPr id="122" name="Google Shape;122;g22ccae47636_0_6"/>
          <p:cNvSpPr txBox="1"/>
          <p:nvPr>
            <p:ph idx="1" type="body"/>
          </p:nvPr>
        </p:nvSpPr>
        <p:spPr>
          <a:xfrm>
            <a:off x="250325" y="926475"/>
            <a:ext cx="86481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Cypress is </a:t>
            </a:r>
            <a:r>
              <a:rPr lang="en-US">
                <a:solidFill>
                  <a:srgbClr val="000000"/>
                </a:solidFill>
              </a:rPr>
              <a:t>uniqueness</a:t>
            </a:r>
            <a:r>
              <a:rPr lang="en-US">
                <a:solidFill>
                  <a:srgbClr val="000000"/>
                </a:solidFill>
              </a:rPr>
              <a:t> from other tools :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Cypress automatically waits for commands and assertions before moving on 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Ability to test edge test case by </a:t>
            </a:r>
            <a:r>
              <a:rPr lang="en-US">
                <a:solidFill>
                  <a:srgbClr val="000000"/>
                </a:solidFill>
              </a:rPr>
              <a:t>mocking</a:t>
            </a:r>
            <a:r>
              <a:rPr lang="en-US">
                <a:solidFill>
                  <a:srgbClr val="000000"/>
                </a:solidFill>
              </a:rPr>
              <a:t> the server response.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cypress takes snapshot as your test run . we can hover over each commands in the command log to see 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exactly what </a:t>
            </a:r>
            <a:r>
              <a:rPr lang="en-US">
                <a:solidFill>
                  <a:srgbClr val="000000"/>
                </a:solidFill>
              </a:rPr>
              <a:t>happened</a:t>
            </a:r>
            <a:r>
              <a:rPr lang="en-US">
                <a:solidFill>
                  <a:srgbClr val="000000"/>
                </a:solidFill>
              </a:rPr>
              <a:t> at each step 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Because</a:t>
            </a:r>
            <a:r>
              <a:rPr lang="en-US">
                <a:solidFill>
                  <a:srgbClr val="000000"/>
                </a:solidFill>
              </a:rPr>
              <a:t> of its architectural design, cypress delivers fast , consistent and reliable test execution 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>
                <a:solidFill>
                  <a:srgbClr val="000000"/>
                </a:solidFill>
              </a:rPr>
              <a:t>view videos on entire test execution when run from the cypress 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018"/>
              <a:buNone/>
            </a:pPr>
            <a:r>
              <a:rPr lang="en-US" sz="1900">
                <a:solidFill>
                  <a:srgbClr val="000000"/>
                </a:solidFill>
              </a:rPr>
              <a:t>Cypress build on node js and comes packaged as npm module 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018"/>
              <a:buNone/>
            </a:pPr>
            <a:r>
              <a:rPr lang="en-US" sz="1900">
                <a:solidFill>
                  <a:srgbClr val="000000"/>
                </a:solidFill>
              </a:rPr>
              <a:t>As it is build on node js it use java script to write tests.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018"/>
              <a:buNone/>
            </a:pPr>
            <a:r>
              <a:rPr lang="en-US" sz="1900">
                <a:solidFill>
                  <a:srgbClr val="000000"/>
                </a:solidFill>
              </a:rPr>
              <a:t>cypress also bundles with jquery and </a:t>
            </a:r>
            <a:r>
              <a:rPr lang="en-US" sz="1900">
                <a:solidFill>
                  <a:srgbClr val="000000"/>
                </a:solidFill>
              </a:rPr>
              <a:t>inherits many of the jquery methods for UI 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450"/>
              </a:spcBef>
              <a:spcAft>
                <a:spcPts val="450"/>
              </a:spcAft>
              <a:buSzPts val="1018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994540ec9_0_1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use cypress	</a:t>
            </a:r>
            <a:endParaRPr/>
          </a:p>
        </p:txBody>
      </p:sp>
      <p:sp>
        <p:nvSpPr>
          <p:cNvPr id="129" name="Google Shape;129;g22994540ec9_0_1"/>
          <p:cNvSpPr txBox="1"/>
          <p:nvPr>
            <p:ph idx="1" type="body"/>
          </p:nvPr>
        </p:nvSpPr>
        <p:spPr>
          <a:xfrm>
            <a:off x="460467" y="1371600"/>
            <a:ext cx="8227800" cy="32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users are typically developers or QA engineers building web applications using modern JavaScript frameworks.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Cypress enables you to write all types of tests: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End-to-end tests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Component tests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Integration tests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994540ec9_0_10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Types	</a:t>
            </a:r>
            <a:endParaRPr/>
          </a:p>
        </p:txBody>
      </p:sp>
      <p:sp>
        <p:nvSpPr>
          <p:cNvPr id="136" name="Google Shape;136;g22994540ec9_0_10"/>
          <p:cNvSpPr txBox="1"/>
          <p:nvPr>
            <p:ph idx="1" type="body"/>
          </p:nvPr>
        </p:nvSpPr>
        <p:spPr>
          <a:xfrm>
            <a:off x="460475" y="1085950"/>
            <a:ext cx="8227800" cy="375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End to End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Cypress was originally designed to run end-to-end (E2E) tests on anything that runs in a browser. A typical E2E test visits the application in a browser and performs actions via the UI just like a real user would.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it('adds todos', () =&gt;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cy.visit('https://example.cypress.io/')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cy.get('[data-testid="new-todo"]')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.type('write code{enter}')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.type('write tests{enter}')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// confirm the application is showing two items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cy.get('[data-testid="todos"]').should('have.length', 2)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94540ec9_0_19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Test</a:t>
            </a:r>
            <a:endParaRPr/>
          </a:p>
        </p:txBody>
      </p:sp>
      <p:sp>
        <p:nvSpPr>
          <p:cNvPr id="143" name="Google Shape;143;g22994540ec9_0_19"/>
          <p:cNvSpPr txBox="1"/>
          <p:nvPr>
            <p:ph idx="1" type="body"/>
          </p:nvPr>
        </p:nvSpPr>
        <p:spPr>
          <a:xfrm>
            <a:off x="392525" y="1070925"/>
            <a:ext cx="8295900" cy="35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Component Test :</a:t>
            </a:r>
            <a:endParaRPr b="1"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You can also use Cypress to mount components from supported web frameworks and execute component tests.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it('contains the correct number of todos', () =&gt; {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const todos = [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{ text: 'Buy milk', id: 1 },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{ text: 'Learn Component Testing', id: 2 },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]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cy.mount(&lt;TodoList todos={todos} /&gt;)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// the component starts running like a mini web app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cy.get('[data-testid="todos"]').should('have.length', todos.length)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})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94540ec9_0_28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Testing </a:t>
            </a:r>
            <a:endParaRPr/>
          </a:p>
        </p:txBody>
      </p:sp>
      <p:sp>
        <p:nvSpPr>
          <p:cNvPr id="150" name="Google Shape;150;g22994540ec9_0_28"/>
          <p:cNvSpPr txBox="1"/>
          <p:nvPr>
            <p:ph idx="1" type="body"/>
          </p:nvPr>
        </p:nvSpPr>
        <p:spPr>
          <a:xfrm>
            <a:off x="460467" y="1371600"/>
            <a:ext cx="8227800" cy="32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Cypress can perform arbitrary HTTP calls, thus you can use it for API testing.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it('adds a todo', () =&gt; {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cy.request({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url: '/todos',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method: 'POST',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body: {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  title: 'Write REST API',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},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})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.its('body')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.should('deep.contain', {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  title: 'Write REST API',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  completed: false,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    })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65"/>
              <a:t>})</a:t>
            </a:r>
            <a:endParaRPr sz="18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994540ec9_0_35"/>
          <p:cNvSpPr txBox="1"/>
          <p:nvPr>
            <p:ph type="title"/>
          </p:nvPr>
        </p:nvSpPr>
        <p:spPr>
          <a:xfrm>
            <a:off x="460467" y="0"/>
            <a:ext cx="8227800" cy="77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Cypress and open	</a:t>
            </a:r>
            <a:endParaRPr/>
          </a:p>
        </p:txBody>
      </p:sp>
      <p:sp>
        <p:nvSpPr>
          <p:cNvPr id="157" name="Google Shape;157;g22994540ec9_0_35"/>
          <p:cNvSpPr txBox="1"/>
          <p:nvPr>
            <p:ph idx="1" type="body"/>
          </p:nvPr>
        </p:nvSpPr>
        <p:spPr>
          <a:xfrm>
            <a:off x="166925" y="1040850"/>
            <a:ext cx="8738100" cy="398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Cypress via npm:</a:t>
            </a:r>
            <a:endParaRPr sz="5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5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install cypress --save-dev</a:t>
            </a:r>
            <a:endParaRPr sz="5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5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npx cypress open</a:t>
            </a:r>
            <a:endParaRPr sz="5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npm Scripts: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4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much easier and clearer to add Cypress commands to the scripts field in your package.json file.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"scripts": {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"cypress:open": "cypress open"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58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T presentation template 3">
  <a:themeElements>
    <a:clrScheme name="Exterro new colors">
      <a:dk1>
        <a:srgbClr val="414042"/>
      </a:dk1>
      <a:lt1>
        <a:srgbClr val="EFEEED"/>
      </a:lt1>
      <a:dk2>
        <a:srgbClr val="F26C38"/>
      </a:dk2>
      <a:lt2>
        <a:srgbClr val="EFEEED"/>
      </a:lt2>
      <a:accent1>
        <a:srgbClr val="5493A7"/>
      </a:accent1>
      <a:accent2>
        <a:srgbClr val="505150"/>
      </a:accent2>
      <a:accent3>
        <a:srgbClr val="FCD343"/>
      </a:accent3>
      <a:accent4>
        <a:srgbClr val="60BCD6"/>
      </a:accent4>
      <a:accent5>
        <a:srgbClr val="4FA94E"/>
      </a:accent5>
      <a:accent6>
        <a:srgbClr val="746CA2"/>
      </a:accent6>
      <a:hlink>
        <a:srgbClr val="60BCD6"/>
      </a:hlink>
      <a:folHlink>
        <a:srgbClr val="5493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