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5C3A1-233D-4A4C-AECC-F6B90189205B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00BD8-DDAC-7740-AB03-315C92C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7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86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67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61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9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0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7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9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5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9D6F-5EE2-5E49-9640-2CF751DD8BC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B88B73-9B95-2D46-844E-D577061B5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TENSORFLOW LIBRARY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-SHARAD PANDEY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“When you train a model you use variables to hold and update parameters. Variables are in-memory buffers containing tensors” - TensorFlow Docs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All </a:t>
            </a:r>
            <a:r>
              <a:rPr lang="en-US" sz="2400" dirty="0"/>
              <a:t>tensors we’ve used previously have been constant tensors, not variables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856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54110"/>
          </a:xfrm>
        </p:spPr>
        <p:txBody>
          <a:bodyPr>
            <a:noAutofit/>
          </a:bodyPr>
          <a:lstStyle/>
          <a:p>
            <a:r>
              <a:rPr lang="en-US" sz="2000" dirty="0"/>
              <a:t>In [32]: W1 = </a:t>
            </a:r>
            <a:r>
              <a:rPr lang="en-US" sz="2000" dirty="0" err="1"/>
              <a:t>tf.ones</a:t>
            </a:r>
            <a:r>
              <a:rPr lang="en-US" sz="2000" dirty="0"/>
              <a:t>((2,2))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[33]: W2 = </a:t>
            </a:r>
            <a:r>
              <a:rPr lang="en-US" sz="2000" dirty="0" err="1"/>
              <a:t>tf.Variable</a:t>
            </a:r>
            <a:r>
              <a:rPr lang="en-US" sz="2000" dirty="0"/>
              <a:t>(</a:t>
            </a:r>
            <a:r>
              <a:rPr lang="en-US" sz="2000" dirty="0" err="1"/>
              <a:t>tf.zeros</a:t>
            </a:r>
            <a:r>
              <a:rPr lang="en-US" sz="2000" dirty="0"/>
              <a:t>((2,2)), name="weights")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[34]: with </a:t>
            </a:r>
            <a:r>
              <a:rPr lang="en-US" sz="2000" dirty="0" err="1"/>
              <a:t>tf.Session</a:t>
            </a:r>
            <a:r>
              <a:rPr lang="en-US" sz="2000" dirty="0"/>
              <a:t>() as </a:t>
            </a:r>
            <a:r>
              <a:rPr lang="en-US" sz="2000" dirty="0" err="1"/>
              <a:t>sess</a:t>
            </a:r>
            <a:r>
              <a:rPr lang="en-US" sz="2000" dirty="0"/>
              <a:t>: print(</a:t>
            </a:r>
            <a:r>
              <a:rPr lang="en-US" sz="2000" dirty="0" err="1"/>
              <a:t>sess.run</a:t>
            </a:r>
            <a:r>
              <a:rPr lang="en-US" sz="2000" dirty="0"/>
              <a:t>(W1)) </a:t>
            </a:r>
            <a:r>
              <a:rPr lang="en-US" sz="2000" dirty="0" err="1"/>
              <a:t>sess.run</a:t>
            </a:r>
            <a:r>
              <a:rPr lang="en-US" sz="2000" dirty="0"/>
              <a:t>(</a:t>
            </a:r>
            <a:r>
              <a:rPr lang="en-US" sz="2000" dirty="0" err="1"/>
              <a:t>tf.initialize_all_variables</a:t>
            </a:r>
            <a:r>
              <a:rPr lang="en-US" sz="2000" dirty="0"/>
              <a:t>()) Note the initialization step </a:t>
            </a:r>
            <a:r>
              <a:rPr lang="en-US" sz="2000" dirty="0" err="1"/>
              <a:t>tf</a:t>
            </a:r>
            <a:r>
              <a:rPr lang="en-US" sz="2000" dirty="0"/>
              <a:t>. </a:t>
            </a:r>
            <a:r>
              <a:rPr lang="en-US" sz="2000" dirty="0" smtClean="0"/>
              <a:t>												</a:t>
            </a:r>
            <a:r>
              <a:rPr lang="en-US" sz="2000" dirty="0" err="1" smtClean="0"/>
              <a:t>initialize_all_variables</a:t>
            </a:r>
            <a:r>
              <a:rPr lang="en-US" sz="2000" dirty="0"/>
              <a:t>()</a:t>
            </a:r>
          </a:p>
          <a:p>
            <a:r>
              <a:rPr lang="en-US" sz="2000" dirty="0" smtClean="0"/>
              <a:t>print(</a:t>
            </a:r>
            <a:r>
              <a:rPr lang="en-US" sz="2000" dirty="0" err="1" smtClean="0"/>
              <a:t>sess.run</a:t>
            </a:r>
            <a:r>
              <a:rPr lang="en-US" sz="2000" dirty="0" smtClean="0"/>
              <a:t>(W2</a:t>
            </a:r>
            <a:r>
              <a:rPr lang="en-US" sz="2000" dirty="0"/>
              <a:t>)) </a:t>
            </a:r>
            <a:endParaRPr lang="en-US" sz="2000" dirty="0" smtClean="0"/>
          </a:p>
          <a:p>
            <a:r>
              <a:rPr lang="en-US" sz="2000" dirty="0" smtClean="0"/>
              <a:t>....: </a:t>
            </a:r>
          </a:p>
          <a:p>
            <a:r>
              <a:rPr lang="en-US" sz="2000" dirty="0" smtClean="0"/>
              <a:t>[[ </a:t>
            </a:r>
            <a:r>
              <a:rPr lang="en-US" sz="2000" dirty="0"/>
              <a:t>1. 1.] </a:t>
            </a:r>
          </a:p>
          <a:p>
            <a:pPr marL="0" indent="0">
              <a:buNone/>
            </a:pPr>
            <a:r>
              <a:rPr lang="en-US" sz="2000" dirty="0" smtClean="0"/>
              <a:t>[ </a:t>
            </a:r>
            <a:r>
              <a:rPr lang="en-US" sz="2000" dirty="0"/>
              <a:t>1. 1.]]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[[ </a:t>
            </a:r>
            <a:r>
              <a:rPr lang="en-US" sz="2000" dirty="0"/>
              <a:t>0. 0</a:t>
            </a:r>
            <a:r>
              <a:rPr lang="en-US" sz="2000" dirty="0" smtClean="0"/>
              <a:t>.]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[ 0. 0.]]</a:t>
            </a:r>
          </a:p>
        </p:txBody>
      </p:sp>
    </p:spTree>
    <p:extLst>
      <p:ext uri="{BB962C8B-B14F-4D97-AF65-F5344CB8AC3E}">
        <p14:creationId xmlns:p14="http://schemas.microsoft.com/office/powerpoint/2010/main" val="269379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824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255"/>
            <a:ext cx="8596668" cy="5356746"/>
          </a:xfrm>
        </p:spPr>
        <p:txBody>
          <a:bodyPr>
            <a:normAutofit/>
          </a:bodyPr>
          <a:lstStyle/>
          <a:p>
            <a:r>
              <a:rPr lang="en-US" sz="2400" dirty="0"/>
              <a:t>TensorFlow variables must be initialized before they have values! Contrast with constant tensors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[38]: W = </a:t>
            </a:r>
            <a:r>
              <a:rPr lang="en-US" sz="2400" dirty="0" err="1"/>
              <a:t>tf.Variable</a:t>
            </a:r>
            <a:r>
              <a:rPr lang="en-US" sz="2400" dirty="0"/>
              <a:t>(</a:t>
            </a:r>
            <a:r>
              <a:rPr lang="en-US" sz="2400" dirty="0" err="1"/>
              <a:t>tf.zeros</a:t>
            </a:r>
            <a:r>
              <a:rPr lang="en-US" sz="2400" dirty="0"/>
              <a:t>((2,2)), name="weights")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[39]: R = </a:t>
            </a:r>
            <a:r>
              <a:rPr lang="en-US" sz="2400" dirty="0" err="1"/>
              <a:t>tf.Variable</a:t>
            </a:r>
            <a:r>
              <a:rPr lang="en-US" sz="2400" dirty="0"/>
              <a:t>(</a:t>
            </a:r>
            <a:r>
              <a:rPr lang="en-US" sz="2400" dirty="0" err="1"/>
              <a:t>tf.random_normal</a:t>
            </a:r>
            <a:r>
              <a:rPr lang="en-US" sz="2400" dirty="0"/>
              <a:t>((2,2)), name="</a:t>
            </a:r>
            <a:r>
              <a:rPr lang="en-US" sz="2400" dirty="0" err="1"/>
              <a:t>random_weights</a:t>
            </a:r>
            <a:r>
              <a:rPr lang="en-US" sz="2400" dirty="0"/>
              <a:t>")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[40]: with </a:t>
            </a:r>
            <a:r>
              <a:rPr lang="en-US" sz="2400" dirty="0" err="1"/>
              <a:t>tf.Session</a:t>
            </a:r>
            <a:r>
              <a:rPr lang="en-US" sz="2400" dirty="0"/>
              <a:t>() as </a:t>
            </a:r>
            <a:r>
              <a:rPr lang="en-US" sz="2400" dirty="0" err="1"/>
              <a:t>sess</a:t>
            </a:r>
            <a:r>
              <a:rPr lang="en-US" sz="2400" dirty="0"/>
              <a:t>: </a:t>
            </a:r>
            <a:endParaRPr lang="en-US" sz="2400" dirty="0" smtClean="0"/>
          </a:p>
          <a:p>
            <a:r>
              <a:rPr lang="en-US" sz="2400" dirty="0" smtClean="0"/>
              <a:t>....: </a:t>
            </a:r>
            <a:r>
              <a:rPr lang="en-US" sz="2400" dirty="0" err="1"/>
              <a:t>sess.run</a:t>
            </a:r>
            <a:r>
              <a:rPr lang="en-US" sz="2400" dirty="0"/>
              <a:t>(</a:t>
            </a:r>
            <a:r>
              <a:rPr lang="en-US" sz="2400" dirty="0" err="1"/>
              <a:t>tf.initialize_all_variables</a:t>
            </a:r>
            <a:r>
              <a:rPr lang="en-US" sz="2400" dirty="0"/>
              <a:t>()) </a:t>
            </a:r>
            <a:r>
              <a:rPr lang="en-US" sz="2400" dirty="0" smtClean="0"/>
              <a:t>//Initializes </a:t>
            </a:r>
            <a:r>
              <a:rPr lang="en-US" sz="2400" dirty="0"/>
              <a:t>all </a:t>
            </a:r>
            <a:r>
              <a:rPr lang="en-US" sz="2400" dirty="0" smtClean="0"/>
              <a:t>													variables </a:t>
            </a:r>
            <a:r>
              <a:rPr lang="en-US" sz="2400" dirty="0"/>
              <a:t>with </a:t>
            </a:r>
            <a:r>
              <a:rPr lang="en-US" sz="2400" dirty="0" smtClean="0"/>
              <a:t>														specified </a:t>
            </a:r>
            <a:r>
              <a:rPr lang="en-US" sz="2400" dirty="0"/>
              <a:t>values.</a:t>
            </a:r>
            <a:endParaRPr lang="en-US" sz="2400" dirty="0" smtClean="0"/>
          </a:p>
          <a:p>
            <a:r>
              <a:rPr lang="en-US" sz="2400" dirty="0" smtClean="0"/>
              <a:t>....: </a:t>
            </a:r>
            <a:r>
              <a:rPr lang="en-US" sz="2400" dirty="0"/>
              <a:t>print(</a:t>
            </a:r>
            <a:r>
              <a:rPr lang="en-US" sz="2400" dirty="0" err="1"/>
              <a:t>sess.run</a:t>
            </a:r>
            <a:r>
              <a:rPr lang="en-US" sz="2400" dirty="0"/>
              <a:t>(W)) </a:t>
            </a:r>
            <a:endParaRPr lang="en-US" sz="2400" dirty="0" smtClean="0"/>
          </a:p>
          <a:p>
            <a:r>
              <a:rPr lang="en-US" sz="2400" dirty="0" smtClean="0"/>
              <a:t>....: </a:t>
            </a:r>
            <a:r>
              <a:rPr lang="en-US" sz="2400" dirty="0"/>
              <a:t>print(</a:t>
            </a:r>
            <a:r>
              <a:rPr lang="en-US" sz="2400" dirty="0" err="1"/>
              <a:t>sess.run</a:t>
            </a:r>
            <a:r>
              <a:rPr lang="en-US" sz="2400" dirty="0"/>
              <a:t>(R))</a:t>
            </a:r>
          </a:p>
        </p:txBody>
      </p:sp>
    </p:spTree>
    <p:extLst>
      <p:ext uri="{BB962C8B-B14F-4D97-AF65-F5344CB8AC3E}">
        <p14:creationId xmlns:p14="http://schemas.microsoft.com/office/powerpoint/2010/main" val="194598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Variable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890"/>
            <a:ext cx="8596668" cy="5570110"/>
          </a:xfrm>
        </p:spPr>
        <p:txBody>
          <a:bodyPr>
            <a:noAutofit/>
          </a:bodyPr>
          <a:lstStyle/>
          <a:p>
            <a:r>
              <a:rPr lang="en-US" dirty="0"/>
              <a:t>In [63]: state = </a:t>
            </a:r>
            <a:r>
              <a:rPr lang="en-US" dirty="0" err="1"/>
              <a:t>tf.Variable</a:t>
            </a:r>
            <a:r>
              <a:rPr lang="en-US" dirty="0"/>
              <a:t>(0, name="counter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</a:t>
            </a:r>
            <a:r>
              <a:rPr lang="en-US" dirty="0"/>
              <a:t>In [64]: </a:t>
            </a:r>
            <a:r>
              <a:rPr lang="en-US" dirty="0" err="1"/>
              <a:t>new_value</a:t>
            </a:r>
            <a:r>
              <a:rPr lang="en-US" dirty="0"/>
              <a:t> = </a:t>
            </a:r>
            <a:r>
              <a:rPr lang="en-US" dirty="0" err="1"/>
              <a:t>tf.add</a:t>
            </a:r>
            <a:r>
              <a:rPr lang="en-US" dirty="0"/>
              <a:t>(state, </a:t>
            </a:r>
            <a:r>
              <a:rPr lang="en-US" dirty="0" err="1"/>
              <a:t>tf.constant</a:t>
            </a:r>
            <a:r>
              <a:rPr lang="en-US" dirty="0"/>
              <a:t>(1))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[65]: update = </a:t>
            </a:r>
            <a:r>
              <a:rPr lang="en-US" dirty="0" err="1"/>
              <a:t>tf.assign</a:t>
            </a:r>
            <a:r>
              <a:rPr lang="en-US" dirty="0"/>
              <a:t>(state, </a:t>
            </a:r>
            <a:r>
              <a:rPr lang="en-US" dirty="0" err="1"/>
              <a:t>new_value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[66]: with </a:t>
            </a:r>
            <a:r>
              <a:rPr lang="en-US" dirty="0" err="1"/>
              <a:t>tf.Session</a:t>
            </a:r>
            <a:r>
              <a:rPr lang="en-US" dirty="0"/>
              <a:t>() as </a:t>
            </a:r>
            <a:r>
              <a:rPr lang="en-US" dirty="0" err="1"/>
              <a:t>sess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....: </a:t>
            </a:r>
            <a:r>
              <a:rPr lang="en-US" dirty="0" err="1"/>
              <a:t>sess.run</a:t>
            </a:r>
            <a:r>
              <a:rPr lang="en-US" dirty="0"/>
              <a:t>(</a:t>
            </a:r>
            <a:r>
              <a:rPr lang="en-US" dirty="0" err="1"/>
              <a:t>tf.initialize_all_variables</a:t>
            </a:r>
            <a:r>
              <a:rPr lang="en-US" dirty="0"/>
              <a:t>()) </a:t>
            </a:r>
            <a:endParaRPr lang="en-US" dirty="0" smtClean="0"/>
          </a:p>
          <a:p>
            <a:r>
              <a:rPr lang="en-US" dirty="0" smtClean="0"/>
              <a:t>....: </a:t>
            </a:r>
            <a:r>
              <a:rPr lang="en-US" dirty="0"/>
              <a:t>print(</a:t>
            </a:r>
            <a:r>
              <a:rPr lang="en-US" dirty="0" err="1"/>
              <a:t>sess.run</a:t>
            </a:r>
            <a:r>
              <a:rPr lang="en-US" dirty="0"/>
              <a:t>(state)) </a:t>
            </a:r>
            <a:r>
              <a:rPr lang="en-US" dirty="0" smtClean="0"/>
              <a:t>....:</a:t>
            </a:r>
          </a:p>
          <a:p>
            <a:r>
              <a:rPr lang="en-US" dirty="0" smtClean="0"/>
              <a:t> </a:t>
            </a:r>
            <a:r>
              <a:rPr lang="en-US" dirty="0"/>
              <a:t>for _ in range(3):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....: </a:t>
            </a:r>
            <a:r>
              <a:rPr lang="en-US" dirty="0" err="1"/>
              <a:t>sess.run</a:t>
            </a:r>
            <a:r>
              <a:rPr lang="en-US" dirty="0"/>
              <a:t>(update)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....: </a:t>
            </a:r>
            <a:r>
              <a:rPr lang="en-US" dirty="0"/>
              <a:t>print(</a:t>
            </a:r>
            <a:r>
              <a:rPr lang="en-US" dirty="0" err="1"/>
              <a:t>sess.run</a:t>
            </a:r>
            <a:r>
              <a:rPr lang="en-US" dirty="0"/>
              <a:t>(state))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....: </a:t>
            </a:r>
          </a:p>
          <a:p>
            <a:pPr marL="0" indent="0">
              <a:buNone/>
            </a:pPr>
            <a:r>
              <a:rPr lang="en-US" dirty="0" smtClean="0"/>
              <a:t> 0</a:t>
            </a:r>
          </a:p>
          <a:p>
            <a:pPr marL="0" indent="0">
              <a:buNone/>
            </a:pP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 2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023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Variable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792"/>
            <a:ext cx="8596668" cy="5325208"/>
          </a:xfrm>
        </p:spPr>
        <p:txBody>
          <a:bodyPr>
            <a:noAutofit/>
          </a:bodyPr>
          <a:lstStyle/>
          <a:p>
            <a:r>
              <a:rPr lang="en-US" sz="2000" dirty="0"/>
              <a:t>In [82]: input1 = </a:t>
            </a:r>
            <a:r>
              <a:rPr lang="en-US" sz="2000" dirty="0" err="1"/>
              <a:t>tf.constant</a:t>
            </a:r>
            <a:r>
              <a:rPr lang="en-US" sz="2000" dirty="0"/>
              <a:t>(3.0)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[83]: input2 = </a:t>
            </a:r>
            <a:r>
              <a:rPr lang="en-US" sz="2000" dirty="0" err="1"/>
              <a:t>tf.constant</a:t>
            </a:r>
            <a:r>
              <a:rPr lang="en-US" sz="2000" dirty="0"/>
              <a:t>(2.0)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[84]: input3 = </a:t>
            </a:r>
            <a:r>
              <a:rPr lang="en-US" sz="2000" dirty="0" err="1"/>
              <a:t>tf.constant</a:t>
            </a:r>
            <a:r>
              <a:rPr lang="en-US" sz="2000" dirty="0"/>
              <a:t>(5.0)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[85]: </a:t>
            </a:r>
            <a:r>
              <a:rPr lang="en-US" sz="2000" dirty="0" err="1"/>
              <a:t>intermed</a:t>
            </a:r>
            <a:r>
              <a:rPr lang="en-US" sz="2000" dirty="0"/>
              <a:t> = </a:t>
            </a:r>
            <a:r>
              <a:rPr lang="en-US" sz="2000" dirty="0" err="1"/>
              <a:t>tf.add</a:t>
            </a:r>
            <a:r>
              <a:rPr lang="en-US" sz="2000" dirty="0"/>
              <a:t>(input2, input3)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[86]: </a:t>
            </a:r>
            <a:r>
              <a:rPr lang="en-US" sz="2000" dirty="0" err="1"/>
              <a:t>mul</a:t>
            </a:r>
            <a:r>
              <a:rPr lang="en-US" sz="2000" dirty="0"/>
              <a:t> = </a:t>
            </a:r>
            <a:r>
              <a:rPr lang="en-US" sz="2000" dirty="0" err="1"/>
              <a:t>tf.mul</a:t>
            </a:r>
            <a:r>
              <a:rPr lang="en-US" sz="2000" dirty="0"/>
              <a:t>(input1, </a:t>
            </a:r>
            <a:r>
              <a:rPr lang="en-US" sz="2000" dirty="0" err="1"/>
              <a:t>intermed</a:t>
            </a:r>
            <a:r>
              <a:rPr lang="en-US" sz="2000" dirty="0"/>
              <a:t>)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[87]: with </a:t>
            </a:r>
            <a:r>
              <a:rPr lang="en-US" sz="2000" dirty="0" err="1"/>
              <a:t>tf.Session</a:t>
            </a:r>
            <a:r>
              <a:rPr lang="en-US" sz="2000" dirty="0"/>
              <a:t>() as </a:t>
            </a:r>
            <a:r>
              <a:rPr lang="en-US" sz="2000" dirty="0" err="1"/>
              <a:t>sess</a:t>
            </a:r>
            <a:r>
              <a:rPr lang="en-US" sz="2000" dirty="0"/>
              <a:t>: </a:t>
            </a:r>
            <a:endParaRPr lang="en-US" sz="2000" dirty="0" smtClean="0"/>
          </a:p>
          <a:p>
            <a:r>
              <a:rPr lang="en-US" sz="2000" dirty="0" smtClean="0"/>
              <a:t>....: </a:t>
            </a:r>
            <a:r>
              <a:rPr lang="en-US" sz="2000" dirty="0"/>
              <a:t>result = </a:t>
            </a:r>
            <a:r>
              <a:rPr lang="en-US" sz="2000" dirty="0" err="1"/>
              <a:t>sess.run</a:t>
            </a:r>
            <a:r>
              <a:rPr lang="en-US" sz="2000" dirty="0"/>
              <a:t>([</a:t>
            </a:r>
            <a:r>
              <a:rPr lang="en-US" sz="2000" dirty="0" err="1"/>
              <a:t>mul</a:t>
            </a:r>
            <a:r>
              <a:rPr lang="en-US" sz="2000" dirty="0"/>
              <a:t>, </a:t>
            </a:r>
            <a:r>
              <a:rPr lang="en-US" sz="2000" dirty="0" err="1"/>
              <a:t>intermed</a:t>
            </a:r>
            <a:r>
              <a:rPr lang="en-US" sz="2000" dirty="0"/>
              <a:t>]) // Calling </a:t>
            </a:r>
            <a:r>
              <a:rPr lang="en-US" sz="2000" dirty="0" err="1"/>
              <a:t>sess.run</a:t>
            </a:r>
            <a:r>
              <a:rPr lang="en-US" sz="2000" dirty="0"/>
              <a:t>(</a:t>
            </a:r>
            <a:r>
              <a:rPr lang="en-US" sz="2000" dirty="0" err="1"/>
              <a:t>var</a:t>
            </a:r>
            <a:r>
              <a:rPr lang="en-US" sz="2000" dirty="0"/>
              <a:t>) on a </a:t>
            </a:r>
            <a:r>
              <a:rPr lang="en-US" sz="2000" dirty="0" err="1"/>
              <a:t>tf.Session</a:t>
            </a:r>
            <a:r>
              <a:rPr lang="en-US" sz="2000" dirty="0"/>
              <a:t>() </a:t>
            </a:r>
            <a:r>
              <a:rPr lang="en-US" sz="2000" dirty="0" smtClean="0"/>
              <a:t>		object </a:t>
            </a:r>
            <a:r>
              <a:rPr lang="en-US" sz="2000" dirty="0"/>
              <a:t>retrieves its value. Can retrieve multiple variables simultaneously with </a:t>
            </a:r>
            <a:r>
              <a:rPr lang="en-US" sz="2000" dirty="0" err="1"/>
              <a:t>sess.run</a:t>
            </a:r>
            <a:r>
              <a:rPr lang="en-US" sz="2000" dirty="0"/>
              <a:t>([var1, var2])</a:t>
            </a:r>
            <a:endParaRPr lang="en-US" sz="2000" dirty="0" smtClean="0"/>
          </a:p>
          <a:p>
            <a:r>
              <a:rPr lang="en-US" sz="2000" dirty="0" smtClean="0"/>
              <a:t>....: </a:t>
            </a:r>
            <a:r>
              <a:rPr lang="en-US" sz="2000" dirty="0"/>
              <a:t>print(result) </a:t>
            </a:r>
            <a:r>
              <a:rPr lang="en-US" sz="2000" dirty="0" smtClean="0"/>
              <a:t>..</a:t>
            </a:r>
          </a:p>
          <a:p>
            <a:r>
              <a:rPr lang="en-US" sz="2000" dirty="0" smtClean="0"/>
              <a:t>..: </a:t>
            </a:r>
          </a:p>
          <a:p>
            <a:r>
              <a:rPr lang="en-US" sz="2000" dirty="0" smtClean="0"/>
              <a:t>[</a:t>
            </a:r>
            <a:r>
              <a:rPr lang="en-US" sz="2000" dirty="0"/>
              <a:t>21.0, 7.0]</a:t>
            </a:r>
          </a:p>
        </p:txBody>
      </p:sp>
    </p:spTree>
    <p:extLst>
      <p:ext uri="{BB962C8B-B14F-4D97-AF65-F5344CB8AC3E}">
        <p14:creationId xmlns:p14="http://schemas.microsoft.com/office/powerpoint/2010/main" val="239440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6689"/>
          </a:xfrm>
        </p:spPr>
        <p:txBody>
          <a:bodyPr>
            <a:noAutofit/>
          </a:bodyPr>
          <a:lstStyle/>
          <a:p>
            <a:r>
              <a:rPr lang="en-US" sz="2000" dirty="0"/>
              <a:t>All previous examples have manually defined tensors. How can we input external data into TensorFlow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● Simple solution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Import from Numpy: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[93]: a = </a:t>
            </a:r>
            <a:r>
              <a:rPr lang="en-US" sz="2000" dirty="0" err="1"/>
              <a:t>np.zeros</a:t>
            </a:r>
            <a:r>
              <a:rPr lang="en-US" sz="2000" dirty="0"/>
              <a:t>((3,3))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[94]: ta = </a:t>
            </a:r>
            <a:r>
              <a:rPr lang="en-US" sz="2000" dirty="0" err="1"/>
              <a:t>tf.convert_to_tensor</a:t>
            </a:r>
            <a:r>
              <a:rPr lang="en-US" sz="2000" dirty="0"/>
              <a:t>(a)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[95]: with </a:t>
            </a:r>
            <a:r>
              <a:rPr lang="en-US" sz="2000" dirty="0" err="1"/>
              <a:t>tf.Session</a:t>
            </a:r>
            <a:r>
              <a:rPr lang="en-US" sz="2000" dirty="0"/>
              <a:t>() as </a:t>
            </a:r>
            <a:r>
              <a:rPr lang="en-US" sz="2000" dirty="0" err="1"/>
              <a:t>sess</a:t>
            </a:r>
            <a:r>
              <a:rPr lang="en-US" sz="2000" dirty="0"/>
              <a:t>: </a:t>
            </a:r>
            <a:endParaRPr lang="en-US" sz="2000" dirty="0" smtClean="0"/>
          </a:p>
          <a:p>
            <a:r>
              <a:rPr lang="en-US" sz="2000" dirty="0" smtClean="0"/>
              <a:t>....: </a:t>
            </a:r>
            <a:r>
              <a:rPr lang="en-US" sz="2000" dirty="0"/>
              <a:t>print(</a:t>
            </a:r>
            <a:r>
              <a:rPr lang="en-US" sz="2000" dirty="0" err="1"/>
              <a:t>sess.run</a:t>
            </a:r>
            <a:r>
              <a:rPr lang="en-US" sz="2000" dirty="0"/>
              <a:t>(ta)) </a:t>
            </a:r>
            <a:endParaRPr lang="en-US" sz="2000" dirty="0" smtClean="0"/>
          </a:p>
          <a:p>
            <a:r>
              <a:rPr lang="en-US" sz="2000" dirty="0" smtClean="0"/>
              <a:t>....: </a:t>
            </a:r>
          </a:p>
          <a:p>
            <a:r>
              <a:rPr lang="en-US" sz="2000" dirty="0" smtClean="0"/>
              <a:t>[[ </a:t>
            </a:r>
            <a:r>
              <a:rPr lang="en-US" sz="2000" dirty="0"/>
              <a:t>0. 0. 0.] [ 0. 0. 0.] [ 0. 0. 0.]]</a:t>
            </a:r>
          </a:p>
        </p:txBody>
      </p:sp>
    </p:spTree>
    <p:extLst>
      <p:ext uri="{BB962C8B-B14F-4D97-AF65-F5344CB8AC3E}">
        <p14:creationId xmlns:p14="http://schemas.microsoft.com/office/powerpoint/2010/main" val="260878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Placeholders and Feed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Inputting data with </a:t>
            </a:r>
            <a:r>
              <a:rPr lang="en-US" sz="2400" dirty="0" err="1"/>
              <a:t>tf.convert_to_tensor</a:t>
            </a:r>
            <a:r>
              <a:rPr lang="en-US" sz="2400" dirty="0"/>
              <a:t>() is convenient, but doesn’t scale.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Use </a:t>
            </a:r>
            <a:r>
              <a:rPr lang="en-US" sz="2400" dirty="0" err="1"/>
              <a:t>tf.placeholder</a:t>
            </a:r>
            <a:r>
              <a:rPr lang="en-US" sz="2400" dirty="0"/>
              <a:t> variables (dummy nodes that provide entry points for data to computational graph).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/>
              <a:t>feed_dict</a:t>
            </a:r>
            <a:r>
              <a:rPr lang="en-US" sz="2400" dirty="0"/>
              <a:t> is a python dictionary mapping from </a:t>
            </a:r>
            <a:r>
              <a:rPr lang="en-US" sz="2400" dirty="0" err="1"/>
              <a:t>tf</a:t>
            </a:r>
            <a:r>
              <a:rPr lang="en-US" sz="2400" dirty="0"/>
              <a:t>. placeholder </a:t>
            </a:r>
            <a:r>
              <a:rPr lang="en-US" sz="2400" dirty="0" err="1"/>
              <a:t>vars</a:t>
            </a:r>
            <a:r>
              <a:rPr lang="en-US" sz="2400" dirty="0"/>
              <a:t> (or their names) to data (</a:t>
            </a:r>
            <a:r>
              <a:rPr lang="en-US" sz="2400" dirty="0" err="1"/>
              <a:t>numpy</a:t>
            </a:r>
            <a:r>
              <a:rPr lang="en-US" sz="2400" dirty="0"/>
              <a:t> arrays, lists, etc.).</a:t>
            </a:r>
          </a:p>
        </p:txBody>
      </p:sp>
    </p:spTree>
    <p:extLst>
      <p:ext uri="{BB962C8B-B14F-4D97-AF65-F5344CB8AC3E}">
        <p14:creationId xmlns:p14="http://schemas.microsoft.com/office/powerpoint/2010/main" val="2092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Complicated TensorFlow models can have hundreds of variables.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/>
              <a:t>tf.variable_scope</a:t>
            </a:r>
            <a:r>
              <a:rPr lang="en-US" sz="2400" dirty="0"/>
              <a:t>() provides simple name-spacing to avoid clashes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tf.get_variable</a:t>
            </a:r>
            <a:r>
              <a:rPr lang="en-US" sz="2400" dirty="0"/>
              <a:t>() creates/accesses variables from within a variable scope.</a:t>
            </a:r>
          </a:p>
        </p:txBody>
      </p:sp>
    </p:spTree>
    <p:extLst>
      <p:ext uri="{BB962C8B-B14F-4D97-AF65-F5344CB8AC3E}">
        <p14:creationId xmlns:p14="http://schemas.microsoft.com/office/powerpoint/2010/main" val="1447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Variable scope is a simple type of </a:t>
            </a:r>
            <a:r>
              <a:rPr lang="en-US" sz="2400" dirty="0" err="1"/>
              <a:t>namespacing</a:t>
            </a:r>
            <a:r>
              <a:rPr lang="en-US" sz="2400" dirty="0"/>
              <a:t> that adds prefixes to variable names within scope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 err="1"/>
              <a:t>tf.variable_scope</a:t>
            </a:r>
            <a:r>
              <a:rPr lang="en-US" sz="2400" dirty="0"/>
              <a:t>("foo"):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with </a:t>
            </a:r>
            <a:r>
              <a:rPr lang="en-US" sz="2400" dirty="0" err="1"/>
              <a:t>tf.variable_scope</a:t>
            </a:r>
            <a:r>
              <a:rPr lang="en-US" sz="2400" dirty="0"/>
              <a:t>("bar</a:t>
            </a:r>
            <a:r>
              <a:rPr lang="en-US" sz="2400" dirty="0" smtClean="0"/>
              <a:t>"):</a:t>
            </a:r>
          </a:p>
          <a:p>
            <a:pPr marL="0" indent="0">
              <a:buNone/>
            </a:pPr>
            <a:r>
              <a:rPr lang="en-US" sz="2400" dirty="0" smtClean="0"/>
              <a:t>			 </a:t>
            </a:r>
            <a:r>
              <a:rPr lang="en-US" sz="2400" dirty="0"/>
              <a:t>v = </a:t>
            </a:r>
            <a:r>
              <a:rPr lang="en-US" sz="2400" dirty="0" err="1"/>
              <a:t>tf.get_variable</a:t>
            </a:r>
            <a:r>
              <a:rPr lang="en-US" sz="2400" dirty="0"/>
              <a:t>("v", [1])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assert </a:t>
            </a:r>
            <a:r>
              <a:rPr lang="en-US" sz="2400" dirty="0"/>
              <a:t>v.name == "foo/bar/v:0"</a:t>
            </a:r>
          </a:p>
        </p:txBody>
      </p:sp>
    </p:spTree>
    <p:extLst>
      <p:ext uri="{BB962C8B-B14F-4D97-AF65-F5344CB8AC3E}">
        <p14:creationId xmlns:p14="http://schemas.microsoft.com/office/powerpoint/2010/main" val="324587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Variable </a:t>
            </a:r>
            <a:r>
              <a:rPr lang="en-US" sz="2400" dirty="0"/>
              <a:t>scopes control variable (</a:t>
            </a:r>
            <a:r>
              <a:rPr lang="en-US" sz="2400" dirty="0" smtClean="0"/>
              <a:t>re)use</a:t>
            </a:r>
          </a:p>
          <a:p>
            <a:r>
              <a:rPr lang="en-US" sz="2400" dirty="0"/>
              <a:t>with </a:t>
            </a:r>
            <a:r>
              <a:rPr lang="en-US" sz="2400" dirty="0" err="1"/>
              <a:t>tf.variable_scope</a:t>
            </a:r>
            <a:r>
              <a:rPr lang="en-US" sz="2400" dirty="0"/>
              <a:t>("foo"): </a:t>
            </a:r>
          </a:p>
          <a:p>
            <a:pPr marL="457200" lvl="1" indent="0">
              <a:buNone/>
            </a:pPr>
            <a:r>
              <a:rPr lang="en-US" sz="2400" dirty="0" smtClean="0"/>
              <a:t>	v </a:t>
            </a:r>
            <a:r>
              <a:rPr lang="en-US" sz="2400" dirty="0"/>
              <a:t>= </a:t>
            </a:r>
            <a:r>
              <a:rPr lang="en-US" sz="2400" dirty="0" err="1"/>
              <a:t>tf.get_variable</a:t>
            </a:r>
            <a:r>
              <a:rPr lang="en-US" sz="2400" dirty="0"/>
              <a:t>("v", [1]) 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400" dirty="0" err="1" smtClean="0"/>
              <a:t>tf.get_variable_scope</a:t>
            </a:r>
            <a:r>
              <a:rPr lang="en-US" sz="2400" dirty="0"/>
              <a:t>().</a:t>
            </a:r>
            <a:r>
              <a:rPr lang="en-US" sz="2400" dirty="0" err="1"/>
              <a:t>reuse_variables</a:t>
            </a:r>
            <a:r>
              <a:rPr lang="en-US" sz="2400" dirty="0" smtClean="0"/>
              <a:t>()</a:t>
            </a:r>
          </a:p>
          <a:p>
            <a:pPr marL="914400" lvl="2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v1 = </a:t>
            </a:r>
            <a:r>
              <a:rPr lang="en-US" sz="2400" dirty="0" err="1"/>
              <a:t>tf.get_variable</a:t>
            </a:r>
            <a:r>
              <a:rPr lang="en-US" sz="2400" dirty="0"/>
              <a:t>("v", [1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assert v1 == </a:t>
            </a:r>
            <a:r>
              <a:rPr lang="en-US" sz="2400" dirty="0" smtClean="0"/>
              <a:t>v</a:t>
            </a:r>
          </a:p>
          <a:p>
            <a:pPr marL="0" indent="0">
              <a:buNone/>
            </a:pPr>
            <a:r>
              <a:rPr lang="en-US" sz="2400" dirty="0"/>
              <a:t>You’ll need to use </a:t>
            </a:r>
            <a:r>
              <a:rPr lang="en-US" sz="2400" dirty="0" err="1"/>
              <a:t>reuse_variables</a:t>
            </a:r>
            <a:r>
              <a:rPr lang="en-US" sz="2400" dirty="0"/>
              <a:t>() to implement RNNs in homework</a:t>
            </a:r>
          </a:p>
        </p:txBody>
      </p:sp>
    </p:spTree>
    <p:extLst>
      <p:ext uri="{BB962C8B-B14F-4D97-AF65-F5344CB8AC3E}">
        <p14:creationId xmlns:p14="http://schemas.microsoft.com/office/powerpoint/2010/main" val="45984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TensorFlow vs. Theano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Theano is another deep-learning library with pythonwrapper (was inspiration for Tensorflow)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Theano and TensorFlow are very similar systems. TensorFlow has better support for distributed systems though, and has development funded by Google, while Theano is an academic project.</a:t>
            </a:r>
          </a:p>
        </p:txBody>
      </p:sp>
    </p:spTree>
    <p:extLst>
      <p:ext uri="{BB962C8B-B14F-4D97-AF65-F5344CB8AC3E}">
        <p14:creationId xmlns:p14="http://schemas.microsoft.com/office/powerpoint/2010/main" val="184124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</a:t>
            </a:r>
            <a:r>
              <a:rPr lang="en-US" sz="2400" dirty="0" err="1" smtClean="0"/>
              <a:t>np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import </a:t>
            </a:r>
            <a:r>
              <a:rPr lang="en-US" sz="2400" dirty="0" err="1"/>
              <a:t>seaborn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# </a:t>
            </a:r>
            <a:r>
              <a:rPr lang="en-US" sz="2400" dirty="0"/>
              <a:t>Define input </a:t>
            </a:r>
            <a:r>
              <a:rPr lang="en-US" sz="2400" dirty="0" smtClean="0"/>
              <a:t>data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X_data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np.arange</a:t>
            </a:r>
            <a:r>
              <a:rPr lang="en-US" sz="2400" dirty="0"/>
              <a:t>(100, step=.1) </a:t>
            </a:r>
            <a:endParaRPr lang="en-US" sz="2400" dirty="0" smtClean="0"/>
          </a:p>
          <a:p>
            <a:r>
              <a:rPr lang="en-US" sz="2400" dirty="0" err="1" smtClean="0"/>
              <a:t>y_data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X_data</a:t>
            </a:r>
            <a:r>
              <a:rPr lang="en-US" sz="2400" dirty="0"/>
              <a:t> + 20 * </a:t>
            </a:r>
            <a:r>
              <a:rPr lang="en-US" sz="2400" dirty="0" err="1"/>
              <a:t>np.sin</a:t>
            </a:r>
            <a:r>
              <a:rPr lang="en-US" sz="2400" dirty="0"/>
              <a:t>(</a:t>
            </a:r>
            <a:r>
              <a:rPr lang="en-US" sz="2400" dirty="0" err="1"/>
              <a:t>X_data</a:t>
            </a:r>
            <a:r>
              <a:rPr lang="en-US" sz="2400" dirty="0"/>
              <a:t>/10) </a:t>
            </a:r>
            <a:endParaRPr lang="en-US" sz="2400" dirty="0" smtClean="0"/>
          </a:p>
          <a:p>
            <a:r>
              <a:rPr lang="en-US" sz="2400" dirty="0" smtClean="0"/>
              <a:t># </a:t>
            </a:r>
            <a:r>
              <a:rPr lang="en-US" sz="2400" dirty="0"/>
              <a:t>Plot input data </a:t>
            </a:r>
            <a:endParaRPr lang="en-US" sz="2400" dirty="0" smtClean="0"/>
          </a:p>
          <a:p>
            <a:r>
              <a:rPr lang="en-US" sz="2400" dirty="0" err="1" smtClean="0"/>
              <a:t>plt.scatter</a:t>
            </a:r>
            <a:r>
              <a:rPr lang="en-US" sz="2400" dirty="0" smtClean="0"/>
              <a:t>(</a:t>
            </a:r>
            <a:r>
              <a:rPr lang="en-US" sz="2400" dirty="0" err="1" smtClean="0"/>
              <a:t>X_data</a:t>
            </a:r>
            <a:r>
              <a:rPr lang="en-US" sz="2400" dirty="0"/>
              <a:t>, </a:t>
            </a:r>
            <a:r>
              <a:rPr lang="en-US" sz="2400" dirty="0" err="1"/>
              <a:t>y_data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83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# Define data size and batch </a:t>
            </a:r>
            <a:r>
              <a:rPr lang="en-US" sz="2400" dirty="0" smtClean="0"/>
              <a:t>size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n_samples</a:t>
            </a:r>
            <a:r>
              <a:rPr lang="en-US" sz="2400" dirty="0"/>
              <a:t> = </a:t>
            </a:r>
            <a:r>
              <a:rPr lang="en-US" sz="2400" dirty="0" smtClean="0"/>
              <a:t>1000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batch_size</a:t>
            </a:r>
            <a:r>
              <a:rPr lang="en-US" sz="2400" dirty="0"/>
              <a:t> = 100 </a:t>
            </a:r>
            <a:endParaRPr lang="en-US" sz="2400" dirty="0" smtClean="0"/>
          </a:p>
          <a:p>
            <a:r>
              <a:rPr lang="en-US" sz="2400" dirty="0" smtClean="0"/>
              <a:t># </a:t>
            </a:r>
            <a:r>
              <a:rPr lang="en-US" sz="2400" dirty="0"/>
              <a:t>Tensorflow is finicky about shapes, so </a:t>
            </a:r>
            <a:r>
              <a:rPr lang="en-US" sz="2400" dirty="0" smtClean="0"/>
              <a:t>resize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X_data</a:t>
            </a:r>
            <a:r>
              <a:rPr lang="en-US" sz="2400" dirty="0"/>
              <a:t> = </a:t>
            </a:r>
            <a:r>
              <a:rPr lang="en-US" sz="2400" dirty="0" err="1"/>
              <a:t>np.reshape</a:t>
            </a:r>
            <a:r>
              <a:rPr lang="en-US" sz="2400" dirty="0"/>
              <a:t>(</a:t>
            </a:r>
            <a:r>
              <a:rPr lang="en-US" sz="2400" dirty="0" err="1"/>
              <a:t>X_data</a:t>
            </a:r>
            <a:r>
              <a:rPr lang="en-US" sz="2400" dirty="0"/>
              <a:t>, (n_samples,1)) </a:t>
            </a:r>
            <a:endParaRPr lang="en-US" sz="2400" dirty="0" smtClean="0"/>
          </a:p>
          <a:p>
            <a:r>
              <a:rPr lang="en-US" sz="2400" dirty="0" err="1" smtClean="0"/>
              <a:t>y_data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np.reshape</a:t>
            </a:r>
            <a:r>
              <a:rPr lang="en-US" sz="2400" dirty="0"/>
              <a:t>(</a:t>
            </a:r>
            <a:r>
              <a:rPr lang="en-US" sz="2400" dirty="0" err="1"/>
              <a:t>y_data</a:t>
            </a:r>
            <a:r>
              <a:rPr lang="en-US" sz="2400" dirty="0"/>
              <a:t>, (n_samples,1</a:t>
            </a:r>
            <a:r>
              <a:rPr lang="en-US" sz="2400" dirty="0" smtClean="0"/>
              <a:t>))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# Define placeholders for input </a:t>
            </a:r>
            <a:endParaRPr lang="en-US" sz="2400" dirty="0" smtClean="0"/>
          </a:p>
          <a:p>
            <a:r>
              <a:rPr lang="en-US" sz="2400" dirty="0" smtClean="0"/>
              <a:t>X </a:t>
            </a:r>
            <a:r>
              <a:rPr lang="en-US" sz="2400" dirty="0"/>
              <a:t>= </a:t>
            </a:r>
            <a:r>
              <a:rPr lang="en-US" sz="2400" dirty="0" err="1"/>
              <a:t>tf.placeholder</a:t>
            </a:r>
            <a:r>
              <a:rPr lang="en-US" sz="2400" dirty="0"/>
              <a:t>(tf.float32, shape=(</a:t>
            </a:r>
            <a:r>
              <a:rPr lang="en-US" sz="2400" dirty="0" err="1"/>
              <a:t>batch_size</a:t>
            </a:r>
            <a:r>
              <a:rPr lang="en-US" sz="2400" dirty="0"/>
              <a:t>, 1</a:t>
            </a:r>
            <a:r>
              <a:rPr lang="en-US" sz="2400" dirty="0" smtClean="0"/>
              <a:t>))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y = </a:t>
            </a:r>
            <a:r>
              <a:rPr lang="en-US" sz="2400" dirty="0" err="1"/>
              <a:t>tf.placeholder</a:t>
            </a:r>
            <a:r>
              <a:rPr lang="en-US" sz="2400" dirty="0"/>
              <a:t>(tf.float32, shape=(</a:t>
            </a:r>
            <a:r>
              <a:rPr lang="en-US" sz="2400" dirty="0" err="1"/>
              <a:t>batch_size</a:t>
            </a:r>
            <a:r>
              <a:rPr lang="en-US" sz="2400" dirty="0"/>
              <a:t>, 1))</a:t>
            </a:r>
          </a:p>
        </p:txBody>
      </p:sp>
    </p:spTree>
    <p:extLst>
      <p:ext uri="{BB962C8B-B14F-4D97-AF65-F5344CB8AC3E}">
        <p14:creationId xmlns:p14="http://schemas.microsoft.com/office/powerpoint/2010/main" val="1928121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# Sample code to run one step of gradient </a:t>
            </a:r>
            <a:r>
              <a:rPr lang="en-US" sz="2400" dirty="0" smtClean="0"/>
              <a:t>descent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[136]: opt = </a:t>
            </a:r>
            <a:r>
              <a:rPr lang="en-US" sz="2400" dirty="0" err="1"/>
              <a:t>tf.train.AdamOptimizer</a:t>
            </a:r>
            <a:r>
              <a:rPr lang="en-US" sz="2400" dirty="0"/>
              <a:t>()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[137]: </a:t>
            </a:r>
            <a:r>
              <a:rPr lang="en-US" sz="2400" dirty="0" err="1"/>
              <a:t>opt_operation</a:t>
            </a:r>
            <a:r>
              <a:rPr lang="en-US" sz="2400" dirty="0"/>
              <a:t> = </a:t>
            </a:r>
            <a:r>
              <a:rPr lang="en-US" sz="2400" dirty="0" err="1"/>
              <a:t>opt.minimize</a:t>
            </a:r>
            <a:r>
              <a:rPr lang="en-US" sz="2400" dirty="0"/>
              <a:t>(loss) // Note TensorFlow scope is not python scope! Python variable loss is still visible.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[138]: with </a:t>
            </a:r>
            <a:r>
              <a:rPr lang="en-US" sz="2400" dirty="0" err="1"/>
              <a:t>tf.Session</a:t>
            </a:r>
            <a:r>
              <a:rPr lang="en-US" sz="2400" dirty="0"/>
              <a:t>() as </a:t>
            </a:r>
            <a:r>
              <a:rPr lang="en-US" sz="2400" dirty="0" err="1"/>
              <a:t>sess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.....: </a:t>
            </a:r>
            <a:r>
              <a:rPr lang="en-US" sz="2400" dirty="0" err="1"/>
              <a:t>sess.run</a:t>
            </a:r>
            <a:r>
              <a:rPr lang="en-US" sz="2400" dirty="0"/>
              <a:t>(</a:t>
            </a:r>
            <a:r>
              <a:rPr lang="en-US" sz="2400" dirty="0" err="1"/>
              <a:t>tf.initialize_all_variables</a:t>
            </a:r>
            <a:r>
              <a:rPr lang="en-US" sz="2400" dirty="0"/>
              <a:t>()) </a:t>
            </a:r>
            <a:endParaRPr lang="en-US" sz="2400" dirty="0" smtClean="0"/>
          </a:p>
          <a:p>
            <a:r>
              <a:rPr lang="en-US" sz="2400" dirty="0" smtClean="0"/>
              <a:t>.....: </a:t>
            </a:r>
            <a:r>
              <a:rPr lang="en-US" sz="2400" dirty="0" err="1"/>
              <a:t>sess.run</a:t>
            </a:r>
            <a:r>
              <a:rPr lang="en-US" sz="2400" dirty="0"/>
              <a:t>([</a:t>
            </a:r>
            <a:r>
              <a:rPr lang="en-US" sz="2400" dirty="0" err="1"/>
              <a:t>opt_operation</a:t>
            </a:r>
            <a:r>
              <a:rPr lang="en-US" sz="2400" dirty="0"/>
              <a:t>], </a:t>
            </a:r>
            <a:r>
              <a:rPr lang="en-US" sz="2400" dirty="0" err="1"/>
              <a:t>feed_dict</a:t>
            </a:r>
            <a:r>
              <a:rPr lang="en-US" sz="2400" dirty="0"/>
              <a:t>={X: </a:t>
            </a:r>
            <a:r>
              <a:rPr lang="en-US" sz="2400" dirty="0" err="1"/>
              <a:t>X_data</a:t>
            </a:r>
            <a:r>
              <a:rPr lang="en-US" sz="2400" dirty="0"/>
              <a:t>, y: </a:t>
            </a:r>
            <a:r>
              <a:rPr lang="en-US" sz="2400" dirty="0" err="1"/>
              <a:t>y_data</a:t>
            </a:r>
            <a:r>
              <a:rPr lang="en-US" sz="2400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44025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Auto-Differentiation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Linear regression example computed L2 loss for a linear regression system. How can we fit model to data?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/>
              <a:t>tf.train.Optimizer</a:t>
            </a:r>
            <a:r>
              <a:rPr lang="en-US" sz="2400" dirty="0"/>
              <a:t> creates an optimizer. </a:t>
            </a:r>
            <a:endParaRPr lang="en-US" sz="2400" dirty="0" smtClean="0"/>
          </a:p>
          <a:p>
            <a:r>
              <a:rPr lang="en-US" sz="2400" dirty="0" err="1" smtClean="0"/>
              <a:t>tf.train.Optimizer.minimize</a:t>
            </a:r>
            <a:r>
              <a:rPr lang="en-US" sz="2400" dirty="0" smtClean="0"/>
              <a:t>(loss</a:t>
            </a:r>
            <a:r>
              <a:rPr lang="en-US" sz="2400" dirty="0"/>
              <a:t>, </a:t>
            </a:r>
            <a:r>
              <a:rPr lang="en-US" sz="2400" dirty="0" err="1"/>
              <a:t>var_list</a:t>
            </a:r>
            <a:r>
              <a:rPr lang="en-US" sz="2400" dirty="0"/>
              <a:t>) adds optimization operation to computation graph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Automatic differentiation computes gradients without user input!</a:t>
            </a:r>
          </a:p>
        </p:txBody>
      </p:sp>
    </p:spTree>
    <p:extLst>
      <p:ext uri="{BB962C8B-B14F-4D97-AF65-F5344CB8AC3E}">
        <p14:creationId xmlns:p14="http://schemas.microsoft.com/office/powerpoint/2010/main" val="404981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Gradient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TensorFlow nodes in computation graph have attached gradient operations.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Use </a:t>
            </a:r>
            <a:r>
              <a:rPr lang="en-US" sz="2400" dirty="0" err="1"/>
              <a:t>backpropagation</a:t>
            </a:r>
            <a:r>
              <a:rPr lang="en-US" sz="2400" dirty="0"/>
              <a:t> (using node-specific gradient ops) to compute required gradients for all variables in graph.</a:t>
            </a:r>
          </a:p>
        </p:txBody>
      </p:sp>
    </p:spTree>
    <p:extLst>
      <p:ext uri="{BB962C8B-B14F-4D97-AF65-F5344CB8AC3E}">
        <p14:creationId xmlns:p14="http://schemas.microsoft.com/office/powerpoint/2010/main" val="4280525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Gotchas/Debugging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 </a:t>
            </a:r>
            <a:r>
              <a:rPr lang="en-US" sz="2400" dirty="0"/>
              <a:t>Convert tensors to </a:t>
            </a:r>
            <a:r>
              <a:rPr lang="en-US" sz="2400" dirty="0" err="1"/>
              <a:t>numpy</a:t>
            </a:r>
            <a:r>
              <a:rPr lang="en-US" sz="2400" dirty="0"/>
              <a:t> array and print.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TensorFlow is fastidious about types and shapes. Check that types/shapes of all tensors match.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TensorFlow API is less mature than Numpy API. Many advanced Numpy operations (e.g. complicated array slicing) not supported yet!</a:t>
            </a:r>
          </a:p>
        </p:txBody>
      </p:sp>
    </p:spTree>
    <p:extLst>
      <p:ext uri="{BB962C8B-B14F-4D97-AF65-F5344CB8AC3E}">
        <p14:creationId xmlns:p14="http://schemas.microsoft.com/office/powerpoint/2010/main" val="3876910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CONTINUED…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you’re stuck, try making a pure Numpy implementation of forward computation.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Then look for analog of each Numpy function in TensorFlow API </a:t>
            </a:r>
            <a:endParaRPr lang="en-US" sz="2400" dirty="0" smtClean="0"/>
          </a:p>
          <a:p>
            <a:r>
              <a:rPr lang="en-US" sz="2400" dirty="0" smtClean="0"/>
              <a:t>Use </a:t>
            </a:r>
            <a:r>
              <a:rPr lang="en-US" sz="2400" dirty="0" err="1"/>
              <a:t>tf.InteractiveSession</a:t>
            </a:r>
            <a:r>
              <a:rPr lang="en-US" sz="2400" dirty="0"/>
              <a:t>() to experiment in shell. Trial and error works!</a:t>
            </a:r>
          </a:p>
        </p:txBody>
      </p:sp>
    </p:spTree>
    <p:extLst>
      <p:ext uri="{BB962C8B-B14F-4D97-AF65-F5344CB8AC3E}">
        <p14:creationId xmlns:p14="http://schemas.microsoft.com/office/powerpoint/2010/main" val="145082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err="1"/>
              <a:t>Embeddings</a:t>
            </a:r>
            <a:r>
              <a:rPr lang="en-US" dirty="0"/>
              <a:t> in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# Define Placeholders for </a:t>
            </a:r>
            <a:r>
              <a:rPr lang="en-US" sz="2000" dirty="0" smtClean="0"/>
              <a:t>inputs</a:t>
            </a:r>
          </a:p>
          <a:p>
            <a:r>
              <a:rPr lang="en-US" sz="2000" dirty="0" err="1"/>
              <a:t>train_inputs</a:t>
            </a:r>
            <a:r>
              <a:rPr lang="en-US" sz="2000" dirty="0"/>
              <a:t> = </a:t>
            </a:r>
            <a:r>
              <a:rPr lang="en-US" sz="2000" dirty="0" err="1"/>
              <a:t>tf.placeholder</a:t>
            </a:r>
            <a:r>
              <a:rPr lang="en-US" sz="2000" dirty="0"/>
              <a:t>(tf.int32, shape=[</a:t>
            </a:r>
            <a:r>
              <a:rPr lang="en-US" sz="2000" dirty="0" err="1"/>
              <a:t>batch_size</a:t>
            </a:r>
            <a:r>
              <a:rPr lang="en-US" sz="2000" dirty="0"/>
              <a:t>]) </a:t>
            </a:r>
            <a:endParaRPr lang="en-US" sz="2000" dirty="0" smtClean="0"/>
          </a:p>
          <a:p>
            <a:r>
              <a:rPr lang="en-US" sz="2000" dirty="0" err="1" smtClean="0"/>
              <a:t>train_labels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tf.placeholder</a:t>
            </a:r>
            <a:r>
              <a:rPr lang="en-US" sz="2000" dirty="0"/>
              <a:t>(tf.int32, shape=[</a:t>
            </a:r>
            <a:r>
              <a:rPr lang="en-US" sz="2000" dirty="0" err="1"/>
              <a:t>batch_size</a:t>
            </a:r>
            <a:r>
              <a:rPr lang="en-US" sz="2000" dirty="0" smtClean="0"/>
              <a:t>, </a:t>
            </a:r>
            <a:r>
              <a:rPr lang="en-US" sz="2000" dirty="0"/>
              <a:t>1</a:t>
            </a:r>
            <a:r>
              <a:rPr lang="en-US" sz="2000" dirty="0" smtClean="0"/>
              <a:t>])</a:t>
            </a:r>
          </a:p>
          <a:p>
            <a:r>
              <a:rPr lang="en-US" sz="2000" dirty="0"/>
              <a:t># Look up </a:t>
            </a:r>
            <a:r>
              <a:rPr lang="en-US" sz="2000" dirty="0" err="1"/>
              <a:t>embeddings</a:t>
            </a:r>
            <a:r>
              <a:rPr lang="en-US" sz="2000" dirty="0"/>
              <a:t> for inputs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# You’ll use this for </a:t>
            </a:r>
            <a:r>
              <a:rPr lang="en-US" sz="2000" dirty="0" err="1"/>
              <a:t>PSet</a:t>
            </a:r>
            <a:r>
              <a:rPr lang="en-US" sz="2000" dirty="0"/>
              <a:t> </a:t>
            </a:r>
            <a:r>
              <a:rPr lang="en-US" sz="2000" dirty="0" smtClean="0"/>
              <a:t>2</a:t>
            </a:r>
          </a:p>
          <a:p>
            <a:r>
              <a:rPr lang="en-US" sz="2000" dirty="0" err="1"/>
              <a:t>embeddings</a:t>
            </a:r>
            <a:r>
              <a:rPr lang="en-US" sz="2000" dirty="0"/>
              <a:t> = </a:t>
            </a:r>
            <a:r>
              <a:rPr lang="en-US" sz="2000" dirty="0" err="1"/>
              <a:t>tf.Variable</a:t>
            </a:r>
            <a:r>
              <a:rPr lang="en-US" sz="2000" dirty="0"/>
              <a:t>( </a:t>
            </a:r>
            <a:r>
              <a:rPr lang="en-US" sz="2000" dirty="0" err="1"/>
              <a:t>tf.random_uniform</a:t>
            </a:r>
            <a:r>
              <a:rPr lang="en-US" sz="2000" dirty="0"/>
              <a:t>([</a:t>
            </a:r>
            <a:r>
              <a:rPr lang="en-US" sz="2000" dirty="0" err="1"/>
              <a:t>vocabulary_size</a:t>
            </a:r>
            <a:r>
              <a:rPr lang="en-US" sz="2000" dirty="0"/>
              <a:t>, </a:t>
            </a:r>
            <a:r>
              <a:rPr lang="en-US" sz="2000" dirty="0" err="1"/>
              <a:t>embedding_size</a:t>
            </a:r>
            <a:r>
              <a:rPr lang="en-US" sz="2000" dirty="0"/>
              <a:t>], -1.0, 1.0)) </a:t>
            </a:r>
            <a:endParaRPr lang="en-US" sz="2000" dirty="0" smtClean="0"/>
          </a:p>
          <a:p>
            <a:r>
              <a:rPr lang="en-US" sz="2000" dirty="0" smtClean="0"/>
              <a:t>embed </a:t>
            </a:r>
            <a:r>
              <a:rPr lang="en-US" sz="2000" dirty="0"/>
              <a:t>= </a:t>
            </a:r>
            <a:r>
              <a:rPr lang="en-US" sz="2000" dirty="0" err="1"/>
              <a:t>tf.nn.embedding_lookup</a:t>
            </a:r>
            <a:r>
              <a:rPr lang="en-US" sz="2000" dirty="0"/>
              <a:t>(</a:t>
            </a:r>
            <a:r>
              <a:rPr lang="en-US" sz="2000" dirty="0" err="1"/>
              <a:t>embeddings</a:t>
            </a:r>
            <a:r>
              <a:rPr lang="en-US" sz="2000" dirty="0"/>
              <a:t>, </a:t>
            </a:r>
            <a:r>
              <a:rPr lang="en-US" sz="2000" dirty="0" err="1"/>
              <a:t>train_inputs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625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TensorFlow?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TensorFlow is a deep learning library recently open-sourced by Google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But </a:t>
            </a:r>
            <a:r>
              <a:rPr lang="en-US" sz="2400" dirty="0"/>
              <a:t>what does it actually do? </a:t>
            </a:r>
            <a:endParaRPr lang="en-US" sz="2400" dirty="0" smtClean="0"/>
          </a:p>
          <a:p>
            <a:r>
              <a:rPr lang="en-US" sz="2400" dirty="0" smtClean="0"/>
              <a:t>TensorFlow </a:t>
            </a:r>
            <a:r>
              <a:rPr lang="en-US" sz="2400" dirty="0"/>
              <a:t>provides primitives for defining functions on tensors and automatically computing their derivatives.</a:t>
            </a:r>
          </a:p>
        </p:txBody>
      </p:sp>
    </p:spTree>
    <p:extLst>
      <p:ext uri="{BB962C8B-B14F-4D97-AF65-F5344CB8AC3E}">
        <p14:creationId xmlns:p14="http://schemas.microsoft.com/office/powerpoint/2010/main" val="412816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Formally, tensors are multilinear maps from vector spaces to the real numbers ( vector space, and dual space)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 scalar is a tensor ( )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 vector is a tensor ( 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A matrix is a tensor ( ) </a:t>
            </a:r>
            <a:endParaRPr lang="en-US" sz="2400" dirty="0" smtClean="0"/>
          </a:p>
          <a:p>
            <a:r>
              <a:rPr lang="en-US" sz="2400" dirty="0" smtClean="0"/>
              <a:t>Common </a:t>
            </a:r>
            <a:r>
              <a:rPr lang="en-US" sz="2400" dirty="0"/>
              <a:t>to have fixed basis, so a tensor can be represented as a multidimensional array of numbers.</a:t>
            </a:r>
          </a:p>
        </p:txBody>
      </p:sp>
    </p:spTree>
    <p:extLst>
      <p:ext uri="{BB962C8B-B14F-4D97-AF65-F5344CB8AC3E}">
        <p14:creationId xmlns:p14="http://schemas.microsoft.com/office/powerpoint/2010/main" val="362883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</a:t>
            </a:r>
            <a:r>
              <a:rPr lang="en-US" dirty="0" smtClean="0"/>
              <a:t>vs TensorFlow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03989"/>
              </p:ext>
            </p:extLst>
          </p:nvPr>
        </p:nvGraphicFramePr>
        <p:xfrm>
          <a:off x="677863" y="2160588"/>
          <a:ext cx="85963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TENSORFLOW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= </a:t>
                      </a:r>
                      <a:r>
                        <a:rPr lang="en-US" dirty="0" err="1" smtClean="0"/>
                        <a:t>np.zeros</a:t>
                      </a:r>
                      <a:r>
                        <a:rPr lang="en-US" dirty="0" smtClean="0"/>
                        <a:t>((2,2)); b = </a:t>
                      </a:r>
                      <a:r>
                        <a:rPr lang="en-US" dirty="0" err="1" smtClean="0"/>
                        <a:t>np.ones</a:t>
                      </a:r>
                      <a:r>
                        <a:rPr lang="en-US" dirty="0" smtClean="0"/>
                        <a:t>((2,2))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= </a:t>
                      </a:r>
                      <a:r>
                        <a:rPr lang="en-US" dirty="0" err="1" smtClean="0"/>
                        <a:t>tf.zeros</a:t>
                      </a:r>
                      <a:r>
                        <a:rPr lang="en-US" dirty="0" smtClean="0"/>
                        <a:t>((2,2)), b = </a:t>
                      </a:r>
                      <a:r>
                        <a:rPr lang="en-US" dirty="0" err="1" smtClean="0"/>
                        <a:t>tf.ones</a:t>
                      </a:r>
                      <a:r>
                        <a:rPr lang="en-US" dirty="0" smtClean="0"/>
                        <a:t>((2,2))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np.sum</a:t>
                      </a:r>
                      <a:r>
                        <a:rPr lang="en-US" dirty="0" smtClean="0"/>
                        <a:t>(b, axis=1)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tf.reduce_sum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a,reduction_indices</a:t>
                      </a:r>
                      <a:r>
                        <a:rPr lang="en-US" dirty="0" smtClean="0"/>
                        <a:t>=[1])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a.shape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a.get_shape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np.reshape</a:t>
                      </a:r>
                      <a:r>
                        <a:rPr lang="en-US" dirty="0" smtClean="0"/>
                        <a:t>(a, (1,4))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tf.reshape</a:t>
                      </a:r>
                      <a:r>
                        <a:rPr lang="en-US" dirty="0" smtClean="0"/>
                        <a:t>(a, (1,4))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 * 5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* 5 + 1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np.dot(</a:t>
                      </a:r>
                      <a:r>
                        <a:rPr lang="en-US" dirty="0" err="1" smtClean="0"/>
                        <a:t>a,b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tf.matmul</a:t>
                      </a:r>
                      <a:r>
                        <a:rPr lang="en-US" dirty="0" smtClean="0"/>
                        <a:t>(a, 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a[0,0], a[:,0], a[0,:]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a[0,0], a[:,0], a[0,:]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87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requires explicit evaluation!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[37]: a = </a:t>
            </a:r>
            <a:r>
              <a:rPr lang="en-US" sz="2400" dirty="0" err="1"/>
              <a:t>np.zeros</a:t>
            </a:r>
            <a:r>
              <a:rPr lang="en-US" sz="2400" dirty="0"/>
              <a:t>((2,2))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[38]: ta = </a:t>
            </a:r>
            <a:r>
              <a:rPr lang="en-US" sz="2400" dirty="0" err="1"/>
              <a:t>tf.zeros</a:t>
            </a:r>
            <a:r>
              <a:rPr lang="en-US" sz="2400" dirty="0"/>
              <a:t>((2,2))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[39]: print(a) [[ 0. 0.] [ 0. 0</a:t>
            </a:r>
            <a:r>
              <a:rPr lang="en-US" sz="2400" dirty="0" smtClean="0"/>
              <a:t>.]]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[40]: print(ta) Tensor("zeros_1:0", shape=(2, 2), </a:t>
            </a:r>
            <a:r>
              <a:rPr lang="en-US" sz="2400" dirty="0" err="1"/>
              <a:t>dtype</a:t>
            </a:r>
            <a:r>
              <a:rPr lang="en-US" sz="2400" dirty="0"/>
              <a:t>=float32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[41]: print(</a:t>
            </a:r>
            <a:r>
              <a:rPr lang="en-US" sz="2400" dirty="0" err="1"/>
              <a:t>ta.eval</a:t>
            </a:r>
            <a:r>
              <a:rPr lang="en-US" sz="2400" dirty="0"/>
              <a:t>()) [[ 0. 0.] [ 0. 0.]]</a:t>
            </a:r>
          </a:p>
        </p:txBody>
      </p:sp>
    </p:spTree>
    <p:extLst>
      <p:ext uri="{BB962C8B-B14F-4D97-AF65-F5344CB8AC3E}">
        <p14:creationId xmlns:p14="http://schemas.microsoft.com/office/powerpoint/2010/main" val="77333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Session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3141"/>
            <a:ext cx="8596668" cy="4858602"/>
          </a:xfrm>
        </p:spPr>
        <p:txBody>
          <a:bodyPr>
            <a:noAutofit/>
          </a:bodyPr>
          <a:lstStyle/>
          <a:p>
            <a:r>
              <a:rPr lang="en-US" sz="2000" dirty="0"/>
              <a:t>“A Session object encapsulates the environment in which Tensor objects are evaluated” - TensorFlow Docs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[20]: a = </a:t>
            </a:r>
            <a:r>
              <a:rPr lang="en-US" sz="2000" dirty="0" err="1"/>
              <a:t>tf.constant</a:t>
            </a:r>
            <a:r>
              <a:rPr lang="en-US" sz="2000" dirty="0"/>
              <a:t>(5.0)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[21]: b = </a:t>
            </a:r>
            <a:r>
              <a:rPr lang="en-US" sz="2000" dirty="0" err="1"/>
              <a:t>tf.constant</a:t>
            </a:r>
            <a:r>
              <a:rPr lang="en-US" sz="2000" dirty="0"/>
              <a:t>(6.0)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[22]: c = a * b In [23]: with </a:t>
            </a:r>
            <a:r>
              <a:rPr lang="en-US" sz="2000" dirty="0" err="1"/>
              <a:t>tf.Session</a:t>
            </a:r>
            <a:r>
              <a:rPr lang="en-US" sz="2000" dirty="0"/>
              <a:t>() as </a:t>
            </a:r>
            <a:r>
              <a:rPr lang="en-US" sz="2000" dirty="0" err="1"/>
              <a:t>sess</a:t>
            </a:r>
            <a:r>
              <a:rPr lang="en-US" sz="2000" dirty="0"/>
              <a:t>: ....: print(</a:t>
            </a:r>
            <a:r>
              <a:rPr lang="en-US" sz="2000" dirty="0" err="1"/>
              <a:t>sess.run</a:t>
            </a:r>
            <a:r>
              <a:rPr lang="en-US" sz="2000" dirty="0"/>
              <a:t>(c)) </a:t>
            </a:r>
            <a:endParaRPr lang="en-US" sz="2000" dirty="0" smtClean="0"/>
          </a:p>
          <a:p>
            <a:r>
              <a:rPr lang="en-US" sz="2000" dirty="0" smtClean="0"/>
              <a:t>....: </a:t>
            </a:r>
          </a:p>
          <a:p>
            <a:r>
              <a:rPr lang="en-US" sz="2000" dirty="0" smtClean="0"/>
              <a:t>print(</a:t>
            </a:r>
            <a:r>
              <a:rPr lang="en-US" sz="2000" dirty="0" err="1" smtClean="0"/>
              <a:t>c.eval</a:t>
            </a:r>
            <a:r>
              <a:rPr lang="en-US" sz="2000" dirty="0"/>
              <a:t>()) </a:t>
            </a:r>
            <a:endParaRPr lang="en-US" sz="2000" dirty="0" smtClean="0"/>
          </a:p>
          <a:p>
            <a:r>
              <a:rPr lang="en-US" sz="2000" dirty="0" smtClean="0"/>
              <a:t>....: </a:t>
            </a:r>
          </a:p>
          <a:p>
            <a:r>
              <a:rPr lang="en-US" sz="2000" dirty="0" smtClean="0"/>
              <a:t>30.0 </a:t>
            </a:r>
            <a:r>
              <a:rPr lang="en-US" sz="2000" dirty="0"/>
              <a:t>30.0 </a:t>
            </a:r>
            <a:endParaRPr lang="en-US" sz="2000" dirty="0" smtClean="0"/>
          </a:p>
          <a:p>
            <a:r>
              <a:rPr lang="en-US" sz="2000" dirty="0" err="1" smtClean="0"/>
              <a:t>c.eval</a:t>
            </a:r>
            <a:r>
              <a:rPr lang="en-US" sz="2000" dirty="0"/>
              <a:t>() is just syntactic sugar for </a:t>
            </a:r>
            <a:r>
              <a:rPr lang="en-US" sz="2000" dirty="0" err="1"/>
              <a:t>sess.run</a:t>
            </a:r>
            <a:r>
              <a:rPr lang="en-US" sz="2000" dirty="0"/>
              <a:t>(c) in the currently active session!</a:t>
            </a:r>
          </a:p>
        </p:txBody>
      </p:sp>
    </p:spTree>
    <p:extLst>
      <p:ext uri="{BB962C8B-B14F-4D97-AF65-F5344CB8AC3E}">
        <p14:creationId xmlns:p14="http://schemas.microsoft.com/office/powerpoint/2010/main" val="25428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tf.InteractiveSession</a:t>
            </a:r>
            <a:r>
              <a:rPr lang="en-US" sz="2400" dirty="0"/>
              <a:t>() is just convenient syntactic sugar for keeping a default session open in </a:t>
            </a:r>
            <a:r>
              <a:rPr lang="en-US" sz="2400" dirty="0" err="1"/>
              <a:t>ipython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/>
              <a:t>sess.run</a:t>
            </a:r>
            <a:r>
              <a:rPr lang="en-US" sz="2400" dirty="0"/>
              <a:t>(c) is an example of a TensorFlow Fetch. Will say </a:t>
            </a:r>
            <a:r>
              <a:rPr lang="en-US" sz="2400" dirty="0" smtClean="0"/>
              <a:t>more </a:t>
            </a:r>
            <a:r>
              <a:rPr lang="en-US" sz="2400" dirty="0"/>
              <a:t>on this soon</a:t>
            </a:r>
            <a:r>
              <a:rPr lang="en-US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602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Computation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“TensorFlow programs are usually structured into a construction phase, that assembles a graph, and an execution phase that uses a session to execute ops in the graph.” - TensorFlow docs </a:t>
            </a:r>
          </a:p>
          <a:p>
            <a:r>
              <a:rPr lang="en-US" sz="2400" dirty="0"/>
              <a:t> All computations add nodes to global default graph (</a:t>
            </a:r>
            <a:r>
              <a:rPr lang="en-US" sz="2400" dirty="0" smtClean="0"/>
              <a:t>docs)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801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2461</TotalTime>
  <Words>1395</Words>
  <Application>Microsoft Office PowerPoint</Application>
  <PresentationFormat>Widescreen</PresentationFormat>
  <Paragraphs>182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TENSORFLOW LIBRARY </vt:lpstr>
      <vt:lpstr>TensorFlow vs. Theano </vt:lpstr>
      <vt:lpstr>What is TensorFlow?</vt:lpstr>
      <vt:lpstr>WHAT IS TENSOR?</vt:lpstr>
      <vt:lpstr>Numpy vs TensorFlow</vt:lpstr>
      <vt:lpstr>TensorFlow requires explicit evaluation! </vt:lpstr>
      <vt:lpstr>TensorFlow Session Object </vt:lpstr>
      <vt:lpstr>CONTINUED…</vt:lpstr>
      <vt:lpstr>Tensorflow Computation Graph</vt:lpstr>
      <vt:lpstr>TensorFlow Variables</vt:lpstr>
      <vt:lpstr>CONTINUED…</vt:lpstr>
      <vt:lpstr>CONTINUED…</vt:lpstr>
      <vt:lpstr>Updating Variable State</vt:lpstr>
      <vt:lpstr>Fetching Variable State</vt:lpstr>
      <vt:lpstr>Inputting Data</vt:lpstr>
      <vt:lpstr>Placeholders and Feed Dictionaries</vt:lpstr>
      <vt:lpstr>Variable Scope</vt:lpstr>
      <vt:lpstr>CONTINUED…</vt:lpstr>
      <vt:lpstr>CONTINUED…</vt:lpstr>
      <vt:lpstr>Linear Regression in TensorFlow</vt:lpstr>
      <vt:lpstr>CONTINUED…</vt:lpstr>
      <vt:lpstr>CONTINUED…</vt:lpstr>
      <vt:lpstr>Concept: Auto-Differentiation</vt:lpstr>
      <vt:lpstr>TensorFlow Gradient Computation</vt:lpstr>
      <vt:lpstr>TensorFlow Gotchas/Debugging</vt:lpstr>
      <vt:lpstr>CONTINUED…</vt:lpstr>
      <vt:lpstr>Defining Embeddings in TensorFlow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taras@ivc.com</dc:creator>
  <cp:lastModifiedBy>sharad pandey</cp:lastModifiedBy>
  <cp:revision>55</cp:revision>
  <dcterms:created xsi:type="dcterms:W3CDTF">2016-07-27T22:18:32Z</dcterms:created>
  <dcterms:modified xsi:type="dcterms:W3CDTF">2019-02-02T18:36:32Z</dcterms:modified>
</cp:coreProperties>
</file>