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309" r:id="rId5"/>
    <p:sldId id="266" r:id="rId6"/>
    <p:sldId id="258" r:id="rId7"/>
    <p:sldId id="310" r:id="rId8"/>
    <p:sldId id="312" r:id="rId9"/>
    <p:sldId id="311" r:id="rId10"/>
    <p:sldId id="313" r:id="rId11"/>
    <p:sldId id="31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0" d="100"/>
          <a:sy n="70" d="100"/>
        </p:scale>
        <p:origin x="7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3/26/2022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939860EC-50DC-4FBC-ADA8-52C159F215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4842"/>
            <a:ext cx="12192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900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fontScale="90000"/>
          </a:bodyPr>
          <a:lstStyle/>
          <a:p>
            <a:r>
              <a:rPr lang="en-IN" dirty="0"/>
              <a:t>Patch Management Application</a:t>
            </a:r>
            <a:endParaRPr lang="en-US"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By me (Vinayak </a:t>
            </a:r>
            <a:r>
              <a:rPr lang="en-US" dirty="0" err="1"/>
              <a:t>bhagwat</a:t>
            </a:r>
            <a:r>
              <a:rPr lang="en-US" dirty="0"/>
              <a:t>)</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315D6-86AD-4C1D-A58C-4442B17AA772}"/>
              </a:ext>
            </a:extLst>
          </p:cNvPr>
          <p:cNvSpPr>
            <a:spLocks noGrp="1"/>
          </p:cNvSpPr>
          <p:nvPr>
            <p:ph type="title"/>
          </p:nvPr>
        </p:nvSpPr>
        <p:spPr/>
        <p:txBody>
          <a:bodyPr/>
          <a:lstStyle/>
          <a:p>
            <a:r>
              <a:rPr lang="en-IN" dirty="0"/>
              <a:t>What is Patch Management?</a:t>
            </a:r>
          </a:p>
        </p:txBody>
      </p:sp>
      <p:sp>
        <p:nvSpPr>
          <p:cNvPr id="3" name="Content Placeholder 2">
            <a:extLst>
              <a:ext uri="{FF2B5EF4-FFF2-40B4-BE49-F238E27FC236}">
                <a16:creationId xmlns:a16="http://schemas.microsoft.com/office/drawing/2014/main" id="{22572A42-69BF-4FF9-A7AA-44AA5B1CD089}"/>
              </a:ext>
            </a:extLst>
          </p:cNvPr>
          <p:cNvSpPr>
            <a:spLocks noGrp="1"/>
          </p:cNvSpPr>
          <p:nvPr>
            <p:ph idx="1"/>
          </p:nvPr>
        </p:nvSpPr>
        <p:spPr/>
        <p:txBody>
          <a:bodyPr/>
          <a:lstStyle/>
          <a:p>
            <a:pPr>
              <a:buFont typeface="Wingdings" panose="05000000000000000000" pitchFamily="2" charset="2"/>
              <a:buChar char="Ø"/>
            </a:pPr>
            <a:r>
              <a:rPr lang="en-IN" dirty="0"/>
              <a:t>Patch management is the process of distributing &amp; applying updates to system or software.</a:t>
            </a:r>
          </a:p>
          <a:p>
            <a:pPr>
              <a:buFont typeface="Wingdings" panose="05000000000000000000" pitchFamily="2" charset="2"/>
              <a:buChar char="Ø"/>
            </a:pPr>
            <a:r>
              <a:rPr lang="en-IN" dirty="0"/>
              <a:t>These are necessary to rectify errors, which are also referred to as “vulnerability” or bugs in the software.</a:t>
            </a:r>
          </a:p>
          <a:p>
            <a:pPr>
              <a:buFont typeface="Wingdings" panose="05000000000000000000" pitchFamily="2" charset="2"/>
              <a:buChar char="Ø"/>
            </a:pPr>
            <a:r>
              <a:rPr lang="en-IN" dirty="0"/>
              <a:t>Operating Systems, applications, etc, are common areas that need timely patches.</a:t>
            </a:r>
          </a:p>
          <a:p>
            <a:pPr>
              <a:buFont typeface="Wingdings" panose="05000000000000000000" pitchFamily="2" charset="2"/>
              <a:buChar char="Ø"/>
            </a:pPr>
            <a:r>
              <a:rPr lang="en-IN" dirty="0"/>
              <a:t>If a vulnerability is found after the release of a software, a patch is used to fix it.</a:t>
            </a:r>
          </a:p>
          <a:p>
            <a:pPr>
              <a:buFont typeface="Wingdings" panose="05000000000000000000" pitchFamily="2" charset="2"/>
              <a:buChar char="Ø"/>
            </a:pPr>
            <a:r>
              <a:rPr lang="en-IN" dirty="0"/>
              <a:t>This helps in making sure that the assets in an environment are not susceptible to exploitation.</a:t>
            </a:r>
          </a:p>
        </p:txBody>
      </p:sp>
    </p:spTree>
    <p:extLst>
      <p:ext uri="{BB962C8B-B14F-4D97-AF65-F5344CB8AC3E}">
        <p14:creationId xmlns:p14="http://schemas.microsoft.com/office/powerpoint/2010/main" val="109570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0E85-409B-4BB9-9E0D-214616F048D1}"/>
              </a:ext>
            </a:extLst>
          </p:cNvPr>
          <p:cNvSpPr>
            <a:spLocks noGrp="1"/>
          </p:cNvSpPr>
          <p:nvPr>
            <p:ph type="title"/>
          </p:nvPr>
        </p:nvSpPr>
        <p:spPr/>
        <p:txBody>
          <a:bodyPr/>
          <a:lstStyle/>
          <a:p>
            <a:r>
              <a:rPr lang="en-IN" dirty="0"/>
              <a:t>Reasons for having patch management applications</a:t>
            </a:r>
          </a:p>
        </p:txBody>
      </p:sp>
      <p:sp>
        <p:nvSpPr>
          <p:cNvPr id="3" name="Content Placeholder 2">
            <a:extLst>
              <a:ext uri="{FF2B5EF4-FFF2-40B4-BE49-F238E27FC236}">
                <a16:creationId xmlns:a16="http://schemas.microsoft.com/office/drawing/2014/main" id="{58FDDC7A-27DF-477D-87DE-A048700A2C8E}"/>
              </a:ext>
            </a:extLst>
          </p:cNvPr>
          <p:cNvSpPr>
            <a:spLocks noGrp="1"/>
          </p:cNvSpPr>
          <p:nvPr>
            <p:ph idx="1"/>
          </p:nvPr>
        </p:nvSpPr>
        <p:spPr/>
        <p:txBody>
          <a:bodyPr/>
          <a:lstStyle/>
          <a:p>
            <a:pPr>
              <a:buFont typeface="Wingdings" panose="05000000000000000000" pitchFamily="2" charset="2"/>
              <a:buChar char="Ø"/>
            </a:pPr>
            <a:r>
              <a:rPr lang="en-IN" b="1" u="sng" dirty="0"/>
              <a:t>Security:</a:t>
            </a:r>
            <a:r>
              <a:rPr lang="en-IN" dirty="0"/>
              <a:t>	Patch management fixes vulnerability on the software &amp; applications that are susceptible to cyber-attacks. This helps in reducing the risk for organizations.</a:t>
            </a:r>
          </a:p>
          <a:p>
            <a:pPr>
              <a:buFont typeface="Wingdings" panose="05000000000000000000" pitchFamily="2" charset="2"/>
              <a:buChar char="Ø"/>
            </a:pPr>
            <a:r>
              <a:rPr lang="en-IN" b="1" u="sng" dirty="0"/>
              <a:t>System update:</a:t>
            </a:r>
            <a:r>
              <a:rPr lang="en-IN" dirty="0"/>
              <a:t>	It ensures that the software and applications are up-to-date. </a:t>
            </a:r>
          </a:p>
          <a:p>
            <a:pPr>
              <a:buFont typeface="Wingdings" panose="05000000000000000000" pitchFamily="2" charset="2"/>
              <a:buChar char="Ø"/>
            </a:pPr>
            <a:r>
              <a:rPr lang="en-IN" b="1" u="sng" dirty="0"/>
              <a:t>Compliance:</a:t>
            </a:r>
            <a:r>
              <a:rPr lang="en-IN" dirty="0"/>
              <a:t>	Due to the risk of cyber-attacks, organizations are required to maintain a certain level of compliance. It is necessary for compliance standard.</a:t>
            </a:r>
          </a:p>
          <a:p>
            <a:pPr>
              <a:buFont typeface="Wingdings" panose="05000000000000000000" pitchFamily="2" charset="2"/>
              <a:buChar char="Ø"/>
            </a:pPr>
            <a:r>
              <a:rPr lang="en-IN" b="1" u="sng" dirty="0"/>
              <a:t>Improvements:</a:t>
            </a:r>
            <a:r>
              <a:rPr lang="en-IN" dirty="0"/>
              <a:t>	</a:t>
            </a:r>
            <a:r>
              <a:rPr lang="en-US" dirty="0"/>
              <a:t>Patch management can go beyond software bug fixes to also include feature/functionality updates. Patches can be critical to ensuring that you have the latest and greatest that a product has to offer.</a:t>
            </a:r>
            <a:endParaRPr lang="en-IN" dirty="0"/>
          </a:p>
        </p:txBody>
      </p:sp>
    </p:spTree>
    <p:extLst>
      <p:ext uri="{BB962C8B-B14F-4D97-AF65-F5344CB8AC3E}">
        <p14:creationId xmlns:p14="http://schemas.microsoft.com/office/powerpoint/2010/main" val="1996111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E9A93-FE54-47F8-A242-50B6620BA416}"/>
              </a:ext>
            </a:extLst>
          </p:cNvPr>
          <p:cNvSpPr>
            <a:spLocks noGrp="1"/>
          </p:cNvSpPr>
          <p:nvPr>
            <p:ph type="title"/>
          </p:nvPr>
        </p:nvSpPr>
        <p:spPr/>
        <p:txBody>
          <a:bodyPr/>
          <a:lstStyle/>
          <a:p>
            <a:r>
              <a:rPr lang="en-IN" dirty="0"/>
              <a:t>Benefits of patch management applications</a:t>
            </a:r>
          </a:p>
        </p:txBody>
      </p:sp>
      <p:sp>
        <p:nvSpPr>
          <p:cNvPr id="3" name="Content Placeholder 2">
            <a:extLst>
              <a:ext uri="{FF2B5EF4-FFF2-40B4-BE49-F238E27FC236}">
                <a16:creationId xmlns:a16="http://schemas.microsoft.com/office/drawing/2014/main" id="{5DAF58B0-B799-453D-8AB9-D9B1AFB925F8}"/>
              </a:ext>
            </a:extLst>
          </p:cNvPr>
          <p:cNvSpPr>
            <a:spLocks noGrp="1"/>
          </p:cNvSpPr>
          <p:nvPr>
            <p:ph idx="1"/>
          </p:nvPr>
        </p:nvSpPr>
        <p:spPr/>
        <p:txBody>
          <a:bodyPr>
            <a:normAutofit lnSpcReduction="10000"/>
          </a:bodyPr>
          <a:lstStyle/>
          <a:p>
            <a:pPr>
              <a:buFont typeface="Wingdings" panose="05000000000000000000" pitchFamily="2" charset="2"/>
              <a:buChar char="Ø"/>
            </a:pPr>
            <a:r>
              <a:rPr lang="en-IN" b="1" u="sng" dirty="0"/>
              <a:t>Secure environment:</a:t>
            </a:r>
            <a:r>
              <a:rPr lang="en-IN" dirty="0"/>
              <a:t>	</a:t>
            </a:r>
            <a:r>
              <a:rPr lang="en-US" dirty="0"/>
              <a:t>When regularly patching vulnerabilities, it helps to manage and reduce the risk that exists in environment. This helps protect organization from potential security breaches.</a:t>
            </a:r>
          </a:p>
          <a:p>
            <a:pPr>
              <a:buFont typeface="Wingdings" panose="05000000000000000000" pitchFamily="2" charset="2"/>
              <a:buChar char="Ø"/>
            </a:pPr>
            <a:r>
              <a:rPr lang="en-US" b="1" u="sng" dirty="0"/>
              <a:t>Customer satisfaction:</a:t>
            </a:r>
            <a:r>
              <a:rPr lang="en-US" dirty="0"/>
              <a:t>	If an organization sells a product or service that requires customers to use their technology, they know how important it is that the technology actually works. Patch management is the process of fixing software bugs, which helps in keeping the systems up and running.</a:t>
            </a:r>
          </a:p>
          <a:p>
            <a:pPr>
              <a:buFont typeface="Wingdings" panose="05000000000000000000" pitchFamily="2" charset="2"/>
              <a:buChar char="Ø"/>
            </a:pPr>
            <a:r>
              <a:rPr lang="en-US" b="1" u="sng" dirty="0"/>
              <a:t>Continues product innovation:</a:t>
            </a:r>
            <a:r>
              <a:rPr lang="en-US" dirty="0"/>
              <a:t>	Implement patches to update the technology with improved features and functionality. This can provide an organization with a way to deploy the latest innovations to scale the software.</a:t>
            </a:r>
          </a:p>
        </p:txBody>
      </p:sp>
      <p:pic>
        <p:nvPicPr>
          <p:cNvPr id="4" name="Content Placeholder 4" descr="Lock">
            <a:extLst>
              <a:ext uri="{FF2B5EF4-FFF2-40B4-BE49-F238E27FC236}">
                <a16:creationId xmlns:a16="http://schemas.microsoft.com/office/drawing/2014/main" id="{0DAED915-99E8-458C-9D8A-DFA92DDFE5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880" y="2405057"/>
            <a:ext cx="914400" cy="914400"/>
          </a:xfrm>
          <a:prstGeom prst="rect">
            <a:avLst/>
          </a:prstGeom>
        </p:spPr>
      </p:pic>
      <p:pic>
        <p:nvPicPr>
          <p:cNvPr id="5" name="Content Placeholder 3" descr="Grinning face with solid fill">
            <a:extLst>
              <a:ext uri="{FF2B5EF4-FFF2-40B4-BE49-F238E27FC236}">
                <a16:creationId xmlns:a16="http://schemas.microsoft.com/office/drawing/2014/main" id="{A7C1E3BF-620B-4B68-970A-539C8553C29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2880" y="3987154"/>
            <a:ext cx="914400" cy="914400"/>
          </a:xfrm>
          <a:prstGeom prst="rect">
            <a:avLst/>
          </a:prstGeom>
        </p:spPr>
      </p:pic>
    </p:spTree>
    <p:extLst>
      <p:ext uri="{BB962C8B-B14F-4D97-AF65-F5344CB8AC3E}">
        <p14:creationId xmlns:p14="http://schemas.microsoft.com/office/powerpoint/2010/main" val="665634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3A71D-1730-4DBC-8984-FB74BCACEB67}"/>
              </a:ext>
            </a:extLst>
          </p:cNvPr>
          <p:cNvSpPr>
            <a:spLocks noGrp="1"/>
          </p:cNvSpPr>
          <p:nvPr>
            <p:ph type="title"/>
          </p:nvPr>
        </p:nvSpPr>
        <p:spPr/>
        <p:txBody>
          <a:bodyPr/>
          <a:lstStyle/>
          <a:p>
            <a:r>
              <a:rPr lang="en-IN" dirty="0"/>
              <a:t>Patch management application process</a:t>
            </a:r>
          </a:p>
        </p:txBody>
      </p:sp>
      <p:sp>
        <p:nvSpPr>
          <p:cNvPr id="6" name="Content Placeholder 5">
            <a:extLst>
              <a:ext uri="{FF2B5EF4-FFF2-40B4-BE49-F238E27FC236}">
                <a16:creationId xmlns:a16="http://schemas.microsoft.com/office/drawing/2014/main" id="{365F5F4D-6706-4F29-8D5B-583D1357B694}"/>
              </a:ext>
            </a:extLst>
          </p:cNvPr>
          <p:cNvSpPr>
            <a:spLocks noGrp="1"/>
          </p:cNvSpPr>
          <p:nvPr>
            <p:ph idx="1"/>
          </p:nvPr>
        </p:nvSpPr>
        <p:spPr>
          <a:xfrm>
            <a:off x="1097280" y="1917132"/>
            <a:ext cx="10058400" cy="3760891"/>
          </a:xfrm>
        </p:spPr>
        <p:txBody>
          <a:bodyPr>
            <a:noAutofit/>
          </a:bodyPr>
          <a:lstStyle/>
          <a:p>
            <a:pPr>
              <a:buFont typeface="Wingdings" panose="05000000000000000000" pitchFamily="2" charset="2"/>
              <a:buChar char="Ø"/>
            </a:pPr>
            <a:r>
              <a:rPr lang="en-US" dirty="0"/>
              <a:t>Developing of an up-to-date inventory of all your production systems.</a:t>
            </a:r>
          </a:p>
          <a:p>
            <a:pPr>
              <a:buFont typeface="Wingdings" panose="05000000000000000000" pitchFamily="2" charset="2"/>
              <a:buChar char="Ø"/>
            </a:pPr>
            <a:r>
              <a:rPr lang="en-US" dirty="0"/>
              <a:t>Creation of a plan for standardizing systems and operating systems to the same version type.</a:t>
            </a:r>
          </a:p>
          <a:p>
            <a:pPr>
              <a:buFont typeface="Wingdings" panose="05000000000000000000" pitchFamily="2" charset="2"/>
              <a:buChar char="Ø"/>
            </a:pPr>
            <a:r>
              <a:rPr lang="en-US" dirty="0"/>
              <a:t>Making a list of all security controls that are within an organization.</a:t>
            </a:r>
          </a:p>
          <a:p>
            <a:pPr>
              <a:buFont typeface="Wingdings" panose="05000000000000000000" pitchFamily="2" charset="2"/>
              <a:buChar char="Ø"/>
            </a:pPr>
            <a:r>
              <a:rPr lang="en-US" dirty="0"/>
              <a:t>Comparison between reported vulnerability with inventory.</a:t>
            </a:r>
          </a:p>
          <a:p>
            <a:pPr>
              <a:buFont typeface="Wingdings" panose="05000000000000000000" pitchFamily="2" charset="2"/>
              <a:buChar char="Ø"/>
            </a:pPr>
            <a:r>
              <a:rPr lang="en-US" dirty="0"/>
              <a:t>Classification of the risk</a:t>
            </a:r>
          </a:p>
          <a:p>
            <a:pPr>
              <a:buFont typeface="Wingdings" panose="05000000000000000000" pitchFamily="2" charset="2"/>
              <a:buChar char="Ø"/>
            </a:pPr>
            <a:r>
              <a:rPr lang="en-US" dirty="0"/>
              <a:t>Testing</a:t>
            </a:r>
          </a:p>
          <a:p>
            <a:pPr>
              <a:buFont typeface="Wingdings" panose="05000000000000000000" pitchFamily="2" charset="2"/>
              <a:buChar char="Ø"/>
            </a:pPr>
            <a:r>
              <a:rPr lang="en-US" dirty="0"/>
              <a:t>Applying of the patches</a:t>
            </a:r>
          </a:p>
          <a:p>
            <a:pPr>
              <a:buFont typeface="Wingdings" panose="05000000000000000000" pitchFamily="2" charset="2"/>
              <a:buChar char="Ø"/>
            </a:pPr>
            <a:r>
              <a:rPr lang="en-US" dirty="0"/>
              <a:t>Tracking of progress</a:t>
            </a:r>
          </a:p>
          <a:p>
            <a:pPr>
              <a:buFont typeface="Wingdings" panose="05000000000000000000" pitchFamily="2" charset="2"/>
              <a:buChar char="Ø"/>
            </a:pPr>
            <a:r>
              <a:rPr lang="en-US" dirty="0"/>
              <a:t>Establishing of a disaster recovery process</a:t>
            </a:r>
            <a:endParaRPr lang="en-IN" dirty="0"/>
          </a:p>
        </p:txBody>
      </p:sp>
    </p:spTree>
    <p:extLst>
      <p:ext uri="{BB962C8B-B14F-4D97-AF65-F5344CB8AC3E}">
        <p14:creationId xmlns:p14="http://schemas.microsoft.com/office/powerpoint/2010/main" val="276258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B883-F5BE-4B73-875F-803D79E7CAFF}"/>
              </a:ext>
            </a:extLst>
          </p:cNvPr>
          <p:cNvSpPr>
            <a:spLocks noGrp="1"/>
          </p:cNvSpPr>
          <p:nvPr>
            <p:ph type="title"/>
          </p:nvPr>
        </p:nvSpPr>
        <p:spPr/>
        <p:txBody>
          <a:bodyPr/>
          <a:lstStyle/>
          <a:p>
            <a:r>
              <a:rPr lang="en-IN" dirty="0"/>
              <a:t>Patch management application </a:t>
            </a:r>
            <a:r>
              <a:rPr lang="en-IN" dirty="0" err="1"/>
              <a:t>softwares</a:t>
            </a:r>
            <a:endParaRPr lang="en-IN" dirty="0"/>
          </a:p>
        </p:txBody>
      </p:sp>
      <p:sp>
        <p:nvSpPr>
          <p:cNvPr id="7" name="Content Placeholder 6">
            <a:extLst>
              <a:ext uri="{FF2B5EF4-FFF2-40B4-BE49-F238E27FC236}">
                <a16:creationId xmlns:a16="http://schemas.microsoft.com/office/drawing/2014/main" id="{1A59489E-89C6-4916-86FF-53D1457827FC}"/>
              </a:ext>
            </a:extLst>
          </p:cNvPr>
          <p:cNvSpPr>
            <a:spLocks noGrp="1"/>
          </p:cNvSpPr>
          <p:nvPr>
            <p:ph idx="1"/>
          </p:nvPr>
        </p:nvSpPr>
        <p:spPr/>
        <p:txBody>
          <a:bodyPr>
            <a:normAutofit lnSpcReduction="10000"/>
          </a:bodyPr>
          <a:lstStyle/>
          <a:p>
            <a:r>
              <a:rPr lang="en-IN" b="1" u="sng" dirty="0"/>
              <a:t>Microsoft System Centre:</a:t>
            </a:r>
            <a:r>
              <a:rPr lang="en-IN" dirty="0"/>
              <a:t>	Microsoft System Centre helps customers realize the benefits of the Microsoft Cloud Platform by  delivering unified management.</a:t>
            </a:r>
          </a:p>
          <a:p>
            <a:r>
              <a:rPr lang="en-IN" b="1" u="sng" dirty="0" err="1"/>
              <a:t>SmartDeploy</a:t>
            </a:r>
            <a:r>
              <a:rPr lang="en-IN" b="1" u="sng" dirty="0"/>
              <a:t>:</a:t>
            </a:r>
            <a:r>
              <a:rPr lang="en-IN" dirty="0"/>
              <a:t>	It is a modern endpoint solution provider. It can achieve centralized, single image management to support 50 to 50,000 endpoints.</a:t>
            </a:r>
          </a:p>
          <a:p>
            <a:r>
              <a:rPr lang="en-IN" b="1" u="sng" dirty="0"/>
              <a:t>Symantec Endpoint Management:</a:t>
            </a:r>
            <a:r>
              <a:rPr lang="en-IN" dirty="0"/>
              <a:t>	It allows to proactively manages the patches and software updates by automating the collection, analysis and delivery of patches across enterprise. It helps in decreasing the cost in testing and delivering patches to protect the environment.</a:t>
            </a:r>
          </a:p>
          <a:p>
            <a:r>
              <a:rPr lang="en-IN" b="1" u="sng" dirty="0"/>
              <a:t>Qualys PM:</a:t>
            </a:r>
            <a:r>
              <a:rPr lang="en-IN" dirty="0"/>
              <a:t>	Qualys PM automatically corelate vulnerabilities and patches, which helps in increasing remediation response time. </a:t>
            </a:r>
            <a:r>
              <a:rPr lang="en-US" dirty="0"/>
              <a:t>Qualys PM does this by indexing patch data with vulnerability information.</a:t>
            </a:r>
            <a:endParaRPr lang="en-IN" dirty="0"/>
          </a:p>
        </p:txBody>
      </p:sp>
      <p:pic>
        <p:nvPicPr>
          <p:cNvPr id="9" name="Picture 12" descr="Microsoft Support">
            <a:extLst>
              <a:ext uri="{FF2B5EF4-FFF2-40B4-BE49-F238E27FC236}">
                <a16:creationId xmlns:a16="http://schemas.microsoft.com/office/drawing/2014/main" id="{3579663A-4436-45BB-8FE2-BF47B3B7F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63" y="2108201"/>
            <a:ext cx="770417" cy="77041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SmartDeploy - YouTube">
            <a:extLst>
              <a:ext uri="{FF2B5EF4-FFF2-40B4-BE49-F238E27FC236}">
                <a16:creationId xmlns:a16="http://schemas.microsoft.com/office/drawing/2014/main" id="{18942E64-EC95-43D6-BA2C-BC0B4E38A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863" y="3043791"/>
            <a:ext cx="770417" cy="77041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Symantec - YouTube">
            <a:extLst>
              <a:ext uri="{FF2B5EF4-FFF2-40B4-BE49-F238E27FC236}">
                <a16:creationId xmlns:a16="http://schemas.microsoft.com/office/drawing/2014/main" id="{E3EBFC48-29CC-45CA-8888-0C2A1A96D0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863" y="3979381"/>
            <a:ext cx="770417" cy="770417"/>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Qualys (@qualys) / Twitter">
            <a:extLst>
              <a:ext uri="{FF2B5EF4-FFF2-40B4-BE49-F238E27FC236}">
                <a16:creationId xmlns:a16="http://schemas.microsoft.com/office/drawing/2014/main" id="{72954561-437C-4612-9B84-B442FAA78C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863" y="4914971"/>
            <a:ext cx="770417" cy="770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032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2742A-1904-42E5-B7CA-40C3E0F3A4D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829ED63-47BA-4F07-8C79-C5C1A452DE38}"/>
              </a:ext>
            </a:extLst>
          </p:cNvPr>
          <p:cNvSpPr>
            <a:spLocks noGrp="1"/>
          </p:cNvSpPr>
          <p:nvPr>
            <p:ph idx="1"/>
          </p:nvPr>
        </p:nvSpPr>
        <p:spPr/>
        <p:txBody>
          <a:bodyPr>
            <a:normAutofit lnSpcReduction="10000"/>
          </a:bodyPr>
          <a:lstStyle/>
          <a:p>
            <a:pPr>
              <a:buFont typeface="Wingdings" panose="05000000000000000000" pitchFamily="2" charset="2"/>
              <a:buChar char="Ø"/>
            </a:pPr>
            <a:r>
              <a:rPr lang="en-IN" dirty="0"/>
              <a:t>Patch management applications are critical component of vulnerability management.</a:t>
            </a:r>
          </a:p>
          <a:p>
            <a:pPr>
              <a:buFont typeface="Wingdings" panose="05000000000000000000" pitchFamily="2" charset="2"/>
              <a:buChar char="Ø"/>
            </a:pPr>
            <a:r>
              <a:rPr lang="en-IN" dirty="0"/>
              <a:t>Patch management applications helps in rectifying errors or bugs or vulnerabilities.</a:t>
            </a:r>
          </a:p>
          <a:p>
            <a:pPr>
              <a:buFont typeface="Wingdings" panose="05000000000000000000" pitchFamily="2" charset="2"/>
              <a:buChar char="Ø"/>
            </a:pPr>
            <a:r>
              <a:rPr lang="en-IN" dirty="0"/>
              <a:t>Security updates and improvements are some reasons for having patch management applications.</a:t>
            </a:r>
          </a:p>
          <a:p>
            <a:pPr>
              <a:buFont typeface="Wingdings" panose="05000000000000000000" pitchFamily="2" charset="2"/>
              <a:buChar char="Ø"/>
            </a:pPr>
            <a:r>
              <a:rPr lang="en-IN" dirty="0"/>
              <a:t>Secure environment and space for product innovation are some of the benefits of implementing patch managements or application</a:t>
            </a:r>
          </a:p>
          <a:p>
            <a:pPr>
              <a:buFont typeface="Wingdings" panose="05000000000000000000" pitchFamily="2" charset="2"/>
              <a:buChar char="Ø"/>
            </a:pPr>
            <a:r>
              <a:rPr lang="en-IN" dirty="0"/>
              <a:t>There is a process which needs to be followed while using patch management applications.</a:t>
            </a:r>
          </a:p>
          <a:p>
            <a:pPr>
              <a:buFont typeface="Wingdings" panose="05000000000000000000" pitchFamily="2" charset="2"/>
              <a:buChar char="Ø"/>
            </a:pPr>
            <a:r>
              <a:rPr lang="en-IN" dirty="0"/>
              <a:t>Examples of patch management applications are Microsoft System Centre, </a:t>
            </a:r>
            <a:r>
              <a:rPr lang="en-IN" dirty="0" err="1"/>
              <a:t>SmartDeploy</a:t>
            </a:r>
            <a:r>
              <a:rPr lang="en-IN" dirty="0"/>
              <a:t>, McAfee </a:t>
            </a:r>
            <a:r>
              <a:rPr lang="en-IN" dirty="0" err="1"/>
              <a:t>eNS</a:t>
            </a:r>
            <a:r>
              <a:rPr lang="en-IN" dirty="0"/>
              <a:t>, etc.</a:t>
            </a:r>
          </a:p>
        </p:txBody>
      </p:sp>
    </p:spTree>
    <p:extLst>
      <p:ext uri="{BB962C8B-B14F-4D97-AF65-F5344CB8AC3E}">
        <p14:creationId xmlns:p14="http://schemas.microsoft.com/office/powerpoint/2010/main" val="1721885536"/>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Color swatch</Template>
  <TotalTime>897</TotalTime>
  <Words>624</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Georgia Pro Cond Light</vt:lpstr>
      <vt:lpstr>Speak Pro</vt:lpstr>
      <vt:lpstr>Wingdings</vt:lpstr>
      <vt:lpstr>RetrospectVTI</vt:lpstr>
      <vt:lpstr>PowerPoint Presentation</vt:lpstr>
      <vt:lpstr>Patch Management Application</vt:lpstr>
      <vt:lpstr>What is Patch Management?</vt:lpstr>
      <vt:lpstr>Reasons for having patch management applications</vt:lpstr>
      <vt:lpstr>Benefits of patch management applications</vt:lpstr>
      <vt:lpstr>Patch management application process</vt:lpstr>
      <vt:lpstr>Patch management application softwares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Vinayak Bhagwat</dc:creator>
  <cp:lastModifiedBy>Vinayak Bhagwat</cp:lastModifiedBy>
  <cp:revision>19</cp:revision>
  <dcterms:created xsi:type="dcterms:W3CDTF">2022-03-25T06:27:10Z</dcterms:created>
  <dcterms:modified xsi:type="dcterms:W3CDTF">2022-03-26T07:45:17Z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