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1" r:id="rId5"/>
    <p:sldId id="262" r:id="rId6"/>
    <p:sldId id="263" r:id="rId7"/>
    <p:sldId id="291" r:id="rId8"/>
    <p:sldId id="311" r:id="rId9"/>
    <p:sldId id="312" r:id="rId10"/>
    <p:sldId id="313" r:id="rId11"/>
    <p:sldId id="314" r:id="rId12"/>
    <p:sldId id="274" r:id="rId13"/>
    <p:sldId id="301" r:id="rId14"/>
    <p:sldId id="267" r:id="rId15"/>
    <p:sldId id="275" r:id="rId16"/>
    <p:sldId id="277" r:id="rId17"/>
    <p:sldId id="278" r:id="rId18"/>
    <p:sldId id="279" r:id="rId19"/>
    <p:sldId id="280" r:id="rId20"/>
    <p:sldId id="281" r:id="rId21"/>
    <p:sldId id="282" r:id="rId22"/>
    <p:sldId id="288" r:id="rId23"/>
    <p:sldId id="283" r:id="rId24"/>
    <p:sldId id="284" r:id="rId25"/>
    <p:sldId id="285" r:id="rId26"/>
    <p:sldId id="287" r:id="rId27"/>
    <p:sldId id="286" r:id="rId28"/>
    <p:sldId id="289" r:id="rId29"/>
    <p:sldId id="290" r:id="rId30"/>
    <p:sldId id="300" r:id="rId31"/>
    <p:sldId id="298" r:id="rId32"/>
    <p:sldId id="302" r:id="rId33"/>
    <p:sldId id="299" r:id="rId34"/>
    <p:sldId id="303" r:id="rId35"/>
    <p:sldId id="304" r:id="rId36"/>
    <p:sldId id="306" r:id="rId37"/>
    <p:sldId id="307" r:id="rId38"/>
    <p:sldId id="292" r:id="rId39"/>
    <p:sldId id="293" r:id="rId40"/>
    <p:sldId id="295" r:id="rId41"/>
    <p:sldId id="294" r:id="rId42"/>
    <p:sldId id="297" r:id="rId43"/>
    <p:sldId id="308" r:id="rId44"/>
    <p:sldId id="315" r:id="rId45"/>
    <p:sldId id="309" r:id="rId46"/>
    <p:sldId id="310" r:id="rId47"/>
    <p:sldId id="316" r:id="rId48"/>
    <p:sldId id="317" r:id="rId49"/>
    <p:sldId id="320" r:id="rId50"/>
    <p:sldId id="321" r:id="rId51"/>
    <p:sldId id="322" r:id="rId52"/>
    <p:sldId id="323" r:id="rId53"/>
    <p:sldId id="324" r:id="rId54"/>
    <p:sldId id="318" r:id="rId55"/>
    <p:sldId id="319" r:id="rId56"/>
    <p:sldId id="326" r:id="rId57"/>
    <p:sldId id="327" r:id="rId58"/>
    <p:sldId id="330" r:id="rId59"/>
    <p:sldId id="331" r:id="rId60"/>
    <p:sldId id="332" r:id="rId61"/>
    <p:sldId id="333" r:id="rId62"/>
    <p:sldId id="334" r:id="rId63"/>
    <p:sldId id="335" r:id="rId64"/>
    <p:sldId id="358" r:id="rId65"/>
    <p:sldId id="357" r:id="rId66"/>
    <p:sldId id="264" r:id="rId67"/>
    <p:sldId id="266" r:id="rId68"/>
    <p:sldId id="336"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78" r:id="rId84"/>
    <p:sldId id="352" r:id="rId85"/>
    <p:sldId id="353" r:id="rId86"/>
    <p:sldId id="355" r:id="rId87"/>
    <p:sldId id="360" r:id="rId88"/>
    <p:sldId id="356" r:id="rId89"/>
    <p:sldId id="361" r:id="rId90"/>
    <p:sldId id="362" r:id="rId91"/>
    <p:sldId id="363"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9" r:id="rId106"/>
    <p:sldId id="380" r:id="rId107"/>
    <p:sldId id="381" r:id="rId108"/>
    <p:sldId id="383" r:id="rId109"/>
    <p:sldId id="384" r:id="rId110"/>
    <p:sldId id="385" r:id="rId111"/>
    <p:sldId id="386" r:id="rId112"/>
    <p:sldId id="387" r:id="rId113"/>
    <p:sldId id="388" r:id="rId114"/>
    <p:sldId id="389" r:id="rId115"/>
    <p:sldId id="390" r:id="rId116"/>
    <p:sldId id="391" r:id="rId1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1" autoAdjust="0"/>
    <p:restoredTop sz="94675" autoAdjust="0"/>
  </p:normalViewPr>
  <p:slideViewPr>
    <p:cSldViewPr snapToGrid="0">
      <p:cViewPr>
        <p:scale>
          <a:sx n="75" d="100"/>
          <a:sy n="75" d="100"/>
        </p:scale>
        <p:origin x="34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7T06:25:45.3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1,'6879'0,"-6859"0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7T06:26:22.3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1,'12537'0,"-12517"0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7T06:26:32.1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1,'10323'0,"-10300"0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7T06:26:37.5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1,'10542'0,"-10517"0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7T06:26:50.7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1,'25377'0,"-25356"0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7T06:27:01.8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0,'25418'0,"-25393"0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7T06:27:12.1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0,'22578'0,"-22557"0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ECD15D1-E687-40C8-B0E0-8017C9B3DF98}"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2C1C6-F24B-4741-87C4-FD3F109E89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72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D15D1-E687-40C8-B0E0-8017C9B3DF98}"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2C1C6-F24B-4741-87C4-FD3F109E8934}" type="slidenum">
              <a:rPr lang="en-IN" smtClean="0"/>
              <a:t>‹#›</a:t>
            </a:fld>
            <a:endParaRPr lang="en-IN"/>
          </a:p>
        </p:txBody>
      </p:sp>
    </p:spTree>
    <p:extLst>
      <p:ext uri="{BB962C8B-B14F-4D97-AF65-F5344CB8AC3E}">
        <p14:creationId xmlns:p14="http://schemas.microsoft.com/office/powerpoint/2010/main" val="373213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D15D1-E687-40C8-B0E0-8017C9B3DF98}"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2C1C6-F24B-4741-87C4-FD3F109E893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170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D15D1-E687-40C8-B0E0-8017C9B3DF98}"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2C1C6-F24B-4741-87C4-FD3F109E8934}" type="slidenum">
              <a:rPr lang="en-IN" smtClean="0"/>
              <a:t>‹#›</a:t>
            </a:fld>
            <a:endParaRPr lang="en-IN"/>
          </a:p>
        </p:txBody>
      </p:sp>
    </p:spTree>
    <p:extLst>
      <p:ext uri="{BB962C8B-B14F-4D97-AF65-F5344CB8AC3E}">
        <p14:creationId xmlns:p14="http://schemas.microsoft.com/office/powerpoint/2010/main" val="1139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D15D1-E687-40C8-B0E0-8017C9B3DF98}"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2C1C6-F24B-4741-87C4-FD3F109E89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64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D15D1-E687-40C8-B0E0-8017C9B3DF98}"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2C1C6-F24B-4741-87C4-FD3F109E8934}" type="slidenum">
              <a:rPr lang="en-IN" smtClean="0"/>
              <a:t>‹#›</a:t>
            </a:fld>
            <a:endParaRPr lang="en-IN"/>
          </a:p>
        </p:txBody>
      </p:sp>
    </p:spTree>
    <p:extLst>
      <p:ext uri="{BB962C8B-B14F-4D97-AF65-F5344CB8AC3E}">
        <p14:creationId xmlns:p14="http://schemas.microsoft.com/office/powerpoint/2010/main" val="10948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D15D1-E687-40C8-B0E0-8017C9B3DF98}" type="datetimeFigureOut">
              <a:rPr lang="en-IN" smtClean="0"/>
              <a:t>15-01-2023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A2C1C6-F24B-4741-87C4-FD3F109E8934}" type="slidenum">
              <a:rPr lang="en-IN" smtClean="0"/>
              <a:t>‹#›</a:t>
            </a:fld>
            <a:endParaRPr lang="en-IN"/>
          </a:p>
        </p:txBody>
      </p:sp>
    </p:spTree>
    <p:extLst>
      <p:ext uri="{BB962C8B-B14F-4D97-AF65-F5344CB8AC3E}">
        <p14:creationId xmlns:p14="http://schemas.microsoft.com/office/powerpoint/2010/main" val="216353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D15D1-E687-40C8-B0E0-8017C9B3DF98}" type="datetimeFigureOut">
              <a:rPr lang="en-IN" smtClean="0"/>
              <a:t>15-01-2023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A2C1C6-F24B-4741-87C4-FD3F109E8934}" type="slidenum">
              <a:rPr lang="en-IN" smtClean="0"/>
              <a:t>‹#›</a:t>
            </a:fld>
            <a:endParaRPr lang="en-IN"/>
          </a:p>
        </p:txBody>
      </p:sp>
    </p:spTree>
    <p:extLst>
      <p:ext uri="{BB962C8B-B14F-4D97-AF65-F5344CB8AC3E}">
        <p14:creationId xmlns:p14="http://schemas.microsoft.com/office/powerpoint/2010/main" val="116893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D15D1-E687-40C8-B0E0-8017C9B3DF98}" type="datetimeFigureOut">
              <a:rPr lang="en-IN" smtClean="0"/>
              <a:t>15-01-2023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A2C1C6-F24B-4741-87C4-FD3F109E8934}" type="slidenum">
              <a:rPr lang="en-IN" smtClean="0"/>
              <a:t>‹#›</a:t>
            </a:fld>
            <a:endParaRPr lang="en-IN"/>
          </a:p>
        </p:txBody>
      </p:sp>
    </p:spTree>
    <p:extLst>
      <p:ext uri="{BB962C8B-B14F-4D97-AF65-F5344CB8AC3E}">
        <p14:creationId xmlns:p14="http://schemas.microsoft.com/office/powerpoint/2010/main" val="287853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D15D1-E687-40C8-B0E0-8017C9B3DF98}"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2C1C6-F24B-4741-87C4-FD3F109E8934}" type="slidenum">
              <a:rPr lang="en-IN" smtClean="0"/>
              <a:t>‹#›</a:t>
            </a:fld>
            <a:endParaRPr lang="en-IN"/>
          </a:p>
        </p:txBody>
      </p:sp>
    </p:spTree>
    <p:extLst>
      <p:ext uri="{BB962C8B-B14F-4D97-AF65-F5344CB8AC3E}">
        <p14:creationId xmlns:p14="http://schemas.microsoft.com/office/powerpoint/2010/main" val="3949355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CD15D1-E687-40C8-B0E0-8017C9B3DF98}"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2C1C6-F24B-4741-87C4-FD3F109E89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76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CD15D1-E687-40C8-B0E0-8017C9B3DF98}" type="datetimeFigureOut">
              <a:rPr lang="en-IN" smtClean="0"/>
              <a:t>15-01-2023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7A2C1C6-F24B-4741-87C4-FD3F109E893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39701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 Id="rId14"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1118-D49C-792C-A54B-2A9D5622A114}"/>
              </a:ext>
            </a:extLst>
          </p:cNvPr>
          <p:cNvSpPr>
            <a:spLocks noGrp="1"/>
          </p:cNvSpPr>
          <p:nvPr>
            <p:ph type="ctrTitle"/>
          </p:nvPr>
        </p:nvSpPr>
        <p:spPr/>
        <p:txBody>
          <a:bodyPr>
            <a:normAutofit/>
          </a:bodyPr>
          <a:lstStyle/>
          <a:p>
            <a:pPr>
              <a:lnSpc>
                <a:spcPct val="100000"/>
              </a:lnSpc>
            </a:pPr>
            <a:r>
              <a:rPr lang="en-IN" sz="3200" b="1" dirty="0">
                <a:latin typeface="Times New Roman" panose="02020603050405020304" pitchFamily="18" charset="0"/>
                <a:cs typeface="Times New Roman" panose="02020603050405020304" pitchFamily="18" charset="0"/>
              </a:rPr>
              <a:t>Unit – iv </a:t>
            </a:r>
            <a:r>
              <a:rPr lang="en-IN" sz="3200" b="1" dirty="0">
                <a:solidFill>
                  <a:schemeClr val="accent2"/>
                </a:solidFill>
                <a:latin typeface="Times New Roman" panose="02020603050405020304" pitchFamily="18" charset="0"/>
                <a:cs typeface="Times New Roman" panose="02020603050405020304" pitchFamily="18" charset="0"/>
              </a:rPr>
              <a:t>(introduction to forensic science and law)</a:t>
            </a:r>
          </a:p>
        </p:txBody>
      </p:sp>
      <p:sp>
        <p:nvSpPr>
          <p:cNvPr id="3" name="Subtitle 2">
            <a:extLst>
              <a:ext uri="{FF2B5EF4-FFF2-40B4-BE49-F238E27FC236}">
                <a16:creationId xmlns:a16="http://schemas.microsoft.com/office/drawing/2014/main" id="{4A76B353-B6A1-05A4-408F-22F907CCF02E}"/>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Ashna Bhatia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656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B1A2-E034-C2B5-250B-BD9757D59D5A}"/>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Fundamental Rights</a:t>
            </a:r>
          </a:p>
        </p:txBody>
      </p:sp>
      <p:sp>
        <p:nvSpPr>
          <p:cNvPr id="3" name="Content Placeholder 2">
            <a:extLst>
              <a:ext uri="{FF2B5EF4-FFF2-40B4-BE49-F238E27FC236}">
                <a16:creationId xmlns:a16="http://schemas.microsoft.com/office/drawing/2014/main" id="{4EB06BD2-DDDC-3AED-2358-D196DEAAA5A8}"/>
              </a:ext>
            </a:extLst>
          </p:cNvPr>
          <p:cNvSpPr>
            <a:spLocks noGrp="1"/>
          </p:cNvSpPr>
          <p:nvPr>
            <p:ph idx="1"/>
          </p:nvPr>
        </p:nvSpPr>
        <p:spPr>
          <a:xfrm>
            <a:off x="1024128" y="2124117"/>
            <a:ext cx="9720073" cy="4564550"/>
          </a:xfrm>
        </p:spPr>
        <p:txBody>
          <a:bodyPr>
            <a:noAutofit/>
          </a:bodyPr>
          <a:lstStyle/>
          <a:p>
            <a:pPr marL="0" indent="0" algn="just">
              <a:lnSpc>
                <a:spcPct val="100000"/>
              </a:lnSpc>
              <a:buNone/>
            </a:pPr>
            <a:r>
              <a:rPr lang="en-US" sz="1600" b="0" i="0" u="none" strike="noStrike" dirty="0">
                <a:effectLst/>
                <a:latin typeface="Times New Roman" panose="02020603050405020304" pitchFamily="18" charset="0"/>
                <a:cs typeface="Times New Roman" panose="02020603050405020304" pitchFamily="18" charset="0"/>
              </a:rPr>
              <a:t>The constitution gives every citizen </a:t>
            </a:r>
            <a:r>
              <a:rPr lang="en-US" sz="1600" b="1" i="0" u="none" strike="noStrike" dirty="0">
                <a:solidFill>
                  <a:srgbClr val="C00000"/>
                </a:solidFill>
                <a:effectLst/>
                <a:latin typeface="Times New Roman" panose="02020603050405020304" pitchFamily="18" charset="0"/>
                <a:cs typeface="Times New Roman" panose="02020603050405020304" pitchFamily="18" charset="0"/>
              </a:rPr>
              <a:t>6 fundamental rights</a:t>
            </a:r>
            <a:r>
              <a:rPr lang="en-US" sz="1600" b="0" i="0" u="none" strike="noStrike" dirty="0">
                <a:effectLst/>
                <a:latin typeface="Times New Roman" panose="02020603050405020304" pitchFamily="18" charset="0"/>
                <a:cs typeface="Times New Roman" panose="02020603050405020304" pitchFamily="18" charset="0"/>
              </a:rPr>
              <a:t>. These are as follows:</a:t>
            </a:r>
          </a:p>
          <a:p>
            <a:pPr marL="0" indent="0" algn="just">
              <a:lnSpc>
                <a:spcPct val="100000"/>
              </a:lnSpc>
              <a:buNone/>
            </a:pP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1. </a:t>
            </a:r>
            <a:r>
              <a:rPr lang="en-US" sz="1600" b="1" i="0" u="sng" strike="noStrike" dirty="0">
                <a:solidFill>
                  <a:schemeClr val="accent2"/>
                </a:solidFill>
                <a:effectLst/>
                <a:latin typeface="Times New Roman" panose="02020603050405020304" pitchFamily="18" charset="0"/>
                <a:cs typeface="Times New Roman" panose="02020603050405020304" pitchFamily="18" charset="0"/>
              </a:rPr>
              <a:t>Right to Equality</a:t>
            </a: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 – </a:t>
            </a:r>
            <a:r>
              <a:rPr lang="en-US" sz="1600" b="0" i="0" u="none" strike="noStrike" dirty="0">
                <a:effectLst/>
                <a:latin typeface="Times New Roman" panose="02020603050405020304" pitchFamily="18" charset="0"/>
                <a:cs typeface="Times New Roman" panose="02020603050405020304" pitchFamily="18" charset="0"/>
              </a:rPr>
              <a:t>Right to equality means </a:t>
            </a:r>
            <a:r>
              <a:rPr lang="en-US" sz="1600" b="1" i="1" u="none" strike="noStrike" dirty="0">
                <a:solidFill>
                  <a:srgbClr val="C00000"/>
                </a:solidFill>
                <a:effectLst/>
                <a:latin typeface="Times New Roman" panose="02020603050405020304" pitchFamily="18" charset="0"/>
                <a:cs typeface="Times New Roman" panose="02020603050405020304" pitchFamily="18" charset="0"/>
              </a:rPr>
              <a:t>every citizen will get equal rights in every field irrespective of their </a:t>
            </a:r>
            <a:r>
              <a:rPr lang="en-US" sz="1600" b="1" i="1" u="none" strike="noStrike" dirty="0" err="1">
                <a:solidFill>
                  <a:srgbClr val="C00000"/>
                </a:solidFill>
                <a:effectLst/>
                <a:latin typeface="Times New Roman" panose="02020603050405020304" pitchFamily="18" charset="0"/>
                <a:cs typeface="Times New Roman" panose="02020603050405020304" pitchFamily="18" charset="0"/>
              </a:rPr>
              <a:t>colour</a:t>
            </a:r>
            <a:r>
              <a:rPr lang="en-US" sz="1600" b="1" i="1" u="none" strike="noStrike" dirty="0">
                <a:solidFill>
                  <a:srgbClr val="C00000"/>
                </a:solidFill>
                <a:effectLst/>
                <a:latin typeface="Times New Roman" panose="02020603050405020304" pitchFamily="18" charset="0"/>
                <a:cs typeface="Times New Roman" panose="02020603050405020304" pitchFamily="18" charset="0"/>
              </a:rPr>
              <a:t>, caste, religion and gender</a:t>
            </a:r>
            <a:r>
              <a:rPr lang="en-US" sz="1600" b="0" i="0" u="none" strike="noStrike" dirty="0">
                <a:effectLst/>
                <a:latin typeface="Times New Roman" panose="02020603050405020304" pitchFamily="18" charset="0"/>
                <a:cs typeface="Times New Roman" panose="02020603050405020304" pitchFamily="18" charset="0"/>
              </a:rPr>
              <a:t>. It ensures that everyone will get equal job opportunities and citizens shouldn’t follow orthodox practices such as untouchability and give equal respect to everyone.</a:t>
            </a:r>
          </a:p>
          <a:p>
            <a:pPr marL="0" indent="0" algn="just">
              <a:lnSpc>
                <a:spcPct val="100000"/>
              </a:lnSpc>
              <a:buNone/>
            </a:pP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2. </a:t>
            </a:r>
            <a:r>
              <a:rPr lang="en-US" sz="1600" b="1" u="sng" strike="noStrike" dirty="0">
                <a:solidFill>
                  <a:schemeClr val="accent2"/>
                </a:solidFill>
                <a:effectLst/>
                <a:latin typeface="Times New Roman" panose="02020603050405020304" pitchFamily="18" charset="0"/>
                <a:cs typeface="Times New Roman" panose="02020603050405020304" pitchFamily="18" charset="0"/>
              </a:rPr>
              <a:t>Right to Freedom</a:t>
            </a: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 – </a:t>
            </a:r>
            <a:r>
              <a:rPr lang="en-US" sz="1600" b="0" i="0" u="none" strike="noStrike" dirty="0">
                <a:effectLst/>
                <a:latin typeface="Times New Roman" panose="02020603050405020304" pitchFamily="18" charset="0"/>
                <a:cs typeface="Times New Roman" panose="02020603050405020304" pitchFamily="18" charset="0"/>
              </a:rPr>
              <a:t>India is a </a:t>
            </a:r>
            <a:r>
              <a:rPr lang="en-US" sz="1600" b="1" i="1" u="none" strike="noStrike" dirty="0">
                <a:solidFill>
                  <a:srgbClr val="C00000"/>
                </a:solidFill>
                <a:effectLst/>
                <a:latin typeface="Times New Roman" panose="02020603050405020304" pitchFamily="18" charset="0"/>
                <a:cs typeface="Times New Roman" panose="02020603050405020304" pitchFamily="18" charset="0"/>
              </a:rPr>
              <a:t>democratic country where the constitution guarantees freedom to every Indian</a:t>
            </a:r>
            <a:r>
              <a:rPr lang="en-US" sz="1600" b="0" i="0" u="none" strike="noStrike" dirty="0">
                <a:effectLst/>
                <a:latin typeface="Times New Roman" panose="02020603050405020304" pitchFamily="18" charset="0"/>
                <a:cs typeface="Times New Roman" panose="02020603050405020304" pitchFamily="18" charset="0"/>
              </a:rPr>
              <a:t>. Under this several rights are given such as:</a:t>
            </a:r>
          </a:p>
          <a:p>
            <a:pPr algn="just">
              <a:lnSpc>
                <a:spcPct val="100000"/>
              </a:lnSpc>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Freedom of speech</a:t>
            </a:r>
          </a:p>
          <a:p>
            <a:pPr algn="just">
              <a:lnSpc>
                <a:spcPct val="100000"/>
              </a:lnSpc>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Freedom of expression</a:t>
            </a:r>
          </a:p>
          <a:p>
            <a:pPr algn="just">
              <a:lnSpc>
                <a:spcPct val="100000"/>
              </a:lnSpc>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Freedom to reside in any part of the country</a:t>
            </a:r>
          </a:p>
          <a:p>
            <a:pPr algn="just">
              <a:lnSpc>
                <a:spcPct val="100000"/>
              </a:lnSpc>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Freedom of association</a:t>
            </a:r>
          </a:p>
          <a:p>
            <a:pPr algn="just">
              <a:lnSpc>
                <a:spcPct val="100000"/>
              </a:lnSpc>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Freedom of assembly without arms</a:t>
            </a:r>
          </a:p>
          <a:p>
            <a:pPr algn="just">
              <a:lnSpc>
                <a:spcPct val="100000"/>
              </a:lnSpc>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Freedom to practice any profession </a:t>
            </a:r>
          </a:p>
        </p:txBody>
      </p:sp>
    </p:spTree>
    <p:extLst>
      <p:ext uri="{BB962C8B-B14F-4D97-AF65-F5344CB8AC3E}">
        <p14:creationId xmlns:p14="http://schemas.microsoft.com/office/powerpoint/2010/main" val="24968181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Bullying Cross-Examination</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fontScale="92500" lnSpcReduction="10000"/>
          </a:bodyPr>
          <a:lstStyle/>
          <a:p>
            <a:pPr marL="0" indent="0" algn="just">
              <a:lnSpc>
                <a:spcPct val="100000"/>
              </a:lnSpc>
              <a:buNone/>
            </a:pPr>
            <a:r>
              <a:rPr lang="en-US" sz="1600" b="1" u="sng" dirty="0">
                <a:solidFill>
                  <a:schemeClr val="accent1"/>
                </a:solidFill>
                <a:latin typeface="Times New Roman" panose="02020603050405020304" pitchFamily="18" charset="0"/>
                <a:cs typeface="Times New Roman" panose="02020603050405020304" pitchFamily="18" charset="0"/>
              </a:rPr>
              <a:t>Danger of crowding victories too close</a:t>
            </a:r>
            <a:r>
              <a:rPr lang="en-US" sz="1600" b="1" dirty="0">
                <a:solidFill>
                  <a:schemeClr val="accent1"/>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Human nature is such that it responds instinctively to the fellow who is in misery and cannot help himself. Lawyers have learned that it doesn’t pay to crowd a victory too close as; else the jury may come to the rescue of the victim. It’s the cool headed, courteous examiner that elicits the information necessary to his cause.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Courts and juries appreciate delicacy of feeling upon the part of advocates, and where in cross-examination it becomes important to inquire into the past history of a witness, or to speak about the death of a near relative or dear friend, or to touch some chord of sorrow, it is wise to use introductory expressions deploring the necessity of asking such questions, and representing it as one of the unpleasant but imperative duties of counsel.</a:t>
            </a:r>
          </a:p>
          <a:p>
            <a:pPr marL="0" indent="0" algn="just">
              <a:lnSpc>
                <a:spcPct val="100000"/>
              </a:lnSpc>
              <a:buNone/>
            </a:pPr>
            <a:r>
              <a:rPr lang="en-US" sz="1600" b="1" u="sng" dirty="0">
                <a:solidFill>
                  <a:schemeClr val="accent1"/>
                </a:solidFill>
                <a:latin typeface="Times New Roman" panose="02020603050405020304" pitchFamily="18" charset="0"/>
                <a:cs typeface="Times New Roman" panose="02020603050405020304" pitchFamily="18" charset="0"/>
              </a:rPr>
              <a:t>Bullying by the Bench</a:t>
            </a:r>
            <a:r>
              <a:rPr lang="en-US" sz="1600" b="1" dirty="0">
                <a:solidFill>
                  <a:schemeClr val="accent1"/>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Some judges have reputations for behavior which varies from stern to rude and offensive and which falls below the normal courtesy expected in any profession action.</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Bullying judges are identified and dis cussed whenever lawyers get together. It’s been a hidden problem, however. Fear of consequences and an enduring impact on a courtroom career sit alongside the lack of any effective system for resolving situations of inappropriate behavior from judge to counsel.</a:t>
            </a:r>
          </a:p>
        </p:txBody>
      </p:sp>
    </p:spTree>
    <p:extLst>
      <p:ext uri="{BB962C8B-B14F-4D97-AF65-F5344CB8AC3E}">
        <p14:creationId xmlns:p14="http://schemas.microsoft.com/office/powerpoint/2010/main" val="37880088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Bullying Cross-Examination</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a:bodyPr>
          <a:lstStyle/>
          <a:p>
            <a:pPr marL="0" indent="0" algn="just">
              <a:lnSpc>
                <a:spcPct val="100000"/>
              </a:lnSpc>
              <a:buNone/>
            </a:pPr>
            <a:r>
              <a:rPr lang="en-US" sz="1600" b="1" u="sng" dirty="0">
                <a:solidFill>
                  <a:schemeClr val="accent1"/>
                </a:solidFill>
                <a:latin typeface="Times New Roman" panose="02020603050405020304" pitchFamily="18" charset="0"/>
                <a:cs typeface="Times New Roman" panose="02020603050405020304" pitchFamily="18" charset="0"/>
              </a:rPr>
              <a:t>Bullying and insulting witnesses not now commended</a:t>
            </a:r>
            <a:r>
              <a:rPr lang="en-US" sz="1600" b="1" dirty="0">
                <a:solidFill>
                  <a:schemeClr val="accent1"/>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Bullying and insulting witnesses is a practice which is now generally disdained. Yet sometimes, with a particular kind of witness, it is the only effective way of cross-examining.</a:t>
            </a:r>
          </a:p>
        </p:txBody>
      </p:sp>
    </p:spTree>
    <p:extLst>
      <p:ext uri="{BB962C8B-B14F-4D97-AF65-F5344CB8AC3E}">
        <p14:creationId xmlns:p14="http://schemas.microsoft.com/office/powerpoint/2010/main" val="1046614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10279749"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Cross-Examination of Different types of Witness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fontScale="92500" lnSpcReduction="20000"/>
          </a:bodyPr>
          <a:lstStyle/>
          <a:p>
            <a:pPr algn="just">
              <a:lnSpc>
                <a:spcPct val="100000"/>
              </a:lnSpc>
              <a:buFont typeface="Arial" panose="020B0604020202020204" pitchFamily="34" charset="0"/>
              <a:buChar char="•"/>
            </a:pPr>
            <a:r>
              <a:rPr lang="en-US" sz="1600" b="1" dirty="0">
                <a:solidFill>
                  <a:schemeClr val="accent1"/>
                </a:solidFill>
                <a:latin typeface="Times New Roman" panose="02020603050405020304" pitchFamily="18" charset="0"/>
                <a:cs typeface="Times New Roman" panose="02020603050405020304" pitchFamily="18" charset="0"/>
              </a:rPr>
              <a:t>False Witness: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person who deliberately gives false testimony is false witness.</a:t>
            </a:r>
          </a:p>
          <a:p>
            <a:pPr algn="just">
              <a:lnSpc>
                <a:spcPct val="100000"/>
              </a:lnSpc>
              <a:buFont typeface="Arial" panose="020B0604020202020204" pitchFamily="34" charset="0"/>
              <a:buChar char="•"/>
            </a:pPr>
            <a:r>
              <a:rPr lang="en-US" sz="1600" b="1" dirty="0">
                <a:solidFill>
                  <a:schemeClr val="accent1"/>
                </a:solidFill>
                <a:latin typeface="Times New Roman" panose="02020603050405020304" pitchFamily="18" charset="0"/>
                <a:cs typeface="Times New Roman" panose="02020603050405020304" pitchFamily="18" charset="0"/>
              </a:rPr>
              <a:t>Truthful Witness: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truthful witness has been said to be the most difficult of all to cross-examine. He believes and intends his evidence to be true. He is the easiest to deal with, because he does not equivocate. He has no secret meaning and gives his answers readily and without mental serve.</a:t>
            </a:r>
          </a:p>
          <a:p>
            <a:pPr algn="just">
              <a:lnSpc>
                <a:spcPct val="100000"/>
              </a:lnSpc>
              <a:buFont typeface="Arial" panose="020B0604020202020204" pitchFamily="34" charset="0"/>
              <a:buChar char="•"/>
            </a:pPr>
            <a:r>
              <a:rPr lang="en-US" sz="1600" b="1" dirty="0">
                <a:solidFill>
                  <a:schemeClr val="accent1"/>
                </a:solidFill>
                <a:latin typeface="Times New Roman" panose="02020603050405020304" pitchFamily="18" charset="0"/>
                <a:cs typeface="Times New Roman" panose="02020603050405020304" pitchFamily="18" charset="0"/>
              </a:rPr>
              <a:t>Hostile Witness: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witness, who is antagonistic to the party calling them and being unwilling to tell the truth, may have to be asked leading questions.</a:t>
            </a:r>
          </a:p>
          <a:p>
            <a:pPr algn="just">
              <a:lnSpc>
                <a:spcPct val="100000"/>
              </a:lnSpc>
              <a:buFont typeface="Arial" panose="020B0604020202020204" pitchFamily="34" charset="0"/>
              <a:buChar char="•"/>
            </a:pPr>
            <a:r>
              <a:rPr lang="en-US" sz="1600" b="1" dirty="0">
                <a:solidFill>
                  <a:schemeClr val="accent1"/>
                </a:solidFill>
                <a:latin typeface="Times New Roman" panose="02020603050405020304" pitchFamily="18" charset="0"/>
                <a:cs typeface="Times New Roman" panose="02020603050405020304" pitchFamily="18" charset="0"/>
              </a:rPr>
              <a:t>Biased Witness: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witness may be said to be biased when his relation to the cause or to the parties is such that he has an incentive to exaggerate or give false color to his statements, or to suppress or prevent the truth, or to state what is false.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Bias is that which excites “a disposition to see and report matters as they are wished for rather, than as they are”.</a:t>
            </a:r>
          </a:p>
        </p:txBody>
      </p:sp>
    </p:spTree>
    <p:extLst>
      <p:ext uri="{BB962C8B-B14F-4D97-AF65-F5344CB8AC3E}">
        <p14:creationId xmlns:p14="http://schemas.microsoft.com/office/powerpoint/2010/main" val="16931299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10279749"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Cross-Examination of Different types of Witness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a:bodyPr>
          <a:lstStyle/>
          <a:p>
            <a:pPr algn="just">
              <a:lnSpc>
                <a:spcPct val="100000"/>
              </a:lnSpc>
              <a:buFont typeface="Arial" panose="020B0604020202020204" pitchFamily="34" charset="0"/>
              <a:buChar char="•"/>
            </a:pPr>
            <a:r>
              <a:rPr lang="en-US" sz="1600" b="1" dirty="0">
                <a:solidFill>
                  <a:schemeClr val="accent1"/>
                </a:solidFill>
                <a:latin typeface="Times New Roman" panose="02020603050405020304" pitchFamily="18" charset="0"/>
                <a:cs typeface="Times New Roman" panose="02020603050405020304" pitchFamily="18" charset="0"/>
              </a:rPr>
              <a:t>Expert as Witness: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Expert witness may be divided into two classes, the professional and non-professional.</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farmer called to testify as to the proper method of curing may be fairly considered as a type of the non-professional class, And a physician called to testify as to the mental condition of a party may be taken as professional class.</a:t>
            </a:r>
          </a:p>
          <a:p>
            <a:pPr algn="just">
              <a:lnSpc>
                <a:spcPct val="100000"/>
              </a:lnSpc>
              <a:buFont typeface="Arial" panose="020B0604020202020204" pitchFamily="34" charset="0"/>
              <a:buChar char="•"/>
            </a:pPr>
            <a:r>
              <a:rPr lang="en-US" sz="1600" b="1" dirty="0">
                <a:solidFill>
                  <a:schemeClr val="accent1"/>
                </a:solidFill>
                <a:latin typeface="Times New Roman" panose="02020603050405020304" pitchFamily="18" charset="0"/>
                <a:cs typeface="Times New Roman" panose="02020603050405020304" pitchFamily="18" charset="0"/>
              </a:rPr>
              <a:t>Court Witness: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In civil and criminal cases, the judge has the power to summon witnesses as court witnesses and examine them. They can be cross-examined by both the parties as provided in </a:t>
            </a:r>
            <a:r>
              <a:rPr lang="en-US" sz="1600" b="1" dirty="0">
                <a:solidFill>
                  <a:schemeClr val="accent1"/>
                </a:solidFill>
                <a:latin typeface="Times New Roman" panose="02020603050405020304" pitchFamily="18" charset="0"/>
                <a:cs typeface="Times New Roman" panose="02020603050405020304" pitchFamily="18" charset="0"/>
              </a:rPr>
              <a:t>Section 165, Evidence Act</a:t>
            </a:r>
            <a:r>
              <a:rPr lang="en-US" sz="1600" dirty="0">
                <a:latin typeface="Times New Roman" panose="02020603050405020304" pitchFamily="18" charset="0"/>
                <a:cs typeface="Times New Roman" panose="02020603050405020304" pitchFamily="18" charset="0"/>
              </a:rPr>
              <a:t>. Such cross-examination is not restricted to the points on which he has been examined by the court.</a:t>
            </a:r>
          </a:p>
        </p:txBody>
      </p:sp>
    </p:spTree>
    <p:extLst>
      <p:ext uri="{BB962C8B-B14F-4D97-AF65-F5344CB8AC3E}">
        <p14:creationId xmlns:p14="http://schemas.microsoft.com/office/powerpoint/2010/main" val="12104587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10279749"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Re-Examination of Witness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a:xfrm>
            <a:off x="1024128" y="2286000"/>
            <a:ext cx="10595058" cy="4023360"/>
          </a:xfrm>
        </p:spPr>
        <p:txBody>
          <a:bodyPr>
            <a:noAutofit/>
          </a:bodyPr>
          <a:lstStyle/>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cross-examination being closed, the duty or re-examination develops upon the counsel on the other side. It is usually undertaken by the leader, even although the examination-in-chief had been conducted by the junior probably because it is supposed to require the skill and caution which only experience can teach. You will remember that cross-examination is, in like manner and for the same reason, conducted by the leader as a matter of course, unless, as is sometimes the case, where the witness is unimportant or he has great confidence in the junior’s ability and prudence.</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general rule is that the counsel who examined in chief conducts the re-examination, other things being equal any branch of the examination should be given to the counsel who is best acquainted beforehand with the testimony of the witnesses.</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object of re-examination is simply to obtain from the witness an explanation for what he said on cross-examination. Such an opportunity proceeds from the system adopted in our courts of eliciting evidence by means of questions.</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object of a re-examination is to afford the witness an opportunity to make explanation, rendered necessary by his cross-examination. Obscurities can be cleared away, and facts to which he testified in his direct examination, and of which his knowledge is clear and distinct. This may be done in a suggestive method, yet without violating the rule forbidding leading questions, for the witness may have his attention directed to one fact which is clear in his mind and gradually led from that fact to those on which he appears to have been confused.</a:t>
            </a:r>
          </a:p>
        </p:txBody>
      </p:sp>
    </p:spTree>
    <p:extLst>
      <p:ext uri="{BB962C8B-B14F-4D97-AF65-F5344CB8AC3E}">
        <p14:creationId xmlns:p14="http://schemas.microsoft.com/office/powerpoint/2010/main" val="14032927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24127" y="727151"/>
            <a:ext cx="10847031" cy="5720946"/>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1. Section 32 – Cases in which statement of relevant fact by person who is dead or cannot be found, etc., is relevant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Statements, written or verbal, of relevant facts made by a person who is dead, or who cannot be found, or who has become incapable of giving evidence, or whose attendance cannot be procured without an amount of delay or expense which, under the circumstances of the case, appears to the Court unreasonable, are themselves relevant facts in the following cases:—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1) when it relates to cause of death. —When the statement is made by a person as to the cause of his death, or as to any of the circumstances of the transaction which resulted in his death, in cases in which the cause of that person's death comes into question. Such statements are relevant whether the person who made them was or was not, at the time when they were made, under expectation of death, and whatever may be the nature of the proceeding in which the cause of his death comes into question.</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2) or is made in course of business. —When the statement was made by such person in the ordinary course of business, and in particular when it consists of any entry or memorandum made by him in books kept in the ordinary course of business, or in the discharge of professional duty; or of an acknowledgment written or signed by him of the receipt of money, goods, securities or property of any kind; or of a document used in commerce written or signed by him; or of the date of a letter or other document usually dated, written or signed by him.</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3) or against interest of maker. —When the statement is against the pecuniary or proprietary interest of the person making it, or when, if true, it would expose him or would have exposed him to a criminal prosecution or to a suit for damages.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4) or gives opinion as to public right or custom, or matters of general interest. —When the statement gives the opinion of any such person, as to the existence of any public right or custom or matter of public or general interest, of the existence of which, if it existed he would have been likely to be aware, and when such statement was made before any controversy as to such right, custom or matter had arisen.</a:t>
            </a: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4140642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102955" y="742916"/>
            <a:ext cx="10232452" cy="5847070"/>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1. Section 32 – Cases in which statement of relevant fact by person who is dead or cannot be found, etc., is relevant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5) or relates to existence of relationship. —When the statement relates to the existence of any relationship 25 [by blood, marriage or adoption] between persons as to whose relationship 25 [by blood, marriage or adoption] the person making the statement had special means of knowledge, and when the statement was made before the question in dispute was raised.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6) or is made in will or deed relating to family affairs. —When the statement relates to the existence of any relationship 25 [by blood, marriage or adoption] between persons deceased, and is made in any will or deed relating to the affairs of the family to which any such deceased person belonged, or in any family pedigree, or upon any tombstone, family portrait, or other thing on which such statements are usually made, and when such statement was made before the question in dispute was raised.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7) or in document relating to transaction mentioned in section 13, clause (a). —When the statement is contained in any deed, will or other document which relates to any such transaction as is mentioned in section 13, clause (a).</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8 ) r is made by several persons, and expresses feelings relevant to matter in question. —When the statement was made by a number of persons, and expressed feelings or impressions on their part relevant to the matter in question.</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Illustrations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The question is, whether A was murdered by B; or A dies of injuries received in a transaction in the course of which she was ravished. The question is, whether she was ravished by B; or The question is, whether A was killed by B under such circumstances that a suit would lie against B by A's widow. Statements made by A as to the cause of his or her death, referring respectively to the murder, the rape, and the actionable wrong under consideration, are relevant facts.</a:t>
            </a: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9818398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24128" y="790213"/>
            <a:ext cx="10169390" cy="5689415"/>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1. Section 32 – Cases in which statement of relevant fact by person who is dead or cannot be found, </a:t>
            </a:r>
            <a:r>
              <a:rPr lang="en-US" sz="1600" b="1" dirty="0" err="1">
                <a:solidFill>
                  <a:schemeClr val="accent2"/>
                </a:solidFill>
                <a:latin typeface="Times New Roman" panose="02020603050405020304" pitchFamily="18" charset="0"/>
                <a:cs typeface="Times New Roman" panose="02020603050405020304" pitchFamily="18" charset="0"/>
              </a:rPr>
              <a:t>etc</a:t>
            </a:r>
            <a:r>
              <a:rPr lang="en-US" sz="1600" b="1" dirty="0">
                <a:solidFill>
                  <a:schemeClr val="accent2"/>
                </a:solidFill>
                <a:latin typeface="Times New Roman" panose="02020603050405020304" pitchFamily="18" charset="0"/>
                <a:cs typeface="Times New Roman" panose="02020603050405020304" pitchFamily="18" charset="0"/>
              </a:rPr>
              <a:t> ., is relevant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(b) The question is as to the date of A's birth. An entry in the diary of a deceased surgeon, regularly kept in the course of business, stating that, on a given day he attended A's mother and delivered her of a son, is a relevant fact.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(c) The question is, whether A was in Calcutta on a given day. A statement in the diary of a deceased solicitor, regularly kept in the course of business, that, on a given day, the solicitor attended A at a place mentioned, in Calcutta, for the purpose of conferring with him upon specified business, is a relevant fact.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(d) The question is, whether a ship sailed from Bombay </a:t>
            </a:r>
            <a:r>
              <a:rPr lang="en-US" sz="1600" dirty="0" err="1">
                <a:latin typeface="Times New Roman" panose="02020603050405020304" pitchFamily="18" charset="0"/>
                <a:cs typeface="Times New Roman" panose="02020603050405020304" pitchFamily="18" charset="0"/>
              </a:rPr>
              <a:t>harbour</a:t>
            </a:r>
            <a:r>
              <a:rPr lang="en-US" sz="1600" dirty="0">
                <a:latin typeface="Times New Roman" panose="02020603050405020304" pitchFamily="18" charset="0"/>
                <a:cs typeface="Times New Roman" panose="02020603050405020304" pitchFamily="18" charset="0"/>
              </a:rPr>
              <a:t> on a given day. A letter written by a deceased member of a merchant's firm, by which she was chartered, to their correspondents in London to whom the cargo was consigned, stating that the ship sailed on a given day from Bombay </a:t>
            </a:r>
            <a:r>
              <a:rPr lang="en-US" sz="1600" dirty="0" err="1">
                <a:latin typeface="Times New Roman" panose="02020603050405020304" pitchFamily="18" charset="0"/>
                <a:cs typeface="Times New Roman" panose="02020603050405020304" pitchFamily="18" charset="0"/>
              </a:rPr>
              <a:t>harbour</a:t>
            </a:r>
            <a:r>
              <a:rPr lang="en-US" sz="1600" dirty="0">
                <a:latin typeface="Times New Roman" panose="02020603050405020304" pitchFamily="18" charset="0"/>
                <a:cs typeface="Times New Roman" panose="02020603050405020304" pitchFamily="18" charset="0"/>
              </a:rPr>
              <a:t>, is a relevant fact.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(e) The question is, whether rent was paid to A for certain land. A letter from A's deceased agent to A, saying that he had received the rent on A's account and held it at A's orders, is a relevant fact.</a:t>
            </a: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1651370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04602" y="584292"/>
            <a:ext cx="10185156" cy="6021460"/>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2. Section 45 – Opinions of experts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When the Court has to form an opinion upon a point of foreign law or of science or art, or as to identity of handwriting [or finger impressions], the opinions upon that point of persons specially skilled in such foreign law, science or art, [or in questions as to identity of handwriting] [or finger impressions] are relevant facts. Such persons are called experts.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Illustrations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The question is, whether the death of A was caused by poison. The opinions of experts as to the symptoms produced by the poison by which A is supposed to have died are relevant.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(b) The question is, whether A, at the `time of doing a certain act, was, by reason of unsoundness of mind, incapable of knowing the nature of the Act, or that he was doing what was either wrong or contrary to law. The opinions of experts upon the question whether the symptoms exhibited by A commonly show unsoundness of mind, and whether such unsoundness of mind usually renders persons incapable of knowing the nature of the acts which they do, or of knowing that what they do is either wrong or contrary to law, are relevant.</a:t>
            </a:r>
          </a:p>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3. Section 46 – Facts bearing upon opinions of experts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Facts not otherwise relevant, are relevant if they support or are inconsistent with the opinions of experts, when such opinions are relevant.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Illustrations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The question is, whether A was poisoned by a certain poison. The fact that other persons, who were poisoned by that person, exhibited certain symptoms which experts affirm or deny to be the symptoms of that poison, is relevant.</a:t>
            </a: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8612738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04602" y="851338"/>
            <a:ext cx="10185156" cy="5754414"/>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3. Section 47 – Opinion as to handwriting, when relevant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When the Court has to form an opinion as to the person by whom any document was written or signed, the opinion of any person acquainted with the handwriting of the person by whom it is supposed to be written or signed that it was or was not written or signed by that person, is a relevant fact.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Explanation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person is said to be acquainted with the handwriting of another person when he has seen that person write, or when he has received documents purporting to be written by that person in answer to documents written by himself or under his authority and addressed to that person, or when, in the ordinary course of business, documents purporting to be written by that person have been habitually submitted to him.</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Illustration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question is, whether a given letter is in the underwriting of A, a merchant in London. B is a merchant in Calcutta, who has written letters addressed to A and received letters purporting to be written by him. C is B's clerk, whose duty it was to examine and file B's correspondence. D is B's broker, to whom B habitually submitted the letters purporting to be written by A for the purpose of advising him thereon. The opinions of B, C and D on the question whether the letter is in the handwriting of A are relevant, though neither B, C nor D ever saw A write.</a:t>
            </a: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787855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B1A2-E034-C2B5-250B-BD9757D59D5A}"/>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Fundamental Rights</a:t>
            </a:r>
          </a:p>
        </p:txBody>
      </p:sp>
      <p:sp>
        <p:nvSpPr>
          <p:cNvPr id="3" name="Content Placeholder 2">
            <a:extLst>
              <a:ext uri="{FF2B5EF4-FFF2-40B4-BE49-F238E27FC236}">
                <a16:creationId xmlns:a16="http://schemas.microsoft.com/office/drawing/2014/main" id="{4EB06BD2-DDDC-3AED-2358-D196DEAAA5A8}"/>
              </a:ext>
            </a:extLst>
          </p:cNvPr>
          <p:cNvSpPr>
            <a:spLocks noGrp="1"/>
          </p:cNvSpPr>
          <p:nvPr>
            <p:ph idx="1"/>
          </p:nvPr>
        </p:nvSpPr>
        <p:spPr>
          <a:xfrm>
            <a:off x="1024128" y="2285999"/>
            <a:ext cx="9720073" cy="4148667"/>
          </a:xfrm>
        </p:spPr>
        <p:txBody>
          <a:bodyPr>
            <a:noAutofit/>
          </a:bodyPr>
          <a:lstStyle/>
          <a:p>
            <a:pPr marL="0" indent="0" algn="just">
              <a:lnSpc>
                <a:spcPct val="100000"/>
              </a:lnSpc>
              <a:buNone/>
            </a:pP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3. </a:t>
            </a:r>
            <a:r>
              <a:rPr lang="en-US" sz="1600" b="1" i="0" u="sng" strike="noStrike" dirty="0">
                <a:solidFill>
                  <a:schemeClr val="accent2"/>
                </a:solidFill>
                <a:effectLst/>
                <a:latin typeface="Times New Roman" panose="02020603050405020304" pitchFamily="18" charset="0"/>
                <a:cs typeface="Times New Roman" panose="02020603050405020304" pitchFamily="18" charset="0"/>
              </a:rPr>
              <a:t>Right Against Exploitation</a:t>
            </a: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 – </a:t>
            </a:r>
            <a:r>
              <a:rPr lang="en-US" sz="1600" b="0" i="0" u="none" strike="noStrike" dirty="0">
                <a:effectLst/>
                <a:latin typeface="Times New Roman" panose="02020603050405020304" pitchFamily="18" charset="0"/>
                <a:cs typeface="Times New Roman" panose="02020603050405020304" pitchFamily="18" charset="0"/>
              </a:rPr>
              <a:t>This right </a:t>
            </a:r>
            <a:r>
              <a:rPr lang="en-US" sz="1600" b="1" i="1" u="none" strike="noStrike" dirty="0">
                <a:solidFill>
                  <a:srgbClr val="C00000"/>
                </a:solidFill>
                <a:effectLst/>
                <a:latin typeface="Times New Roman" panose="02020603050405020304" pitchFamily="18" charset="0"/>
                <a:cs typeface="Times New Roman" panose="02020603050405020304" pitchFamily="18" charset="0"/>
              </a:rPr>
              <a:t>prohibits child labor, and human trafficking</a:t>
            </a:r>
            <a:r>
              <a:rPr lang="en-US" sz="1600" b="0" i="0" u="none" strike="noStrike" dirty="0">
                <a:effectLst/>
                <a:latin typeface="Times New Roman" panose="02020603050405020304" pitchFamily="18" charset="0"/>
                <a:cs typeface="Times New Roman" panose="02020603050405020304" pitchFamily="18" charset="0"/>
              </a:rPr>
              <a:t> and </a:t>
            </a:r>
            <a:r>
              <a:rPr lang="en-US" sz="1600" b="0" i="1" u="none" strike="noStrike" dirty="0">
                <a:effectLst/>
                <a:latin typeface="Times New Roman" panose="02020603050405020304" pitchFamily="18" charset="0"/>
                <a:cs typeface="Times New Roman" panose="02020603050405020304" pitchFamily="18" charset="0"/>
              </a:rPr>
              <a:t>states that</a:t>
            </a:r>
            <a:r>
              <a:rPr lang="en-US" sz="1600" b="0" i="0" u="none" strike="noStrike" dirty="0">
                <a:effectLst/>
                <a:latin typeface="Times New Roman" panose="02020603050405020304" pitchFamily="18" charset="0"/>
                <a:cs typeface="Times New Roman" panose="02020603050405020304" pitchFamily="18" charset="0"/>
              </a:rPr>
              <a:t> </a:t>
            </a:r>
            <a:r>
              <a:rPr lang="en-US" sz="1600" b="1" i="1" u="none" strike="noStrike" dirty="0">
                <a:solidFill>
                  <a:srgbClr val="C00000"/>
                </a:solidFill>
                <a:effectLst/>
                <a:latin typeface="Times New Roman" panose="02020603050405020304" pitchFamily="18" charset="0"/>
                <a:cs typeface="Times New Roman" panose="02020603050405020304" pitchFamily="18" charset="0"/>
              </a:rPr>
              <a:t>forcing children to work under the age of 14 in factories, mines or under any hazardous conditions is strictly not allowed</a:t>
            </a:r>
            <a:r>
              <a:rPr lang="en-US" sz="1600" b="0" i="0" u="none" strike="noStrike" dirty="0">
                <a:effectLst/>
                <a:latin typeface="Times New Roman" panose="02020603050405020304" pitchFamily="18" charset="0"/>
                <a:cs typeface="Times New Roman" panose="02020603050405020304" pitchFamily="18" charset="0"/>
              </a:rPr>
              <a:t>. This right </a:t>
            </a:r>
            <a:r>
              <a:rPr lang="en-US" sz="1600" b="0" i="1" u="none" strike="noStrike" dirty="0">
                <a:effectLst/>
                <a:latin typeface="Times New Roman" panose="02020603050405020304" pitchFamily="18" charset="0"/>
                <a:cs typeface="Times New Roman" panose="02020603050405020304" pitchFamily="18" charset="0"/>
              </a:rPr>
              <a:t>also states that </a:t>
            </a:r>
            <a:r>
              <a:rPr lang="en-US" sz="1600" b="0" i="0" u="none" strike="noStrike" dirty="0">
                <a:effectLst/>
                <a:latin typeface="Times New Roman" panose="02020603050405020304" pitchFamily="18" charset="0"/>
                <a:cs typeface="Times New Roman" panose="02020603050405020304" pitchFamily="18" charset="0"/>
              </a:rPr>
              <a:t>the </a:t>
            </a:r>
            <a:r>
              <a:rPr lang="en-US" sz="1600" b="1" i="1" u="none" strike="noStrike" dirty="0">
                <a:solidFill>
                  <a:srgbClr val="C00000"/>
                </a:solidFill>
                <a:effectLst/>
                <a:latin typeface="Times New Roman" panose="02020603050405020304" pitchFamily="18" charset="0"/>
                <a:cs typeface="Times New Roman" panose="02020603050405020304" pitchFamily="18" charset="0"/>
              </a:rPr>
              <a:t>government does not have the power to discriminate against anyone based on caste, religion, gender or color</a:t>
            </a:r>
            <a:r>
              <a:rPr lang="en-US" sz="1600" b="0" i="0" u="none" strike="noStrike" dirty="0">
                <a:effectLst/>
                <a:latin typeface="Times New Roman" panose="02020603050405020304" pitchFamily="18" charset="0"/>
                <a:cs typeface="Times New Roman" panose="02020603050405020304" pitchFamily="18" charset="0"/>
              </a:rPr>
              <a:t>.</a:t>
            </a:r>
          </a:p>
          <a:p>
            <a:pPr marL="0" indent="0" algn="just">
              <a:lnSpc>
                <a:spcPct val="100000"/>
              </a:lnSpc>
              <a:buNone/>
            </a:pP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4. </a:t>
            </a:r>
            <a:r>
              <a:rPr lang="en-US" sz="1600" b="1" i="0" u="sng" strike="noStrike" dirty="0">
                <a:solidFill>
                  <a:schemeClr val="accent2"/>
                </a:solidFill>
                <a:effectLst/>
                <a:latin typeface="Times New Roman" panose="02020603050405020304" pitchFamily="18" charset="0"/>
                <a:cs typeface="Times New Roman" panose="02020603050405020304" pitchFamily="18" charset="0"/>
              </a:rPr>
              <a:t>Right to Freedom of Religion</a:t>
            </a: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 – </a:t>
            </a:r>
            <a:r>
              <a:rPr lang="en-US" sz="1600" b="0" i="0" u="none" strike="noStrike" dirty="0">
                <a:effectLst/>
                <a:latin typeface="Times New Roman" panose="02020603050405020304" pitchFamily="18" charset="0"/>
                <a:cs typeface="Times New Roman" panose="02020603050405020304" pitchFamily="18" charset="0"/>
              </a:rPr>
              <a:t>This right implies that </a:t>
            </a:r>
            <a:r>
              <a:rPr lang="en-US" sz="1600" b="1" i="1" u="none" strike="noStrike" dirty="0">
                <a:solidFill>
                  <a:srgbClr val="C00000"/>
                </a:solidFill>
                <a:effectLst/>
                <a:latin typeface="Times New Roman" panose="02020603050405020304" pitchFamily="18" charset="0"/>
                <a:cs typeface="Times New Roman" panose="02020603050405020304" pitchFamily="18" charset="0"/>
              </a:rPr>
              <a:t>India is a secular country where the citizens can fearlessly follow their religion or culture</a:t>
            </a:r>
            <a:r>
              <a:rPr lang="en-US" sz="1600" b="0" i="0" u="none" strike="noStrike" dirty="0">
                <a:effectLst/>
                <a:latin typeface="Times New Roman" panose="02020603050405020304" pitchFamily="18" charset="0"/>
                <a:cs typeface="Times New Roman" panose="02020603050405020304" pitchFamily="18" charset="0"/>
              </a:rPr>
              <a:t>. </a:t>
            </a:r>
          </a:p>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5. </a:t>
            </a:r>
            <a:r>
              <a:rPr lang="en-US" sz="1600" b="1" i="0" u="sng" strike="noStrike" dirty="0">
                <a:solidFill>
                  <a:schemeClr val="accent2"/>
                </a:solidFill>
                <a:effectLst/>
                <a:latin typeface="Times New Roman" panose="02020603050405020304" pitchFamily="18" charset="0"/>
                <a:cs typeface="Times New Roman" panose="02020603050405020304" pitchFamily="18" charset="0"/>
              </a:rPr>
              <a:t>Cultural and Educational Rights</a:t>
            </a: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 – </a:t>
            </a:r>
            <a:r>
              <a:rPr lang="en-US" sz="1600" b="1" i="1" u="none" strike="noStrike" dirty="0">
                <a:solidFill>
                  <a:srgbClr val="C00000"/>
                </a:solidFill>
                <a:effectLst/>
                <a:latin typeface="Times New Roman" panose="02020603050405020304" pitchFamily="18" charset="0"/>
                <a:cs typeface="Times New Roman" panose="02020603050405020304" pitchFamily="18" charset="0"/>
              </a:rPr>
              <a:t>All religions, cultures and linguistic minorities have the right to preserve their heritage and culture</a:t>
            </a:r>
            <a:r>
              <a:rPr lang="en-US" sz="1600" b="0" i="0" u="none" strike="noStrike" dirty="0">
                <a:effectLst/>
                <a:latin typeface="Times New Roman" panose="02020603050405020304" pitchFamily="18" charset="0"/>
                <a:cs typeface="Times New Roman" panose="02020603050405020304" pitchFamily="18" charset="0"/>
              </a:rPr>
              <a:t>. The </a:t>
            </a:r>
            <a:r>
              <a:rPr lang="en-US" sz="1600" b="1" u="none" strike="noStrike" dirty="0">
                <a:effectLst/>
                <a:highlight>
                  <a:srgbClr val="FFFF00"/>
                </a:highlight>
                <a:latin typeface="Times New Roman" panose="02020603050405020304" pitchFamily="18" charset="0"/>
                <a:cs typeface="Times New Roman" panose="02020603050405020304" pitchFamily="18" charset="0"/>
              </a:rPr>
              <a:t>State has no official religion</a:t>
            </a:r>
            <a:r>
              <a:rPr lang="en-US" sz="1600" b="0" i="0" u="none" strike="noStrike" dirty="0">
                <a:effectLst/>
                <a:latin typeface="Times New Roman" panose="02020603050405020304" pitchFamily="18" charset="0"/>
                <a:cs typeface="Times New Roman" panose="02020603050405020304" pitchFamily="18" charset="0"/>
              </a:rPr>
              <a:t>. The </a:t>
            </a:r>
            <a:r>
              <a:rPr lang="en-US" sz="1600" b="1" i="1" u="none" strike="noStrike" dirty="0">
                <a:solidFill>
                  <a:srgbClr val="C00000"/>
                </a:solidFill>
                <a:effectLst/>
                <a:latin typeface="Times New Roman" panose="02020603050405020304" pitchFamily="18" charset="0"/>
                <a:cs typeface="Times New Roman" panose="02020603050405020304" pitchFamily="18" charset="0"/>
              </a:rPr>
              <a:t>government does not have the right to discriminate against any educational institution just because the minority group is operating it</a:t>
            </a:r>
            <a:r>
              <a:rPr lang="en-US" sz="1600" b="0" i="0" u="none" strike="noStrike" dirty="0">
                <a:effectLst/>
                <a:latin typeface="Times New Roman" panose="02020603050405020304" pitchFamily="18" charset="0"/>
                <a:cs typeface="Times New Roman" panose="02020603050405020304" pitchFamily="18" charset="0"/>
              </a:rPr>
              <a:t>.</a:t>
            </a:r>
          </a:p>
          <a:p>
            <a:pPr marL="0" indent="0" algn="just">
              <a:lnSpc>
                <a:spcPct val="100000"/>
              </a:lnSpc>
              <a:buNone/>
            </a:pP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6. </a:t>
            </a:r>
            <a:r>
              <a:rPr lang="en-US" sz="1600" b="1" i="0" u="sng" strike="noStrike" dirty="0">
                <a:solidFill>
                  <a:schemeClr val="accent2"/>
                </a:solidFill>
                <a:effectLst/>
                <a:latin typeface="Times New Roman" panose="02020603050405020304" pitchFamily="18" charset="0"/>
                <a:cs typeface="Times New Roman" panose="02020603050405020304" pitchFamily="18" charset="0"/>
              </a:rPr>
              <a:t>Right to Constitutional Remedies</a:t>
            </a:r>
            <a:r>
              <a:rPr lang="en-US" sz="1600" b="1" i="0" u="none" strike="noStrike" dirty="0">
                <a:solidFill>
                  <a:schemeClr val="accent2"/>
                </a:solidFill>
                <a:effectLst/>
                <a:latin typeface="Times New Roman" panose="02020603050405020304" pitchFamily="18" charset="0"/>
                <a:cs typeface="Times New Roman" panose="02020603050405020304" pitchFamily="18" charset="0"/>
              </a:rPr>
              <a:t> –</a:t>
            </a:r>
            <a:r>
              <a:rPr lang="en-US" sz="1600" b="1" i="0" u="none" strike="noStrike" dirty="0">
                <a:effectLst/>
                <a:latin typeface="Times New Roman" panose="02020603050405020304" pitchFamily="18" charset="0"/>
                <a:cs typeface="Times New Roman" panose="02020603050405020304" pitchFamily="18" charset="0"/>
              </a:rPr>
              <a:t> </a:t>
            </a:r>
            <a:r>
              <a:rPr lang="en-US" sz="1600" b="0" i="0" u="none" strike="noStrike" dirty="0">
                <a:effectLst/>
                <a:latin typeface="Times New Roman" panose="02020603050405020304" pitchFamily="18" charset="0"/>
                <a:cs typeface="Times New Roman" panose="02020603050405020304" pitchFamily="18" charset="0"/>
              </a:rPr>
              <a:t>This right </a:t>
            </a:r>
            <a:r>
              <a:rPr lang="en-US" sz="1600" b="1" i="1" u="none" strike="noStrike" dirty="0">
                <a:solidFill>
                  <a:srgbClr val="C00000"/>
                </a:solidFill>
                <a:effectLst/>
                <a:latin typeface="Times New Roman" panose="02020603050405020304" pitchFamily="18" charset="0"/>
                <a:cs typeface="Times New Roman" panose="02020603050405020304" pitchFamily="18" charset="0"/>
              </a:rPr>
              <a:t>ensures that the government cannot violate anyone’s rights</a:t>
            </a:r>
            <a:r>
              <a:rPr lang="en-US" sz="1600" b="0" i="0" u="none" strike="noStrike" dirty="0">
                <a:effectLst/>
                <a:latin typeface="Times New Roman" panose="02020603050405020304" pitchFamily="18" charset="0"/>
                <a:cs typeface="Times New Roman" panose="02020603050405020304" pitchFamily="18" charset="0"/>
              </a:rPr>
              <a:t>. If citizens feel that their right is taken away then they can go to the court and demand justice.</a:t>
            </a:r>
          </a:p>
        </p:txBody>
      </p:sp>
    </p:spTree>
    <p:extLst>
      <p:ext uri="{BB962C8B-B14F-4D97-AF65-F5344CB8AC3E}">
        <p14:creationId xmlns:p14="http://schemas.microsoft.com/office/powerpoint/2010/main" val="16450435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04602" y="851338"/>
            <a:ext cx="10185156" cy="5754414"/>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4. Section 57 – Facts of which Court must take judicial notice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Court shall take judicial notice of the following facts: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(1) All laws in force in the territory of India;</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(2) All public Acts passed or hereafter to be passed by Parliament [of the United Kingdom], and all local and personal Acts directed by Parliament [of the United Kingdom] to be judicially noticed;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(3) Articles of War for [the Indian] Army, [Navy or Air Force];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(4) The course of proceeding of Parliament of the United Kingdom, of the Constituent Assembly of India, of Parliament and of the legislatures established under any law for the time being in force in a Province or in the State;]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(5) The accession and the sign manual of the Sovereign for the time being of the United Kingdom of Great Britain and Ireland;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(6) All seals of which English Courts take judicial notice: the seals of all the [Courts in [India]], and all Courts out of [India] established by the authority of [the Central Government or the Crown Representative]: the seals of Courts of Admiralty and Maritime Jurisdiction and of Notaries Public, and all seals which any person is authorized to use by [the Constitution or an Act of Parliament of the United Kingdom or an] Act or Regulation having the force of law in [India];</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(7) The accession to office, names, titles, functions, and signatures of the persons filling for the time being any public office in any State, if the fact of their appointment to such office is notified in [any Official Gazette];</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758322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04602" y="851338"/>
            <a:ext cx="10185156" cy="5754414"/>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4. Section 57 – Facts of which Court must take judicial notice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(8) The existence, title and national flag of every State or Sovereign recognized by [the Government of India];</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(9) The divisions of time, the geographical divisions of the world, and public festivals, fasts and holidays notified in the Official Gazette;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(10) The territories under the dominion of [the Government of India];</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(11) The commencement, continuance, and termination of hostilities between [the Government of India] and any other State or body of persons;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(12) The names of the members and officers of the Court and of their deputies and subordinate officers and assistants, and also of all officers acting in execution of its process, and of all advocates, attorneys, proctors, vakils, pleaders and other persons authorized by law to appear or act before it;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(13) The rule of the road, [on land or at sea]. In all these cases, and also on all matters of public history, literature, science or art, the Court may resort for its aid to appropriate books or documents of reference. If the Court is called upon by any person to take judicial notice of any fact, it may refuse to do so, unless and until such person produces any such book or document as it may consider necessary to enable it to do so.</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89926114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04602" y="788276"/>
            <a:ext cx="10185156" cy="5817476"/>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5. Section 58 – Facts admitted need not be proved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No fact need to be proved in any proceeding which the parties thereto or their agents agree to admit at the hearing, or which, before the hearing, they agree to admit by any writing under their hands, or which by any rule of pleading in force at the time they are deemed to have admitted by their pleadings: Provided that the Court may, in its discretion, require the facts admitted to be proved otherwise than by such admissions.</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6. Section 60 – Oral evidence must be direct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Oral evidence must, in all cases whatever, be direct; that is to say— If it refers to a fact which could be seen, it must be the evidence of a witness who says he saw it; If it refers to a fact which could be heard, it must be the evidence of a witness who says he heard it; If it refers to a fact which could be perceived by any other sense or in any other manner, it must be the evidence of a witness who says he perceived it by that sense or in that manner; If it refers to an opinion or to the grounds on which that opinion is held, it must be the evidence of the person who holds that opinion on those grounds: Provided that the opinions of experts expressed in any treatise commonly offered for sale, and the grounds on which such opinions are held, may be proved by the production of such treatises if the author is dead or cannot be found, or has become incapable of giving evidence, or cannot be called as a witness without an amount of delay or expense which the Court regards as unreasonable: Provided also that, if oral evidence refers to the existence or condition of any material thing other than a document, the Court may, if it thinks fit, require the production of such material thing for its inspection.</a:t>
            </a: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2267909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03422" y="197108"/>
            <a:ext cx="10185156" cy="6463784"/>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7. Section 73 – Comparison of signature, writing or seal with others admitted or proved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In order to ascertain whether a signature, writing or seal is that of the person by whom it purports to have been written or made, any signature, writing, or seal admitted or proved to the satisfaction of the Court to have been written or made by that person may be compared with the one which is to be proved, although that signature, writing, or seal has not been produced or proved for any other purpose. The Court may direct any person present in Court to write any words or figures for the purpose of enabling the Court to compare the words or figures so written with any words or figures alleged to have been written by such person. 1[This section applies also, with any necessary modifications, to finger-impressions.]</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8. Section 135 – Order of production and examination of witnesses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order in which witnesses are produced and examined shall be regulated by the law and practice for the time being relating to civil and criminal procedure respectively, and, in the absence of any such law, by the discretion of the Court.</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9. Section 136 – Judge to decide as to admissibility of evidence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When either party proposes to give evidence of any fact, the Judge may ask the party proposing to give the evidence in what manner the alleged fact, if proved, would be relevant; and the Judge shall admit the evidence if he thinks that the fact, if proved, would be relevant, and not otherwise. If the fact proposed to be proved is one of which evidence is admissible only upon proof of some other fact, such last-mentioned fact must be proved before evidence is given of the fact first mentioned, unless the party undertakes to give proof of such fact, and the Court is satisfied with such undertaking. If the relevancy of one alleged fact depends upon another alleged fact being first proved, the Judge may, in his discretion, either permit evidence of the first fact to be given before the second fact is proved, or require evidence to be given of the second fact before evidence is given of the first fact. </a:t>
            </a: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457398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04602" y="788276"/>
            <a:ext cx="10185156" cy="5817476"/>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Illustrations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It is proposed to prove a statement about a relevant fact by a person alleged to be dead, which statement is relevant under section 32. The fact that the person is dead must be proved by the person proposing to prove the statement, before evidence is given of the statement.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(b) It is proposed to prove, by a copy, the contents of a document said to be lost. The fact that the original is lost must be proved by the person proposing to produce the copy, before the copy is produced.</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10. Section 137 – Examination-in-chief</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examination of a witness by the party who calls him shall be called his examination-in-chief.</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Cross-examination.—The examination of a witness by the adverse party shall be called his cross-examination.</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Re-examination.—The examination of a witness, subsequent to the cross-examination by the party who called him, shall be called his re-examination.</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6307599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04602" y="788276"/>
            <a:ext cx="10185156" cy="5817476"/>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11. Section 138 – Order of examinations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Witnesses shall be first examined-in-chief, then (if the adverse party so desires) cross-examined, then (if the party calling him so desires) re-examined. The examination and cross-examination must relate to relevant facts, but the cross-examination need not be confined to the facts to which the witness testified on his examination-in-chief. Direction of re-examination.—The re-examination shall be directed to the explanation of matters referred to in cross-examination; and, if new matter is, by permission of the Court, introduced in re-examination, the adverse party may further cross-examine upon that matter.</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12. Section 141 – Leading questions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Any question suggesting the answer which the person putting it wishes or expects to receive, is called a leading question.</a:t>
            </a: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5321989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D07897-130E-0171-A5FE-A6547A7BF0E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THANK YOU</a:t>
            </a:r>
          </a:p>
        </p:txBody>
      </p:sp>
      <p:pic>
        <p:nvPicPr>
          <p:cNvPr id="8" name="Picture Placeholder 7">
            <a:extLst>
              <a:ext uri="{FF2B5EF4-FFF2-40B4-BE49-F238E27FC236}">
                <a16:creationId xmlns:a16="http://schemas.microsoft.com/office/drawing/2014/main" id="{9B21F348-8CA7-E4AD-3DC5-F8638AB54206}"/>
              </a:ext>
            </a:extLst>
          </p:cNvPr>
          <p:cNvPicPr>
            <a:picLocks noGrp="1" noChangeAspect="1"/>
          </p:cNvPicPr>
          <p:nvPr>
            <p:ph type="pic" idx="1"/>
          </p:nvPr>
        </p:nvPicPr>
        <p:blipFill rotWithShape="1">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t="29837" b="7841"/>
          <a:stretch/>
        </p:blipFill>
        <p:spPr>
          <a:xfrm>
            <a:off x="0" y="-1"/>
            <a:ext cx="12188952" cy="4572000"/>
          </a:xfrm>
        </p:spPr>
      </p:pic>
      <p:sp>
        <p:nvSpPr>
          <p:cNvPr id="6" name="Text Placeholder 5">
            <a:extLst>
              <a:ext uri="{FF2B5EF4-FFF2-40B4-BE49-F238E27FC236}">
                <a16:creationId xmlns:a16="http://schemas.microsoft.com/office/drawing/2014/main" id="{3F1F4746-FE0F-E0A4-A4F4-A1513E5FDE4E}"/>
              </a:ext>
            </a:extLst>
          </p:cNvPr>
          <p:cNvSpPr>
            <a:spLocks noGrp="1"/>
          </p:cNvSpPr>
          <p:nvPr>
            <p:ph type="body" sz="half" idx="2"/>
          </p:nvPr>
        </p:nvSpPr>
        <p:spPr/>
        <p:txBody>
          <a:bodyPr/>
          <a:lstStyle/>
          <a:p>
            <a:r>
              <a:rPr lang="en-IN" dirty="0">
                <a:latin typeface="Times New Roman" panose="02020603050405020304" pitchFamily="18" charset="0"/>
                <a:cs typeface="Times New Roman" panose="02020603050405020304" pitchFamily="18" charset="0"/>
              </a:rPr>
              <a:t>All The Best!</a:t>
            </a:r>
          </a:p>
        </p:txBody>
      </p:sp>
    </p:spTree>
    <p:extLst>
      <p:ext uri="{BB962C8B-B14F-4D97-AF65-F5344CB8AC3E}">
        <p14:creationId xmlns:p14="http://schemas.microsoft.com/office/powerpoint/2010/main" val="23557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55D5-00D5-1989-F6B2-7F2B1B789B9D}"/>
              </a:ext>
            </a:extLst>
          </p:cNvPr>
          <p:cNvSpPr>
            <a:spLocks noGrp="1"/>
          </p:cNvSpPr>
          <p:nvPr>
            <p:ph type="title"/>
          </p:nvPr>
        </p:nvSpPr>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COURTS AND THEIR TYPES </a:t>
            </a:r>
          </a:p>
        </p:txBody>
      </p:sp>
      <p:sp>
        <p:nvSpPr>
          <p:cNvPr id="3" name="Content Placeholder 2">
            <a:extLst>
              <a:ext uri="{FF2B5EF4-FFF2-40B4-BE49-F238E27FC236}">
                <a16:creationId xmlns:a16="http://schemas.microsoft.com/office/drawing/2014/main" id="{0DD59146-AB1D-CF8F-EDA2-6C5C366214F1}"/>
              </a:ext>
            </a:extLst>
          </p:cNvPr>
          <p:cNvSpPr>
            <a:spLocks noGrp="1"/>
          </p:cNvSpPr>
          <p:nvPr>
            <p:ph idx="1"/>
          </p:nvPr>
        </p:nvSpPr>
        <p:spPr>
          <a:xfrm>
            <a:off x="956215" y="2286000"/>
            <a:ext cx="10279570" cy="372533"/>
          </a:xfrm>
          <a:solidFill>
            <a:schemeClr val="accent2">
              <a:lumMod val="40000"/>
              <a:lumOff val="60000"/>
            </a:schemeClr>
          </a:solidFill>
        </p:spPr>
        <p:txBody>
          <a:bodyPr anchor="ctr">
            <a:normAutofit/>
          </a:bodyPr>
          <a:lstStyle/>
          <a:p>
            <a:pPr marL="0" indent="0" algn="ctr">
              <a:buNone/>
            </a:pPr>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court</a:t>
            </a:r>
            <a:r>
              <a:rPr lang="en-US" sz="1600" dirty="0">
                <a:latin typeface="Times New Roman" panose="02020603050405020304" pitchFamily="18" charset="0"/>
                <a:cs typeface="Times New Roman" panose="02020603050405020304" pitchFamily="18" charset="0"/>
              </a:rPr>
              <a:t> is </a:t>
            </a:r>
            <a:r>
              <a:rPr lang="en-US" sz="1600" i="1" dirty="0">
                <a:latin typeface="Times New Roman" panose="02020603050405020304" pitchFamily="18" charset="0"/>
                <a:cs typeface="Times New Roman" panose="02020603050405020304" pitchFamily="18" charset="0"/>
              </a:rPr>
              <a:t>an institution that the government sets up to settle disputes through a legal process.</a:t>
            </a:r>
            <a:endParaRPr lang="en-IN" sz="1600" i="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E3EA3F4-DEBC-2D03-F9D0-EF5ED1819A59}"/>
              </a:ext>
            </a:extLst>
          </p:cNvPr>
          <p:cNvSpPr txBox="1">
            <a:spLocks/>
          </p:cNvSpPr>
          <p:nvPr/>
        </p:nvSpPr>
        <p:spPr>
          <a:xfrm>
            <a:off x="1024128" y="2859701"/>
            <a:ext cx="9720073" cy="1315508"/>
          </a:xfrm>
          <a:prstGeom prst="rect">
            <a:avLst/>
          </a:prstGeom>
          <a:noFill/>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There are two types of courts in India –</a:t>
            </a:r>
          </a:p>
          <a:p>
            <a:pPr marL="342900" indent="-342900" algn="just">
              <a:lnSpc>
                <a:spcPct val="100000"/>
              </a:lnSpc>
              <a:buFont typeface="Tw Cen MT" panose="020B0602020104020603" pitchFamily="34" charset="0"/>
              <a:buAutoNum type="alphaLcParenR"/>
            </a:pPr>
            <a:r>
              <a:rPr lang="en-US" sz="1600" i="1" dirty="0">
                <a:latin typeface="Times New Roman" panose="02020603050405020304" pitchFamily="18" charset="0"/>
                <a:cs typeface="Times New Roman" panose="02020603050405020304" pitchFamily="18" charset="0"/>
              </a:rPr>
              <a:t>Civil Courts</a:t>
            </a:r>
          </a:p>
          <a:p>
            <a:pPr marL="342900" indent="-342900" algn="just">
              <a:lnSpc>
                <a:spcPct val="100000"/>
              </a:lnSpc>
              <a:buFont typeface="Tw Cen MT" panose="020B0602020104020603" pitchFamily="34" charset="0"/>
              <a:buAutoNum type="alphaLcParenR"/>
            </a:pPr>
            <a:r>
              <a:rPr lang="en-US" sz="1600" i="1" dirty="0">
                <a:latin typeface="Times New Roman" panose="02020603050405020304" pitchFamily="18" charset="0"/>
                <a:cs typeface="Times New Roman" panose="02020603050405020304" pitchFamily="18" charset="0"/>
              </a:rPr>
              <a:t>Criminal Courts</a:t>
            </a:r>
          </a:p>
        </p:txBody>
      </p:sp>
      <p:sp>
        <p:nvSpPr>
          <p:cNvPr id="9" name="TextBox 8">
            <a:extLst>
              <a:ext uri="{FF2B5EF4-FFF2-40B4-BE49-F238E27FC236}">
                <a16:creationId xmlns:a16="http://schemas.microsoft.com/office/drawing/2014/main" id="{4D387235-019A-763C-8FAF-3446D0E239B8}"/>
              </a:ext>
            </a:extLst>
          </p:cNvPr>
          <p:cNvSpPr txBox="1"/>
          <p:nvPr/>
        </p:nvSpPr>
        <p:spPr>
          <a:xfrm>
            <a:off x="888302" y="4376377"/>
            <a:ext cx="10415396" cy="2062103"/>
          </a:xfrm>
          <a:prstGeom prst="rect">
            <a:avLst/>
          </a:prstGeom>
          <a:solidFill>
            <a:schemeClr val="accent6">
              <a:lumMod val="20000"/>
              <a:lumOff val="80000"/>
            </a:schemeClr>
          </a:solidFill>
        </p:spPr>
        <p:txBody>
          <a:bodyPr wrap="square">
            <a:spAutoFit/>
          </a:bodyPr>
          <a:lstStyle/>
          <a:p>
            <a:pPr algn="just"/>
            <a:r>
              <a:rPr lang="en-US" sz="1600" b="1" i="1" dirty="0">
                <a:solidFill>
                  <a:schemeClr val="accent2"/>
                </a:solidFill>
                <a:latin typeface="Times New Roman" panose="02020603050405020304" pitchFamily="18" charset="0"/>
                <a:cs typeface="Times New Roman" panose="02020603050405020304" pitchFamily="18" charset="0"/>
              </a:rPr>
              <a:t>Civil Courts </a:t>
            </a:r>
            <a:r>
              <a:rPr lang="en-US" sz="1600" dirty="0">
                <a:latin typeface="Times New Roman" panose="02020603050405020304" pitchFamily="18" charset="0"/>
                <a:cs typeface="Times New Roman" panose="02020603050405020304" pitchFamily="18" charset="0"/>
              </a:rPr>
              <a:t>in India deal with </a:t>
            </a:r>
            <a:r>
              <a:rPr lang="en-US" sz="1600" i="1" dirty="0">
                <a:solidFill>
                  <a:schemeClr val="accent2"/>
                </a:solidFill>
                <a:latin typeface="Times New Roman" panose="02020603050405020304" pitchFamily="18" charset="0"/>
                <a:cs typeface="Times New Roman" panose="02020603050405020304" pitchFamily="18" charset="0"/>
              </a:rPr>
              <a:t>cases related to disputes between two parties</a:t>
            </a:r>
            <a:r>
              <a:rPr lang="en-US" sz="1600" dirty="0">
                <a:latin typeface="Times New Roman" panose="02020603050405020304" pitchFamily="18" charset="0"/>
                <a:cs typeface="Times New Roman" panose="02020603050405020304" pitchFamily="18" charset="0"/>
              </a:rPr>
              <a:t> related to the cases mentioned below –</a:t>
            </a:r>
          </a:p>
          <a:p>
            <a:pPr algn="just"/>
            <a:r>
              <a:rPr lang="en-US" sz="1600" dirty="0">
                <a:latin typeface="Times New Roman" panose="02020603050405020304" pitchFamily="18" charset="0"/>
                <a:cs typeface="Times New Roman" panose="02020603050405020304" pitchFamily="18" charset="0"/>
              </a:rPr>
              <a:t>Money/Debt, Property, Housing, Marriage and Children – such as divorce, child custody, child support, or guardianship.</a:t>
            </a:r>
          </a:p>
          <a:p>
            <a:pPr algn="just"/>
            <a:endParaRPr lang="en-US" sz="1600" dirty="0">
              <a:latin typeface="Times New Roman" panose="02020603050405020304" pitchFamily="18" charset="0"/>
              <a:cs typeface="Times New Roman" panose="02020603050405020304" pitchFamily="18" charset="0"/>
            </a:endParaRPr>
          </a:p>
          <a:p>
            <a:pPr algn="just"/>
            <a:r>
              <a:rPr lang="en-US" sz="1600" b="1" i="1" dirty="0">
                <a:solidFill>
                  <a:schemeClr val="accent2"/>
                </a:solidFill>
                <a:latin typeface="Times New Roman" panose="02020603050405020304" pitchFamily="18" charset="0"/>
                <a:cs typeface="Times New Roman" panose="02020603050405020304" pitchFamily="18" charset="0"/>
              </a:rPr>
              <a:t>Criminal Courts </a:t>
            </a:r>
            <a:r>
              <a:rPr lang="en-US" sz="1600" dirty="0">
                <a:latin typeface="Times New Roman" panose="02020603050405020304" pitchFamily="18" charset="0"/>
                <a:cs typeface="Times New Roman" panose="02020603050405020304" pitchFamily="18" charset="0"/>
              </a:rPr>
              <a:t>are established to solve serious crimes such as assault, robbery, murder, arson, rape and other kinds of crimes. Criminal Courts are established to impart justice to people and punish the offenders that go against the law. There are three stages with respect to criminal court working in India. These include </a:t>
            </a:r>
            <a:r>
              <a:rPr lang="en-US" sz="1600" b="1" i="1" dirty="0">
                <a:latin typeface="Times New Roman" panose="02020603050405020304" pitchFamily="18" charset="0"/>
                <a:cs typeface="Times New Roman" panose="02020603050405020304" pitchFamily="18" charset="0"/>
              </a:rPr>
              <a:t>inception, trial and punishment</a:t>
            </a:r>
            <a:r>
              <a:rPr lang="en-US" sz="1600" dirty="0">
                <a:latin typeface="Times New Roman" panose="02020603050405020304" pitchFamily="18" charset="0"/>
                <a:cs typeface="Times New Roman" panose="02020603050405020304" pitchFamily="18" charset="0"/>
              </a:rPr>
              <a:t>. In India, the most authoritative criminal court is the Supreme Court of India. It is followed by the High Court, Sessions Court and finally the Judicial and Executive Magistrates.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58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55D5-00D5-1989-F6B2-7F2B1B789B9D}"/>
              </a:ext>
            </a:extLst>
          </p:cNvPr>
          <p:cNvSpPr>
            <a:spLocks noGrp="1"/>
          </p:cNvSpPr>
          <p:nvPr>
            <p:ph type="title"/>
          </p:nvPr>
        </p:nvSpPr>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hierarchy of CRIMINAL courts in India</a:t>
            </a:r>
          </a:p>
        </p:txBody>
      </p:sp>
      <p:pic>
        <p:nvPicPr>
          <p:cNvPr id="4" name="Picture 3">
            <a:extLst>
              <a:ext uri="{FF2B5EF4-FFF2-40B4-BE49-F238E27FC236}">
                <a16:creationId xmlns:a16="http://schemas.microsoft.com/office/drawing/2014/main" id="{1AFF439B-CBDF-8974-AB8F-FCA83D8B802E}"/>
              </a:ext>
            </a:extLst>
          </p:cNvPr>
          <p:cNvPicPr>
            <a:picLocks noChangeAspect="1"/>
          </p:cNvPicPr>
          <p:nvPr/>
        </p:nvPicPr>
        <p:blipFill rotWithShape="1">
          <a:blip r:embed="rId2"/>
          <a:srcRect l="7191" r="10234" b="4353"/>
          <a:stretch/>
        </p:blipFill>
        <p:spPr>
          <a:xfrm>
            <a:off x="2103437" y="2447299"/>
            <a:ext cx="7985126" cy="38254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5540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A90-C8C6-6A82-D8E7-41EDCD5DB5D9}"/>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courts in India</a:t>
            </a:r>
          </a:p>
        </p:txBody>
      </p:sp>
      <p:sp>
        <p:nvSpPr>
          <p:cNvPr id="3" name="Content Placeholder 2">
            <a:extLst>
              <a:ext uri="{FF2B5EF4-FFF2-40B4-BE49-F238E27FC236}">
                <a16:creationId xmlns:a16="http://schemas.microsoft.com/office/drawing/2014/main" id="{73944D72-A7A7-801D-3F0B-5641E6A8F7D4}"/>
              </a:ext>
            </a:extLst>
          </p:cNvPr>
          <p:cNvSpPr>
            <a:spLocks noGrp="1"/>
          </p:cNvSpPr>
          <p:nvPr>
            <p:ph idx="1"/>
          </p:nvPr>
        </p:nvSpPr>
        <p:spPr>
          <a:xfrm>
            <a:off x="1024128" y="2156164"/>
            <a:ext cx="5351272" cy="4371510"/>
          </a:xfrm>
        </p:spPr>
        <p:txBody>
          <a:bodyPr>
            <a:noAutofit/>
          </a:bodyPr>
          <a:lstStyle/>
          <a:p>
            <a:pPr marL="0" indent="0" algn="just">
              <a:lnSpc>
                <a:spcPct val="100000"/>
              </a:lnSpc>
              <a:buNone/>
            </a:pPr>
            <a:r>
              <a:rPr lang="en-IN" sz="1600" b="1" dirty="0">
                <a:solidFill>
                  <a:schemeClr val="accent2"/>
                </a:solidFill>
                <a:latin typeface="Times New Roman" panose="02020603050405020304" pitchFamily="18" charset="0"/>
                <a:cs typeface="Times New Roman" panose="02020603050405020304" pitchFamily="18" charset="0"/>
              </a:rPr>
              <a:t>A) </a:t>
            </a:r>
            <a:r>
              <a:rPr lang="en-IN" sz="1600" b="1" u="sng" dirty="0">
                <a:solidFill>
                  <a:schemeClr val="accent2"/>
                </a:solidFill>
                <a:latin typeface="Times New Roman" panose="02020603050405020304" pitchFamily="18" charset="0"/>
                <a:cs typeface="Times New Roman" panose="02020603050405020304" pitchFamily="18" charset="0"/>
              </a:rPr>
              <a:t>SUPREME COURT:</a:t>
            </a:r>
          </a:p>
          <a:p>
            <a:pPr algn="just">
              <a:lnSpc>
                <a:spcPct val="1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Supreme Court (SC) of India located in Delhi </a:t>
            </a:r>
            <a:r>
              <a:rPr lang="en-IN" sz="1600" dirty="0">
                <a:latin typeface="Times New Roman" panose="02020603050405020304" pitchFamily="18" charset="0"/>
                <a:cs typeface="Times New Roman" panose="02020603050405020304" pitchFamily="18" charset="0"/>
              </a:rPr>
              <a:t>is the </a:t>
            </a:r>
            <a:r>
              <a:rPr lang="en-IN" sz="1600" b="1" dirty="0">
                <a:solidFill>
                  <a:srgbClr val="FF0000"/>
                </a:solidFill>
                <a:latin typeface="Times New Roman" panose="02020603050405020304" pitchFamily="18" charset="0"/>
                <a:cs typeface="Times New Roman" panose="02020603050405020304" pitchFamily="18" charset="0"/>
              </a:rPr>
              <a:t>highest or the apex judicial forum and final court of appeal.</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Primarily, it is an </a:t>
            </a:r>
            <a:r>
              <a:rPr lang="en-IN" sz="1600" b="1" dirty="0">
                <a:latin typeface="Times New Roman" panose="02020603050405020304" pitchFamily="18" charset="0"/>
                <a:cs typeface="Times New Roman" panose="02020603050405020304" pitchFamily="18" charset="0"/>
              </a:rPr>
              <a:t>appellate court </a:t>
            </a:r>
            <a:r>
              <a:rPr lang="en-IN" sz="1600" dirty="0">
                <a:latin typeface="Times New Roman" panose="02020603050405020304" pitchFamily="18" charset="0"/>
                <a:cs typeface="Times New Roman" panose="02020603050405020304" pitchFamily="18" charset="0"/>
              </a:rPr>
              <a:t>which takes up </a:t>
            </a:r>
            <a:r>
              <a:rPr lang="en-IN" sz="1600" u="sng" dirty="0">
                <a:latin typeface="Times New Roman" panose="02020603050405020304" pitchFamily="18" charset="0"/>
                <a:cs typeface="Times New Roman" panose="02020603050405020304" pitchFamily="18" charset="0"/>
              </a:rPr>
              <a:t>appeals against judgements of the High Courts of  the states and territories</a:t>
            </a:r>
            <a:r>
              <a:rPr lang="en-IN"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SC comprises of the </a:t>
            </a:r>
            <a:r>
              <a:rPr lang="en-IN" sz="1600" dirty="0">
                <a:solidFill>
                  <a:srgbClr val="FF0000"/>
                </a:solidFill>
                <a:latin typeface="Times New Roman" panose="02020603050405020304" pitchFamily="18" charset="0"/>
                <a:cs typeface="Times New Roman" panose="02020603050405020304" pitchFamily="18" charset="0"/>
              </a:rPr>
              <a:t>Chief Justice </a:t>
            </a:r>
            <a:r>
              <a:rPr lang="en-IN" sz="1600" dirty="0">
                <a:latin typeface="Times New Roman" panose="02020603050405020304" pitchFamily="18" charset="0"/>
                <a:cs typeface="Times New Roman" panose="02020603050405020304" pitchFamily="18" charset="0"/>
              </a:rPr>
              <a:t>and </a:t>
            </a:r>
            <a:r>
              <a:rPr lang="en-IN" sz="1600" dirty="0">
                <a:solidFill>
                  <a:srgbClr val="FF0000"/>
                </a:solidFill>
                <a:latin typeface="Times New Roman" panose="02020603050405020304" pitchFamily="18" charset="0"/>
                <a:cs typeface="Times New Roman" panose="02020603050405020304" pitchFamily="18" charset="0"/>
              </a:rPr>
              <a:t>20 other Judges.</a:t>
            </a:r>
          </a:p>
          <a:p>
            <a:pPr algn="just">
              <a:lnSpc>
                <a:spcPct val="100000"/>
              </a:lnSpc>
              <a:buFont typeface="Arial" panose="020B0604020202020204" pitchFamily="34" charset="0"/>
              <a:buChar char="•"/>
            </a:pPr>
            <a:r>
              <a:rPr lang="en-IN" sz="1600" u="sng" dirty="0">
                <a:latin typeface="Times New Roman" panose="02020603050405020304" pitchFamily="18" charset="0"/>
                <a:cs typeface="Times New Roman" panose="02020603050405020304" pitchFamily="18" charset="0"/>
              </a:rPr>
              <a:t>Every judge of SC shall be </a:t>
            </a:r>
            <a:r>
              <a:rPr lang="en-IN" sz="1600" u="sng" dirty="0">
                <a:solidFill>
                  <a:srgbClr val="FF0000"/>
                </a:solidFill>
                <a:latin typeface="Times New Roman" panose="02020603050405020304" pitchFamily="18" charset="0"/>
                <a:cs typeface="Times New Roman" panose="02020603050405020304" pitchFamily="18" charset="0"/>
              </a:rPr>
              <a:t>appointed by the President</a:t>
            </a:r>
            <a:r>
              <a:rPr lang="en-IN" sz="160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SC can pass any punishment from simple imprisonment to death sentence</a:t>
            </a:r>
            <a:r>
              <a:rPr lang="en-IN" sz="16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Latest Updates related to the Indian Supreme Court: </a:t>
            </a:r>
            <a:r>
              <a:rPr lang="en-US" sz="1600" u="sng" dirty="0">
                <a:latin typeface="Times New Roman" panose="02020603050405020304" pitchFamily="18" charset="0"/>
                <a:cs typeface="Times New Roman" panose="02020603050405020304" pitchFamily="18" charset="0"/>
              </a:rPr>
              <a:t>On November 9, 2022:</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Justice D.Y. </a:t>
            </a:r>
            <a:r>
              <a:rPr lang="en-US" sz="1600" b="1" dirty="0" err="1">
                <a:latin typeface="Times New Roman" panose="02020603050405020304" pitchFamily="18" charset="0"/>
                <a:cs typeface="Times New Roman" panose="02020603050405020304" pitchFamily="18" charset="0"/>
              </a:rPr>
              <a:t>Chandrachud</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will took an oath as the </a:t>
            </a:r>
            <a:r>
              <a:rPr lang="en-US" sz="1600" b="1" dirty="0">
                <a:latin typeface="Times New Roman" panose="02020603050405020304" pitchFamily="18" charset="0"/>
                <a:cs typeface="Times New Roman" panose="02020603050405020304" pitchFamily="18" charset="0"/>
              </a:rPr>
              <a:t>50th Chief Justice of India</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9385E75-3250-5358-8F55-DFAE6279E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286000"/>
            <a:ext cx="5130799" cy="383527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87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44D72-A7A7-801D-3F0B-5641E6A8F7D4}"/>
              </a:ext>
            </a:extLst>
          </p:cNvPr>
          <p:cNvSpPr>
            <a:spLocks noGrp="1"/>
          </p:cNvSpPr>
          <p:nvPr>
            <p:ph idx="1"/>
          </p:nvPr>
        </p:nvSpPr>
        <p:spPr>
          <a:xfrm>
            <a:off x="1024127" y="2240957"/>
            <a:ext cx="10173262" cy="4023360"/>
          </a:xfrm>
        </p:spPr>
        <p:txBody>
          <a:bodyPr>
            <a:noAutofit/>
          </a:bodyPr>
          <a:lstStyle/>
          <a:p>
            <a:pPr marL="0" indent="0" algn="just">
              <a:lnSpc>
                <a:spcPct val="100000"/>
              </a:lnSpc>
              <a:buNone/>
            </a:pPr>
            <a:r>
              <a:rPr lang="en-IN" sz="1600" b="1" dirty="0">
                <a:solidFill>
                  <a:schemeClr val="accent2"/>
                </a:solidFill>
                <a:latin typeface="Times New Roman" panose="02020603050405020304" pitchFamily="18" charset="0"/>
                <a:cs typeface="Times New Roman" panose="02020603050405020304" pitchFamily="18" charset="0"/>
              </a:rPr>
              <a:t>B) </a:t>
            </a:r>
            <a:r>
              <a:rPr lang="en-IN" sz="1600" b="1" u="sng" dirty="0">
                <a:solidFill>
                  <a:schemeClr val="accent2"/>
                </a:solidFill>
                <a:latin typeface="Times New Roman" panose="02020603050405020304" pitchFamily="18" charset="0"/>
                <a:cs typeface="Times New Roman" panose="02020603050405020304" pitchFamily="18" charset="0"/>
              </a:rPr>
              <a:t>HIGH COURT:</a:t>
            </a:r>
          </a:p>
          <a:p>
            <a:pPr algn="just">
              <a:lnSpc>
                <a:spcPct val="10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High Courts </a:t>
            </a:r>
            <a:r>
              <a:rPr lang="en-IN" sz="1600" dirty="0">
                <a:latin typeface="Times New Roman" panose="02020603050405020304" pitchFamily="18" charset="0"/>
                <a:cs typeface="Times New Roman" panose="02020603050405020304" pitchFamily="18" charset="0"/>
              </a:rPr>
              <a:t>are situated and are the Highest Courts at every State and Union Territories Level.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According to </a:t>
            </a:r>
            <a:r>
              <a:rPr lang="en-US" sz="1600" b="1" dirty="0">
                <a:latin typeface="Times New Roman" panose="02020603050405020304" pitchFamily="18" charset="0"/>
                <a:cs typeface="Times New Roman" panose="02020603050405020304" pitchFamily="18" charset="0"/>
              </a:rPr>
              <a:t>Article 214</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each state of India shall have a High Court</a:t>
            </a:r>
            <a:r>
              <a:rPr lang="en-US" sz="1600" dirty="0">
                <a:latin typeface="Times New Roman" panose="02020603050405020304" pitchFamily="18" charset="0"/>
                <a:cs typeface="Times New Roman" panose="02020603050405020304" pitchFamily="18" charset="0"/>
              </a:rPr>
              <a:t>”. However, </a:t>
            </a:r>
            <a:r>
              <a:rPr lang="en-US" sz="1600" b="1" dirty="0">
                <a:latin typeface="Times New Roman" panose="02020603050405020304" pitchFamily="18" charset="0"/>
                <a:cs typeface="Times New Roman" panose="02020603050405020304" pitchFamily="18" charset="0"/>
              </a:rPr>
              <a:t>Article 231</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also mentions that </a:t>
            </a:r>
            <a:r>
              <a:rPr lang="en-US" sz="1600" i="1" dirty="0">
                <a:latin typeface="Times New Roman" panose="02020603050405020304" pitchFamily="18" charset="0"/>
                <a:cs typeface="Times New Roman" panose="02020603050405020304" pitchFamily="18" charset="0"/>
              </a:rPr>
              <a:t>there can be a common High Court for two or more States or for two or more states and a union territory</a:t>
            </a:r>
            <a:r>
              <a:rPr lang="en-US" sz="160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are </a:t>
            </a:r>
            <a:r>
              <a:rPr lang="en-US" sz="1600" b="1" dirty="0">
                <a:solidFill>
                  <a:srgbClr val="FF0000"/>
                </a:solidFill>
                <a:latin typeface="Times New Roman" panose="02020603050405020304" pitchFamily="18" charset="0"/>
                <a:cs typeface="Times New Roman" panose="02020603050405020304" pitchFamily="18" charset="0"/>
              </a:rPr>
              <a:t>25 High Courts in India</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six having control over more than one State/UT</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Delhi has a High Court of its own among the Union Territories</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Judges in High Court </a:t>
            </a:r>
            <a:r>
              <a:rPr lang="en-US" sz="1600" u="sng" dirty="0">
                <a:solidFill>
                  <a:srgbClr val="FF0000"/>
                </a:solidFill>
                <a:latin typeface="Times New Roman" panose="02020603050405020304" pitchFamily="18" charset="0"/>
                <a:cs typeface="Times New Roman" panose="02020603050405020304" pitchFamily="18" charset="0"/>
              </a:rPr>
              <a:t>are appointed by the President of India in consultation with the Chief Justice of India and the Governor of the State</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 Courts </a:t>
            </a:r>
            <a:r>
              <a:rPr lang="en-US" sz="1600" u="sng" dirty="0">
                <a:solidFill>
                  <a:srgbClr val="FF0000"/>
                </a:solidFill>
                <a:latin typeface="Times New Roman" panose="02020603050405020304" pitchFamily="18" charset="0"/>
                <a:cs typeface="Times New Roman" panose="02020603050405020304" pitchFamily="18" charset="0"/>
              </a:rPr>
              <a:t>are headed by a Chief Justice</a:t>
            </a:r>
            <a:r>
              <a:rPr lang="en-US" sz="160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High Court can </a:t>
            </a:r>
            <a:r>
              <a:rPr lang="en-US" sz="1600" i="1" dirty="0">
                <a:latin typeface="Times New Roman" panose="02020603050405020304" pitchFamily="18" charset="0"/>
                <a:cs typeface="Times New Roman" panose="02020603050405020304" pitchFamily="18" charset="0"/>
              </a:rPr>
              <a:t>pass punishment ranging from a simple imprisonment to death sentence</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4AAD852-9076-DE08-7D44-0E603E8903BE}"/>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636575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44D72-A7A7-801D-3F0B-5641E6A8F7D4}"/>
              </a:ext>
            </a:extLst>
          </p:cNvPr>
          <p:cNvSpPr>
            <a:spLocks noGrp="1"/>
          </p:cNvSpPr>
          <p:nvPr>
            <p:ph idx="1"/>
          </p:nvPr>
        </p:nvSpPr>
        <p:spPr>
          <a:xfrm>
            <a:off x="1024127" y="2240957"/>
            <a:ext cx="10173262" cy="4023360"/>
          </a:xfrm>
        </p:spPr>
        <p:txBody>
          <a:bodyPr>
            <a:noAutofit/>
          </a:bodyPr>
          <a:lstStyle/>
          <a:p>
            <a:pPr marL="0" indent="0" algn="just">
              <a:lnSpc>
                <a:spcPct val="100000"/>
              </a:lnSpc>
              <a:buNone/>
            </a:pPr>
            <a:r>
              <a:rPr lang="en-IN" sz="1600" b="1" dirty="0">
                <a:solidFill>
                  <a:schemeClr val="accent2"/>
                </a:solidFill>
                <a:latin typeface="Times New Roman" panose="02020603050405020304" pitchFamily="18" charset="0"/>
                <a:cs typeface="Times New Roman" panose="02020603050405020304" pitchFamily="18" charset="0"/>
              </a:rPr>
              <a:t>C) </a:t>
            </a:r>
            <a:r>
              <a:rPr lang="en-IN" sz="1600" b="1" u="sng" dirty="0">
                <a:solidFill>
                  <a:schemeClr val="accent2"/>
                </a:solidFill>
                <a:latin typeface="Times New Roman" panose="02020603050405020304" pitchFamily="18" charset="0"/>
                <a:cs typeface="Times New Roman" panose="02020603050405020304" pitchFamily="18" charset="0"/>
              </a:rPr>
              <a:t>DISTRICT AND SESSIONS COURT:</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highest court in each district</a:t>
            </a:r>
            <a:r>
              <a:rPr lang="en-IN" sz="1600" dirty="0">
                <a:latin typeface="Times New Roman" panose="02020603050405020304" pitchFamily="18" charset="0"/>
                <a:cs typeface="Times New Roman" panose="02020603050405020304" pitchFamily="18" charset="0"/>
              </a:rPr>
              <a:t> is that of the </a:t>
            </a:r>
            <a:r>
              <a:rPr lang="en-IN" sz="1600" i="1" u="sng" dirty="0">
                <a:latin typeface="Times New Roman" panose="02020603050405020304" pitchFamily="18" charset="0"/>
                <a:cs typeface="Times New Roman" panose="02020603050405020304" pitchFamily="18" charset="0"/>
              </a:rPr>
              <a:t>District and Sessions Judge</a:t>
            </a:r>
            <a:r>
              <a:rPr lang="en-IN"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Generally, each state is divided into judicial districts presided over by a ‘District and Sessions Judge’, who has the highest judicial authority at district level and is </a:t>
            </a:r>
            <a:r>
              <a:rPr lang="en-IN" sz="1600" u="sng" dirty="0">
                <a:solidFill>
                  <a:srgbClr val="FF0000"/>
                </a:solidFill>
                <a:latin typeface="Times New Roman" panose="02020603050405020304" pitchFamily="18" charset="0"/>
                <a:cs typeface="Times New Roman" panose="02020603050405020304" pitchFamily="18" charset="0"/>
              </a:rPr>
              <a:t>appointed by the State Governor with on the advice of State Chief Justice</a:t>
            </a:r>
            <a:r>
              <a:rPr lang="en-IN"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a </a:t>
            </a:r>
            <a:r>
              <a:rPr lang="en-IN" sz="1600" b="1" dirty="0">
                <a:latin typeface="Times New Roman" panose="02020603050405020304" pitchFamily="18" charset="0"/>
                <a:cs typeface="Times New Roman" panose="02020603050405020304" pitchFamily="18" charset="0"/>
              </a:rPr>
              <a:t>Civil Case</a:t>
            </a:r>
            <a:r>
              <a:rPr lang="en-IN" sz="1600" dirty="0">
                <a:latin typeface="Times New Roman" panose="02020603050405020304" pitchFamily="18" charset="0"/>
                <a:cs typeface="Times New Roman" panose="02020603050405020304" pitchFamily="18" charset="0"/>
              </a:rPr>
              <a:t>, the Judge is known as a District Judge and the trail is held in a District Court whereas, in a </a:t>
            </a:r>
            <a:r>
              <a:rPr lang="en-IN" sz="1600" b="1" dirty="0">
                <a:latin typeface="Times New Roman" panose="02020603050405020304" pitchFamily="18" charset="0"/>
                <a:cs typeface="Times New Roman" panose="02020603050405020304" pitchFamily="18" charset="0"/>
              </a:rPr>
              <a:t>Criminal Case</a:t>
            </a:r>
            <a:r>
              <a:rPr lang="en-IN" sz="1600" dirty="0">
                <a:latin typeface="Times New Roman" panose="02020603050405020304" pitchFamily="18" charset="0"/>
                <a:cs typeface="Times New Roman" panose="02020603050405020304" pitchFamily="18" charset="0"/>
              </a:rPr>
              <a:t>, the Judge is known as a Session Judge and the court is a Session Court.</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They </a:t>
            </a:r>
            <a:r>
              <a:rPr lang="en-IN" sz="1600" i="1" dirty="0">
                <a:latin typeface="Times New Roman" panose="02020603050405020304" pitchFamily="18" charset="0"/>
                <a:cs typeface="Times New Roman" panose="02020603050405020304" pitchFamily="18" charset="0"/>
              </a:rPr>
              <a:t>can pass punishments from simple imprisonment to death, but must approve first by the High Court</a:t>
            </a:r>
            <a:r>
              <a:rPr lang="en-IN" sz="16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5EDC14BC-6457-5B20-3A0D-3E9DE8CB1CAF}"/>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70985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44D72-A7A7-801D-3F0B-5641E6A8F7D4}"/>
              </a:ext>
            </a:extLst>
          </p:cNvPr>
          <p:cNvSpPr>
            <a:spLocks noGrp="1"/>
          </p:cNvSpPr>
          <p:nvPr>
            <p:ph idx="1"/>
          </p:nvPr>
        </p:nvSpPr>
        <p:spPr>
          <a:xfrm>
            <a:off x="1024128" y="2084832"/>
            <a:ext cx="10173262" cy="4464644"/>
          </a:xfrm>
        </p:spPr>
        <p:txBody>
          <a:bodyPr>
            <a:noAutofit/>
          </a:bodyPr>
          <a:lstStyle/>
          <a:p>
            <a:pPr marL="0" indent="0" algn="just">
              <a:lnSpc>
                <a:spcPct val="100000"/>
              </a:lnSpc>
              <a:buNone/>
            </a:pPr>
            <a:r>
              <a:rPr lang="en-IN" sz="1600" b="1" dirty="0">
                <a:solidFill>
                  <a:schemeClr val="accent2"/>
                </a:solidFill>
                <a:latin typeface="Times New Roman" panose="02020603050405020304" pitchFamily="18" charset="0"/>
                <a:cs typeface="Times New Roman" panose="02020603050405020304" pitchFamily="18" charset="0"/>
              </a:rPr>
              <a:t>D) </a:t>
            </a:r>
            <a:r>
              <a:rPr lang="en-IN" sz="1600" b="1" u="sng" dirty="0">
                <a:solidFill>
                  <a:schemeClr val="accent2"/>
                </a:solidFill>
                <a:latin typeface="Times New Roman" panose="02020603050405020304" pitchFamily="18" charset="0"/>
                <a:cs typeface="Times New Roman" panose="02020603050405020304" pitchFamily="18" charset="0"/>
              </a:rPr>
              <a:t>COURTS OF JUDICIAL MAGISTRATES: </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is a </a:t>
            </a:r>
            <a:r>
              <a:rPr lang="en-IN" sz="1600" b="1" dirty="0">
                <a:latin typeface="Times New Roman" panose="02020603050405020304" pitchFamily="18" charset="0"/>
                <a:cs typeface="Times New Roman" panose="02020603050405020304" pitchFamily="18" charset="0"/>
              </a:rPr>
              <a:t>Subordinate Court </a:t>
            </a:r>
            <a:r>
              <a:rPr lang="en-IN" sz="1600" dirty="0">
                <a:latin typeface="Times New Roman" panose="02020603050405020304" pitchFamily="18" charset="0"/>
                <a:cs typeface="Times New Roman" panose="02020603050405020304" pitchFamily="18" charset="0"/>
              </a:rPr>
              <a:t>presiding on criminal matters and are known as Criminal Courts. </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includes:</a:t>
            </a:r>
          </a:p>
          <a:p>
            <a:pPr lvl="2" algn="just">
              <a:lnSpc>
                <a:spcPct val="100000"/>
              </a:lnSpc>
              <a:buFont typeface="Arial" panose="020B0604020202020204" pitchFamily="34" charset="0"/>
              <a:buChar char="•"/>
            </a:pPr>
            <a:r>
              <a:rPr lang="en-IN" sz="1600" b="1" dirty="0">
                <a:solidFill>
                  <a:srgbClr val="C00000"/>
                </a:solidFill>
                <a:latin typeface="Times New Roman" panose="02020603050405020304" pitchFamily="18" charset="0"/>
                <a:cs typeface="Times New Roman" panose="02020603050405020304" pitchFamily="18" charset="0"/>
              </a:rPr>
              <a:t>I)</a:t>
            </a:r>
            <a:r>
              <a:rPr lang="en-IN" sz="1600" dirty="0">
                <a:solidFill>
                  <a:srgbClr val="C00000"/>
                </a:solidFill>
                <a:latin typeface="Times New Roman" panose="02020603050405020304" pitchFamily="18" charset="0"/>
                <a:cs typeface="Times New Roman" panose="02020603050405020304" pitchFamily="18" charset="0"/>
              </a:rPr>
              <a:t> </a:t>
            </a:r>
            <a:r>
              <a:rPr lang="en-IN" sz="1600" b="1" u="sng" dirty="0">
                <a:solidFill>
                  <a:srgbClr val="C00000"/>
                </a:solidFill>
                <a:latin typeface="Times New Roman" panose="02020603050405020304" pitchFamily="18" charset="0"/>
                <a:cs typeface="Times New Roman" panose="02020603050405020304" pitchFamily="18" charset="0"/>
              </a:rPr>
              <a:t>Courts of Judicial Magistrate of First Class </a:t>
            </a:r>
            <a:r>
              <a:rPr lang="en-IN" sz="1600" dirty="0">
                <a:latin typeface="Times New Roman" panose="02020603050405020304" pitchFamily="18" charset="0"/>
                <a:cs typeface="Times New Roman" panose="02020603050405020304" pitchFamily="18" charset="0"/>
              </a:rPr>
              <a:t>– These are at the second lowest level of the Criminal Court Structure in India. A Judicial Magistrate of First Class is under the general control of the Sessions Judge and is subordinate to the Chief Judicial Magistrate. They may pass a sentence of imprisonment for a term not exceeding 3 years, or of fine not exceeding Rs. 5000, or of both.</a:t>
            </a:r>
          </a:p>
          <a:p>
            <a:pPr lvl="2" algn="just">
              <a:lnSpc>
                <a:spcPct val="100000"/>
              </a:lnSpc>
              <a:buFont typeface="Arial" panose="020B0604020202020204" pitchFamily="34" charset="0"/>
              <a:buChar char="•"/>
            </a:pPr>
            <a:r>
              <a:rPr lang="en-IN" sz="1600" b="1" dirty="0">
                <a:solidFill>
                  <a:srgbClr val="C00000"/>
                </a:solidFill>
                <a:latin typeface="Times New Roman" panose="02020603050405020304" pitchFamily="18" charset="0"/>
                <a:cs typeface="Times New Roman" panose="02020603050405020304" pitchFamily="18" charset="0"/>
              </a:rPr>
              <a:t>II) </a:t>
            </a:r>
            <a:r>
              <a:rPr lang="en-IN" sz="1600" b="1" u="sng" dirty="0">
                <a:solidFill>
                  <a:srgbClr val="C00000"/>
                </a:solidFill>
                <a:latin typeface="Times New Roman" panose="02020603050405020304" pitchFamily="18" charset="0"/>
                <a:cs typeface="Times New Roman" panose="02020603050405020304" pitchFamily="18" charset="0"/>
              </a:rPr>
              <a:t>Courts of Judicial Magistrate of Second Class</a:t>
            </a:r>
            <a:r>
              <a:rPr lang="en-IN" sz="1600" b="1" dirty="0">
                <a:solidFill>
                  <a:srgbClr val="C0000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These are at the lowest hierarchy of the Criminal Court Structure in India. They may pass a sentence of imprisonment for a term not exceeding 1 year, or of fine not exceeding Rs. 5000, or of both.</a:t>
            </a:r>
          </a:p>
          <a:p>
            <a:pPr lvl="2" algn="just">
              <a:lnSpc>
                <a:spcPct val="100000"/>
              </a:lnSpc>
              <a:buFont typeface="Arial" panose="020B0604020202020204" pitchFamily="34" charset="0"/>
              <a:buChar char="•"/>
            </a:pPr>
            <a:r>
              <a:rPr lang="en-IN" sz="1600" b="1" dirty="0">
                <a:solidFill>
                  <a:srgbClr val="C00000"/>
                </a:solidFill>
                <a:latin typeface="Times New Roman" panose="02020603050405020304" pitchFamily="18" charset="0"/>
                <a:cs typeface="Times New Roman" panose="02020603050405020304" pitchFamily="18" charset="0"/>
              </a:rPr>
              <a:t>III) </a:t>
            </a:r>
            <a:r>
              <a:rPr lang="en-IN" sz="1600" b="1" u="sng" dirty="0">
                <a:solidFill>
                  <a:srgbClr val="C00000"/>
                </a:solidFill>
                <a:latin typeface="Times New Roman" panose="02020603050405020304" pitchFamily="18" charset="0"/>
                <a:cs typeface="Times New Roman" panose="02020603050405020304" pitchFamily="18" charset="0"/>
              </a:rPr>
              <a:t>Courts of Metropolitan Magistrates </a:t>
            </a:r>
            <a:r>
              <a:rPr lang="en-IN" sz="1600" dirty="0">
                <a:latin typeface="Times New Roman" panose="02020603050405020304" pitchFamily="18" charset="0"/>
                <a:cs typeface="Times New Roman" panose="02020603050405020304" pitchFamily="18" charset="0"/>
              </a:rPr>
              <a:t>– These are the second lowest level of the Criminal Court Structure in India. A Metropolitan Magistrate is a first class magistrate under the general control of the Sessions Judge and is subordinate to the Chief Metropolitan Magistrate. They may pass a sentence of imprisonment for a term not exceeding 3 years, or of fine not exceeding Rs. 10,000.</a:t>
            </a:r>
          </a:p>
        </p:txBody>
      </p:sp>
      <p:sp>
        <p:nvSpPr>
          <p:cNvPr id="6" name="TextBox 5">
            <a:extLst>
              <a:ext uri="{FF2B5EF4-FFF2-40B4-BE49-F238E27FC236}">
                <a16:creationId xmlns:a16="http://schemas.microsoft.com/office/drawing/2014/main" id="{AC715CD3-93E6-23F3-264E-1F70B4C5FF8D}"/>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617196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3B19-63F6-A699-06A9-B63A402365A4}"/>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INFORMATION REPORT (FIR)</a:t>
            </a:r>
          </a:p>
        </p:txBody>
      </p:sp>
      <p:sp>
        <p:nvSpPr>
          <p:cNvPr id="3" name="Content Placeholder 2">
            <a:extLst>
              <a:ext uri="{FF2B5EF4-FFF2-40B4-BE49-F238E27FC236}">
                <a16:creationId xmlns:a16="http://schemas.microsoft.com/office/drawing/2014/main" id="{DE9A1651-5CCF-6AC1-0770-35E0674C9289}"/>
              </a:ext>
            </a:extLst>
          </p:cNvPr>
          <p:cNvSpPr>
            <a:spLocks noGrp="1"/>
          </p:cNvSpPr>
          <p:nvPr>
            <p:ph idx="1"/>
          </p:nvPr>
        </p:nvSpPr>
        <p:spPr>
          <a:xfrm>
            <a:off x="1024128" y="2285999"/>
            <a:ext cx="9720073" cy="2157663"/>
          </a:xfrm>
          <a:solidFill>
            <a:schemeClr val="accent2">
              <a:lumMod val="20000"/>
              <a:lumOff val="80000"/>
            </a:schemeClr>
          </a:solidFill>
        </p:spPr>
        <p:txBody>
          <a:bodyPr anchor="ctr">
            <a:normAutofit/>
          </a:bodyPr>
          <a:lstStyle/>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is a </a:t>
            </a:r>
            <a:r>
              <a:rPr lang="en-IN" sz="1600" b="1" dirty="0">
                <a:solidFill>
                  <a:srgbClr val="C00000"/>
                </a:solidFill>
                <a:latin typeface="Times New Roman" panose="02020603050405020304" pitchFamily="18" charset="0"/>
                <a:cs typeface="Times New Roman" panose="02020603050405020304" pitchFamily="18" charset="0"/>
              </a:rPr>
              <a:t>written document, which is made by the police, when they receive any information about the commission of a cognizable offence.</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is </a:t>
            </a:r>
            <a:r>
              <a:rPr lang="en-IN" sz="1600" b="1" dirty="0">
                <a:solidFill>
                  <a:srgbClr val="C00000"/>
                </a:solidFill>
                <a:latin typeface="Times New Roman" panose="02020603050405020304" pitchFamily="18" charset="0"/>
                <a:cs typeface="Times New Roman" panose="02020603050405020304" pitchFamily="18" charset="0"/>
              </a:rPr>
              <a:t>a report of information that reaches to the police first in point of time and that is why it is called FIR.</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is not necessary that only the victim of the crime should file the FIR. Anyone who has the knowledge or witnessed the crime the commission of the cognizable offence can file FIR (This could be a friend or a relative). Even the police who came to know about the commission of the crime can file a FIR himself.</a:t>
            </a:r>
          </a:p>
        </p:txBody>
      </p:sp>
      <p:sp>
        <p:nvSpPr>
          <p:cNvPr id="5" name="TextBox 4">
            <a:extLst>
              <a:ext uri="{FF2B5EF4-FFF2-40B4-BE49-F238E27FC236}">
                <a16:creationId xmlns:a16="http://schemas.microsoft.com/office/drawing/2014/main" id="{4ACFAFF6-31EA-C16E-AA50-A1F0067226E7}"/>
              </a:ext>
            </a:extLst>
          </p:cNvPr>
          <p:cNvSpPr txBox="1"/>
          <p:nvPr/>
        </p:nvSpPr>
        <p:spPr>
          <a:xfrm>
            <a:off x="1024128" y="4982488"/>
            <a:ext cx="9720073" cy="1077218"/>
          </a:xfrm>
          <a:prstGeom prst="rect">
            <a:avLst/>
          </a:prstGeom>
          <a:solidFill>
            <a:schemeClr val="accent4">
              <a:lumMod val="20000"/>
              <a:lumOff val="80000"/>
            </a:schemeClr>
          </a:solidFill>
        </p:spPr>
        <p:txBody>
          <a:bodyPr wrap="square">
            <a:spAutoFit/>
          </a:bodyPr>
          <a:lstStyle/>
          <a:p>
            <a:pPr marL="0" indent="0" algn="just">
              <a:lnSpc>
                <a:spcPct val="100000"/>
              </a:lnSpc>
              <a:buNone/>
            </a:pPr>
            <a:r>
              <a:rPr lang="en-IN" sz="1600" b="1" dirty="0">
                <a:solidFill>
                  <a:srgbClr val="C00000"/>
                </a:solidFill>
                <a:latin typeface="Times New Roman" panose="02020603050405020304" pitchFamily="18" charset="0"/>
                <a:cs typeface="Times New Roman" panose="02020603050405020304" pitchFamily="18" charset="0"/>
              </a:rPr>
              <a:t>What is a Cognizable Offence? (A Non-Bailable Offence)</a:t>
            </a:r>
          </a:p>
          <a:p>
            <a:pPr marL="0" indent="0" algn="just">
              <a:lnSpc>
                <a:spcPct val="100000"/>
              </a:lnSpc>
              <a:buNone/>
            </a:pPr>
            <a:endParaRPr lang="en-IN" sz="1600" b="1" dirty="0">
              <a:latin typeface="Times New Roman" panose="02020603050405020304" pitchFamily="18" charset="0"/>
              <a:cs typeface="Times New Roman" panose="02020603050405020304" pitchFamily="18" charset="0"/>
            </a:endParaRPr>
          </a:p>
          <a:p>
            <a:pPr marL="0" indent="0" algn="just">
              <a:lnSpc>
                <a:spcPct val="100000"/>
              </a:lnSpc>
              <a:buNone/>
            </a:pPr>
            <a:r>
              <a:rPr lang="en-IN" sz="1600" dirty="0">
                <a:latin typeface="Times New Roman" panose="02020603050405020304" pitchFamily="18" charset="0"/>
                <a:cs typeface="Times New Roman" panose="02020603050405020304" pitchFamily="18" charset="0"/>
              </a:rPr>
              <a:t>It is a type of crime in which the police can arrest a person without the warrant. He is authorized to start investigation in such an offence. For Example – Rape, Murder, Robbery, etc.</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99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9CA2-68B9-1FA9-0F21-5B7587C01B06}"/>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of filing an fir</a:t>
            </a:r>
          </a:p>
        </p:txBody>
      </p:sp>
      <p:sp>
        <p:nvSpPr>
          <p:cNvPr id="3" name="Content Placeholder 2">
            <a:extLst>
              <a:ext uri="{FF2B5EF4-FFF2-40B4-BE49-F238E27FC236}">
                <a16:creationId xmlns:a16="http://schemas.microsoft.com/office/drawing/2014/main" id="{1344A75C-0055-8359-38FF-FF9710E7CA3C}"/>
              </a:ext>
            </a:extLst>
          </p:cNvPr>
          <p:cNvSpPr>
            <a:spLocks noGrp="1"/>
          </p:cNvSpPr>
          <p:nvPr>
            <p:ph idx="1"/>
          </p:nvPr>
        </p:nvSpPr>
        <p:spPr>
          <a:xfrm>
            <a:off x="1024128" y="2286000"/>
            <a:ext cx="9720073" cy="2487169"/>
          </a:xfrm>
        </p:spPr>
        <p:txBody>
          <a:bodyPr anchor="ctr">
            <a:normAutofit/>
          </a:bodyPr>
          <a:lstStyle/>
          <a:p>
            <a:pPr marL="457200" indent="-457200" algn="just">
              <a:lnSpc>
                <a:spcPct val="100000"/>
              </a:lnSpc>
              <a:buFont typeface="+mj-lt"/>
              <a:buAutoNum type="arabicParenR"/>
            </a:pPr>
            <a:r>
              <a:rPr lang="en-IN" sz="1600" dirty="0">
                <a:latin typeface="Times New Roman" panose="02020603050405020304" pitchFamily="18" charset="0"/>
                <a:cs typeface="Times New Roman" panose="02020603050405020304" pitchFamily="18" charset="0"/>
              </a:rPr>
              <a:t>The procedure of filing a FIR is prescribed in Section 14 of CrPC (Criminal Procedure Code, 1973).</a:t>
            </a:r>
          </a:p>
          <a:p>
            <a:pPr marL="457200" indent="-457200" algn="just">
              <a:lnSpc>
                <a:spcPct val="100000"/>
              </a:lnSpc>
              <a:buFont typeface="+mj-lt"/>
              <a:buAutoNum type="arabicParenR"/>
            </a:pPr>
            <a:r>
              <a:rPr lang="en-IN" sz="1600" dirty="0">
                <a:latin typeface="Times New Roman" panose="02020603050405020304" pitchFamily="18" charset="0"/>
                <a:cs typeface="Times New Roman" panose="02020603050405020304" pitchFamily="18" charset="0"/>
              </a:rPr>
              <a:t>When an information about the commission of cognizable offence is given orally, the police must write it down.</a:t>
            </a:r>
          </a:p>
          <a:p>
            <a:pPr marL="457200" indent="-457200" algn="just">
              <a:lnSpc>
                <a:spcPct val="100000"/>
              </a:lnSpc>
              <a:buFont typeface="+mj-lt"/>
              <a:buAutoNum type="arabicParenR"/>
            </a:pPr>
            <a:r>
              <a:rPr lang="en-IN" sz="1600" dirty="0">
                <a:latin typeface="Times New Roman" panose="02020603050405020304" pitchFamily="18" charset="0"/>
                <a:cs typeface="Times New Roman" panose="02020603050405020304" pitchFamily="18" charset="0"/>
              </a:rPr>
              <a:t>Such written statement must be read out to them (the complainant) by the police and then it has to be signed.</a:t>
            </a:r>
          </a:p>
          <a:p>
            <a:pPr marL="457200" indent="-457200" algn="just">
              <a:lnSpc>
                <a:spcPct val="100000"/>
              </a:lnSpc>
              <a:buFont typeface="+mj-lt"/>
              <a:buAutoNum type="arabicParenR"/>
            </a:pPr>
            <a:r>
              <a:rPr lang="en-IN" sz="1600" dirty="0">
                <a:latin typeface="Times New Roman" panose="02020603050405020304" pitchFamily="18" charset="0"/>
                <a:cs typeface="Times New Roman" panose="02020603050405020304" pitchFamily="18" charset="0"/>
              </a:rPr>
              <a:t>Once the information has been recorded by the police, it must be signed by the individual. </a:t>
            </a:r>
          </a:p>
          <a:p>
            <a:pPr marL="457200" indent="-457200" algn="just">
              <a:lnSpc>
                <a:spcPct val="100000"/>
              </a:lnSpc>
              <a:buFont typeface="+mj-lt"/>
              <a:buAutoNum type="arabicParenR"/>
            </a:pPr>
            <a:r>
              <a:rPr lang="en-IN" sz="1600" dirty="0">
                <a:latin typeface="Times New Roman" panose="02020603050405020304" pitchFamily="18" charset="0"/>
                <a:cs typeface="Times New Roman" panose="02020603050405020304" pitchFamily="18" charset="0"/>
              </a:rPr>
              <a:t>Copy of the FIR has to be collected free of cost by the individual.</a:t>
            </a:r>
          </a:p>
          <a:p>
            <a:pPr marL="457200" indent="-457200" algn="just">
              <a:lnSpc>
                <a:spcPct val="100000"/>
              </a:lnSpc>
              <a:buFont typeface="+mj-lt"/>
              <a:buAutoNum type="arabicParenR"/>
            </a:pPr>
            <a:r>
              <a:rPr lang="en-IN" sz="1600" dirty="0">
                <a:latin typeface="Times New Roman" panose="02020603050405020304" pitchFamily="18" charset="0"/>
                <a:cs typeface="Times New Roman" panose="02020603050405020304" pitchFamily="18" charset="0"/>
              </a:rPr>
              <a:t>People who cannot read and write must report their thumb impression in that statement.</a:t>
            </a:r>
          </a:p>
        </p:txBody>
      </p:sp>
      <p:sp>
        <p:nvSpPr>
          <p:cNvPr id="5" name="TextBox 4">
            <a:extLst>
              <a:ext uri="{FF2B5EF4-FFF2-40B4-BE49-F238E27FC236}">
                <a16:creationId xmlns:a16="http://schemas.microsoft.com/office/drawing/2014/main" id="{25E26C92-10EE-D1AE-90BE-7FA12585DEB8}"/>
              </a:ext>
            </a:extLst>
          </p:cNvPr>
          <p:cNvSpPr txBox="1"/>
          <p:nvPr/>
        </p:nvSpPr>
        <p:spPr>
          <a:xfrm>
            <a:off x="1024129" y="5172146"/>
            <a:ext cx="9720071" cy="1077218"/>
          </a:xfrm>
          <a:prstGeom prst="rect">
            <a:avLst/>
          </a:prstGeom>
          <a:solidFill>
            <a:schemeClr val="accent2">
              <a:lumMod val="20000"/>
              <a:lumOff val="80000"/>
            </a:schemeClr>
          </a:solidFill>
        </p:spPr>
        <p:txBody>
          <a:bodyPr wrap="square" anchor="ctr">
            <a:spAutoFit/>
          </a:bodyPr>
          <a:lstStyle/>
          <a:p>
            <a:pPr marL="0" indent="0" algn="ctr">
              <a:buNone/>
            </a:pPr>
            <a:r>
              <a:rPr lang="en-IN" sz="1600" b="1" u="sng" dirty="0">
                <a:solidFill>
                  <a:srgbClr val="C00000"/>
                </a:solidFill>
                <a:latin typeface="Times New Roman" panose="02020603050405020304" pitchFamily="18" charset="0"/>
                <a:cs typeface="Times New Roman" panose="02020603050405020304" pitchFamily="18" charset="0"/>
              </a:rPr>
              <a:t>SIGNIFICANCE OF FIR</a:t>
            </a:r>
            <a:endParaRPr lang="en-IN" sz="1600" u="sng" dirty="0">
              <a:solidFill>
                <a:srgbClr val="C00000"/>
              </a:solidFill>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FIR is an important aspect of criminal investigation. FIR is necessary to start investigation in any cognizable crime or offence. As soon as FIR is filed, the actual process of investigation of crime starts.</a:t>
            </a:r>
          </a:p>
        </p:txBody>
      </p:sp>
    </p:spTree>
    <p:extLst>
      <p:ext uri="{BB962C8B-B14F-4D97-AF65-F5344CB8AC3E}">
        <p14:creationId xmlns:p14="http://schemas.microsoft.com/office/powerpoint/2010/main" val="170873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7B4ED-9C6B-1B14-D2DF-9F2B241D2B7B}"/>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law?</a:t>
            </a:r>
          </a:p>
        </p:txBody>
      </p:sp>
      <p:sp>
        <p:nvSpPr>
          <p:cNvPr id="3" name="Content Placeholder 2">
            <a:extLst>
              <a:ext uri="{FF2B5EF4-FFF2-40B4-BE49-F238E27FC236}">
                <a16:creationId xmlns:a16="http://schemas.microsoft.com/office/drawing/2014/main" id="{7F093029-9D7B-3299-8F24-BCCEB7507AD2}"/>
              </a:ext>
            </a:extLst>
          </p:cNvPr>
          <p:cNvSpPr>
            <a:spLocks noGrp="1"/>
          </p:cNvSpPr>
          <p:nvPr>
            <p:ph idx="1"/>
          </p:nvPr>
        </p:nvSpPr>
        <p:spPr/>
        <p:txBody>
          <a:bodyP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The term </a:t>
            </a:r>
            <a:r>
              <a:rPr lang="en-US" sz="1600" b="1" dirty="0">
                <a:solidFill>
                  <a:srgbClr val="FF0000"/>
                </a:solidFill>
                <a:latin typeface="Times New Roman" panose="02020603050405020304" pitchFamily="18" charset="0"/>
                <a:cs typeface="Times New Roman" panose="02020603050405020304" pitchFamily="18" charset="0"/>
              </a:rPr>
              <a:t>“Law” </a:t>
            </a:r>
            <a:r>
              <a:rPr lang="en-US" sz="1600" dirty="0">
                <a:latin typeface="Times New Roman" panose="02020603050405020304" pitchFamily="18" charset="0"/>
                <a:cs typeface="Times New Roman" panose="02020603050405020304" pitchFamily="18" charset="0"/>
              </a:rPr>
              <a:t>denotes </a:t>
            </a:r>
            <a:r>
              <a:rPr lang="en-US" sz="1600" u="sng" dirty="0">
                <a:latin typeface="Times New Roman" panose="02020603050405020304" pitchFamily="18" charset="0"/>
                <a:cs typeface="Times New Roman" panose="02020603050405020304" pitchFamily="18" charset="0"/>
              </a:rPr>
              <a:t>different kinds of Rules and Principles</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Law is an instrument which </a:t>
            </a:r>
            <a:r>
              <a:rPr lang="en-US" sz="1600" u="sng" dirty="0">
                <a:latin typeface="Times New Roman" panose="02020603050405020304" pitchFamily="18" charset="0"/>
                <a:cs typeface="Times New Roman" panose="02020603050405020304" pitchFamily="18" charset="0"/>
              </a:rPr>
              <a:t>regulates human conduct/behavior.</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Law means </a:t>
            </a:r>
            <a:r>
              <a:rPr lang="en-US" sz="1600" u="sng" dirty="0">
                <a:latin typeface="Times New Roman" panose="02020603050405020304" pitchFamily="18" charset="0"/>
                <a:cs typeface="Times New Roman" panose="02020603050405020304" pitchFamily="18" charset="0"/>
              </a:rPr>
              <a:t>Justice, Morality, Reason, Order, and Righteous from the view point of the society</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Law means </a:t>
            </a:r>
            <a:r>
              <a:rPr lang="en-US" sz="1600" u="sng" dirty="0">
                <a:latin typeface="Times New Roman" panose="02020603050405020304" pitchFamily="18" charset="0"/>
                <a:cs typeface="Times New Roman" panose="02020603050405020304" pitchFamily="18" charset="0"/>
              </a:rPr>
              <a:t>Acts, Rules, Regulations, Orders, and Ordinances from point of view of legislature</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Law means </a:t>
            </a:r>
            <a:r>
              <a:rPr lang="en-US" sz="1600" u="sng" dirty="0">
                <a:latin typeface="Times New Roman" panose="02020603050405020304" pitchFamily="18" charset="0"/>
                <a:cs typeface="Times New Roman" panose="02020603050405020304" pitchFamily="18" charset="0"/>
              </a:rPr>
              <a:t>Rules of court, Decrees, Judgment, Orders of courts, and Injunctions from the point of view of Judges</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Therefore, Law is a broader term which includes Acts, Rules, Regulations, Orders, Ordinances, Justice, Morality, Reason, Righteous, Rules of court, Decrees, Judgment, Orders of courts, Injunctions, Tort, Jurisprudence, Legal theory, etc. </a:t>
            </a:r>
          </a:p>
        </p:txBody>
      </p:sp>
    </p:spTree>
    <p:extLst>
      <p:ext uri="{BB962C8B-B14F-4D97-AF65-F5344CB8AC3E}">
        <p14:creationId xmlns:p14="http://schemas.microsoft.com/office/powerpoint/2010/main" val="3267822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B898-96FE-7A7E-9C05-3C14D50F86B7}"/>
              </a:ext>
            </a:extLst>
          </p:cNvPr>
          <p:cNvSpPr>
            <a:spLocks noGrp="1"/>
          </p:cNvSpPr>
          <p:nvPr>
            <p:ph type="title"/>
          </p:nvPr>
        </p:nvSpPr>
        <p:spPr>
          <a:xfrm>
            <a:off x="835025" y="133306"/>
            <a:ext cx="10521950" cy="1238250"/>
          </a:xfrm>
        </p:spPr>
        <p:txBody>
          <a:bodyPr>
            <a:noAutofit/>
          </a:bodyPr>
          <a:lstStyle/>
          <a:p>
            <a:pPr algn="just">
              <a:lnSpc>
                <a:spcPct val="100000"/>
              </a:lnSpc>
            </a:pP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Difference between civil and criminal justice</a:t>
            </a:r>
          </a:p>
        </p:txBody>
      </p:sp>
      <p:graphicFrame>
        <p:nvGraphicFramePr>
          <p:cNvPr id="5" name="Table 5">
            <a:extLst>
              <a:ext uri="{FF2B5EF4-FFF2-40B4-BE49-F238E27FC236}">
                <a16:creationId xmlns:a16="http://schemas.microsoft.com/office/drawing/2014/main" id="{3394257A-4313-0F5E-44A8-8B9994CC659C}"/>
              </a:ext>
            </a:extLst>
          </p:cNvPr>
          <p:cNvGraphicFramePr>
            <a:graphicFrameLocks noGrp="1"/>
          </p:cNvGraphicFramePr>
          <p:nvPr>
            <p:extLst>
              <p:ext uri="{D42A27DB-BD31-4B8C-83A1-F6EECF244321}">
                <p14:modId xmlns:p14="http://schemas.microsoft.com/office/powerpoint/2010/main" val="2494069642"/>
              </p:ext>
            </p:extLst>
          </p:nvPr>
        </p:nvGraphicFramePr>
        <p:xfrm>
          <a:off x="835025" y="1461814"/>
          <a:ext cx="10521950" cy="5262880"/>
        </p:xfrm>
        <a:graphic>
          <a:graphicData uri="http://schemas.openxmlformats.org/drawingml/2006/table">
            <a:tbl>
              <a:tblPr firstRow="1" bandRow="1">
                <a:tableStyleId>{5C22544A-7EE6-4342-B048-85BDC9FD1C3A}</a:tableStyleId>
              </a:tblPr>
              <a:tblGrid>
                <a:gridCol w="5260975">
                  <a:extLst>
                    <a:ext uri="{9D8B030D-6E8A-4147-A177-3AD203B41FA5}">
                      <a16:colId xmlns:a16="http://schemas.microsoft.com/office/drawing/2014/main" val="3354365647"/>
                    </a:ext>
                  </a:extLst>
                </a:gridCol>
                <a:gridCol w="5260975">
                  <a:extLst>
                    <a:ext uri="{9D8B030D-6E8A-4147-A177-3AD203B41FA5}">
                      <a16:colId xmlns:a16="http://schemas.microsoft.com/office/drawing/2014/main" val="568598187"/>
                    </a:ext>
                  </a:extLst>
                </a:gridCol>
              </a:tblGrid>
              <a:tr h="370840">
                <a:tc>
                  <a:txBody>
                    <a:bodyPr/>
                    <a:lstStyle/>
                    <a:p>
                      <a:pPr algn="ctr"/>
                      <a:r>
                        <a:rPr lang="en-IN" sz="1600" dirty="0">
                          <a:latin typeface="Times New Roman" panose="02020603050405020304" pitchFamily="18" charset="0"/>
                          <a:cs typeface="Times New Roman" panose="02020603050405020304" pitchFamily="18" charset="0"/>
                        </a:rPr>
                        <a:t>CIVIL JUSTICE</a:t>
                      </a:r>
                    </a:p>
                  </a:txBody>
                  <a:tcPr/>
                </a:tc>
                <a:tc>
                  <a:txBody>
                    <a:bodyPr/>
                    <a:lstStyle/>
                    <a:p>
                      <a:pPr algn="ctr"/>
                      <a:r>
                        <a:rPr lang="en-IN" sz="1600" dirty="0">
                          <a:latin typeface="Times New Roman" panose="02020603050405020304" pitchFamily="18" charset="0"/>
                          <a:cs typeface="Times New Roman" panose="02020603050405020304" pitchFamily="18" charset="0"/>
                        </a:rPr>
                        <a:t>CRIMINAL JUSTICE</a:t>
                      </a:r>
                    </a:p>
                  </a:txBody>
                  <a:tcPr/>
                </a:tc>
                <a:extLst>
                  <a:ext uri="{0D108BD9-81ED-4DB2-BD59-A6C34878D82A}">
                    <a16:rowId xmlns:a16="http://schemas.microsoft.com/office/drawing/2014/main" val="3849209713"/>
                  </a:ext>
                </a:extLst>
              </a:tr>
              <a:tr h="370840">
                <a:tc>
                  <a:txBody>
                    <a:bodyPr/>
                    <a:lstStyle/>
                    <a:p>
                      <a:pPr algn="just"/>
                      <a:r>
                        <a:rPr lang="en-US" sz="1600" dirty="0">
                          <a:latin typeface="Times New Roman" panose="02020603050405020304" pitchFamily="18" charset="0"/>
                          <a:cs typeface="Times New Roman" panose="02020603050405020304" pitchFamily="18" charset="0"/>
                        </a:rPr>
                        <a:t>Goal is to hold the defendant accountable to the victim.</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Goal is to hold the defendant accountable to the state.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215019"/>
                  </a:ext>
                </a:extLst>
              </a:tr>
              <a:tr h="370840">
                <a:tc>
                  <a:txBody>
                    <a:bodyPr/>
                    <a:lstStyle/>
                    <a:p>
                      <a:pPr algn="just"/>
                      <a:r>
                        <a:rPr lang="en-US" sz="1600" dirty="0">
                          <a:latin typeface="Times New Roman" panose="02020603050405020304" pitchFamily="18" charset="0"/>
                          <a:cs typeface="Times New Roman" panose="02020603050405020304" pitchFamily="18" charset="0"/>
                        </a:rPr>
                        <a:t>Victim initiates and controls the case.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State prosecutes and controls the case.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9007955"/>
                  </a:ext>
                </a:extLst>
              </a:tr>
              <a:tr h="370840">
                <a:tc>
                  <a:txBody>
                    <a:bodyPr/>
                    <a:lstStyle/>
                    <a:p>
                      <a:pPr algn="just"/>
                      <a:r>
                        <a:rPr lang="en-US" sz="1600" dirty="0">
                          <a:latin typeface="Times New Roman" panose="02020603050405020304" pitchFamily="18" charset="0"/>
                          <a:cs typeface="Times New Roman" panose="02020603050405020304" pitchFamily="18" charset="0"/>
                        </a:rPr>
                        <a:t>Victim is a party and is entitled to all important information relating to the case, and can make decisions about the direction of the case such as settlement of the claim.</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Victim is a witness and does not have the right to direct the prosecution of the case or to veto the prosecutor’s decisions.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7822001"/>
                  </a:ext>
                </a:extLst>
              </a:tr>
              <a:tr h="370840">
                <a:tc>
                  <a:txBody>
                    <a:bodyPr/>
                    <a:lstStyle/>
                    <a:p>
                      <a:pPr algn="just"/>
                      <a:r>
                        <a:rPr lang="en-US" sz="1600" dirty="0">
                          <a:latin typeface="Times New Roman" panose="02020603050405020304" pitchFamily="18" charset="0"/>
                          <a:cs typeface="Times New Roman" panose="02020603050405020304" pitchFamily="18" charset="0"/>
                        </a:rPr>
                        <a:t>Victim must prove that it is more likely than not that the perpetrator is liable.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State must prove that the perpetrator is guilty “beyond a reasonable doubt.”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1027357"/>
                  </a:ext>
                </a:extLst>
              </a:tr>
              <a:tr h="370840">
                <a:tc>
                  <a:txBody>
                    <a:bodyPr/>
                    <a:lstStyle/>
                    <a:p>
                      <a:pPr algn="just"/>
                      <a:r>
                        <a:rPr lang="en-US" sz="1600" dirty="0">
                          <a:latin typeface="Times New Roman" panose="02020603050405020304" pitchFamily="18" charset="0"/>
                          <a:cs typeface="Times New Roman" panose="02020603050405020304" pitchFamily="18" charset="0"/>
                        </a:rPr>
                        <a:t>Victim and perpetrator appear as equals.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Perpetrator is presumed innocent until proven guilty.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0522635"/>
                  </a:ext>
                </a:extLst>
              </a:tr>
              <a:tr h="370840">
                <a:tc>
                  <a:txBody>
                    <a:bodyPr/>
                    <a:lstStyle/>
                    <a:p>
                      <a:pPr algn="just"/>
                      <a:r>
                        <a:rPr lang="en-US" sz="1600" dirty="0">
                          <a:latin typeface="Times New Roman" panose="02020603050405020304" pitchFamily="18" charset="0"/>
                          <a:cs typeface="Times New Roman" panose="02020603050405020304" pitchFamily="18" charset="0"/>
                        </a:rPr>
                        <a:t>If the perpetrator is found liable he/she owes an obligation to the victim, such as money to compensate for medical and therapy expenses, psychological damage, damage to family relationships, and lost wages. The court can order the perpetrator to pay for non-economic damages, such as pain and suffering and punitive damages.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If perpetrator is found guilty he/she is subject to punishment such as probation or jail, and is held accountable to the state. The victim will not obtain money unless the court orders the defendant to pay restitution for the victim’s out-of-pocket expenses. The court cannot order restitution for non-economic damages.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2292074"/>
                  </a:ext>
                </a:extLst>
              </a:tr>
              <a:tr h="370840">
                <a:tc>
                  <a:txBody>
                    <a:bodyPr/>
                    <a:lstStyle/>
                    <a:p>
                      <a:pPr algn="just"/>
                      <a:r>
                        <a:rPr lang="en-US" sz="1600" dirty="0">
                          <a:latin typeface="Times New Roman" panose="02020603050405020304" pitchFamily="18" charset="0"/>
                          <a:cs typeface="Times New Roman" panose="02020603050405020304" pitchFamily="18" charset="0"/>
                        </a:rPr>
                        <a:t>The victim can sue the perpetrator in civil court regardless of whether the perpetrator has been found guilty in a criminal prosecution.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If the perpetrator is found not guilty, the state cannot initiate a second prosecution.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7014220"/>
                  </a:ext>
                </a:extLst>
              </a:tr>
            </a:tbl>
          </a:graphicData>
        </a:graphic>
      </p:graphicFrame>
    </p:spTree>
    <p:extLst>
      <p:ext uri="{BB962C8B-B14F-4D97-AF65-F5344CB8AC3E}">
        <p14:creationId xmlns:p14="http://schemas.microsoft.com/office/powerpoint/2010/main" val="412774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6F14-19A1-CBE7-70EE-4B61205BCE53}"/>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 of punishment</a:t>
            </a:r>
          </a:p>
        </p:txBody>
      </p:sp>
      <p:sp>
        <p:nvSpPr>
          <p:cNvPr id="3" name="Content Placeholder 2">
            <a:extLst>
              <a:ext uri="{FF2B5EF4-FFF2-40B4-BE49-F238E27FC236}">
                <a16:creationId xmlns:a16="http://schemas.microsoft.com/office/drawing/2014/main" id="{C490D640-1B38-8D13-57A5-A56CB3538AD4}"/>
              </a:ext>
            </a:extLst>
          </p:cNvPr>
          <p:cNvSpPr>
            <a:spLocks noGrp="1"/>
          </p:cNvSpPr>
          <p:nvPr>
            <p:ph idx="1"/>
          </p:nvPr>
        </p:nvSpPr>
        <p:spPr>
          <a:xfrm>
            <a:off x="1024127" y="2286792"/>
            <a:ext cx="9720073" cy="1499616"/>
          </a:xfrm>
        </p:spPr>
        <p:txBody>
          <a:bodyPr>
            <a:noAutofit/>
          </a:bodyPr>
          <a:lstStyle/>
          <a:p>
            <a:pPr marL="0" indent="0" algn="just">
              <a:lnSpc>
                <a:spcPct val="100000"/>
              </a:lnSpc>
              <a:buNone/>
            </a:pPr>
            <a:r>
              <a:rPr lang="en-IN" sz="1600" dirty="0">
                <a:latin typeface="Times New Roman" panose="02020603050405020304" pitchFamily="18" charset="0"/>
                <a:cs typeface="Times New Roman" panose="02020603050405020304" pitchFamily="18" charset="0"/>
              </a:rPr>
              <a:t>The main or the principal object of punishment is the </a:t>
            </a:r>
            <a:r>
              <a:rPr lang="en-IN" sz="1600" b="1" dirty="0">
                <a:solidFill>
                  <a:srgbClr val="C00000"/>
                </a:solidFill>
                <a:latin typeface="Times New Roman" panose="02020603050405020304" pitchFamily="18" charset="0"/>
                <a:cs typeface="Times New Roman" panose="02020603050405020304" pitchFamily="18" charset="0"/>
              </a:rPr>
              <a:t>Prevention of Crime/Offence</a:t>
            </a:r>
            <a:r>
              <a:rPr lang="en-IN" sz="16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National Penal Policy of the State </a:t>
            </a:r>
            <a:r>
              <a:rPr lang="en-US" sz="1600" dirty="0">
                <a:latin typeface="Times New Roman" panose="02020603050405020304" pitchFamily="18" charset="0"/>
                <a:cs typeface="Times New Roman" panose="02020603050405020304" pitchFamily="18" charset="0"/>
              </a:rPr>
              <a:t>should </a:t>
            </a:r>
            <a:r>
              <a:rPr lang="en-US" sz="1600" i="1" dirty="0">
                <a:latin typeface="Times New Roman" panose="02020603050405020304" pitchFamily="18" charset="0"/>
                <a:cs typeface="Times New Roman" panose="02020603050405020304" pitchFamily="18" charset="0"/>
              </a:rPr>
              <a:t>aim to protect the society and reclaim the criminal by evolving measures to prevent people from committing crimes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lgn="just">
              <a:lnSpc>
                <a:spcPct val="100000"/>
              </a:lnSpc>
              <a:buNone/>
            </a:pPr>
            <a:r>
              <a:rPr lang="en-IN" sz="1600" dirty="0">
                <a:latin typeface="Times New Roman" panose="02020603050405020304" pitchFamily="18" charset="0"/>
                <a:cs typeface="Times New Roman" panose="02020603050405020304" pitchFamily="18" charset="0"/>
              </a:rPr>
              <a:t>Every punishment is intended to have a double effect, viz. :</a:t>
            </a:r>
          </a:p>
        </p:txBody>
      </p:sp>
      <p:grpSp>
        <p:nvGrpSpPr>
          <p:cNvPr id="12" name="Group 11">
            <a:extLst>
              <a:ext uri="{FF2B5EF4-FFF2-40B4-BE49-F238E27FC236}">
                <a16:creationId xmlns:a16="http://schemas.microsoft.com/office/drawing/2014/main" id="{4F45859A-CB60-D1F9-E50E-49DAE59572E5}"/>
              </a:ext>
            </a:extLst>
          </p:cNvPr>
          <p:cNvGrpSpPr/>
          <p:nvPr/>
        </p:nvGrpSpPr>
        <p:grpSpPr>
          <a:xfrm>
            <a:off x="2266952" y="3988368"/>
            <a:ext cx="8477248" cy="879068"/>
            <a:chOff x="2266952" y="3600269"/>
            <a:chExt cx="8477248" cy="879068"/>
          </a:xfrm>
        </p:grpSpPr>
        <p:sp>
          <p:nvSpPr>
            <p:cNvPr id="5" name="TextBox 4">
              <a:extLst>
                <a:ext uri="{FF2B5EF4-FFF2-40B4-BE49-F238E27FC236}">
                  <a16:creationId xmlns:a16="http://schemas.microsoft.com/office/drawing/2014/main" id="{9ECA382B-511C-AAAC-120B-3E2F712EA879}"/>
                </a:ext>
              </a:extLst>
            </p:cNvPr>
            <p:cNvSpPr txBox="1"/>
            <p:nvPr/>
          </p:nvSpPr>
          <p:spPr>
            <a:xfrm>
              <a:off x="2266952" y="3600269"/>
              <a:ext cx="8477248" cy="338554"/>
            </a:xfrm>
            <a:prstGeom prst="rect">
              <a:avLst/>
            </a:prstGeom>
            <a:solidFill>
              <a:schemeClr val="accent2">
                <a:lumMod val="20000"/>
                <a:lumOff val="80000"/>
              </a:schemeClr>
            </a:solidFill>
          </p:spPr>
          <p:txBody>
            <a:bodyPr wrap="square">
              <a:spAutoFit/>
            </a:bodyPr>
            <a:lstStyle/>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To prevent the person who has committed a crime from repeating the act or omission.</a:t>
              </a:r>
            </a:p>
          </p:txBody>
        </p:sp>
        <p:sp>
          <p:nvSpPr>
            <p:cNvPr id="7" name="TextBox 6">
              <a:extLst>
                <a:ext uri="{FF2B5EF4-FFF2-40B4-BE49-F238E27FC236}">
                  <a16:creationId xmlns:a16="http://schemas.microsoft.com/office/drawing/2014/main" id="{FE371754-ABC8-C19E-8F1A-9CB9375A84F3}"/>
                </a:ext>
              </a:extLst>
            </p:cNvPr>
            <p:cNvSpPr txBox="1"/>
            <p:nvPr/>
          </p:nvSpPr>
          <p:spPr>
            <a:xfrm>
              <a:off x="2266952" y="4140783"/>
              <a:ext cx="8477248" cy="338554"/>
            </a:xfrm>
            <a:prstGeom prst="rect">
              <a:avLst/>
            </a:prstGeom>
            <a:solidFill>
              <a:schemeClr val="accent2">
                <a:lumMod val="20000"/>
                <a:lumOff val="80000"/>
              </a:schemeClr>
            </a:solidFill>
          </p:spPr>
          <p:txBody>
            <a:bodyPr wrap="square">
              <a:spAutoFit/>
            </a:bodyPr>
            <a:lstStyle/>
            <a:p>
              <a:pPr marL="342900" indent="-342900">
                <a:buFont typeface="+mj-lt"/>
                <a:buAutoNum type="arabicPeriod" startAt="2"/>
              </a:pPr>
              <a:r>
                <a:rPr lang="en-IN" sz="1600" dirty="0">
                  <a:latin typeface="Times New Roman" panose="02020603050405020304" pitchFamily="18" charset="0"/>
                  <a:cs typeface="Times New Roman" panose="02020603050405020304" pitchFamily="18" charset="0"/>
                </a:rPr>
                <a:t>To prevent other members of the society from committing similar crimes. </a:t>
              </a:r>
            </a:p>
          </p:txBody>
        </p:sp>
      </p:grpSp>
      <p:sp>
        <p:nvSpPr>
          <p:cNvPr id="11" name="TextBox 10">
            <a:extLst>
              <a:ext uri="{FF2B5EF4-FFF2-40B4-BE49-F238E27FC236}">
                <a16:creationId xmlns:a16="http://schemas.microsoft.com/office/drawing/2014/main" id="{44AE0900-00FC-52F1-65D6-9D9A99E2E669}"/>
              </a:ext>
            </a:extLst>
          </p:cNvPr>
          <p:cNvSpPr txBox="1"/>
          <p:nvPr/>
        </p:nvSpPr>
        <p:spPr>
          <a:xfrm>
            <a:off x="1162050" y="5483989"/>
            <a:ext cx="9867900" cy="338554"/>
          </a:xfrm>
          <a:prstGeom prst="rect">
            <a:avLst/>
          </a:prstGeom>
          <a:solidFill>
            <a:schemeClr val="accent4">
              <a:lumMod val="20000"/>
              <a:lumOff val="80000"/>
            </a:schemeClr>
          </a:solid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There are four different theories of punishment, viz., - </a:t>
            </a:r>
            <a:r>
              <a:rPr lang="en-US" sz="1600" b="1" dirty="0">
                <a:solidFill>
                  <a:srgbClr val="C00000"/>
                </a:solidFill>
                <a:latin typeface="Times New Roman" panose="02020603050405020304" pitchFamily="18" charset="0"/>
                <a:cs typeface="Times New Roman" panose="02020603050405020304" pitchFamily="18" charset="0"/>
              </a:rPr>
              <a:t>Deterrent, Preventive, Retributive and Reformative</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63722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90D640-1B38-8D13-57A5-A56CB3538AD4}"/>
              </a:ext>
            </a:extLst>
          </p:cNvPr>
          <p:cNvSpPr>
            <a:spLocks noGrp="1"/>
          </p:cNvSpPr>
          <p:nvPr>
            <p:ph idx="1"/>
          </p:nvPr>
        </p:nvSpPr>
        <p:spPr>
          <a:xfrm>
            <a:off x="1024127" y="2362201"/>
            <a:ext cx="9720072" cy="3676649"/>
          </a:xfrm>
          <a:noFill/>
        </p:spPr>
        <p:txBody>
          <a:bodyPr>
            <a:noAutofit/>
          </a:bodyPr>
          <a:lstStyle/>
          <a:p>
            <a:pPr marL="342900" indent="-342900" algn="just">
              <a:lnSpc>
                <a:spcPct val="100000"/>
              </a:lnSpc>
              <a:buAutoNum type="arabicPeriod"/>
            </a:pPr>
            <a:r>
              <a:rPr lang="en-US" sz="1600" b="1" u="sng" dirty="0">
                <a:solidFill>
                  <a:srgbClr val="C00000"/>
                </a:solidFill>
                <a:latin typeface="Times New Roman" panose="02020603050405020304" pitchFamily="18" charset="0"/>
                <a:cs typeface="Times New Roman" panose="02020603050405020304" pitchFamily="18" charset="0"/>
              </a:rPr>
              <a:t>Deterrent</a:t>
            </a:r>
            <a:r>
              <a:rPr lang="en-US" sz="1600" b="1" dirty="0">
                <a:solidFill>
                  <a:srgbClr val="C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object of criminal justice in awarding punish­ment, according to this theory is </a:t>
            </a:r>
            <a:r>
              <a:rPr lang="en-US" sz="1600" i="1" dirty="0">
                <a:solidFill>
                  <a:srgbClr val="C00000"/>
                </a:solidFill>
                <a:latin typeface="Times New Roman" panose="02020603050405020304" pitchFamily="18" charset="0"/>
                <a:cs typeface="Times New Roman" panose="02020603050405020304" pitchFamily="18" charset="0"/>
              </a:rPr>
              <a:t>to deter people from committing a crime</a:t>
            </a:r>
            <a:r>
              <a:rPr lang="en-US" sz="1600" dirty="0">
                <a:latin typeface="Times New Roman" panose="02020603050405020304" pitchFamily="18" charset="0"/>
                <a:cs typeface="Times New Roman" panose="02020603050405020304" pitchFamily="18" charset="0"/>
              </a:rPr>
              <a:t>. The infliction of punishment serves as a check on others who are evil-minded. But this theory is not absolutely correct for a hardened criminal, because he/she becomes accustomed to the severity of punishment and no amount of deterrence prevents him from indulging in crime.</a:t>
            </a:r>
          </a:p>
          <a:p>
            <a:pPr marL="342900" indent="-342900" algn="just">
              <a:lnSpc>
                <a:spcPct val="100000"/>
              </a:lnSpc>
              <a:buAutoNum type="arabicPeriod"/>
            </a:pPr>
            <a:r>
              <a:rPr lang="en-US" sz="1600" b="1" u="sng" dirty="0">
                <a:solidFill>
                  <a:srgbClr val="C00000"/>
                </a:solidFill>
                <a:latin typeface="Times New Roman" panose="02020603050405020304" pitchFamily="18" charset="0"/>
                <a:cs typeface="Times New Roman" panose="02020603050405020304" pitchFamily="18" charset="0"/>
              </a:rPr>
              <a:t>Preventive</a:t>
            </a:r>
            <a:r>
              <a:rPr lang="en-US" sz="1600" b="1" dirty="0">
                <a:solidFill>
                  <a:srgbClr val="C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 aims </a:t>
            </a:r>
            <a:r>
              <a:rPr lang="en-US" sz="1600" i="1" dirty="0">
                <a:solidFill>
                  <a:srgbClr val="C00000"/>
                </a:solidFill>
                <a:latin typeface="Times New Roman" panose="02020603050405020304" pitchFamily="18" charset="0"/>
                <a:cs typeface="Times New Roman" panose="02020603050405020304" pitchFamily="18" charset="0"/>
              </a:rPr>
              <a:t>to prevent a repetition to the offence by the offender by giving penalties such as imprisonment, death and exile</a:t>
            </a:r>
            <a:r>
              <a:rPr lang="en-US" sz="1600" dirty="0">
                <a:latin typeface="Times New Roman" panose="02020603050405020304" pitchFamily="18" charset="0"/>
                <a:cs typeface="Times New Roman" panose="02020603050405020304" pitchFamily="18" charset="0"/>
              </a:rPr>
              <a:t>. This form of punishment also fails to achieve the desired end. Persons who visit jail once are habituated to it.</a:t>
            </a:r>
          </a:p>
          <a:p>
            <a:pPr marL="342900" indent="-342900" algn="just">
              <a:lnSpc>
                <a:spcPct val="100000"/>
              </a:lnSpc>
              <a:buAutoNum type="arabicPeriod"/>
            </a:pPr>
            <a:r>
              <a:rPr lang="en-US" sz="1600" b="1" u="sng" dirty="0">
                <a:solidFill>
                  <a:srgbClr val="C00000"/>
                </a:solidFill>
                <a:latin typeface="Times New Roman" panose="02020603050405020304" pitchFamily="18" charset="0"/>
                <a:cs typeface="Times New Roman" panose="02020603050405020304" pitchFamily="18" charset="0"/>
              </a:rPr>
              <a:t>Retributive</a:t>
            </a:r>
            <a:r>
              <a:rPr lang="en-US" sz="1600" b="1" dirty="0">
                <a:solidFill>
                  <a:srgbClr val="C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According to this, </a:t>
            </a:r>
            <a:r>
              <a:rPr lang="en-US" sz="1600" i="1" dirty="0">
                <a:solidFill>
                  <a:srgbClr val="C00000"/>
                </a:solidFill>
                <a:latin typeface="Times New Roman" panose="02020603050405020304" pitchFamily="18" charset="0"/>
                <a:cs typeface="Times New Roman" panose="02020603050405020304" pitchFamily="18" charset="0"/>
              </a:rPr>
              <a:t>the offender should be made to suffer in proportion to the injury caused to the victim, viz., and a tooth for a tooth or an eye for an eye</a:t>
            </a:r>
            <a:r>
              <a:rPr lang="en-US" sz="1600" dirty="0">
                <a:latin typeface="Times New Roman" panose="02020603050405020304" pitchFamily="18" charset="0"/>
                <a:cs typeface="Times New Roman" panose="02020603050405020304" pitchFamily="18" charset="0"/>
              </a:rPr>
              <a:t>. It is a brutal form of punishment and betrays an utter ignorance of the causes that lead to crime.</a:t>
            </a:r>
          </a:p>
          <a:p>
            <a:pPr marL="342900" indent="-342900" algn="just">
              <a:lnSpc>
                <a:spcPct val="100000"/>
              </a:lnSpc>
              <a:buAutoNum type="arabicPeriod"/>
            </a:pPr>
            <a:r>
              <a:rPr lang="en-US" sz="1600" b="1" u="sng" dirty="0">
                <a:solidFill>
                  <a:srgbClr val="C00000"/>
                </a:solidFill>
                <a:latin typeface="Times New Roman" panose="02020603050405020304" pitchFamily="18" charset="0"/>
                <a:cs typeface="Times New Roman" panose="02020603050405020304" pitchFamily="18" charset="0"/>
              </a:rPr>
              <a:t>Reformative</a:t>
            </a:r>
            <a:r>
              <a:rPr lang="en-US" sz="1600" b="1" dirty="0">
                <a:solidFill>
                  <a:srgbClr val="C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object of the punishment must not be to cause vengeance but so </a:t>
            </a:r>
            <a:r>
              <a:rPr lang="en-US" sz="1600" i="1" dirty="0">
                <a:solidFill>
                  <a:srgbClr val="C00000"/>
                </a:solidFill>
                <a:latin typeface="Times New Roman" panose="02020603050405020304" pitchFamily="18" charset="0"/>
                <a:cs typeface="Times New Roman" panose="02020603050405020304" pitchFamily="18" charset="0"/>
              </a:rPr>
              <a:t>to reform the criminal as to prevent him from further crime</a:t>
            </a:r>
            <a:r>
              <a:rPr lang="en-US" sz="16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DDC3E67D-D055-0AEA-434E-D0FF8D23BD2C}"/>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232327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E607-11C4-856D-435D-FF6FF4F76AF7}"/>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Punishment</a:t>
            </a:r>
          </a:p>
        </p:txBody>
      </p:sp>
      <p:sp>
        <p:nvSpPr>
          <p:cNvPr id="3" name="Content Placeholder 2">
            <a:extLst>
              <a:ext uri="{FF2B5EF4-FFF2-40B4-BE49-F238E27FC236}">
                <a16:creationId xmlns:a16="http://schemas.microsoft.com/office/drawing/2014/main" id="{8C16E3CC-8575-7C55-2075-E49C6294DF44}"/>
              </a:ext>
            </a:extLst>
          </p:cNvPr>
          <p:cNvSpPr>
            <a:spLocks noGrp="1"/>
          </p:cNvSpPr>
          <p:nvPr>
            <p:ph idx="1"/>
          </p:nvPr>
        </p:nvSpPr>
        <p:spPr/>
        <p:txBody>
          <a:bodyPr>
            <a:normAutofit/>
          </a:bodyPr>
          <a:lstStyle/>
          <a:p>
            <a:pPr marL="0" indent="0" algn="ctr">
              <a:lnSpc>
                <a:spcPct val="100000"/>
              </a:lnSpc>
              <a:buNone/>
            </a:pPr>
            <a:r>
              <a:rPr lang="en-US" sz="1600" b="1" u="sng" dirty="0">
                <a:solidFill>
                  <a:srgbClr val="C00000"/>
                </a:solidFill>
                <a:latin typeface="Times New Roman" panose="02020603050405020304" pitchFamily="18" charset="0"/>
                <a:cs typeface="Times New Roman" panose="02020603050405020304" pitchFamily="18" charset="0"/>
              </a:rPr>
              <a:t>WHAT IS PUNISHMENT?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Punishment is the </a:t>
            </a:r>
            <a:r>
              <a:rPr lang="en-US" sz="1600" b="1" i="1" dirty="0">
                <a:solidFill>
                  <a:srgbClr val="FF0000"/>
                </a:solidFill>
                <a:latin typeface="Times New Roman" panose="02020603050405020304" pitchFamily="18" charset="0"/>
                <a:cs typeface="Times New Roman" panose="02020603050405020304" pitchFamily="18" charset="0"/>
              </a:rPr>
              <a:t>“imposition of an undesirable outcome on a group or individual”</a:t>
            </a:r>
            <a:r>
              <a:rPr lang="en-US" sz="160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practice of the punishment of crimes is known as </a:t>
            </a:r>
            <a:r>
              <a:rPr lang="en-US" sz="1600" b="1" dirty="0">
                <a:latin typeface="Times New Roman" panose="02020603050405020304" pitchFamily="18" charset="0"/>
                <a:cs typeface="Times New Roman" panose="02020603050405020304" pitchFamily="18" charset="0"/>
              </a:rPr>
              <a:t>penology</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Punishment will be carried out formally under a law system or informally in other social settings such as within a family.</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Reason for punishment includes – </a:t>
            </a:r>
            <a:r>
              <a:rPr lang="en-US" sz="1600" b="1" dirty="0">
                <a:solidFill>
                  <a:srgbClr val="FF0000"/>
                </a:solidFill>
                <a:latin typeface="Times New Roman" panose="02020603050405020304" pitchFamily="18" charset="0"/>
                <a:cs typeface="Times New Roman" panose="02020603050405020304" pitchFamily="18" charset="0"/>
              </a:rPr>
              <a:t>deterrence, rehabilitation, incapacitation, etc.</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Punishment can be harmful as well as positive.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 The depletion of behavior via the application of an unpleasant stimulus is known as </a:t>
            </a:r>
            <a:r>
              <a:rPr lang="en-US" sz="1600" b="1" i="1" dirty="0">
                <a:latin typeface="Times New Roman" panose="02020603050405020304" pitchFamily="18" charset="0"/>
                <a:cs typeface="Times New Roman" panose="02020603050405020304" pitchFamily="18" charset="0"/>
              </a:rPr>
              <a:t>positive punishment</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b) Removing a peaceful stimulus is known as </a:t>
            </a:r>
            <a:r>
              <a:rPr lang="en-US" sz="1600" b="1" i="1" dirty="0">
                <a:latin typeface="Times New Roman" panose="02020603050405020304" pitchFamily="18" charset="0"/>
                <a:cs typeface="Times New Roman" panose="02020603050405020304" pitchFamily="18" charset="0"/>
              </a:rPr>
              <a:t>negative punishment</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05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70AF-CA72-30CB-84F1-ED6C03216C32}"/>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Kinds of punishment</a:t>
            </a:r>
          </a:p>
        </p:txBody>
      </p:sp>
      <p:sp>
        <p:nvSpPr>
          <p:cNvPr id="3" name="Content Placeholder 2">
            <a:extLst>
              <a:ext uri="{FF2B5EF4-FFF2-40B4-BE49-F238E27FC236}">
                <a16:creationId xmlns:a16="http://schemas.microsoft.com/office/drawing/2014/main" id="{200562E9-7834-A458-BEFE-D05F82A173D9}"/>
              </a:ext>
            </a:extLst>
          </p:cNvPr>
          <p:cNvSpPr>
            <a:spLocks noGrp="1"/>
          </p:cNvSpPr>
          <p:nvPr>
            <p:ph idx="1"/>
          </p:nvPr>
        </p:nvSpPr>
        <p:spPr>
          <a:xfrm>
            <a:off x="1024128" y="2285999"/>
            <a:ext cx="9720073" cy="4371975"/>
          </a:xfrm>
        </p:spPr>
        <p:txBody>
          <a:bodyPr>
            <a:noAutofit/>
          </a:bodyPr>
          <a:lstStyle/>
          <a:p>
            <a:pPr marL="0" indent="0" algn="just">
              <a:lnSpc>
                <a:spcPct val="110000"/>
              </a:lnSpc>
              <a:buNone/>
            </a:pPr>
            <a:r>
              <a:rPr lang="en-US" sz="1600" b="1" dirty="0">
                <a:solidFill>
                  <a:srgbClr val="FF0000"/>
                </a:solidFill>
                <a:latin typeface="Times New Roman" panose="02020603050405020304" pitchFamily="18" charset="0"/>
                <a:cs typeface="Times New Roman" panose="02020603050405020304" pitchFamily="18" charset="0"/>
              </a:rPr>
              <a:t>Section 53 of the IPC, 1860</a:t>
            </a:r>
            <a:r>
              <a:rPr lang="en-US" sz="1600" dirty="0">
                <a:latin typeface="Times New Roman" panose="02020603050405020304" pitchFamily="18" charset="0"/>
                <a:cs typeface="Times New Roman" panose="02020603050405020304" pitchFamily="18" charset="0"/>
              </a:rPr>
              <a:t> mentions </a:t>
            </a:r>
            <a:r>
              <a:rPr lang="en-US" sz="1600" b="1" i="1" dirty="0">
                <a:latin typeface="Times New Roman" panose="02020603050405020304" pitchFamily="18" charset="0"/>
                <a:cs typeface="Times New Roman" panose="02020603050405020304" pitchFamily="18" charset="0"/>
              </a:rPr>
              <a:t>five kinds of punishments</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 Death Penalty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capital punishment, as the criminal hangs until death. This type of punishment is rare.</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Death punishment can be provided for offences under sections 121, 132, etc.</a:t>
            </a:r>
          </a:p>
          <a:p>
            <a:pPr algn="just">
              <a:lnSpc>
                <a:spcPct val="1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b) Life Imprisonment –</a:t>
            </a: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Imprisonment for life means being in jail for the whole of the remaining life period of the criminal’s natural life.</a:t>
            </a: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per section 57 of IPC, life imprisonment is 20 years. Imprisonment for life cannot be simple; it is always rigorous.</a:t>
            </a: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supreme court of India defined imprisonment for life as imprisonment for the remainder of the natural energy of the criminal.</a:t>
            </a:r>
          </a:p>
        </p:txBody>
      </p:sp>
    </p:spTree>
    <p:extLst>
      <p:ext uri="{BB962C8B-B14F-4D97-AF65-F5344CB8AC3E}">
        <p14:creationId xmlns:p14="http://schemas.microsoft.com/office/powerpoint/2010/main" val="4100376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562E9-7834-A458-BEFE-D05F82A173D9}"/>
              </a:ext>
            </a:extLst>
          </p:cNvPr>
          <p:cNvSpPr>
            <a:spLocks noGrp="1"/>
          </p:cNvSpPr>
          <p:nvPr>
            <p:ph idx="1"/>
          </p:nvPr>
        </p:nvSpPr>
        <p:spPr>
          <a:xfrm>
            <a:off x="995553" y="1971675"/>
            <a:ext cx="10434447" cy="4781550"/>
          </a:xfrm>
        </p:spPr>
        <p:txBody>
          <a:bodyPr>
            <a:noAutofit/>
          </a:bodyPr>
          <a:lstStyle/>
          <a:p>
            <a:pPr marL="0" indent="0" algn="just">
              <a:lnSpc>
                <a:spcPct val="100000"/>
              </a:lnSpc>
              <a:buNone/>
            </a:pPr>
            <a:r>
              <a:rPr lang="en-US" sz="1600" b="1" dirty="0">
                <a:latin typeface="Times New Roman" panose="02020603050405020304" pitchFamily="18" charset="0"/>
                <a:cs typeface="Times New Roman" panose="02020603050405020304" pitchFamily="18" charset="0"/>
              </a:rPr>
              <a:t>c) Imprisonment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punishment removes all the convict’s freedom and puts him in jail.</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are </a:t>
            </a:r>
            <a:r>
              <a:rPr lang="en-US" sz="1600" b="1" i="1" dirty="0">
                <a:latin typeface="Times New Roman" panose="02020603050405020304" pitchFamily="18" charset="0"/>
                <a:cs typeface="Times New Roman" panose="02020603050405020304" pitchFamily="18" charset="0"/>
              </a:rPr>
              <a:t>two kinds of imprisonment </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b="1" i="1" dirty="0">
                <a:solidFill>
                  <a:srgbClr val="FF0000"/>
                </a:solidFill>
                <a:latin typeface="Times New Roman" panose="02020603050405020304" pitchFamily="18" charset="0"/>
                <a:cs typeface="Times New Roman" panose="02020603050405020304" pitchFamily="18" charset="0"/>
              </a:rPr>
              <a:t>i) Rigorous: </a:t>
            </a:r>
            <a:r>
              <a:rPr lang="en-US" sz="1600" dirty="0">
                <a:latin typeface="Times New Roman" panose="02020603050405020304" pitchFamily="18" charset="0"/>
                <a:cs typeface="Times New Roman" panose="02020603050405020304" pitchFamily="18" charset="0"/>
              </a:rPr>
              <a:t>In rigorous imprisonment, the convict works hard as a laborer. They are assigned tasks like cutting wood, digging, etc.</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a:t>
            </a:r>
            <a:r>
              <a:rPr lang="en-US" sz="1600" b="1" i="1" dirty="0">
                <a:solidFill>
                  <a:srgbClr val="FF0000"/>
                </a:solidFill>
                <a:latin typeface="Times New Roman" panose="02020603050405020304" pitchFamily="18" charset="0"/>
                <a:cs typeface="Times New Roman" panose="02020603050405020304" pitchFamily="18" charset="0"/>
              </a:rPr>
              <a:t>ii) Simple: </a:t>
            </a:r>
            <a:r>
              <a:rPr lang="en-US" sz="1600" dirty="0">
                <a:latin typeface="Times New Roman" panose="02020603050405020304" pitchFamily="18" charset="0"/>
                <a:cs typeface="Times New Roman" panose="02020603050405020304" pitchFamily="18" charset="0"/>
              </a:rPr>
              <a:t>Imprisonment where an accused convicted of a crime is kept in prison without any labor or hard work.</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d) Forfeiture of Property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Under this punishment, the government seizes all the property or assets of the convicted.</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seized property or asset may be movable or immovable.</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Forfeiture of property as punishment is for offences under section 126  and section 127.</a:t>
            </a:r>
          </a:p>
        </p:txBody>
      </p:sp>
      <p:sp>
        <p:nvSpPr>
          <p:cNvPr id="6" name="TextBox 5">
            <a:extLst>
              <a:ext uri="{FF2B5EF4-FFF2-40B4-BE49-F238E27FC236}">
                <a16:creationId xmlns:a16="http://schemas.microsoft.com/office/drawing/2014/main" id="{C2F30556-34E2-01DB-C0B0-6283FD6F3175}"/>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06482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562E9-7834-A458-BEFE-D05F82A173D9}"/>
              </a:ext>
            </a:extLst>
          </p:cNvPr>
          <p:cNvSpPr>
            <a:spLocks noGrp="1"/>
          </p:cNvSpPr>
          <p:nvPr>
            <p:ph idx="1"/>
          </p:nvPr>
        </p:nvSpPr>
        <p:spPr>
          <a:xfrm>
            <a:off x="1024128" y="2286000"/>
            <a:ext cx="9720073" cy="4248150"/>
          </a:xfrm>
        </p:spPr>
        <p:txBody>
          <a:bodyPr>
            <a:normAutofit/>
          </a:bodyPr>
          <a:lstStyle/>
          <a:p>
            <a:pPr marL="0" indent="0" algn="just">
              <a:lnSpc>
                <a:spcPct val="100000"/>
              </a:lnSpc>
              <a:buNone/>
            </a:pPr>
            <a:r>
              <a:rPr lang="en-US" sz="1600" b="1" dirty="0">
                <a:latin typeface="Times New Roman" panose="02020603050405020304" pitchFamily="18" charset="0"/>
                <a:cs typeface="Times New Roman" panose="02020603050405020304" pitchFamily="18" charset="0"/>
              </a:rPr>
              <a:t>e) Fine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a kind of </a:t>
            </a:r>
            <a:r>
              <a:rPr lang="en-US" sz="1600" b="1" i="1" dirty="0">
                <a:solidFill>
                  <a:srgbClr val="FF0000"/>
                </a:solidFill>
                <a:latin typeface="Times New Roman" panose="02020603050405020304" pitchFamily="18" charset="0"/>
                <a:cs typeface="Times New Roman" panose="02020603050405020304" pitchFamily="18" charset="0"/>
              </a:rPr>
              <a:t>monetary punishment.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convict has to pay the fine as a punishment for the offence.</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According to section 64 of the Indian Penal Code, if anyone fails to pay a fine, the court can issue orders for imprisonment.</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f) Solitary Confinement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Solitary confinement means keeping the convict isolated and away from any interaction with the world.</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comes under Section 73 of the Indian Penal Code.</a:t>
            </a:r>
          </a:p>
        </p:txBody>
      </p:sp>
      <p:sp>
        <p:nvSpPr>
          <p:cNvPr id="7" name="TextBox 6">
            <a:extLst>
              <a:ext uri="{FF2B5EF4-FFF2-40B4-BE49-F238E27FC236}">
                <a16:creationId xmlns:a16="http://schemas.microsoft.com/office/drawing/2014/main" id="{8655AA08-BF88-A6E2-7459-FD808C523B55}"/>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85211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5D24E-DE6E-4291-D092-A89DE414BC09}"/>
              </a:ext>
            </a:extLst>
          </p:cNvPr>
          <p:cNvSpPr>
            <a:spLocks noGrp="1"/>
          </p:cNvSpPr>
          <p:nvPr>
            <p:ph type="title"/>
          </p:nvPr>
        </p:nvSpPr>
        <p:spPr>
          <a:xfrm>
            <a:off x="1024127" y="376808"/>
            <a:ext cx="10224897" cy="1499616"/>
          </a:xfrm>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Primary and sanctioning rights</a:t>
            </a:r>
          </a:p>
        </p:txBody>
      </p:sp>
      <p:sp>
        <p:nvSpPr>
          <p:cNvPr id="3" name="Content Placeholder 2">
            <a:extLst>
              <a:ext uri="{FF2B5EF4-FFF2-40B4-BE49-F238E27FC236}">
                <a16:creationId xmlns:a16="http://schemas.microsoft.com/office/drawing/2014/main" id="{28B874F9-CF0B-249E-C299-DD30E23F9576}"/>
              </a:ext>
            </a:extLst>
          </p:cNvPr>
          <p:cNvSpPr>
            <a:spLocks noGrp="1"/>
          </p:cNvSpPr>
          <p:nvPr>
            <p:ph idx="1"/>
          </p:nvPr>
        </p:nvSpPr>
        <p:spPr>
          <a:xfrm>
            <a:off x="1024127" y="1685924"/>
            <a:ext cx="10224896" cy="4981575"/>
          </a:xfrm>
        </p:spPr>
        <p:txBody>
          <a:bodyPr>
            <a:noAutofit/>
          </a:bodyPr>
          <a:lstStyle/>
          <a:p>
            <a:pPr marL="0" indent="0" algn="ctr">
              <a:lnSpc>
                <a:spcPct val="100000"/>
              </a:lnSpc>
              <a:buNone/>
            </a:pPr>
            <a:r>
              <a:rPr lang="en-US" sz="1600" b="1" u="sng" dirty="0">
                <a:solidFill>
                  <a:srgbClr val="C00000"/>
                </a:solidFill>
                <a:latin typeface="Times New Roman" panose="02020603050405020304" pitchFamily="18" charset="0"/>
                <a:cs typeface="Times New Roman" panose="02020603050405020304" pitchFamily="18" charset="0"/>
              </a:rPr>
              <a:t>Primary Rights</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Primary rights or rights may be explained as </a:t>
            </a:r>
            <a:r>
              <a:rPr lang="en-US" sz="1600" b="1" i="1" dirty="0">
                <a:solidFill>
                  <a:srgbClr val="C00000"/>
                </a:solidFill>
                <a:latin typeface="Times New Roman" panose="02020603050405020304" pitchFamily="18" charset="0"/>
                <a:cs typeface="Times New Roman" panose="02020603050405020304" pitchFamily="18" charset="0"/>
              </a:rPr>
              <a:t>the bundle of rights which are the privileges enjoyed by any person, e.g., a person’s right to liberty, safety and reputation</a:t>
            </a:r>
            <a:r>
              <a:rPr lang="en-US" sz="1600" dirty="0">
                <a:latin typeface="Times New Roman" panose="02020603050405020304" pitchFamily="18" charset="0"/>
                <a:cs typeface="Times New Roman" panose="02020603050405020304" pitchFamily="18" charset="0"/>
              </a:rPr>
              <a:t>.</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A violation of breach of the primary rights </a:t>
            </a:r>
            <a:r>
              <a:rPr lang="en-US" sz="1600" i="1" dirty="0">
                <a:latin typeface="Times New Roman" panose="02020603050405020304" pitchFamily="18" charset="0"/>
                <a:cs typeface="Times New Roman" panose="02020603050405020304" pitchFamily="18" charset="0"/>
              </a:rPr>
              <a:t>gives rise to a sanctioning right or remedial right</a:t>
            </a:r>
            <a:r>
              <a:rPr lang="en-US" sz="1600" dirty="0">
                <a:latin typeface="Times New Roman" panose="02020603050405020304" pitchFamily="18" charset="0"/>
                <a:cs typeface="Times New Roman" panose="02020603050405020304" pitchFamily="18" charset="0"/>
              </a:rPr>
              <a:t>. </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Primary rights exist independently, while sanctioning rights have no independent existence and arise only on the violation of primary rights.</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The enforcement of a primary right is called </a:t>
            </a:r>
            <a:r>
              <a:rPr lang="en-US" sz="1600" b="1" i="1" dirty="0">
                <a:solidFill>
                  <a:srgbClr val="C00000"/>
                </a:solidFill>
                <a:latin typeface="Times New Roman" panose="02020603050405020304" pitchFamily="18" charset="0"/>
                <a:cs typeface="Times New Roman" panose="02020603050405020304" pitchFamily="18" charset="0"/>
              </a:rPr>
              <a:t>specific enforce­ment</a:t>
            </a:r>
            <a:r>
              <a:rPr lang="en-US" sz="1600" dirty="0">
                <a:latin typeface="Times New Roman" panose="02020603050405020304" pitchFamily="18" charset="0"/>
                <a:cs typeface="Times New Roman" panose="02020603050405020304" pitchFamily="18" charset="0"/>
              </a:rPr>
              <a:t>: the enforcement of a sanctioning right may, according to Salmond, be called sectional enforcement. Proceedings to compel a defendant to pay a debt, to perform a contract or to repay money wrongly received, furnish examples of specific enforcement and the right enforced is primary right.</a:t>
            </a:r>
          </a:p>
          <a:p>
            <a:pPr marL="0" indent="0" algn="ctr">
              <a:lnSpc>
                <a:spcPct val="110000"/>
              </a:lnSpc>
              <a:buNone/>
            </a:pPr>
            <a:r>
              <a:rPr lang="en-US" sz="1600" b="1" u="sng" dirty="0">
                <a:solidFill>
                  <a:srgbClr val="C00000"/>
                </a:solidFill>
                <a:latin typeface="Times New Roman" panose="02020603050405020304" pitchFamily="18" charset="0"/>
                <a:cs typeface="Times New Roman" panose="02020603050405020304" pitchFamily="18" charset="0"/>
              </a:rPr>
              <a:t>Sanctioning Rights</a:t>
            </a:r>
            <a:endParaRPr lang="en-US" sz="1600" dirty="0">
              <a:latin typeface="Times New Roman" panose="02020603050405020304" pitchFamily="18" charset="0"/>
              <a:cs typeface="Times New Roman" panose="02020603050405020304" pitchFamily="18" charset="0"/>
            </a:endParaRPr>
          </a:p>
          <a:p>
            <a:pPr marL="0" indent="0" algn="just">
              <a:lnSpc>
                <a:spcPct val="110000"/>
              </a:lnSpc>
              <a:buNone/>
            </a:pPr>
            <a:r>
              <a:rPr lang="en-US" sz="1600" dirty="0">
                <a:latin typeface="Times New Roman" panose="02020603050405020304" pitchFamily="18" charset="0"/>
                <a:cs typeface="Times New Roman" panose="02020603050405020304" pitchFamily="18" charset="0"/>
              </a:rPr>
              <a:t>Sanctioning rights are divisible into two kinds:</a:t>
            </a:r>
          </a:p>
          <a:p>
            <a:pPr marL="342900" indent="-342900" algn="just">
              <a:lnSpc>
                <a:spcPct val="110000"/>
              </a:lnSpc>
              <a:buAutoNum type="alphaLcParenBoth"/>
            </a:pPr>
            <a:r>
              <a:rPr lang="en-US" sz="1400" dirty="0">
                <a:latin typeface="Times New Roman" panose="02020603050405020304" pitchFamily="18" charset="0"/>
                <a:cs typeface="Times New Roman" panose="02020603050405020304" pitchFamily="18" charset="0"/>
              </a:rPr>
              <a:t>rights to exact and receive from the defendant a sum of money by way of pecuniary penalty for the wrong which he has committed;</a:t>
            </a:r>
          </a:p>
          <a:p>
            <a:pPr marL="342900" indent="-342900" algn="just">
              <a:lnSpc>
                <a:spcPct val="110000"/>
              </a:lnSpc>
              <a:buAutoNum type="alphaLcParenBoth"/>
            </a:pPr>
            <a:r>
              <a:rPr lang="en-US" sz="1400" dirty="0">
                <a:latin typeface="Times New Roman" panose="02020603050405020304" pitchFamily="18" charset="0"/>
                <a:cs typeface="Times New Roman" panose="02020603050405020304" pitchFamily="18" charset="0"/>
              </a:rPr>
              <a:t>rights to exact and receive damages to compensa­tion for the injury that may have been caused to the sufferer.</a:t>
            </a:r>
          </a:p>
          <a:p>
            <a:pPr marL="0" indent="0" algn="just">
              <a:lnSpc>
                <a:spcPct val="11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577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CFD1-942E-2255-221C-EC06FFB968D0}"/>
              </a:ext>
            </a:extLst>
          </p:cNvPr>
          <p:cNvSpPr>
            <a:spLocks noGrp="1"/>
          </p:cNvSpPr>
          <p:nvPr>
            <p:ph type="title"/>
          </p:nvPr>
        </p:nvSpPr>
        <p:spPr>
          <a:xfrm>
            <a:off x="1024127" y="585216"/>
            <a:ext cx="10682097" cy="1499616"/>
          </a:xfrm>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Primary and secondary functions of court of law</a:t>
            </a:r>
          </a:p>
        </p:txBody>
      </p:sp>
      <p:sp>
        <p:nvSpPr>
          <p:cNvPr id="3" name="Content Placeholder 2">
            <a:extLst>
              <a:ext uri="{FF2B5EF4-FFF2-40B4-BE49-F238E27FC236}">
                <a16:creationId xmlns:a16="http://schemas.microsoft.com/office/drawing/2014/main" id="{CD4B730C-8FE2-5FEC-DDC8-E211AB781310}"/>
              </a:ext>
            </a:extLst>
          </p:cNvPr>
          <p:cNvSpPr>
            <a:spLocks noGrp="1"/>
          </p:cNvSpPr>
          <p:nvPr>
            <p:ph idx="1"/>
          </p:nvPr>
        </p:nvSpPr>
        <p:spPr>
          <a:xfrm>
            <a:off x="1024127" y="2343150"/>
            <a:ext cx="9720073" cy="4023360"/>
          </a:xfrm>
        </p:spPr>
        <p:txBody>
          <a:bodyPr>
            <a:normAutofit/>
          </a:bodyPr>
          <a:lstStyle/>
          <a:p>
            <a:pPr marL="0" indent="0" algn="ctr">
              <a:lnSpc>
                <a:spcPct val="100000"/>
              </a:lnSpc>
              <a:buNone/>
            </a:pPr>
            <a:r>
              <a:rPr lang="en-US" sz="1600" b="1" u="sng" dirty="0">
                <a:solidFill>
                  <a:srgbClr val="C00000"/>
                </a:solidFill>
                <a:latin typeface="Times New Roman" panose="02020603050405020304" pitchFamily="18" charset="0"/>
                <a:cs typeface="Times New Roman" panose="02020603050405020304" pitchFamily="18" charset="0"/>
              </a:rPr>
              <a:t>Primary Functions of Courts of Law</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primary functions of a court of law are the </a:t>
            </a:r>
            <a:r>
              <a:rPr lang="en-US" sz="1600" b="1" i="1" dirty="0">
                <a:solidFill>
                  <a:schemeClr val="accent2"/>
                </a:solidFill>
                <a:latin typeface="Times New Roman" panose="02020603050405020304" pitchFamily="18" charset="0"/>
                <a:cs typeface="Times New Roman" panose="02020603050405020304" pitchFamily="18" charset="0"/>
              </a:rPr>
              <a:t>administration of justice</a:t>
            </a:r>
            <a:r>
              <a:rPr lang="en-US" sz="1600" dirty="0">
                <a:latin typeface="Times New Roman" panose="02020603050405020304" pitchFamily="18" charset="0"/>
                <a:cs typeface="Times New Roman" panose="02020603050405020304" pitchFamily="18" charset="0"/>
              </a:rPr>
              <a:t>, viz., the application by the State of the sanction of physical force to the rules of justice. Justice is administered by a court by the enforcement of a right and the punishment of wrongs. </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lgn="ctr">
              <a:lnSpc>
                <a:spcPct val="100000"/>
              </a:lnSpc>
              <a:buNone/>
            </a:pPr>
            <a:r>
              <a:rPr lang="en-US" sz="1600" b="1" u="sng" dirty="0">
                <a:solidFill>
                  <a:srgbClr val="C00000"/>
                </a:solidFill>
                <a:latin typeface="Times New Roman" panose="02020603050405020304" pitchFamily="18" charset="0"/>
                <a:cs typeface="Times New Roman" panose="02020603050405020304" pitchFamily="18" charset="0"/>
              </a:rPr>
              <a:t>Secondary Functions of Courts of Law</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secondary func­tions of courts of law consist of activities which, though primarily exercisable by the State, have for the sake of convenience been dele­gated to the courts of law.</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secondary functions of the courts are rapidly increasing with the growth of civilization. They have been classified by Salmond into four groups: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997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B730C-8FE2-5FEC-DDC8-E211AB781310}"/>
              </a:ext>
            </a:extLst>
          </p:cNvPr>
          <p:cNvSpPr>
            <a:spLocks noGrp="1"/>
          </p:cNvSpPr>
          <p:nvPr>
            <p:ph idx="1"/>
          </p:nvPr>
        </p:nvSpPr>
        <p:spPr>
          <a:xfrm>
            <a:off x="1024128" y="781049"/>
            <a:ext cx="10510647" cy="5838825"/>
          </a:xfrm>
        </p:spPr>
        <p:txBody>
          <a:bodyPr>
            <a:noAutofit/>
          </a:bodyPr>
          <a:lstStyle/>
          <a:p>
            <a:pPr marL="342900" indent="-342900" algn="just">
              <a:lnSpc>
                <a:spcPct val="120000"/>
              </a:lnSpc>
              <a:buFont typeface="+mj-lt"/>
              <a:buAutoNum type="arabicPeriod"/>
            </a:pPr>
            <a:r>
              <a:rPr lang="en-US" sz="1600" b="1" dirty="0">
                <a:solidFill>
                  <a:schemeClr val="accent2"/>
                </a:solidFill>
                <a:latin typeface="Times New Roman" panose="02020603050405020304" pitchFamily="18" charset="0"/>
                <a:cs typeface="Times New Roman" panose="02020603050405020304" pitchFamily="18" charset="0"/>
              </a:rPr>
              <a:t>Petition of Right</a:t>
            </a:r>
            <a:r>
              <a:rPr lang="en-US" sz="1600" dirty="0">
                <a:solidFill>
                  <a:schemeClr val="accent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 subject claims a debt or any other right against the State, or raises an action for breach of a contract against the State, he can file a petition of right in a court of law. The court will investigate the claim and pronounce judgment in accordance with law. </a:t>
            </a:r>
          </a:p>
          <a:p>
            <a:pPr marL="342900" indent="-342900" algn="just">
              <a:lnSpc>
                <a:spcPct val="120000"/>
              </a:lnSpc>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lnSpc>
                <a:spcPct val="120000"/>
              </a:lnSpc>
              <a:buFont typeface="+mj-lt"/>
              <a:buAutoNum type="arabicPeriod"/>
            </a:pPr>
            <a:r>
              <a:rPr lang="en-US" sz="1600" b="1" dirty="0">
                <a:solidFill>
                  <a:schemeClr val="accent2"/>
                </a:solidFill>
                <a:latin typeface="Times New Roman" panose="02020603050405020304" pitchFamily="18" charset="0"/>
                <a:cs typeface="Times New Roman" panose="02020603050405020304" pitchFamily="18" charset="0"/>
              </a:rPr>
              <a:t>Declaration of Dight: </a:t>
            </a:r>
            <a:r>
              <a:rPr lang="en-US" sz="1600" dirty="0">
                <a:latin typeface="Times New Roman" panose="02020603050405020304" pitchFamily="18" charset="0"/>
                <a:cs typeface="Times New Roman" panose="02020603050405020304" pitchFamily="18" charset="0"/>
              </a:rPr>
              <a:t>A litigant may require the assistance of a court of law not only for the enforcement of any right but also for a declaration that such a right exists. He seeks the assistance of the courts because his rights, though not violated, are uncertain. Examples of declaratory proceedings are declaration of legitimacy, declaration of nullity of marriage, etc.</a:t>
            </a:r>
          </a:p>
          <a:p>
            <a:pPr marL="342900" indent="-342900" algn="just">
              <a:lnSpc>
                <a:spcPct val="120000"/>
              </a:lnSpc>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lnSpc>
                <a:spcPct val="120000"/>
              </a:lnSpc>
              <a:buFont typeface="+mj-lt"/>
              <a:buAutoNum type="arabicPeriod"/>
            </a:pPr>
            <a:r>
              <a:rPr lang="en-US" sz="1600" b="1" dirty="0">
                <a:solidFill>
                  <a:schemeClr val="accent2"/>
                </a:solidFill>
                <a:latin typeface="Times New Roman" panose="02020603050405020304" pitchFamily="18" charset="0"/>
                <a:cs typeface="Times New Roman" panose="02020603050405020304" pitchFamily="18" charset="0"/>
              </a:rPr>
              <a:t>Administration:</a:t>
            </a:r>
            <a:r>
              <a:rPr lang="en-US" sz="1600" dirty="0">
                <a:latin typeface="Times New Roman" panose="02020603050405020304" pitchFamily="18" charset="0"/>
                <a:cs typeface="Times New Roman" panose="02020603050405020304" pitchFamily="18" charset="0"/>
              </a:rPr>
              <a:t> A third form of secondary judicial action includes those cases where the court undertakes the management and distribution of properly by means of the administration of trust, liqui­dation of a company by the court or realization and distribution of an insolvent casual.</a:t>
            </a:r>
          </a:p>
          <a:p>
            <a:pPr marL="342900" indent="-342900" algn="just">
              <a:lnSpc>
                <a:spcPct val="120000"/>
              </a:lnSpc>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lnSpc>
                <a:spcPct val="120000"/>
              </a:lnSpc>
              <a:buFont typeface="+mj-lt"/>
              <a:buAutoNum type="arabicPeriod"/>
            </a:pPr>
            <a:r>
              <a:rPr lang="en-US" sz="1600" b="1" dirty="0">
                <a:solidFill>
                  <a:schemeClr val="accent2"/>
                </a:solidFill>
                <a:latin typeface="Times New Roman" panose="02020603050405020304" pitchFamily="18" charset="0"/>
                <a:cs typeface="Times New Roman" panose="02020603050405020304" pitchFamily="18" charset="0"/>
              </a:rPr>
              <a:t>Titles of Right</a:t>
            </a:r>
            <a:r>
              <a:rPr lang="en-US" sz="1600" dirty="0">
                <a:latin typeface="Times New Roman" panose="02020603050405020304" pitchFamily="18" charset="0"/>
                <a:cs typeface="Times New Roman" panose="02020603050405020304" pitchFamily="18" charset="0"/>
              </a:rPr>
              <a:t>: Sometimes judicial decrees are employed as the means of creating, extinguishing or transferring rights, e.g., a divorce decoct, a decoct ordering judicial separation, or an adjudica­tion of insolvency. In such cases the judgment does not operate as the remedy of a wrong, but as the little of a right.</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33B4BA-3B51-0537-DEDD-267857345BD6}"/>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17101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B39A-C507-D404-6248-A791C601480B}"/>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law</a:t>
            </a:r>
          </a:p>
        </p:txBody>
      </p:sp>
      <p:sp>
        <p:nvSpPr>
          <p:cNvPr id="3" name="Content Placeholder 2">
            <a:extLst>
              <a:ext uri="{FF2B5EF4-FFF2-40B4-BE49-F238E27FC236}">
                <a16:creationId xmlns:a16="http://schemas.microsoft.com/office/drawing/2014/main" id="{D220F3DA-32B7-D568-AD90-F8D95870ED24}"/>
              </a:ext>
            </a:extLst>
          </p:cNvPr>
          <p:cNvSpPr>
            <a:spLocks noGrp="1"/>
          </p:cNvSpPr>
          <p:nvPr>
            <p:ph idx="1"/>
          </p:nvPr>
        </p:nvSpPr>
        <p:spPr/>
        <p:txBody>
          <a:bodyPr>
            <a:normAutofit/>
          </a:bodyPr>
          <a:lstStyle/>
          <a:p>
            <a:pPr marL="0" indent="0" algn="just">
              <a:lnSpc>
                <a:spcPct val="100000"/>
              </a:lnSpc>
              <a:buNone/>
            </a:pPr>
            <a:r>
              <a:rPr lang="en-US" sz="1600" b="0" i="0" u="none" strike="noStrike" baseline="0" dirty="0">
                <a:latin typeface="Times-Roman"/>
              </a:rPr>
              <a:t>Although, there is no general definition of Law which includes all the aspects of Law yet for a general understanding, some of the important definitions are </a:t>
            </a:r>
            <a:r>
              <a:rPr lang="en-IN" sz="1600" b="0" i="0" u="none" strike="noStrike" baseline="0" dirty="0">
                <a:latin typeface="Times-Roman"/>
              </a:rPr>
              <a:t>as follows:</a:t>
            </a:r>
            <a:endParaRPr lang="en-IN" sz="16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Aristotle</a:t>
            </a:r>
            <a:r>
              <a:rPr lang="en-US" sz="1600" dirty="0">
                <a:latin typeface="Times New Roman" panose="02020603050405020304" pitchFamily="18" charset="0"/>
                <a:cs typeface="Times New Roman" panose="02020603050405020304" pitchFamily="18" charset="0"/>
              </a:rPr>
              <a:t>		It (perfect law) is inherent in the nature of man/woman and can be discovered through reason. 		It is immutable, universal and capable of growth.</a:t>
            </a:r>
          </a:p>
          <a:p>
            <a:pPr marL="0" indent="0"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Austin</a:t>
            </a:r>
            <a:r>
              <a:rPr lang="en-US" sz="1600" dirty="0">
                <a:latin typeface="Times New Roman" panose="02020603050405020304" pitchFamily="18" charset="0"/>
                <a:cs typeface="Times New Roman" panose="02020603050405020304" pitchFamily="18" charset="0"/>
              </a:rPr>
              <a:t>		Austin says “Law is the command of Sovereign.” Rules laid down by political superiors to 		political inferiors. In other words, body of command by a sovereign (a monarch or a supreme 		ruler) member or members of an independent society wherein the author of law is supreme.</a:t>
            </a:r>
          </a:p>
          <a:p>
            <a:pPr marL="0" indent="0"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Paton</a:t>
            </a:r>
            <a:r>
              <a:rPr lang="en-US" sz="1600" dirty="0">
                <a:latin typeface="Times New Roman" panose="02020603050405020304" pitchFamily="18" charset="0"/>
                <a:cs typeface="Times New Roman" panose="02020603050405020304" pitchFamily="18" charset="0"/>
              </a:rPr>
              <a:t>		According to Paton “Law consists of a body of rules which are seen to operate as binding rules 		in the community by means of which sufficient compliance with the rules may be secured to 		enable the set of rules to be seen as binding.”</a:t>
            </a:r>
          </a:p>
          <a:p>
            <a:pPr marL="0" indent="0"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A.V. Dicey </a:t>
            </a:r>
            <a:r>
              <a:rPr lang="en-US" sz="1600" dirty="0">
                <a:latin typeface="Times New Roman" panose="02020603050405020304" pitchFamily="18" charset="0"/>
                <a:cs typeface="Times New Roman" panose="02020603050405020304" pitchFamily="18" charset="0"/>
              </a:rPr>
              <a:t>	In the words of A. V. Dicey, “Law is the reflection of Public opinion.”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258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AB01-07E0-8B18-8787-C976C834B9EF}"/>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CRIME?</a:t>
            </a:r>
          </a:p>
        </p:txBody>
      </p:sp>
      <p:sp>
        <p:nvSpPr>
          <p:cNvPr id="3" name="Content Placeholder 2">
            <a:extLst>
              <a:ext uri="{FF2B5EF4-FFF2-40B4-BE49-F238E27FC236}">
                <a16:creationId xmlns:a16="http://schemas.microsoft.com/office/drawing/2014/main" id="{5E1091FA-BC99-10DF-5775-A180D84F9642}"/>
              </a:ext>
            </a:extLst>
          </p:cNvPr>
          <p:cNvSpPr>
            <a:spLocks noGrp="1"/>
          </p:cNvSpPr>
          <p:nvPr>
            <p:ph idx="1"/>
          </p:nvPr>
        </p:nvSpPr>
        <p:spPr/>
        <p:txBody>
          <a:bodyPr>
            <a:normAutofit lnSpcReduction="10000"/>
          </a:bodyPr>
          <a:lstStyle/>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Crime is defined as </a:t>
            </a:r>
            <a:r>
              <a:rPr lang="en-IN" sz="1600" b="1" i="1" dirty="0">
                <a:solidFill>
                  <a:srgbClr val="C00000"/>
                </a:solidFill>
                <a:latin typeface="Times New Roman" panose="02020603050405020304" pitchFamily="18" charset="0"/>
                <a:cs typeface="Times New Roman" panose="02020603050405020304" pitchFamily="18" charset="0"/>
              </a:rPr>
              <a:t>an offence that is against the law of land</a:t>
            </a:r>
            <a:r>
              <a:rPr lang="en-IN" sz="160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is also defined as </a:t>
            </a:r>
            <a:r>
              <a:rPr lang="en-IN" sz="1600" b="1" i="1" dirty="0">
                <a:solidFill>
                  <a:srgbClr val="C00000"/>
                </a:solidFill>
                <a:latin typeface="Times New Roman" panose="02020603050405020304" pitchFamily="18" charset="0"/>
                <a:cs typeface="Times New Roman" panose="02020603050405020304" pitchFamily="18" charset="0"/>
              </a:rPr>
              <a:t>an unlawful at which is an offence against the public and the perpetrator of that act is liable to legal punishment</a:t>
            </a:r>
            <a:r>
              <a:rPr lang="en-IN"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is a </a:t>
            </a:r>
            <a:r>
              <a:rPr lang="en-IN" sz="1600" b="1" i="1" u="sng" dirty="0">
                <a:solidFill>
                  <a:srgbClr val="C00000"/>
                </a:solidFill>
                <a:latin typeface="Times New Roman" panose="02020603050405020304" pitchFamily="18" charset="0"/>
                <a:cs typeface="Times New Roman" panose="02020603050405020304" pitchFamily="18" charset="0"/>
              </a:rPr>
              <a:t>breach of criminal law</a:t>
            </a:r>
            <a:r>
              <a:rPr lang="en-IN"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is also </a:t>
            </a:r>
            <a:r>
              <a:rPr lang="en-IN" sz="1600" b="1" i="1" dirty="0">
                <a:solidFill>
                  <a:srgbClr val="C00000"/>
                </a:solidFill>
                <a:latin typeface="Times New Roman" panose="02020603050405020304" pitchFamily="18" charset="0"/>
                <a:cs typeface="Times New Roman" panose="02020603050405020304" pitchFamily="18" charset="0"/>
              </a:rPr>
              <a:t>an omission or violation of the law</a:t>
            </a:r>
            <a:r>
              <a:rPr lang="en-IN"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other words, </a:t>
            </a:r>
            <a:r>
              <a:rPr lang="en-IN" sz="1600" b="1" i="1" u="sng" dirty="0">
                <a:solidFill>
                  <a:srgbClr val="C00000"/>
                </a:solidFill>
                <a:latin typeface="Times New Roman" panose="02020603050405020304" pitchFamily="18" charset="0"/>
                <a:cs typeface="Times New Roman" panose="02020603050405020304" pitchFamily="18" charset="0"/>
              </a:rPr>
              <a:t>it is an act committed in violation of the public law</a:t>
            </a:r>
            <a:r>
              <a:rPr lang="en-IN"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Crime is human conduct that violates the criminal laws of a state, the federal government, or a local jurisdiction that has the power to make and enforce the laws.</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Crime consists of conduct that is in violation of federal, state or local laws. When a law is broken, there is a penalty imposed. The penalty can include a loss of one’s freedom or even one’s life. Without a law to indicate the particular prohibited behaviour, there can be no crime. Therefore, even if an individual’s behaviour is so horrible that it is shocking, it will still not be considered criminal if there is no law making it a crime.</a:t>
            </a:r>
          </a:p>
        </p:txBody>
      </p:sp>
    </p:spTree>
    <p:extLst>
      <p:ext uri="{BB962C8B-B14F-4D97-AF65-F5344CB8AC3E}">
        <p14:creationId xmlns:p14="http://schemas.microsoft.com/office/powerpoint/2010/main" val="2525334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31C7-9946-24D3-CDCC-DF1B7397AB1B}"/>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Laws to combat crime</a:t>
            </a:r>
          </a:p>
        </p:txBody>
      </p:sp>
      <p:sp>
        <p:nvSpPr>
          <p:cNvPr id="3" name="Content Placeholder 2">
            <a:extLst>
              <a:ext uri="{FF2B5EF4-FFF2-40B4-BE49-F238E27FC236}">
                <a16:creationId xmlns:a16="http://schemas.microsoft.com/office/drawing/2014/main" id="{BCF763B5-1D79-C8E7-6F93-F05A1EA41930}"/>
              </a:ext>
            </a:extLst>
          </p:cNvPr>
          <p:cNvSpPr>
            <a:spLocks noGrp="1"/>
          </p:cNvSpPr>
          <p:nvPr>
            <p:ph idx="1"/>
          </p:nvPr>
        </p:nvSpPr>
        <p:spPr>
          <a:xfrm>
            <a:off x="1024128" y="2162175"/>
            <a:ext cx="9720073" cy="1209675"/>
          </a:xfrm>
          <a:solidFill>
            <a:schemeClr val="accent1">
              <a:lumMod val="20000"/>
              <a:lumOff val="80000"/>
            </a:schemeClr>
          </a:solidFill>
        </p:spPr>
        <p:txBody>
          <a:bodyPr numCol="1">
            <a:normAutofit/>
          </a:bodyPr>
          <a:lstStyle/>
          <a:p>
            <a:pPr marL="457200" indent="-457200" algn="just">
              <a:buAutoNum type="alphaLcParenR"/>
            </a:pPr>
            <a:r>
              <a:rPr lang="en-IN" sz="1600" b="1" dirty="0">
                <a:solidFill>
                  <a:schemeClr val="accent2"/>
                </a:solidFill>
                <a:latin typeface="Times New Roman" panose="02020603050405020304" pitchFamily="18" charset="0"/>
                <a:cs typeface="Times New Roman" panose="02020603050405020304" pitchFamily="18" charset="0"/>
              </a:rPr>
              <a:t>Indian Penal Code, 1860</a:t>
            </a:r>
          </a:p>
          <a:p>
            <a:pPr marL="457200" indent="-457200" algn="just">
              <a:buAutoNum type="alphaLcParenR"/>
            </a:pPr>
            <a:r>
              <a:rPr lang="en-IN" sz="1600" b="1" dirty="0">
                <a:solidFill>
                  <a:schemeClr val="accent2"/>
                </a:solidFill>
                <a:latin typeface="Times New Roman" panose="02020603050405020304" pitchFamily="18" charset="0"/>
                <a:cs typeface="Times New Roman" panose="02020603050405020304" pitchFamily="18" charset="0"/>
              </a:rPr>
              <a:t>Criminal Procedure Code, 1973</a:t>
            </a:r>
          </a:p>
          <a:p>
            <a:pPr marL="457200" indent="-457200" algn="just">
              <a:buAutoNum type="alphaLcParenR"/>
            </a:pPr>
            <a:r>
              <a:rPr lang="en-IN" sz="1600" b="1" dirty="0">
                <a:solidFill>
                  <a:schemeClr val="accent2"/>
                </a:solidFill>
                <a:latin typeface="Times New Roman" panose="02020603050405020304" pitchFamily="18" charset="0"/>
                <a:cs typeface="Times New Roman" panose="02020603050405020304" pitchFamily="18" charset="0"/>
              </a:rPr>
              <a:t>Indian Evidence Act, 1872</a:t>
            </a:r>
          </a:p>
        </p:txBody>
      </p:sp>
      <p:sp>
        <p:nvSpPr>
          <p:cNvPr id="4" name="Title 1">
            <a:extLst>
              <a:ext uri="{FF2B5EF4-FFF2-40B4-BE49-F238E27FC236}">
                <a16:creationId xmlns:a16="http://schemas.microsoft.com/office/drawing/2014/main" id="{7AFA90D6-1A8B-0810-BBBA-325AB80FF059}"/>
              </a:ext>
            </a:extLst>
          </p:cNvPr>
          <p:cNvSpPr txBox="1">
            <a:spLocks/>
          </p:cNvSpPr>
          <p:nvPr/>
        </p:nvSpPr>
        <p:spPr>
          <a:xfrm>
            <a:off x="1024127" y="3650742"/>
            <a:ext cx="1011059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 of Laws</a:t>
            </a:r>
          </a:p>
        </p:txBody>
      </p:sp>
      <p:sp>
        <p:nvSpPr>
          <p:cNvPr id="5" name="Content Placeholder 2">
            <a:extLst>
              <a:ext uri="{FF2B5EF4-FFF2-40B4-BE49-F238E27FC236}">
                <a16:creationId xmlns:a16="http://schemas.microsoft.com/office/drawing/2014/main" id="{2299F152-D55A-88CC-2212-3AFDB077A557}"/>
              </a:ext>
            </a:extLst>
          </p:cNvPr>
          <p:cNvSpPr txBox="1">
            <a:spLocks/>
          </p:cNvSpPr>
          <p:nvPr/>
        </p:nvSpPr>
        <p:spPr>
          <a:xfrm>
            <a:off x="1024128" y="5229225"/>
            <a:ext cx="9720073" cy="1209675"/>
          </a:xfrm>
          <a:prstGeom prst="rect">
            <a:avLst/>
          </a:prstGeom>
          <a:solidFill>
            <a:schemeClr val="accent1">
              <a:lumMod val="20000"/>
              <a:lumOff val="80000"/>
            </a:schemeClr>
          </a:solidFill>
        </p:spPr>
        <p:txBody>
          <a:bodyPr vert="horz" lIns="45720" tIns="45720" rIns="45720" bIns="45720" numCol="1"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lgn="just">
              <a:buFont typeface="Tw Cen MT" panose="020B0602020104020603" pitchFamily="34" charset="0"/>
              <a:buAutoNum type="alphaLcParenR"/>
            </a:pPr>
            <a:r>
              <a:rPr lang="en-IN" sz="1600" b="1" dirty="0">
                <a:solidFill>
                  <a:schemeClr val="accent2"/>
                </a:solidFill>
                <a:latin typeface="Times New Roman" panose="02020603050405020304" pitchFamily="18" charset="0"/>
                <a:cs typeface="Times New Roman" panose="02020603050405020304" pitchFamily="18" charset="0"/>
              </a:rPr>
              <a:t>Civil Laws </a:t>
            </a:r>
          </a:p>
          <a:p>
            <a:pPr marL="457200" indent="-457200" algn="just">
              <a:buFont typeface="Tw Cen MT" panose="020B0602020104020603" pitchFamily="34" charset="0"/>
              <a:buAutoNum type="alphaLcParenR"/>
            </a:pPr>
            <a:r>
              <a:rPr lang="en-IN" sz="1600" b="1" dirty="0">
                <a:solidFill>
                  <a:schemeClr val="accent2"/>
                </a:solidFill>
                <a:latin typeface="Times New Roman" panose="02020603050405020304" pitchFamily="18" charset="0"/>
                <a:cs typeface="Times New Roman" panose="02020603050405020304" pitchFamily="18" charset="0"/>
              </a:rPr>
              <a:t>Criminal Laws</a:t>
            </a:r>
          </a:p>
        </p:txBody>
      </p:sp>
    </p:spTree>
    <p:extLst>
      <p:ext uri="{BB962C8B-B14F-4D97-AF65-F5344CB8AC3E}">
        <p14:creationId xmlns:p14="http://schemas.microsoft.com/office/powerpoint/2010/main" val="2296430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3983B6B-EA2A-3DE8-4819-21FD2E6FC219}"/>
              </a:ext>
            </a:extLst>
          </p:cNvPr>
          <p:cNvGraphicFramePr>
            <a:graphicFrameLocks noGrp="1"/>
          </p:cNvGraphicFramePr>
          <p:nvPr>
            <p:extLst>
              <p:ext uri="{D42A27DB-BD31-4B8C-83A1-F6EECF244321}">
                <p14:modId xmlns:p14="http://schemas.microsoft.com/office/powerpoint/2010/main" val="2492011912"/>
              </p:ext>
            </p:extLst>
          </p:nvPr>
        </p:nvGraphicFramePr>
        <p:xfrm>
          <a:off x="752474" y="842689"/>
          <a:ext cx="10544176" cy="5583482"/>
        </p:xfrm>
        <a:graphic>
          <a:graphicData uri="http://schemas.openxmlformats.org/drawingml/2006/table">
            <a:tbl>
              <a:tblPr firstRow="1" bandRow="1">
                <a:tableStyleId>{69CF1AB2-1976-4502-BF36-3FF5EA218861}</a:tableStyleId>
              </a:tblPr>
              <a:tblGrid>
                <a:gridCol w="5272088">
                  <a:extLst>
                    <a:ext uri="{9D8B030D-6E8A-4147-A177-3AD203B41FA5}">
                      <a16:colId xmlns:a16="http://schemas.microsoft.com/office/drawing/2014/main" val="1285188207"/>
                    </a:ext>
                  </a:extLst>
                </a:gridCol>
                <a:gridCol w="5272088">
                  <a:extLst>
                    <a:ext uri="{9D8B030D-6E8A-4147-A177-3AD203B41FA5}">
                      <a16:colId xmlns:a16="http://schemas.microsoft.com/office/drawing/2014/main" val="2978222702"/>
                    </a:ext>
                  </a:extLst>
                </a:gridCol>
              </a:tblGrid>
              <a:tr h="327809">
                <a:tc>
                  <a:txBody>
                    <a:bodyPr/>
                    <a:lstStyle/>
                    <a:p>
                      <a:pPr algn="ctr"/>
                      <a:r>
                        <a:rPr lang="en-IN" sz="1400" dirty="0">
                          <a:latin typeface="Times New Roman" panose="02020603050405020304" pitchFamily="18" charset="0"/>
                          <a:cs typeface="Times New Roman" panose="02020603050405020304" pitchFamily="18" charset="0"/>
                        </a:rPr>
                        <a:t>CIVIL LAW</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CRIMINAL LAW</a:t>
                      </a:r>
                    </a:p>
                  </a:txBody>
                  <a:tcPr anchor="ctr"/>
                </a:tc>
                <a:extLst>
                  <a:ext uri="{0D108BD9-81ED-4DB2-BD59-A6C34878D82A}">
                    <a16:rowId xmlns:a16="http://schemas.microsoft.com/office/drawing/2014/main" val="2194200411"/>
                  </a:ext>
                </a:extLst>
              </a:tr>
              <a:tr h="835239">
                <a:tc>
                  <a:txBody>
                    <a:bodyPr/>
                    <a:lstStyle/>
                    <a:p>
                      <a:pPr algn="just"/>
                      <a:r>
                        <a:rPr lang="en-US" sz="1400" dirty="0">
                          <a:latin typeface="Times New Roman" panose="02020603050405020304" pitchFamily="18" charset="0"/>
                          <a:cs typeface="Times New Roman" panose="02020603050405020304" pitchFamily="18" charset="0"/>
                        </a:rPr>
                        <a:t>It is a general law which solves disputes between 2 organizations or individuals. Civil Law deals with Property, Money, Housing, Divorce, custody of a child in the event of divorce etc.</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It deals with offences that are committed against the society. Criminal Law will deal with serious crimes such as murder, rapes, arson, robbery, assault etc.</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39332134"/>
                  </a:ext>
                </a:extLst>
              </a:tr>
              <a:tr h="458034">
                <a:tc>
                  <a:txBody>
                    <a:bodyPr/>
                    <a:lstStyle/>
                    <a:p>
                      <a:pPr algn="just"/>
                      <a:r>
                        <a:rPr lang="en-US" sz="1400" dirty="0">
                          <a:latin typeface="Times New Roman" panose="02020603050405020304" pitchFamily="18" charset="0"/>
                          <a:cs typeface="Times New Roman" panose="02020603050405020304" pitchFamily="18" charset="0"/>
                        </a:rPr>
                        <a:t>It is initiated by the aggrieved individual or organization.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The Government files the petition in case of criminal law.</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75070256"/>
                  </a:ext>
                </a:extLst>
              </a:tr>
              <a:tr h="835239">
                <a:tc>
                  <a:txBody>
                    <a:bodyPr/>
                    <a:lstStyle/>
                    <a:p>
                      <a:pPr algn="just"/>
                      <a:r>
                        <a:rPr lang="en-US" sz="1400" dirty="0">
                          <a:latin typeface="Times New Roman" panose="02020603050405020304" pitchFamily="18" charset="0"/>
                          <a:cs typeface="Times New Roman" panose="02020603050405020304" pitchFamily="18" charset="0"/>
                        </a:rPr>
                        <a:t>In case of Civil Law, to start a case, the aggrieved party needs to file a case in the Court.</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As per Criminal Law, to start a case, a petition cannot be filed directly in a court, rather the complaint should be first registered with the police, and the crime needs to be investigated by the Police. Thereafter, a case can be filed in the court.</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08421532"/>
                  </a:ext>
                </a:extLst>
              </a:tr>
              <a:tr h="646636">
                <a:tc>
                  <a:txBody>
                    <a:bodyPr/>
                    <a:lstStyle/>
                    <a:p>
                      <a:pPr algn="just"/>
                      <a:r>
                        <a:rPr lang="en-US" sz="1400" dirty="0">
                          <a:latin typeface="Times New Roman" panose="02020603050405020304" pitchFamily="18" charset="0"/>
                          <a:cs typeface="Times New Roman" panose="02020603050405020304" pitchFamily="18" charset="0"/>
                        </a:rPr>
                        <a:t>Objective: To protect the rights of an individual or organization and make sure that the concerned organization or individual receives the compensation.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Objective: To punish the accused and protect society, maintain law and order.</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84757420"/>
                  </a:ext>
                </a:extLst>
              </a:tr>
              <a:tr h="458034">
                <a:tc>
                  <a:txBody>
                    <a:bodyPr/>
                    <a:lstStyle/>
                    <a:p>
                      <a:pPr algn="just"/>
                      <a:r>
                        <a:rPr lang="en-US" sz="1400" dirty="0">
                          <a:latin typeface="Times New Roman" panose="02020603050405020304" pitchFamily="18" charset="0"/>
                          <a:cs typeface="Times New Roman" panose="02020603050405020304" pitchFamily="18" charset="0"/>
                        </a:rPr>
                        <a:t>In Civil Law, the wrongdoer gets sued by the complainant or the aggrieved party.</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In Criminal Law, the accused person will be prosecuted in the court of law.</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93457510"/>
                  </a:ext>
                </a:extLst>
              </a:tr>
              <a:tr h="458034">
                <a:tc>
                  <a:txBody>
                    <a:bodyPr/>
                    <a:lstStyle/>
                    <a:p>
                      <a:pPr algn="just"/>
                      <a:r>
                        <a:rPr lang="en-US" sz="1400" dirty="0">
                          <a:latin typeface="Times New Roman" panose="02020603050405020304" pitchFamily="18" charset="0"/>
                          <a:cs typeface="Times New Roman" panose="02020603050405020304" pitchFamily="18" charset="0"/>
                        </a:rPr>
                        <a:t>In this, there is no punishment like Criminal Law, but the aggrieved party receives the compensation and the dispute gets settled.</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In this, punishment is given as per the seriousness of the criminal offence committed or a fine could be imposed.</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36866122"/>
                  </a:ext>
                </a:extLst>
              </a:tr>
              <a:tr h="458034">
                <a:tc>
                  <a:txBody>
                    <a:bodyPr/>
                    <a:lstStyle/>
                    <a:p>
                      <a:pPr algn="just"/>
                      <a:r>
                        <a:rPr lang="en-US" sz="1400" dirty="0">
                          <a:latin typeface="Times New Roman" panose="02020603050405020304" pitchFamily="18" charset="0"/>
                          <a:cs typeface="Times New Roman" panose="02020603050405020304" pitchFamily="18" charset="0"/>
                        </a:rPr>
                        <a:t>In the case of Civil Law, the power of the court is to pass judgement or injunction to compensate for damages caused to the aggrieved party.</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In the case of Criminal Law, the powers of the court are charging a fine, imprisonment to the guilty of a crime, or discharge of the defendant.</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02789649"/>
                  </a:ext>
                </a:extLst>
              </a:tr>
              <a:tr h="458034">
                <a:tc>
                  <a:txBody>
                    <a:bodyPr/>
                    <a:lstStyle/>
                    <a:p>
                      <a:pPr algn="just"/>
                      <a:r>
                        <a:rPr lang="en-US" sz="1400" dirty="0">
                          <a:latin typeface="Times New Roman" panose="02020603050405020304" pitchFamily="18" charset="0"/>
                          <a:cs typeface="Times New Roman" panose="02020603050405020304" pitchFamily="18" charset="0"/>
                        </a:rPr>
                        <a:t>In Civil Law cases, the defendant is considered to be either liable or not liable.</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latin typeface="Times New Roman" panose="02020603050405020304" pitchFamily="18" charset="0"/>
                          <a:cs typeface="Times New Roman" panose="02020603050405020304" pitchFamily="18" charset="0"/>
                        </a:rPr>
                        <a:t>In Criminal Law parlance, the defendant is considered either guilty or not guilty by the court.</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94985049"/>
                  </a:ext>
                </a:extLst>
              </a:tr>
            </a:tbl>
          </a:graphicData>
        </a:graphic>
      </p:graphicFrame>
      <p:sp>
        <p:nvSpPr>
          <p:cNvPr id="5" name="Title 1">
            <a:extLst>
              <a:ext uri="{FF2B5EF4-FFF2-40B4-BE49-F238E27FC236}">
                <a16:creationId xmlns:a16="http://schemas.microsoft.com/office/drawing/2014/main" id="{7783C1A8-BCF3-8F83-A1FC-E4A77C53A6C4}"/>
              </a:ext>
            </a:extLst>
          </p:cNvPr>
          <p:cNvSpPr>
            <a:spLocks noGrp="1"/>
          </p:cNvSpPr>
          <p:nvPr>
            <p:ph type="title"/>
          </p:nvPr>
        </p:nvSpPr>
        <p:spPr>
          <a:xfrm>
            <a:off x="461962" y="71164"/>
            <a:ext cx="11268075" cy="771525"/>
          </a:xfrm>
        </p:spPr>
        <p:txBody>
          <a:bodyPr>
            <a:normAutofit/>
          </a:bodyPr>
          <a:lstStyle/>
          <a:p>
            <a:pPr algn="just">
              <a:lnSpc>
                <a:spcPct val="100000"/>
              </a:lnSpc>
            </a:pP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Difference between civil and criminal laws</a:t>
            </a:r>
          </a:p>
        </p:txBody>
      </p:sp>
    </p:spTree>
    <p:extLst>
      <p:ext uri="{BB962C8B-B14F-4D97-AF65-F5344CB8AC3E}">
        <p14:creationId xmlns:p14="http://schemas.microsoft.com/office/powerpoint/2010/main" val="2814101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94E1-F065-6550-951A-0C0C9E3300C2}"/>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CATEGORIES OF CRIMES</a:t>
            </a:r>
          </a:p>
        </p:txBody>
      </p:sp>
      <p:sp>
        <p:nvSpPr>
          <p:cNvPr id="3" name="Content Placeholder 2">
            <a:extLst>
              <a:ext uri="{FF2B5EF4-FFF2-40B4-BE49-F238E27FC236}">
                <a16:creationId xmlns:a16="http://schemas.microsoft.com/office/drawing/2014/main" id="{BD535D1E-403C-A38E-7503-AD1C291E8DC6}"/>
              </a:ext>
            </a:extLst>
          </p:cNvPr>
          <p:cNvSpPr>
            <a:spLocks noGrp="1"/>
          </p:cNvSpPr>
          <p:nvPr>
            <p:ph idx="1"/>
          </p:nvPr>
        </p:nvSpPr>
        <p:spPr/>
        <p:txBody>
          <a:bodyPr>
            <a:normAutofit/>
          </a:bodyPr>
          <a:lstStyle/>
          <a:p>
            <a:pPr marL="0" indent="0" algn="just">
              <a:lnSpc>
                <a:spcPct val="100000"/>
              </a:lnSpc>
              <a:buNone/>
            </a:pPr>
            <a:r>
              <a:rPr lang="en-IN" sz="1600" dirty="0">
                <a:latin typeface="Times New Roman" panose="02020603050405020304" pitchFamily="18" charset="0"/>
                <a:cs typeface="Times New Roman" panose="02020603050405020304" pitchFamily="18" charset="0"/>
              </a:rPr>
              <a:t>There are </a:t>
            </a:r>
            <a:r>
              <a:rPr lang="en-IN" sz="1600" i="1" dirty="0">
                <a:latin typeface="Times New Roman" panose="02020603050405020304" pitchFamily="18" charset="0"/>
                <a:cs typeface="Times New Roman" panose="02020603050405020304" pitchFamily="18" charset="0"/>
              </a:rPr>
              <a:t>3 categories of crime</a:t>
            </a:r>
            <a:r>
              <a:rPr lang="en-IN" sz="1600" dirty="0">
                <a:latin typeface="Times New Roman" panose="02020603050405020304" pitchFamily="18" charset="0"/>
                <a:cs typeface="Times New Roman" panose="02020603050405020304" pitchFamily="18" charset="0"/>
              </a:rPr>
              <a:t>: </a:t>
            </a:r>
            <a:r>
              <a:rPr lang="en-IN" sz="1600" b="1" i="1" dirty="0">
                <a:solidFill>
                  <a:srgbClr val="C00000"/>
                </a:solidFill>
                <a:latin typeface="Times New Roman" panose="02020603050405020304" pitchFamily="18" charset="0"/>
                <a:cs typeface="Times New Roman" panose="02020603050405020304" pitchFamily="18" charset="0"/>
              </a:rPr>
              <a:t>Felonies, Misdemeanours and Violations</a:t>
            </a:r>
            <a:r>
              <a:rPr lang="en-IN" sz="1600" dirty="0">
                <a:latin typeface="Times New Roman" panose="02020603050405020304" pitchFamily="18" charset="0"/>
                <a:cs typeface="Times New Roman" panose="02020603050405020304" pitchFamily="18" charset="0"/>
              </a:rPr>
              <a:t>.</a:t>
            </a:r>
          </a:p>
          <a:p>
            <a:pPr marL="457200" indent="-457200" algn="just">
              <a:lnSpc>
                <a:spcPct val="100000"/>
              </a:lnSpc>
              <a:buAutoNum type="alphaLcParenR"/>
            </a:pPr>
            <a:r>
              <a:rPr lang="en-IN" sz="1600" b="1" u="sng" dirty="0">
                <a:solidFill>
                  <a:schemeClr val="accent2"/>
                </a:solidFill>
                <a:latin typeface="Times New Roman" panose="02020603050405020304" pitchFamily="18" charset="0"/>
                <a:cs typeface="Times New Roman" panose="02020603050405020304" pitchFamily="18" charset="0"/>
              </a:rPr>
              <a:t>Felonies</a:t>
            </a:r>
            <a:r>
              <a:rPr lang="en-IN" sz="1600" b="1" dirty="0">
                <a:solidFill>
                  <a:schemeClr val="accent2"/>
                </a:solidFill>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These are the most serious of crimes that one can commit. They are punishable by one year or more imprisonment. In fact, there are some states which impose the death penalty for certain types of felony crimes. Felony crime includes personal crimes, such as murder, robbery and rape. Other types are crimes against property, including burglary or larceny.</a:t>
            </a:r>
          </a:p>
          <a:p>
            <a:pPr marL="457200" indent="-457200" algn="just">
              <a:lnSpc>
                <a:spcPct val="100000"/>
              </a:lnSpc>
              <a:buAutoNum type="alphaLcParenR"/>
            </a:pPr>
            <a:endParaRPr lang="en-IN" sz="1600" dirty="0">
              <a:latin typeface="Times New Roman" panose="02020603050405020304" pitchFamily="18" charset="0"/>
              <a:cs typeface="Times New Roman" panose="02020603050405020304" pitchFamily="18" charset="0"/>
            </a:endParaRPr>
          </a:p>
          <a:p>
            <a:pPr marL="457200" indent="-457200" algn="just">
              <a:lnSpc>
                <a:spcPct val="100000"/>
              </a:lnSpc>
              <a:buAutoNum type="alphaLcParenR"/>
            </a:pPr>
            <a:r>
              <a:rPr lang="en-IN" sz="1600" b="1" u="sng" dirty="0">
                <a:solidFill>
                  <a:schemeClr val="accent2"/>
                </a:solidFill>
                <a:latin typeface="Times New Roman" panose="02020603050405020304" pitchFamily="18" charset="0"/>
                <a:cs typeface="Times New Roman" panose="02020603050405020304" pitchFamily="18" charset="0"/>
              </a:rPr>
              <a:t>Misdemeanours</a:t>
            </a:r>
            <a:r>
              <a:rPr lang="en-IN" sz="1600" b="1" dirty="0">
                <a:solidFill>
                  <a:schemeClr val="accent2"/>
                </a:solidFill>
                <a:latin typeface="Times New Roman" panose="02020603050405020304" pitchFamily="18" charset="0"/>
                <a:cs typeface="Times New Roman" panose="02020603050405020304" pitchFamily="18" charset="0"/>
              </a:rPr>
              <a:t>:</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They are less serious crimes. These crimes are punishable by less than one year imprisonment. Examples – assault, battery or writing bad cheques.</a:t>
            </a:r>
          </a:p>
          <a:p>
            <a:pPr marL="457200" indent="-457200" algn="just">
              <a:lnSpc>
                <a:spcPct val="100000"/>
              </a:lnSpc>
              <a:buAutoNum type="alphaLcParenR"/>
            </a:pPr>
            <a:endParaRPr lang="en-IN" sz="1600" dirty="0">
              <a:latin typeface="Times New Roman" panose="02020603050405020304" pitchFamily="18" charset="0"/>
              <a:cs typeface="Times New Roman" panose="02020603050405020304" pitchFamily="18" charset="0"/>
            </a:endParaRPr>
          </a:p>
          <a:p>
            <a:pPr marL="457200" indent="-457200" algn="just">
              <a:lnSpc>
                <a:spcPct val="100000"/>
              </a:lnSpc>
              <a:buAutoNum type="alphaLcParenR"/>
            </a:pPr>
            <a:r>
              <a:rPr lang="en-IN" sz="1600" b="1" u="sng" dirty="0">
                <a:solidFill>
                  <a:schemeClr val="accent2"/>
                </a:solidFill>
                <a:latin typeface="Times New Roman" panose="02020603050405020304" pitchFamily="18" charset="0"/>
                <a:cs typeface="Times New Roman" panose="02020603050405020304" pitchFamily="18" charset="0"/>
              </a:rPr>
              <a:t>Violations</a:t>
            </a:r>
            <a:r>
              <a:rPr lang="en-IN" sz="1600" b="1" dirty="0">
                <a:solidFill>
                  <a:schemeClr val="accent2"/>
                </a:solidFill>
                <a:latin typeface="Times New Roman" panose="02020603050405020304" pitchFamily="18" charset="0"/>
                <a:cs typeface="Times New Roman" panose="02020603050405020304" pitchFamily="18" charset="0"/>
              </a:rPr>
              <a:t> (also known as infractions): </a:t>
            </a:r>
            <a:r>
              <a:rPr lang="en-IN" sz="1600" dirty="0">
                <a:latin typeface="Times New Roman" panose="02020603050405020304" pitchFamily="18" charset="0"/>
                <a:cs typeface="Times New Roman" panose="02020603050405020304" pitchFamily="18" charset="0"/>
              </a:rPr>
              <a:t>They are less serious than misdemeanours and include traffic violations or violations of town or city ordinances.</a:t>
            </a:r>
          </a:p>
        </p:txBody>
      </p:sp>
    </p:spTree>
    <p:extLst>
      <p:ext uri="{BB962C8B-B14F-4D97-AF65-F5344CB8AC3E}">
        <p14:creationId xmlns:p14="http://schemas.microsoft.com/office/powerpoint/2010/main" val="2063316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FBA7-B657-2D2D-DD30-992AA8E0B77C}"/>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crimes</a:t>
            </a:r>
          </a:p>
        </p:txBody>
      </p:sp>
      <p:sp>
        <p:nvSpPr>
          <p:cNvPr id="3" name="Content Placeholder 2">
            <a:extLst>
              <a:ext uri="{FF2B5EF4-FFF2-40B4-BE49-F238E27FC236}">
                <a16:creationId xmlns:a16="http://schemas.microsoft.com/office/drawing/2014/main" id="{573AC0D3-C2A3-BEBC-5773-B28B9B5BF05E}"/>
              </a:ext>
            </a:extLst>
          </p:cNvPr>
          <p:cNvSpPr>
            <a:spLocks noGrp="1"/>
          </p:cNvSpPr>
          <p:nvPr>
            <p:ph idx="1"/>
          </p:nvPr>
        </p:nvSpPr>
        <p:spPr>
          <a:xfrm>
            <a:off x="1024128" y="2084832"/>
            <a:ext cx="9720073" cy="4457700"/>
          </a:xfrm>
        </p:spPr>
        <p:txBody>
          <a:bodyPr>
            <a:noAutofit/>
          </a:bodyPr>
          <a:lstStyle/>
          <a:p>
            <a:pPr marL="0" indent="0" algn="just">
              <a:lnSpc>
                <a:spcPct val="100000"/>
              </a:lnSpc>
              <a:buNone/>
            </a:pPr>
            <a:r>
              <a:rPr lang="en-IN" sz="1600" dirty="0">
                <a:latin typeface="Times New Roman" panose="02020603050405020304" pitchFamily="18" charset="0"/>
                <a:cs typeface="Times New Roman" panose="02020603050405020304" pitchFamily="18" charset="0"/>
              </a:rPr>
              <a:t>There are </a:t>
            </a:r>
            <a:r>
              <a:rPr lang="en-IN" sz="1600" i="1" dirty="0">
                <a:latin typeface="Times New Roman" panose="02020603050405020304" pitchFamily="18" charset="0"/>
                <a:cs typeface="Times New Roman" panose="02020603050405020304" pitchFamily="18" charset="0"/>
              </a:rPr>
              <a:t>many different types of crime</a:t>
            </a:r>
            <a:r>
              <a:rPr lang="en-IN" sz="1600" dirty="0">
                <a:latin typeface="Times New Roman" panose="02020603050405020304" pitchFamily="18" charset="0"/>
                <a:cs typeface="Times New Roman" panose="02020603050405020304" pitchFamily="18" charset="0"/>
              </a:rPr>
              <a:t>, they are classified as –</a:t>
            </a:r>
          </a:p>
          <a:p>
            <a:pPr marL="342900" indent="-342900" algn="just">
              <a:lnSpc>
                <a:spcPct val="100000"/>
              </a:lnSpc>
              <a:buFont typeface="+mj-lt"/>
              <a:buAutoNum type="arabicPeriod"/>
            </a:pPr>
            <a:r>
              <a:rPr lang="en-IN" sz="1600" b="1" u="sng" dirty="0">
                <a:solidFill>
                  <a:schemeClr val="accent2"/>
                </a:solidFill>
                <a:latin typeface="Times New Roman" panose="02020603050405020304" pitchFamily="18" charset="0"/>
                <a:cs typeface="Times New Roman" panose="02020603050405020304" pitchFamily="18" charset="0"/>
              </a:rPr>
              <a:t>Against individuals</a:t>
            </a:r>
            <a:r>
              <a:rPr lang="en-IN" sz="1600" b="1" dirty="0">
                <a:solidFill>
                  <a:schemeClr val="accent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often called </a:t>
            </a:r>
            <a:r>
              <a:rPr lang="en-IN" sz="1600" b="1" i="1" dirty="0">
                <a:solidFill>
                  <a:srgbClr val="C00000"/>
                </a:solidFill>
                <a:latin typeface="Times New Roman" panose="02020603050405020304" pitchFamily="18" charset="0"/>
                <a:cs typeface="Times New Roman" panose="02020603050405020304" pitchFamily="18" charset="0"/>
              </a:rPr>
              <a:t>Personal Crimes</a:t>
            </a:r>
            <a:r>
              <a:rPr lang="en-IN" sz="1600" dirty="0">
                <a:latin typeface="Times New Roman" panose="02020603050405020304" pitchFamily="18" charset="0"/>
                <a:cs typeface="Times New Roman" panose="02020603050405020304" pitchFamily="18" charset="0"/>
              </a:rPr>
              <a:t>. The harm that is sustained due to a personal crime is always against a person. This category of crime includes: </a:t>
            </a:r>
            <a:r>
              <a:rPr lang="en-IN" sz="1600" i="1" dirty="0">
                <a:latin typeface="Times New Roman" panose="02020603050405020304" pitchFamily="18" charset="0"/>
                <a:cs typeface="Times New Roman" panose="02020603050405020304" pitchFamily="18" charset="0"/>
              </a:rPr>
              <a:t>Murder, Forcible Rape, Robbery, Aggravated Assault, Terrorism</a:t>
            </a:r>
            <a:r>
              <a:rPr lang="en-IN" sz="1600" dirty="0">
                <a:latin typeface="Times New Roman" panose="02020603050405020304" pitchFamily="18" charset="0"/>
                <a:cs typeface="Times New Roman" panose="02020603050405020304" pitchFamily="18" charset="0"/>
              </a:rPr>
              <a:t>.</a:t>
            </a:r>
          </a:p>
          <a:p>
            <a:pPr marL="342900" indent="-342900" algn="just">
              <a:lnSpc>
                <a:spcPct val="100000"/>
              </a:lnSpc>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en-IN" sz="1600" b="1" u="sng" dirty="0">
                <a:solidFill>
                  <a:schemeClr val="accent2"/>
                </a:solidFill>
                <a:latin typeface="Times New Roman" panose="02020603050405020304" pitchFamily="18" charset="0"/>
                <a:cs typeface="Times New Roman" panose="02020603050405020304" pitchFamily="18" charset="0"/>
              </a:rPr>
              <a:t>Against Property</a:t>
            </a:r>
            <a:r>
              <a:rPr lang="en-IN" sz="1600" b="1" dirty="0">
                <a:solidFill>
                  <a:schemeClr val="accent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called </a:t>
            </a:r>
            <a:r>
              <a:rPr lang="en-IN" sz="1600" b="1" i="1" dirty="0">
                <a:solidFill>
                  <a:srgbClr val="C00000"/>
                </a:solidFill>
                <a:latin typeface="Times New Roman" panose="02020603050405020304" pitchFamily="18" charset="0"/>
                <a:cs typeface="Times New Roman" panose="02020603050405020304" pitchFamily="18" charset="0"/>
              </a:rPr>
              <a:t>Property Crimes</a:t>
            </a:r>
            <a:r>
              <a:rPr lang="en-IN" sz="1600" dirty="0">
                <a:latin typeface="Times New Roman" panose="02020603050405020304" pitchFamily="18" charset="0"/>
                <a:cs typeface="Times New Roman" panose="02020603050405020304" pitchFamily="18" charset="0"/>
              </a:rPr>
              <a:t>, which are not directed specifically at individual people but aimed at property. With property crime, the property may be destroyed or the property may be defaced. Usually, people are not injured, but it is possible that individuals may be harmed, such as in Arson. Crimes against property include </a:t>
            </a:r>
            <a:r>
              <a:rPr lang="en-IN" sz="1600" i="1" dirty="0">
                <a:latin typeface="Times New Roman" panose="02020603050405020304" pitchFamily="18" charset="0"/>
                <a:cs typeface="Times New Roman" panose="02020603050405020304" pitchFamily="18" charset="0"/>
              </a:rPr>
              <a:t>Burglary, Theft, Arson</a:t>
            </a:r>
            <a:r>
              <a:rPr lang="en-IN" sz="1600" dirty="0">
                <a:latin typeface="Times New Roman" panose="02020603050405020304" pitchFamily="18" charset="0"/>
                <a:cs typeface="Times New Roman" panose="02020603050405020304" pitchFamily="18" charset="0"/>
              </a:rPr>
              <a:t>.</a:t>
            </a:r>
          </a:p>
          <a:p>
            <a:pPr marL="342900" indent="-342900" algn="just">
              <a:lnSpc>
                <a:spcPct val="100000"/>
              </a:lnSpc>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en-IN" sz="1600" b="1" u="sng" dirty="0">
                <a:solidFill>
                  <a:schemeClr val="accent2"/>
                </a:solidFill>
                <a:latin typeface="Times New Roman" panose="02020603050405020304" pitchFamily="18" charset="0"/>
                <a:cs typeface="Times New Roman" panose="02020603050405020304" pitchFamily="18" charset="0"/>
              </a:rPr>
              <a:t>Against State Security</a:t>
            </a:r>
            <a:r>
              <a:rPr lang="en-IN" sz="1600" b="1" dirty="0">
                <a:solidFill>
                  <a:schemeClr val="accent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This section explores crimes against the nation, such as </a:t>
            </a:r>
            <a:r>
              <a:rPr lang="en-IN" sz="1600" i="1" dirty="0">
                <a:latin typeface="Times New Roman" panose="02020603050405020304" pitchFamily="18" charset="0"/>
                <a:cs typeface="Times New Roman" panose="02020603050405020304" pitchFamily="18" charset="0"/>
              </a:rPr>
              <a:t>Treason, Sedition </a:t>
            </a:r>
            <a:r>
              <a:rPr lang="en-IN" sz="1600" dirty="0">
                <a:latin typeface="Times New Roman" panose="02020603050405020304" pitchFamily="18" charset="0"/>
                <a:cs typeface="Times New Roman" panose="02020603050405020304" pitchFamily="18" charset="0"/>
              </a:rPr>
              <a:t>(Advocating or printing matter that advocates the forceful or violent overthrow of the government), </a:t>
            </a:r>
            <a:r>
              <a:rPr lang="en-IN" sz="1600" i="1" dirty="0">
                <a:latin typeface="Times New Roman" panose="02020603050405020304" pitchFamily="18" charset="0"/>
                <a:cs typeface="Times New Roman" panose="02020603050405020304" pitchFamily="18" charset="0"/>
              </a:rPr>
              <a:t>Sabotage</a:t>
            </a:r>
            <a:r>
              <a:rPr lang="en-IN" sz="1600" dirty="0">
                <a:latin typeface="Times New Roman" panose="02020603050405020304" pitchFamily="18" charset="0"/>
                <a:cs typeface="Times New Roman" panose="02020603050405020304" pitchFamily="18" charset="0"/>
              </a:rPr>
              <a:t> (Varies: either destroying, damaging, or producing defective property that impedes defence capabilities), </a:t>
            </a:r>
            <a:r>
              <a:rPr lang="en-IN" sz="1600" i="1" dirty="0">
                <a:latin typeface="Times New Roman" panose="02020603050405020304" pitchFamily="18" charset="0"/>
                <a:cs typeface="Times New Roman" panose="02020603050405020304" pitchFamily="18" charset="0"/>
              </a:rPr>
              <a:t>Espionage</a:t>
            </a:r>
            <a:r>
              <a:rPr lang="en-IN" sz="1600" dirty="0">
                <a:latin typeface="Times New Roman" panose="02020603050405020304" pitchFamily="18" charset="0"/>
                <a:cs typeface="Times New Roman" panose="02020603050405020304" pitchFamily="18" charset="0"/>
              </a:rPr>
              <a:t> (Spying) and </a:t>
            </a:r>
            <a:r>
              <a:rPr lang="en-IN" sz="1600" i="1" dirty="0">
                <a:latin typeface="Times New Roman" panose="02020603050405020304" pitchFamily="18" charset="0"/>
                <a:cs typeface="Times New Roman" panose="02020603050405020304" pitchFamily="18" charset="0"/>
              </a:rPr>
              <a:t>Terrorism</a:t>
            </a:r>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7897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FBA7-B657-2D2D-DD30-992AA8E0B77C}"/>
              </a:ext>
            </a:extLst>
          </p:cNvPr>
          <p:cNvSpPr>
            <a:spLocks noGrp="1"/>
          </p:cNvSpPr>
          <p:nvPr>
            <p:ph type="title"/>
          </p:nvPr>
        </p:nvSpPr>
        <p:spPr/>
        <p:txBody>
          <a:bodyPr>
            <a:normAutofit fontScale="90000"/>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causes of crimes/characteristics of criminal</a:t>
            </a:r>
          </a:p>
        </p:txBody>
      </p:sp>
      <p:sp>
        <p:nvSpPr>
          <p:cNvPr id="3" name="Content Placeholder 2">
            <a:extLst>
              <a:ext uri="{FF2B5EF4-FFF2-40B4-BE49-F238E27FC236}">
                <a16:creationId xmlns:a16="http://schemas.microsoft.com/office/drawing/2014/main" id="{573AC0D3-C2A3-BEBC-5773-B28B9B5BF05E}"/>
              </a:ext>
            </a:extLst>
          </p:cNvPr>
          <p:cNvSpPr>
            <a:spLocks noGrp="1"/>
          </p:cNvSpPr>
          <p:nvPr>
            <p:ph idx="1"/>
          </p:nvPr>
        </p:nvSpPr>
        <p:spPr>
          <a:xfrm>
            <a:off x="1024128" y="2084832"/>
            <a:ext cx="9720073" cy="4457700"/>
          </a:xfrm>
        </p:spPr>
        <p:txBody>
          <a:bodyPr>
            <a:noAutofit/>
          </a:bodyPr>
          <a:lstStyle/>
          <a:p>
            <a:pPr marL="0" indent="0" algn="just">
              <a:lnSpc>
                <a:spcPct val="100000"/>
              </a:lnSpc>
              <a:buNone/>
            </a:pPr>
            <a:r>
              <a:rPr lang="en-IN" sz="1600" dirty="0">
                <a:latin typeface="Times New Roman" panose="02020603050405020304" pitchFamily="18" charset="0"/>
                <a:cs typeface="Times New Roman" panose="02020603050405020304" pitchFamily="18" charset="0"/>
              </a:rPr>
              <a:t>Fundamentally </a:t>
            </a:r>
            <a:r>
              <a:rPr lang="en-IN" sz="1600" b="1" i="1" dirty="0">
                <a:solidFill>
                  <a:srgbClr val="C00000"/>
                </a:solidFill>
                <a:latin typeface="Times New Roman" panose="02020603050405020304" pitchFamily="18" charset="0"/>
                <a:cs typeface="Times New Roman" panose="02020603050405020304" pitchFamily="18" charset="0"/>
              </a:rPr>
              <a:t>Poverty, poor living condition, discrimination, poor education</a:t>
            </a:r>
            <a:r>
              <a:rPr lang="en-IN" sz="1600" dirty="0">
                <a:latin typeface="Times New Roman" panose="02020603050405020304" pitchFamily="18" charset="0"/>
                <a:cs typeface="Times New Roman" panose="02020603050405020304" pitchFamily="18" charset="0"/>
              </a:rPr>
              <a:t> are the </a:t>
            </a:r>
            <a:r>
              <a:rPr lang="en-IN" sz="1600" b="1" i="1" u="sng" dirty="0">
                <a:latin typeface="Times New Roman" panose="02020603050405020304" pitchFamily="18" charset="0"/>
                <a:cs typeface="Times New Roman" panose="02020603050405020304" pitchFamily="18" charset="0"/>
              </a:rPr>
              <a:t>Causes of Committing Crimes</a:t>
            </a:r>
            <a:r>
              <a:rPr lang="en-IN" sz="1600" dirty="0">
                <a:latin typeface="Times New Roman" panose="02020603050405020304" pitchFamily="18" charset="0"/>
                <a:cs typeface="Times New Roman" panose="02020603050405020304" pitchFamily="18" charset="0"/>
              </a:rPr>
              <a:t>. It is also the </a:t>
            </a:r>
            <a:r>
              <a:rPr lang="en-IN" sz="1600" i="1" dirty="0">
                <a:latin typeface="Times New Roman" panose="02020603050405020304" pitchFamily="18" charset="0"/>
                <a:cs typeface="Times New Roman" panose="02020603050405020304" pitchFamily="18" charset="0"/>
              </a:rPr>
              <a:t>result of society’s failure to produce a decent life for all the people equally</a:t>
            </a:r>
            <a:r>
              <a:rPr lang="en-IN"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IN" sz="1600" dirty="0">
                <a:latin typeface="Times New Roman" panose="02020603050405020304" pitchFamily="18" charset="0"/>
                <a:cs typeface="Times New Roman" panose="02020603050405020304" pitchFamily="18" charset="0"/>
              </a:rPr>
              <a:t>Generally, </a:t>
            </a:r>
            <a:r>
              <a:rPr lang="en-IN" sz="1600" b="1" i="1" dirty="0">
                <a:solidFill>
                  <a:srgbClr val="C00000"/>
                </a:solidFill>
                <a:latin typeface="Times New Roman" panose="02020603050405020304" pitchFamily="18" charset="0"/>
                <a:cs typeface="Times New Roman" panose="02020603050405020304" pitchFamily="18" charset="0"/>
              </a:rPr>
              <a:t>crimes are committed with an evil intention</a:t>
            </a:r>
            <a:r>
              <a:rPr lang="en-IN" sz="1600" dirty="0">
                <a:latin typeface="Times New Roman" panose="02020603050405020304" pitchFamily="18" charset="0"/>
                <a:cs typeface="Times New Roman" panose="02020603050405020304" pitchFamily="18" charset="0"/>
              </a:rPr>
              <a:t>. It may be a result of an urge. They are characterized by the:</a:t>
            </a:r>
          </a:p>
          <a:p>
            <a:pPr algn="just">
              <a:lnSpc>
                <a:spcPct val="100000"/>
              </a:lnSpc>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Food Urge/ Hunger</a:t>
            </a:r>
            <a:r>
              <a:rPr lang="en-IN" sz="1600" dirty="0">
                <a:latin typeface="Times New Roman" panose="02020603050405020304" pitchFamily="18" charset="0"/>
                <a:cs typeface="Times New Roman" panose="02020603050405020304" pitchFamily="18" charset="0"/>
              </a:rPr>
              <a:t>: This leads to theft.</a:t>
            </a:r>
          </a:p>
          <a:p>
            <a:pPr algn="just">
              <a:lnSpc>
                <a:spcPct val="100000"/>
              </a:lnSpc>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Sexual Urge</a:t>
            </a:r>
            <a:r>
              <a:rPr lang="en-IN" sz="1600" dirty="0">
                <a:latin typeface="Times New Roman" panose="02020603050405020304" pitchFamily="18" charset="0"/>
                <a:cs typeface="Times New Roman" panose="02020603050405020304" pitchFamily="18" charset="0"/>
              </a:rPr>
              <a:t>: This is the feeling of having sexual satisfaction. This results in sexual offences and rape.</a:t>
            </a:r>
          </a:p>
          <a:p>
            <a:pPr algn="just">
              <a:lnSpc>
                <a:spcPct val="100000"/>
              </a:lnSpc>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Activity Urge</a:t>
            </a:r>
            <a:r>
              <a:rPr lang="en-IN" sz="1600" dirty="0">
                <a:latin typeface="Times New Roman" panose="02020603050405020304" pitchFamily="18" charset="0"/>
                <a:cs typeface="Times New Roman" panose="02020603050405020304" pitchFamily="18" charset="0"/>
              </a:rPr>
              <a:t>: This is the urge in which the person wants to be active. Ends up in commission of adventures (crime).</a:t>
            </a:r>
          </a:p>
          <a:p>
            <a:pPr algn="just">
              <a:lnSpc>
                <a:spcPct val="100000"/>
              </a:lnSpc>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Selfishness and Assertion Urge</a:t>
            </a:r>
            <a:r>
              <a:rPr lang="en-IN" sz="1600" dirty="0">
                <a:latin typeface="Times New Roman" panose="02020603050405020304" pitchFamily="18" charset="0"/>
                <a:cs typeface="Times New Roman" panose="02020603050405020304" pitchFamily="18" charset="0"/>
              </a:rPr>
              <a:t>: Individual wants to achieve something in life. He will try to attract others to become popular and thus, then commit crime.</a:t>
            </a:r>
          </a:p>
          <a:p>
            <a:pPr algn="just">
              <a:lnSpc>
                <a:spcPct val="100000"/>
              </a:lnSpc>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Popularity Urge</a:t>
            </a:r>
            <a:r>
              <a:rPr lang="en-IN" sz="1600" dirty="0">
                <a:latin typeface="Times New Roman" panose="02020603050405020304" pitchFamily="18" charset="0"/>
                <a:cs typeface="Times New Roman" panose="02020603050405020304" pitchFamily="18" charset="0"/>
              </a:rPr>
              <a:t>: Commits crime to become popular and famous.</a:t>
            </a:r>
          </a:p>
          <a:p>
            <a:pPr marL="0" indent="0" algn="just">
              <a:lnSpc>
                <a:spcPct val="100000"/>
              </a:lnSpc>
              <a:buNone/>
            </a:pPr>
            <a:r>
              <a:rPr lang="en-IN" sz="1600" dirty="0">
                <a:latin typeface="Times New Roman" panose="02020603050405020304" pitchFamily="18" charset="0"/>
                <a:cs typeface="Times New Roman" panose="02020603050405020304" pitchFamily="18" charset="0"/>
              </a:rPr>
              <a:t>Although there are various basic urges there is powerful interaction that determines an individual’s personality and that affects the behaviour to a considerable extents.</a:t>
            </a:r>
          </a:p>
        </p:txBody>
      </p:sp>
    </p:spTree>
    <p:extLst>
      <p:ext uri="{BB962C8B-B14F-4D97-AF65-F5344CB8AC3E}">
        <p14:creationId xmlns:p14="http://schemas.microsoft.com/office/powerpoint/2010/main" val="3306473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AC0D3-C2A3-BEBC-5773-B28B9B5BF05E}"/>
              </a:ext>
            </a:extLst>
          </p:cNvPr>
          <p:cNvSpPr>
            <a:spLocks noGrp="1"/>
          </p:cNvSpPr>
          <p:nvPr>
            <p:ph idx="1"/>
          </p:nvPr>
        </p:nvSpPr>
        <p:spPr>
          <a:xfrm>
            <a:off x="966978" y="608456"/>
            <a:ext cx="10853547" cy="5982843"/>
          </a:xfrm>
        </p:spPr>
        <p:txBody>
          <a:bodyPr>
            <a:noAutofit/>
          </a:bodyPr>
          <a:lstStyle/>
          <a:p>
            <a:pPr marL="0" indent="0" algn="just">
              <a:lnSpc>
                <a:spcPct val="100000"/>
              </a:lnSpc>
              <a:buNone/>
            </a:pPr>
            <a:r>
              <a:rPr lang="en-IN" sz="1600" dirty="0">
                <a:latin typeface="Times New Roman" panose="02020603050405020304" pitchFamily="18" charset="0"/>
                <a:cs typeface="Times New Roman" panose="02020603050405020304" pitchFamily="18" charset="0"/>
              </a:rPr>
              <a:t>These urges can be explained on the basis of psychological, physiological and environmental/social causes. </a:t>
            </a:r>
          </a:p>
          <a:p>
            <a:pPr marL="0" indent="0" algn="just">
              <a:lnSpc>
                <a:spcPct val="100000"/>
              </a:lnSpc>
              <a:buNone/>
            </a:pPr>
            <a:r>
              <a:rPr lang="en-IN" sz="1600" b="1" dirty="0">
                <a:solidFill>
                  <a:srgbClr val="C00000"/>
                </a:solidFill>
                <a:latin typeface="Times New Roman" panose="02020603050405020304" pitchFamily="18" charset="0"/>
                <a:cs typeface="Times New Roman" panose="02020603050405020304" pitchFamily="18" charset="0"/>
              </a:rPr>
              <a:t>1. </a:t>
            </a:r>
            <a:r>
              <a:rPr lang="en-IN" sz="1600" b="1" u="sng" dirty="0">
                <a:solidFill>
                  <a:srgbClr val="C00000"/>
                </a:solidFill>
                <a:latin typeface="Times New Roman" panose="02020603050405020304" pitchFamily="18" charset="0"/>
                <a:cs typeface="Times New Roman" panose="02020603050405020304" pitchFamily="18" charset="0"/>
              </a:rPr>
              <a:t>Psychological Causes</a:t>
            </a:r>
            <a:r>
              <a:rPr lang="en-IN" sz="1600" b="1" dirty="0">
                <a:solidFill>
                  <a:srgbClr val="C00000"/>
                </a:solidFill>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IN" sz="1600" i="1" dirty="0">
                <a:solidFill>
                  <a:schemeClr val="accent2"/>
                </a:solidFill>
                <a:latin typeface="Times New Roman" panose="02020603050405020304" pitchFamily="18" charset="0"/>
                <a:cs typeface="Times New Roman" panose="02020603050405020304" pitchFamily="18" charset="0"/>
              </a:rPr>
              <a:t>Temperament</a:t>
            </a:r>
            <a:r>
              <a:rPr lang="en-IN" sz="1600" dirty="0">
                <a:latin typeface="Times New Roman" panose="02020603050405020304" pitchFamily="18" charset="0"/>
                <a:cs typeface="Times New Roman" panose="02020603050405020304" pitchFamily="18" charset="0"/>
              </a:rPr>
              <a:t> – It concerns the  manner in which an individual’s spiritual energy takes its cause and is noticeable in his conduct. It is also called as an Individual’s Personality. Among the most of the criminals there is often an instability of temperament, which is closely associated with attitude. Criminal have a classical temperament instability which actually drives them to commit crimes.</a:t>
            </a:r>
          </a:p>
          <a:p>
            <a:pPr algn="just">
              <a:lnSpc>
                <a:spcPct val="100000"/>
              </a:lnSpc>
              <a:buFont typeface="Arial" panose="020B0604020202020204" pitchFamily="34" charset="0"/>
              <a:buChar char="•"/>
            </a:pPr>
            <a:r>
              <a:rPr lang="en-IN" sz="1600" i="1" dirty="0">
                <a:solidFill>
                  <a:schemeClr val="accent2"/>
                </a:solidFill>
                <a:latin typeface="Times New Roman" panose="02020603050405020304" pitchFamily="18" charset="0"/>
                <a:cs typeface="Times New Roman" panose="02020603050405020304" pitchFamily="18" charset="0"/>
              </a:rPr>
              <a:t>Feeling/Emotion</a:t>
            </a:r>
            <a:r>
              <a:rPr lang="en-IN" sz="1600" dirty="0">
                <a:solidFill>
                  <a:schemeClr val="accent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Anti-social behaviour is always associated to a large extend with the emotion of the particular criminal. (instability in emotions/losing their control).</a:t>
            </a:r>
          </a:p>
          <a:p>
            <a:pPr algn="just">
              <a:lnSpc>
                <a:spcPct val="100000"/>
              </a:lnSpc>
              <a:buFont typeface="Arial" panose="020B0604020202020204" pitchFamily="34" charset="0"/>
              <a:buChar char="•"/>
            </a:pPr>
            <a:r>
              <a:rPr lang="en-IN" sz="1600" i="1" dirty="0">
                <a:solidFill>
                  <a:schemeClr val="accent2"/>
                </a:solidFill>
                <a:latin typeface="Times New Roman" panose="02020603050405020304" pitchFamily="18" charset="0"/>
                <a:cs typeface="Times New Roman" panose="02020603050405020304" pitchFamily="18" charset="0"/>
              </a:rPr>
              <a:t>Intellectual Mindful Criminal</a:t>
            </a:r>
            <a:r>
              <a:rPr lang="en-IN" sz="1600" dirty="0">
                <a:latin typeface="Times New Roman" panose="02020603050405020304" pitchFamily="18" charset="0"/>
                <a:cs typeface="Times New Roman" panose="02020603050405020304" pitchFamily="18" charset="0"/>
              </a:rPr>
              <a:t> – People who are above normal by virtue of intellect may use their mental power to plan perfectly to commit crimes with least risks and least accountability. They use refined and high tech methods or techniques to commit crime (White collar crimes). </a:t>
            </a:r>
          </a:p>
          <a:p>
            <a:pPr algn="just">
              <a:lnSpc>
                <a:spcPct val="100000"/>
              </a:lnSpc>
              <a:buFont typeface="Arial" panose="020B0604020202020204" pitchFamily="34" charset="0"/>
              <a:buChar char="•"/>
            </a:pPr>
            <a:r>
              <a:rPr lang="en-IN" sz="1600" i="1" dirty="0">
                <a:solidFill>
                  <a:schemeClr val="accent2"/>
                </a:solidFill>
                <a:latin typeface="Times New Roman" panose="02020603050405020304" pitchFamily="18" charset="0"/>
                <a:cs typeface="Times New Roman" panose="02020603050405020304" pitchFamily="18" charset="0"/>
              </a:rPr>
              <a:t>Psychic/Maniacal Criminals </a:t>
            </a:r>
            <a:r>
              <a:rPr lang="en-IN" sz="1600" dirty="0">
                <a:latin typeface="Times New Roman" panose="02020603050405020304" pitchFamily="18" charset="0"/>
                <a:cs typeface="Times New Roman" panose="02020603050405020304" pitchFamily="18" charset="0"/>
              </a:rPr>
              <a:t>– Patients with mental disability are though not accountable for their criminal activities, commit crimes due to their mental disability of thinking properly.</a:t>
            </a:r>
          </a:p>
          <a:p>
            <a:pPr algn="just">
              <a:lnSpc>
                <a:spcPct val="100000"/>
              </a:lnSpc>
              <a:buFont typeface="Arial" panose="020B0604020202020204" pitchFamily="34" charset="0"/>
              <a:buChar char="•"/>
            </a:pPr>
            <a:r>
              <a:rPr lang="en-IN" sz="1600" i="1" dirty="0">
                <a:solidFill>
                  <a:schemeClr val="accent2"/>
                </a:solidFill>
                <a:latin typeface="Times New Roman" panose="02020603050405020304" pitchFamily="18" charset="0"/>
                <a:cs typeface="Times New Roman" panose="02020603050405020304" pitchFamily="18" charset="0"/>
              </a:rPr>
              <a:t>Character</a:t>
            </a:r>
            <a:r>
              <a:rPr lang="en-IN" sz="1600" dirty="0">
                <a:latin typeface="Times New Roman" panose="02020603050405020304" pitchFamily="18" charset="0"/>
                <a:cs typeface="Times New Roman" panose="02020603050405020304" pitchFamily="18" charset="0"/>
              </a:rPr>
              <a:t> – It is a part of personality that regulates the behaviour. If an individual has defect in their character such as aggressiveness, intolerance, brutality and cunning, they would be irrational and lose self-control and commits crimes.</a:t>
            </a:r>
          </a:p>
          <a:p>
            <a:pPr algn="just">
              <a:lnSpc>
                <a:spcPct val="100000"/>
              </a:lnSpc>
              <a:buFont typeface="Arial" panose="020B0604020202020204" pitchFamily="34" charset="0"/>
              <a:buChar char="•"/>
            </a:pPr>
            <a:r>
              <a:rPr lang="en-IN" sz="1600" i="1" dirty="0">
                <a:solidFill>
                  <a:schemeClr val="accent2"/>
                </a:solidFill>
                <a:latin typeface="Times New Roman" panose="02020603050405020304" pitchFamily="18" charset="0"/>
                <a:cs typeface="Times New Roman" panose="02020603050405020304" pitchFamily="18" charset="0"/>
              </a:rPr>
              <a:t>Stress</a:t>
            </a:r>
            <a:r>
              <a:rPr lang="en-IN" sz="1600" dirty="0">
                <a:latin typeface="Times New Roman" panose="02020603050405020304" pitchFamily="18" charset="0"/>
                <a:cs typeface="Times New Roman" panose="02020603050405020304" pitchFamily="18" charset="0"/>
              </a:rPr>
              <a:t> – It is one of the important factor that leads to commission of crimes.</a:t>
            </a:r>
          </a:p>
          <a:p>
            <a:pPr algn="just">
              <a:lnSpc>
                <a:spcPct val="100000"/>
              </a:lnSpc>
              <a:buFont typeface="Arial" panose="020B0604020202020204" pitchFamily="34" charset="0"/>
              <a:buChar char="•"/>
            </a:pPr>
            <a:r>
              <a:rPr lang="en-IN" sz="1600" i="1" dirty="0">
                <a:solidFill>
                  <a:schemeClr val="accent2"/>
                </a:solidFill>
                <a:latin typeface="Times New Roman" panose="02020603050405020304" pitchFamily="18" charset="0"/>
                <a:cs typeface="Times New Roman" panose="02020603050405020304" pitchFamily="18" charset="0"/>
              </a:rPr>
              <a:t>Aggression</a:t>
            </a:r>
            <a:r>
              <a:rPr lang="en-IN" sz="1600" dirty="0">
                <a:latin typeface="Times New Roman" panose="02020603050405020304" pitchFamily="18" charset="0"/>
                <a:cs typeface="Times New Roman" panose="02020603050405020304" pitchFamily="18" charset="0"/>
              </a:rPr>
              <a:t> – Aggression and violence always go together. And obviously is one of the most common causes of criminal activity.</a:t>
            </a:r>
          </a:p>
          <a:p>
            <a:pPr algn="just">
              <a:lnSpc>
                <a:spcPct val="100000"/>
              </a:lnSpc>
              <a:buFont typeface="Arial" panose="020B0604020202020204" pitchFamily="34" charset="0"/>
              <a:buChar char="•"/>
            </a:pPr>
            <a:r>
              <a:rPr lang="en-IN" sz="1600" i="1" dirty="0">
                <a:solidFill>
                  <a:schemeClr val="accent2"/>
                </a:solidFill>
                <a:latin typeface="Times New Roman" panose="02020603050405020304" pitchFamily="18" charset="0"/>
                <a:cs typeface="Times New Roman" panose="02020603050405020304" pitchFamily="18" charset="0"/>
              </a:rPr>
              <a:t>Depression</a:t>
            </a:r>
            <a:r>
              <a:rPr lang="en-IN" sz="1600" dirty="0">
                <a:latin typeface="Times New Roman" panose="02020603050405020304" pitchFamily="18" charset="0"/>
                <a:cs typeface="Times New Roman" panose="02020603050405020304" pitchFamily="18" charset="0"/>
              </a:rPr>
              <a:t> – Another most important cause of criminal activity.</a:t>
            </a:r>
          </a:p>
        </p:txBody>
      </p:sp>
      <p:sp>
        <p:nvSpPr>
          <p:cNvPr id="6" name="TextBox 5">
            <a:extLst>
              <a:ext uri="{FF2B5EF4-FFF2-40B4-BE49-F238E27FC236}">
                <a16:creationId xmlns:a16="http://schemas.microsoft.com/office/drawing/2014/main" id="{12A6B5EF-5548-B2F0-E633-FA7151A2D5D0}"/>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771300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AC0D3-C2A3-BEBC-5773-B28B9B5BF05E}"/>
              </a:ext>
            </a:extLst>
          </p:cNvPr>
          <p:cNvSpPr>
            <a:spLocks noGrp="1"/>
          </p:cNvSpPr>
          <p:nvPr>
            <p:ph idx="1"/>
          </p:nvPr>
        </p:nvSpPr>
        <p:spPr>
          <a:xfrm>
            <a:off x="909829" y="2105025"/>
            <a:ext cx="10101072" cy="4362450"/>
          </a:xfrm>
        </p:spPr>
        <p:txBody>
          <a:bodyPr>
            <a:noAutofit/>
          </a:bodyPr>
          <a:lstStyle/>
          <a:p>
            <a:pPr marL="0" indent="0" algn="just">
              <a:lnSpc>
                <a:spcPct val="100000"/>
              </a:lnSpc>
              <a:buNone/>
            </a:pPr>
            <a:r>
              <a:rPr lang="en-IN" sz="1600" b="1" dirty="0">
                <a:solidFill>
                  <a:srgbClr val="C00000"/>
                </a:solidFill>
                <a:latin typeface="Times New Roman" panose="02020603050405020304" pitchFamily="18" charset="0"/>
                <a:cs typeface="Times New Roman" panose="02020603050405020304" pitchFamily="18" charset="0"/>
              </a:rPr>
              <a:t>2. </a:t>
            </a:r>
            <a:r>
              <a:rPr lang="en-IN" sz="1600" b="1" u="sng" dirty="0">
                <a:solidFill>
                  <a:srgbClr val="C00000"/>
                </a:solidFill>
                <a:latin typeface="Times New Roman" panose="02020603050405020304" pitchFamily="18" charset="0"/>
                <a:cs typeface="Times New Roman" panose="02020603050405020304" pitchFamily="18" charset="0"/>
              </a:rPr>
              <a:t>Physiological Causes</a:t>
            </a:r>
            <a:r>
              <a:rPr lang="en-IN" sz="1600" b="1" dirty="0">
                <a:solidFill>
                  <a:srgbClr val="C00000"/>
                </a:solidFill>
                <a:latin typeface="Times New Roman" panose="02020603050405020304" pitchFamily="18" charset="0"/>
                <a:cs typeface="Times New Roman" panose="02020603050405020304" pitchFamily="18" charset="0"/>
              </a:rPr>
              <a:t>:</a:t>
            </a:r>
          </a:p>
          <a:p>
            <a:pPr marL="0" indent="0" algn="just">
              <a:lnSpc>
                <a:spcPct val="100000"/>
              </a:lnSpc>
              <a:buNone/>
            </a:pPr>
            <a:r>
              <a:rPr lang="en-IN" sz="1600" dirty="0">
                <a:latin typeface="Times New Roman" panose="02020603050405020304" pitchFamily="18" charset="0"/>
                <a:cs typeface="Times New Roman" panose="02020603050405020304" pitchFamily="18" charset="0"/>
              </a:rPr>
              <a:t>These are basically due to the biological nature and origin of criminal act. These may be manifested due to –</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a:t>
            </a:r>
            <a:r>
              <a:rPr lang="en-IN" sz="1600" i="1" dirty="0">
                <a:latin typeface="Times New Roman" panose="02020603050405020304" pitchFamily="18" charset="0"/>
                <a:cs typeface="Times New Roman" panose="02020603050405020304" pitchFamily="18" charset="0"/>
              </a:rPr>
              <a:t>depletion of dopamine and serotonin level (Neurotransmitters)</a:t>
            </a:r>
            <a:r>
              <a:rPr lang="en-IN"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Presence of abnormal chromosomal pattern such as extra Y chromosome in their genes</a:t>
            </a:r>
            <a:r>
              <a:rPr lang="en-IN" sz="1600" dirty="0">
                <a:latin typeface="Times New Roman" panose="02020603050405020304" pitchFamily="18" charset="0"/>
                <a:cs typeface="Times New Roman" panose="02020603050405020304" pitchFamily="18" charset="0"/>
              </a:rPr>
              <a:t>. Popularly known as </a:t>
            </a:r>
            <a:r>
              <a:rPr lang="en-IN" sz="1600" i="1" dirty="0">
                <a:latin typeface="Times New Roman" panose="02020603050405020304" pitchFamily="18" charset="0"/>
                <a:cs typeface="Times New Roman" panose="02020603050405020304" pitchFamily="18" charset="0"/>
              </a:rPr>
              <a:t>Super-males </a:t>
            </a:r>
            <a:r>
              <a:rPr lang="en-IN" sz="1600" dirty="0">
                <a:latin typeface="Times New Roman" panose="02020603050405020304" pitchFamily="18" charset="0"/>
                <a:cs typeface="Times New Roman" panose="02020603050405020304" pitchFamily="18" charset="0"/>
              </a:rPr>
              <a:t>with the pattern of </a:t>
            </a:r>
            <a:r>
              <a:rPr lang="en-IN" sz="1600" i="1" dirty="0">
                <a:latin typeface="Times New Roman" panose="02020603050405020304" pitchFamily="18" charset="0"/>
                <a:cs typeface="Times New Roman" panose="02020603050405020304" pitchFamily="18" charset="0"/>
              </a:rPr>
              <a:t>chromosomes XYY</a:t>
            </a:r>
            <a:r>
              <a:rPr lang="en-IN" sz="1600" dirty="0">
                <a:latin typeface="Times New Roman" panose="02020603050405020304" pitchFamily="18" charset="0"/>
                <a:cs typeface="Times New Roman" panose="02020603050405020304" pitchFamily="18" charset="0"/>
              </a:rPr>
              <a:t>.</a:t>
            </a:r>
          </a:p>
          <a:p>
            <a:pPr marL="0" indent="0" algn="just">
              <a:lnSpc>
                <a:spcPct val="100000"/>
              </a:lnSpc>
              <a:buNone/>
            </a:pPr>
            <a:endParaRPr lang="en-IN" sz="16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1600" dirty="0">
              <a:latin typeface="Times New Roman" panose="02020603050405020304" pitchFamily="18" charset="0"/>
              <a:cs typeface="Times New Roman" panose="02020603050405020304" pitchFamily="18" charset="0"/>
            </a:endParaRPr>
          </a:p>
          <a:p>
            <a:pPr marL="0" indent="0" algn="just">
              <a:lnSpc>
                <a:spcPct val="100000"/>
              </a:lnSpc>
              <a:buNone/>
            </a:pPr>
            <a:r>
              <a:rPr lang="en-IN" sz="1600" b="1" dirty="0">
                <a:solidFill>
                  <a:srgbClr val="C00000"/>
                </a:solidFill>
                <a:latin typeface="Times New Roman" panose="02020603050405020304" pitchFamily="18" charset="0"/>
                <a:cs typeface="Times New Roman" panose="02020603050405020304" pitchFamily="18" charset="0"/>
              </a:rPr>
              <a:t>3. </a:t>
            </a:r>
            <a:r>
              <a:rPr lang="en-IN" sz="1600" b="1" u="sng" dirty="0">
                <a:solidFill>
                  <a:srgbClr val="C00000"/>
                </a:solidFill>
                <a:latin typeface="Times New Roman" panose="02020603050405020304" pitchFamily="18" charset="0"/>
                <a:cs typeface="Times New Roman" panose="02020603050405020304" pitchFamily="18" charset="0"/>
              </a:rPr>
              <a:t>Social Causes</a:t>
            </a:r>
            <a:r>
              <a:rPr lang="en-IN" sz="1600" b="1" dirty="0">
                <a:solidFill>
                  <a:srgbClr val="C00000"/>
                </a:solidFill>
                <a:latin typeface="Times New Roman" panose="02020603050405020304" pitchFamily="18" charset="0"/>
                <a:cs typeface="Times New Roman" panose="02020603050405020304" pitchFamily="18" charset="0"/>
              </a:rPr>
              <a:t>:</a:t>
            </a:r>
          </a:p>
          <a:p>
            <a:pPr marL="0" indent="0" algn="just">
              <a:lnSpc>
                <a:spcPct val="100000"/>
              </a:lnSpc>
              <a:buNone/>
            </a:pPr>
            <a:r>
              <a:rPr lang="en-IN" sz="1600" dirty="0">
                <a:latin typeface="Times New Roman" panose="02020603050405020304" pitchFamily="18" charset="0"/>
                <a:cs typeface="Times New Roman" panose="02020603050405020304" pitchFamily="18" charset="0"/>
              </a:rPr>
              <a:t>Discrimination in the society, Social Isolation due to the lower level of socio-economic status and other psychosocial factors are also a driving forces for the commission of crimes.</a:t>
            </a:r>
          </a:p>
        </p:txBody>
      </p:sp>
      <p:sp>
        <p:nvSpPr>
          <p:cNvPr id="6" name="TextBox 5">
            <a:extLst>
              <a:ext uri="{FF2B5EF4-FFF2-40B4-BE49-F238E27FC236}">
                <a16:creationId xmlns:a16="http://schemas.microsoft.com/office/drawing/2014/main" id="{12A6B5EF-5548-B2F0-E633-FA7151A2D5D0}"/>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786260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Essential elements of criminal law</a:t>
            </a:r>
          </a:p>
        </p:txBody>
      </p:sp>
      <p:sp>
        <p:nvSpPr>
          <p:cNvPr id="3" name="Content Placeholder 2">
            <a:extLst>
              <a:ext uri="{FF2B5EF4-FFF2-40B4-BE49-F238E27FC236}">
                <a16:creationId xmlns:a16="http://schemas.microsoft.com/office/drawing/2014/main" id="{CB9B26F8-B362-B8EC-AE01-312A8DCE300B}"/>
              </a:ext>
            </a:extLst>
          </p:cNvPr>
          <p:cNvSpPr>
            <a:spLocks noGrp="1"/>
          </p:cNvSpPr>
          <p:nvPr>
            <p:ph idx="1"/>
          </p:nvPr>
        </p:nvSpPr>
        <p:spPr/>
        <p:txBody>
          <a:bodyPr>
            <a:normAutofit/>
          </a:bodyPr>
          <a:lstStyle/>
          <a:p>
            <a:pPr marL="0" indent="0" algn="just">
              <a:lnSpc>
                <a:spcPct val="120000"/>
              </a:lnSpc>
              <a:buNone/>
            </a:pPr>
            <a:r>
              <a:rPr lang="en-US" sz="1600" dirty="0">
                <a:latin typeface="Times New Roman" panose="02020603050405020304" pitchFamily="18" charset="0"/>
                <a:cs typeface="Times New Roman" panose="02020603050405020304" pitchFamily="18" charset="0"/>
              </a:rPr>
              <a:t>The main criminal laws in India include the </a:t>
            </a:r>
            <a:r>
              <a:rPr lang="en-US" sz="1600" b="1" dirty="0">
                <a:solidFill>
                  <a:schemeClr val="accent2"/>
                </a:solidFill>
                <a:latin typeface="Times New Roman" panose="02020603050405020304" pitchFamily="18" charset="0"/>
                <a:cs typeface="Times New Roman" panose="02020603050405020304" pitchFamily="18" charset="0"/>
              </a:rPr>
              <a:t>Indian Penal Code, Indian Evidence Act and Criminal Procedure Code</a:t>
            </a:r>
            <a:r>
              <a:rPr lang="en-US" sz="1600" dirty="0">
                <a:latin typeface="Times New Roman" panose="02020603050405020304" pitchFamily="18" charset="0"/>
                <a:cs typeface="Times New Roman" panose="02020603050405020304" pitchFamily="18" charset="0"/>
              </a:rPr>
              <a:t>. People often refer to these three as general laws. Apart from these three laws, we also have other laws that relate to specific kinds of offences. For example, the Prevention of Money Laundering Act deals with particular financial crimes. </a:t>
            </a:r>
          </a:p>
          <a:p>
            <a:pPr marL="0" indent="0" algn="just">
              <a:lnSpc>
                <a:spcPct val="120000"/>
              </a:lnSpc>
              <a:buNone/>
            </a:pPr>
            <a:r>
              <a:rPr lang="en-US" sz="1600" dirty="0">
                <a:latin typeface="Times New Roman" panose="02020603050405020304" pitchFamily="18" charset="0"/>
                <a:cs typeface="Times New Roman" panose="02020603050405020304" pitchFamily="18" charset="0"/>
              </a:rPr>
              <a:t>The most important thing common in all these laws is that they contain certain basic elements. The following are four basic elements of crime –</a:t>
            </a:r>
          </a:p>
          <a:p>
            <a:pPr marL="342900" indent="-342900" algn="just">
              <a:lnSpc>
                <a:spcPct val="120000"/>
              </a:lnSpc>
              <a:buFont typeface="+mj-lt"/>
              <a:buAutoNum type="arabicPeriod"/>
            </a:pPr>
            <a:r>
              <a:rPr lang="en-US" sz="1600" dirty="0">
                <a:latin typeface="Times New Roman" panose="02020603050405020304" pitchFamily="18" charset="0"/>
                <a:cs typeface="Times New Roman" panose="02020603050405020304" pitchFamily="18" charset="0"/>
              </a:rPr>
              <a:t>Accused person</a:t>
            </a:r>
          </a:p>
          <a:p>
            <a:pPr marL="342900" indent="-342900" algn="just">
              <a:lnSpc>
                <a:spcPct val="120000"/>
              </a:lnSpc>
              <a:buFont typeface="+mj-lt"/>
              <a:buAutoNum type="arabicPeriod"/>
            </a:pPr>
            <a:r>
              <a:rPr lang="en-US" sz="1600" dirty="0" err="1">
                <a:latin typeface="Times New Roman" panose="02020603050405020304" pitchFamily="18" charset="0"/>
                <a:cs typeface="Times New Roman" panose="02020603050405020304" pitchFamily="18" charset="0"/>
              </a:rPr>
              <a:t>Mens</a:t>
            </a:r>
            <a:r>
              <a:rPr lang="en-US" sz="1600" dirty="0">
                <a:latin typeface="Times New Roman" panose="02020603050405020304" pitchFamily="18" charset="0"/>
                <a:cs typeface="Times New Roman" panose="02020603050405020304" pitchFamily="18" charset="0"/>
              </a:rPr>
              <a:t> rea</a:t>
            </a:r>
          </a:p>
          <a:p>
            <a:pPr marL="342900" indent="-342900" algn="just">
              <a:lnSpc>
                <a:spcPct val="120000"/>
              </a:lnSpc>
              <a:buFont typeface="+mj-lt"/>
              <a:buAutoNum type="arabicPeriod"/>
            </a:pPr>
            <a:r>
              <a:rPr lang="en-US" sz="1600" dirty="0">
                <a:latin typeface="Times New Roman" panose="02020603050405020304" pitchFamily="18" charset="0"/>
                <a:cs typeface="Times New Roman" panose="02020603050405020304" pitchFamily="18" charset="0"/>
              </a:rPr>
              <a:t>Actus reus</a:t>
            </a:r>
          </a:p>
          <a:p>
            <a:pPr marL="342900" indent="-342900" algn="just">
              <a:lnSpc>
                <a:spcPct val="120000"/>
              </a:lnSpc>
              <a:buFont typeface="+mj-lt"/>
              <a:buAutoNum type="arabicPeriod"/>
            </a:pPr>
            <a:r>
              <a:rPr lang="en-US" sz="1600" dirty="0">
                <a:latin typeface="Times New Roman" panose="02020603050405020304" pitchFamily="18" charset="0"/>
                <a:cs typeface="Times New Roman" panose="02020603050405020304" pitchFamily="18" charset="0"/>
              </a:rPr>
              <a:t>Injury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175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B26F8-B362-B8EC-AE01-312A8DCE300B}"/>
              </a:ext>
            </a:extLst>
          </p:cNvPr>
          <p:cNvSpPr>
            <a:spLocks noGrp="1"/>
          </p:cNvSpPr>
          <p:nvPr>
            <p:ph idx="1"/>
          </p:nvPr>
        </p:nvSpPr>
        <p:spPr/>
        <p:txBody>
          <a:bodyPr>
            <a:normAutofit/>
          </a:bodyPr>
          <a:lstStyle/>
          <a:p>
            <a:pPr marL="0" indent="0" algn="just">
              <a:lnSpc>
                <a:spcPct val="120000"/>
              </a:lnSpc>
              <a:buNone/>
            </a:pPr>
            <a:r>
              <a:rPr lang="en-US" sz="1600" b="1" dirty="0">
                <a:solidFill>
                  <a:schemeClr val="accent2"/>
                </a:solidFill>
                <a:latin typeface="Times New Roman" panose="02020603050405020304" pitchFamily="18" charset="0"/>
                <a:cs typeface="Times New Roman" panose="02020603050405020304" pitchFamily="18" charset="0"/>
              </a:rPr>
              <a:t>a) </a:t>
            </a:r>
            <a:r>
              <a:rPr lang="en-US" sz="1600" b="1" u="sng" dirty="0">
                <a:solidFill>
                  <a:schemeClr val="accent2"/>
                </a:solidFill>
                <a:latin typeface="Times New Roman" panose="02020603050405020304" pitchFamily="18" charset="0"/>
                <a:cs typeface="Times New Roman" panose="02020603050405020304" pitchFamily="18" charset="0"/>
              </a:rPr>
              <a:t>Accused person</a:t>
            </a:r>
            <a:r>
              <a:rPr lang="en-US" sz="1600" b="1" dirty="0">
                <a:solidFill>
                  <a:schemeClr val="accent2"/>
                </a:solidFill>
                <a:latin typeface="Times New Roman" panose="02020603050405020304" pitchFamily="18" charset="0"/>
                <a:cs typeface="Times New Roman" panose="02020603050405020304" pitchFamily="18" charset="0"/>
              </a:rPr>
              <a:t> –</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crime can ever occur out of thin air because that would simply be an accident. In order to constitute a crime, it is important for somebody to commit it. The law should always be able to pin-point the person who is responsible for committing an offence.</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term </a:t>
            </a:r>
            <a:r>
              <a:rPr lang="en-US" sz="1600" b="1" dirty="0">
                <a:solidFill>
                  <a:srgbClr val="C00000"/>
                </a:solidFill>
                <a:latin typeface="Times New Roman" panose="02020603050405020304" pitchFamily="18" charset="0"/>
                <a:cs typeface="Times New Roman" panose="02020603050405020304" pitchFamily="18" charset="0"/>
              </a:rPr>
              <a:t>“accused person” </a:t>
            </a:r>
            <a:r>
              <a:rPr lang="en-US" sz="1600" b="1" i="1" dirty="0">
                <a:latin typeface="Times New Roman" panose="02020603050405020304" pitchFamily="18" charset="0"/>
                <a:cs typeface="Times New Roman" panose="02020603050405020304" pitchFamily="18" charset="0"/>
              </a:rPr>
              <a:t>does not suggest that only a human being can commit offences</a:t>
            </a:r>
            <a:r>
              <a:rPr lang="en-US" sz="1600" dirty="0">
                <a:latin typeface="Times New Roman" panose="02020603050405020304" pitchFamily="18" charset="0"/>
                <a:cs typeface="Times New Roman" panose="02020603050405020304" pitchFamily="18" charset="0"/>
              </a:rPr>
              <a:t>.</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According to </a:t>
            </a:r>
            <a:r>
              <a:rPr lang="en-US" sz="1600" b="1" dirty="0">
                <a:latin typeface="Times New Roman" panose="02020603050405020304" pitchFamily="18" charset="0"/>
                <a:cs typeface="Times New Roman" panose="02020603050405020304" pitchFamily="18" charset="0"/>
              </a:rPr>
              <a:t>Section 11 of IPC</a:t>
            </a:r>
            <a:r>
              <a:rPr lang="en-US" sz="1600" dirty="0">
                <a:latin typeface="Times New Roman" panose="02020603050405020304" pitchFamily="18" charset="0"/>
                <a:cs typeface="Times New Roman" panose="02020603050405020304" pitchFamily="18" charset="0"/>
              </a:rPr>
              <a:t>, the term </a:t>
            </a:r>
            <a:r>
              <a:rPr lang="en-US" sz="1600" b="1" i="1" dirty="0">
                <a:latin typeface="Times New Roman" panose="02020603050405020304" pitchFamily="18" charset="0"/>
                <a:cs typeface="Times New Roman" panose="02020603050405020304" pitchFamily="18" charset="0"/>
              </a:rPr>
              <a:t>“person” also includes a company and an association or body of persons. Therefore, even a trust, an NGO and a public company can commit offences</a:t>
            </a:r>
            <a:r>
              <a:rPr lang="en-US" sz="1600" dirty="0">
                <a:latin typeface="Times New Roman" panose="02020603050405020304" pitchFamily="18" charset="0"/>
                <a:cs typeface="Times New Roman" panose="02020603050405020304" pitchFamily="18" charset="0"/>
              </a:rPr>
              <a:t>.</a:t>
            </a:r>
          </a:p>
          <a:p>
            <a:pPr marL="0" indent="0" algn="just">
              <a:lnSpc>
                <a:spcPct val="120000"/>
              </a:lnSpc>
              <a:buNone/>
            </a:pPr>
            <a:r>
              <a:rPr lang="en-US" sz="1600" dirty="0">
                <a:latin typeface="Times New Roman" panose="02020603050405020304" pitchFamily="18" charset="0"/>
                <a:cs typeface="Times New Roman" panose="02020603050405020304" pitchFamily="18" charset="0"/>
              </a:rPr>
              <a:t>Furthermore, certain offences can involve more than one person for the same crime. In such cases, all persons will face trial and may have to face punishment together.</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AB01256-087C-D4C7-0F9D-040F8D49016F}"/>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14915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FC7D-EAAA-2FA6-078E-E48F83D7388A}"/>
              </a:ext>
            </a:extLst>
          </p:cNvPr>
          <p:cNvSpPr>
            <a:spLocks noGrp="1"/>
          </p:cNvSpPr>
          <p:nvPr>
            <p:ph type="title"/>
          </p:nvPr>
        </p:nvSpPr>
        <p:spPr/>
        <p:txBody>
          <a:bodyPr>
            <a:normAutofit/>
          </a:bodyPr>
          <a:lstStyle/>
          <a:p>
            <a:pPr algn="just"/>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Different laws in India</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D1FB4F-9AC0-F523-7B84-C01B2B90FE94}"/>
              </a:ext>
            </a:extLst>
          </p:cNvPr>
          <p:cNvSpPr>
            <a:spLocks noGrp="1"/>
          </p:cNvSpPr>
          <p:nvPr>
            <p:ph idx="1"/>
          </p:nvPr>
        </p:nvSpPr>
        <p:spPr>
          <a:xfrm>
            <a:off x="1024128" y="2294466"/>
            <a:ext cx="3920405" cy="430887"/>
          </a:xfrm>
          <a:solidFill>
            <a:schemeClr val="accent2">
              <a:lumMod val="40000"/>
              <a:lumOff val="60000"/>
            </a:schemeClr>
          </a:solidFill>
        </p:spPr>
        <p:txBody>
          <a:bodyPr anchor="ctr">
            <a:normAutofit fontScale="85000" lnSpcReduction="10000"/>
          </a:bodyPr>
          <a:lstStyle/>
          <a:p>
            <a:pPr marL="0" indent="0">
              <a:buNone/>
            </a:pPr>
            <a:r>
              <a:rPr lang="en-US" sz="2400" b="1" dirty="0">
                <a:latin typeface="Times New Roman" panose="02020603050405020304" pitchFamily="18" charset="0"/>
                <a:cs typeface="Times New Roman" panose="02020603050405020304" pitchFamily="18" charset="0"/>
              </a:rPr>
              <a:t>A) Indian Penal Code (IPC), 1860</a:t>
            </a:r>
          </a:p>
        </p:txBody>
      </p:sp>
      <p:sp>
        <p:nvSpPr>
          <p:cNvPr id="9" name="TextBox 8">
            <a:extLst>
              <a:ext uri="{FF2B5EF4-FFF2-40B4-BE49-F238E27FC236}">
                <a16:creationId xmlns:a16="http://schemas.microsoft.com/office/drawing/2014/main" id="{280D25D4-16EA-B640-90DB-2800389515F6}"/>
              </a:ext>
            </a:extLst>
          </p:cNvPr>
          <p:cNvSpPr txBox="1"/>
          <p:nvPr/>
        </p:nvSpPr>
        <p:spPr>
          <a:xfrm>
            <a:off x="1024128" y="2980267"/>
            <a:ext cx="6638205"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deals with substantial criminal law of India.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defines the offences and prescribes punishments.</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9292D18-9BC0-42E1-5BE5-C0AC2E515E4F}"/>
              </a:ext>
            </a:extLst>
          </p:cNvPr>
          <p:cNvPicPr>
            <a:picLocks noChangeAspect="1"/>
          </p:cNvPicPr>
          <p:nvPr/>
        </p:nvPicPr>
        <p:blipFill rotWithShape="1">
          <a:blip r:embed="rId2">
            <a:extLst>
              <a:ext uri="{28A0092B-C50C-407E-A947-70E740481C1C}">
                <a14:useLocalDpi xmlns:a14="http://schemas.microsoft.com/office/drawing/2010/main" val="0"/>
              </a:ext>
            </a:extLst>
          </a:blip>
          <a:srcRect l="17306" r="17566"/>
          <a:stretch/>
        </p:blipFill>
        <p:spPr>
          <a:xfrm>
            <a:off x="7543800" y="1758950"/>
            <a:ext cx="3624072" cy="4762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03499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B26F8-B362-B8EC-AE01-312A8DCE300B}"/>
              </a:ext>
            </a:extLst>
          </p:cNvPr>
          <p:cNvSpPr>
            <a:spLocks noGrp="1"/>
          </p:cNvSpPr>
          <p:nvPr>
            <p:ph idx="1"/>
          </p:nvPr>
        </p:nvSpPr>
        <p:spPr>
          <a:xfrm>
            <a:off x="1033653" y="1634728"/>
            <a:ext cx="9720073" cy="3448050"/>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b) </a:t>
            </a:r>
            <a:r>
              <a:rPr lang="en-US" sz="1600" b="1" u="sng" dirty="0" err="1">
                <a:solidFill>
                  <a:schemeClr val="accent2"/>
                </a:solidFill>
                <a:latin typeface="Times New Roman" panose="02020603050405020304" pitchFamily="18" charset="0"/>
                <a:cs typeface="Times New Roman" panose="02020603050405020304" pitchFamily="18" charset="0"/>
              </a:rPr>
              <a:t>Mens</a:t>
            </a:r>
            <a:r>
              <a:rPr lang="en-US" sz="1600" b="1" u="sng" dirty="0">
                <a:solidFill>
                  <a:schemeClr val="accent2"/>
                </a:solidFill>
                <a:latin typeface="Times New Roman" panose="02020603050405020304" pitchFamily="18" charset="0"/>
                <a:cs typeface="Times New Roman" panose="02020603050405020304" pitchFamily="18" charset="0"/>
              </a:rPr>
              <a:t> rea</a:t>
            </a:r>
            <a:r>
              <a:rPr lang="en-US" sz="1600" dirty="0">
                <a:solidFill>
                  <a:schemeClr val="accent2"/>
                </a:solidFill>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mere person will never commit a crime unless he possesses some intention to commit it. The law generally refers to this intention as </a:t>
            </a:r>
            <a:r>
              <a:rPr lang="en-US" sz="1600" b="1" dirty="0" err="1">
                <a:solidFill>
                  <a:srgbClr val="C00000"/>
                </a:solidFill>
                <a:latin typeface="Times New Roman" panose="02020603050405020304" pitchFamily="18" charset="0"/>
                <a:cs typeface="Times New Roman" panose="02020603050405020304" pitchFamily="18" charset="0"/>
              </a:rPr>
              <a:t>mens</a:t>
            </a:r>
            <a:r>
              <a:rPr lang="en-US" sz="1600" b="1" dirty="0">
                <a:solidFill>
                  <a:srgbClr val="C00000"/>
                </a:solidFill>
                <a:latin typeface="Times New Roman" panose="02020603050405020304" pitchFamily="18" charset="0"/>
                <a:cs typeface="Times New Roman" panose="02020603050405020304" pitchFamily="18" charset="0"/>
              </a:rPr>
              <a:t> rea</a:t>
            </a:r>
            <a:r>
              <a:rPr lang="en-US" sz="1600" dirty="0">
                <a:latin typeface="Times New Roman" panose="02020603050405020304" pitchFamily="18" charset="0"/>
                <a:cs typeface="Times New Roman" panose="02020603050405020304" pitchFamily="18" charset="0"/>
              </a:rPr>
              <a:t>, which means </a:t>
            </a:r>
            <a:r>
              <a:rPr lang="en-US" sz="1600" b="1" dirty="0">
                <a:solidFill>
                  <a:srgbClr val="C00000"/>
                </a:solidFill>
                <a:latin typeface="Times New Roman" panose="02020603050405020304" pitchFamily="18" charset="0"/>
                <a:cs typeface="Times New Roman" panose="02020603050405020304" pitchFamily="18" charset="0"/>
              </a:rPr>
              <a:t>“guilty mind” </a:t>
            </a:r>
            <a:r>
              <a:rPr lang="en-US" sz="1600" dirty="0">
                <a:latin typeface="Times New Roman" panose="02020603050405020304" pitchFamily="18" charset="0"/>
                <a:cs typeface="Times New Roman" panose="02020603050405020304" pitchFamily="18" charset="0"/>
              </a:rPr>
              <a:t>in Latin.</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term </a:t>
            </a:r>
            <a:r>
              <a:rPr lang="en-US" sz="1600" dirty="0" err="1">
                <a:latin typeface="Times New Roman" panose="02020603050405020304" pitchFamily="18" charset="0"/>
                <a:cs typeface="Times New Roman" panose="02020603050405020304" pitchFamily="18" charset="0"/>
              </a:rPr>
              <a:t>mens</a:t>
            </a:r>
            <a:r>
              <a:rPr lang="en-US" sz="1600" dirty="0">
                <a:latin typeface="Times New Roman" panose="02020603050405020304" pitchFamily="18" charset="0"/>
                <a:cs typeface="Times New Roman" panose="02020603050405020304" pitchFamily="18" charset="0"/>
              </a:rPr>
              <a:t> rea has been derived from a famous Latin maxim: Actus non </a:t>
            </a:r>
            <a:r>
              <a:rPr lang="en-US" sz="1600" dirty="0" err="1">
                <a:latin typeface="Times New Roman" panose="02020603050405020304" pitchFamily="18" charset="0"/>
                <a:cs typeface="Times New Roman" panose="02020603050405020304" pitchFamily="18" charset="0"/>
              </a:rPr>
              <a:t>factit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reum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mens</a:t>
            </a:r>
            <a:r>
              <a:rPr lang="en-US" sz="1600" dirty="0">
                <a:latin typeface="Times New Roman" panose="02020603050405020304" pitchFamily="18" charset="0"/>
                <a:cs typeface="Times New Roman" panose="02020603050405020304" pitchFamily="18" charset="0"/>
              </a:rPr>
              <a:t> sit rea. This basically means that </a:t>
            </a:r>
            <a:r>
              <a:rPr lang="en-US" sz="1600" b="1" i="1" dirty="0">
                <a:solidFill>
                  <a:srgbClr val="C00000"/>
                </a:solidFill>
                <a:latin typeface="Times New Roman" panose="02020603050405020304" pitchFamily="18" charset="0"/>
                <a:cs typeface="Times New Roman" panose="02020603050405020304" pitchFamily="18" charset="0"/>
              </a:rPr>
              <a:t>an act cannot be guilty if it does not accompany a guilty mind</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element of </a:t>
            </a:r>
            <a:r>
              <a:rPr lang="en-US" sz="1600" dirty="0" err="1">
                <a:latin typeface="Times New Roman" panose="02020603050405020304" pitchFamily="18" charset="0"/>
                <a:cs typeface="Times New Roman" panose="02020603050405020304" pitchFamily="18" charset="0"/>
              </a:rPr>
              <a:t>mens</a:t>
            </a:r>
            <a:r>
              <a:rPr lang="en-US" sz="1600" dirty="0">
                <a:latin typeface="Times New Roman" panose="02020603050405020304" pitchFamily="18" charset="0"/>
                <a:cs typeface="Times New Roman" panose="02020603050405020304" pitchFamily="18" charset="0"/>
              </a:rPr>
              <a:t> rea itself comprises of certain inherent elements, including </a:t>
            </a:r>
            <a:r>
              <a:rPr lang="en-US" sz="1600" i="1" dirty="0">
                <a:solidFill>
                  <a:srgbClr val="C00000"/>
                </a:solidFill>
                <a:latin typeface="Times New Roman" panose="02020603050405020304" pitchFamily="18" charset="0"/>
                <a:cs typeface="Times New Roman" panose="02020603050405020304" pitchFamily="18" charset="0"/>
              </a:rPr>
              <a:t>intention, motive or knowledge</a:t>
            </a:r>
            <a:r>
              <a:rPr lang="en-US" sz="1600" dirty="0">
                <a:latin typeface="Times New Roman" panose="02020603050405020304" pitchFamily="18" charset="0"/>
                <a:cs typeface="Times New Roman" panose="02020603050405020304" pitchFamily="18" charset="0"/>
              </a:rPr>
              <a:t>. For example, Section 300 of IPC contains various kinds of acts which amount to the offence of murder. These acts may include an act done with the “intention” of causing bodily injury sufficient to cause death.</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Furthermore, it also includes an act of which the offender has “knowledge” of it being imminently dangerous. Therefore, we need to look at the relevant provisions to understand what kind of intention is necessary.</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AB01256-087C-D4C7-0F9D-040F8D49016F}"/>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
        <p:nvSpPr>
          <p:cNvPr id="9" name="TextBox 8">
            <a:extLst>
              <a:ext uri="{FF2B5EF4-FFF2-40B4-BE49-F238E27FC236}">
                <a16:creationId xmlns:a16="http://schemas.microsoft.com/office/drawing/2014/main" id="{3F823C23-72E2-736E-3204-957D020809A5}"/>
              </a:ext>
            </a:extLst>
          </p:cNvPr>
          <p:cNvSpPr txBox="1"/>
          <p:nvPr/>
        </p:nvSpPr>
        <p:spPr>
          <a:xfrm>
            <a:off x="1033654" y="5216128"/>
            <a:ext cx="9720072" cy="1323439"/>
          </a:xfrm>
          <a:prstGeom prst="rect">
            <a:avLst/>
          </a:prstGeom>
          <a:noFill/>
        </p:spPr>
        <p:txBody>
          <a:bodyPr wrap="square">
            <a:spAutoFit/>
          </a:bodyPr>
          <a:lstStyle/>
          <a:p>
            <a:pPr algn="just"/>
            <a:r>
              <a:rPr lang="en-US" sz="1600" i="1" dirty="0">
                <a:latin typeface="Times New Roman" panose="02020603050405020304" pitchFamily="18" charset="0"/>
                <a:cs typeface="Times New Roman" panose="02020603050405020304" pitchFamily="18" charset="0"/>
              </a:rPr>
              <a:t>Crimes in the absence of </a:t>
            </a:r>
            <a:r>
              <a:rPr lang="en-US" sz="1600" i="1" dirty="0" err="1">
                <a:latin typeface="Times New Roman" panose="02020603050405020304" pitchFamily="18" charset="0"/>
                <a:cs typeface="Times New Roman" panose="02020603050405020304" pitchFamily="18" charset="0"/>
              </a:rPr>
              <a:t>mens</a:t>
            </a:r>
            <a:r>
              <a:rPr lang="en-US" sz="1600" i="1" dirty="0">
                <a:latin typeface="Times New Roman" panose="02020603050405020304" pitchFamily="18" charset="0"/>
                <a:cs typeface="Times New Roman" panose="02020603050405020304" pitchFamily="18" charset="0"/>
              </a:rPr>
              <a:t> rea </a:t>
            </a:r>
            <a:r>
              <a:rPr lang="en-US" sz="1600" dirty="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Although </a:t>
            </a:r>
            <a:r>
              <a:rPr lang="en-US" sz="1600" dirty="0" err="1">
                <a:latin typeface="Times New Roman" panose="02020603050405020304" pitchFamily="18" charset="0"/>
                <a:cs typeface="Times New Roman" panose="02020603050405020304" pitchFamily="18" charset="0"/>
              </a:rPr>
              <a:t>mens</a:t>
            </a:r>
            <a:r>
              <a:rPr lang="en-US" sz="1600" dirty="0">
                <a:latin typeface="Times New Roman" panose="02020603050405020304" pitchFamily="18" charset="0"/>
                <a:cs typeface="Times New Roman" panose="02020603050405020304" pitchFamily="18" charset="0"/>
              </a:rPr>
              <a:t> rea is an essential element of crime, some offences can occur without it. For example</a:t>
            </a:r>
            <a:r>
              <a:rPr lang="en-US" sz="1600" b="1" dirty="0">
                <a:latin typeface="Times New Roman" panose="02020603050405020304" pitchFamily="18" charset="0"/>
                <a:cs typeface="Times New Roman" panose="02020603050405020304" pitchFamily="18" charset="0"/>
              </a:rPr>
              <a:t>, Section 304-A of IPC makes death by negligence a criminal offence</a:t>
            </a:r>
            <a:r>
              <a:rPr lang="en-US" sz="1600" dirty="0">
                <a:latin typeface="Times New Roman" panose="02020603050405020304" pitchFamily="18" charset="0"/>
                <a:cs typeface="Times New Roman" panose="02020603050405020304" pitchFamily="18" charset="0"/>
              </a:rPr>
              <a:t>. In such cases, a “negligent act” would not include the intention to cause death. However, negligence or mistake itself is sufficient to constitute a crime.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117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B26F8-B362-B8EC-AE01-312A8DCE300B}"/>
              </a:ext>
            </a:extLst>
          </p:cNvPr>
          <p:cNvSpPr>
            <a:spLocks noGrp="1"/>
          </p:cNvSpPr>
          <p:nvPr>
            <p:ph idx="1"/>
          </p:nvPr>
        </p:nvSpPr>
        <p:spPr/>
        <p:txBody>
          <a:bodyPr>
            <a:noAutofit/>
          </a:bodyPr>
          <a:lstStyle/>
          <a:p>
            <a:pPr marL="0" indent="0" algn="just">
              <a:lnSpc>
                <a:spcPct val="120000"/>
              </a:lnSpc>
              <a:buNone/>
            </a:pPr>
            <a:r>
              <a:rPr lang="en-US" sz="1600" b="1" dirty="0">
                <a:solidFill>
                  <a:schemeClr val="accent2"/>
                </a:solidFill>
                <a:latin typeface="Times New Roman" panose="02020603050405020304" pitchFamily="18" charset="0"/>
                <a:cs typeface="Times New Roman" panose="02020603050405020304" pitchFamily="18" charset="0"/>
              </a:rPr>
              <a:t>c) </a:t>
            </a:r>
            <a:r>
              <a:rPr lang="en-US" sz="1600" b="1" u="sng" dirty="0">
                <a:solidFill>
                  <a:schemeClr val="accent2"/>
                </a:solidFill>
                <a:latin typeface="Times New Roman" panose="02020603050405020304" pitchFamily="18" charset="0"/>
                <a:cs typeface="Times New Roman" panose="02020603050405020304" pitchFamily="18" charset="0"/>
              </a:rPr>
              <a:t>Actus reus</a:t>
            </a:r>
            <a:r>
              <a:rPr lang="en-US" sz="1600" b="1" dirty="0">
                <a:solidFill>
                  <a:schemeClr val="accent2"/>
                </a:solidFill>
                <a:latin typeface="Times New Roman" panose="02020603050405020304" pitchFamily="18" charset="0"/>
                <a:cs typeface="Times New Roman" panose="02020603050405020304" pitchFamily="18" charset="0"/>
              </a:rPr>
              <a:t> –</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Merely possessing a guilty mind and thinking of committing a crime is not enough.</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accused person must also act on that intention and do something in its furtherance.</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Actus reus basically refers </a:t>
            </a:r>
            <a:r>
              <a:rPr lang="en-US" sz="1600" b="1" i="1" dirty="0">
                <a:solidFill>
                  <a:srgbClr val="C00000"/>
                </a:solidFill>
                <a:latin typeface="Times New Roman" panose="02020603050405020304" pitchFamily="18" charset="0"/>
                <a:cs typeface="Times New Roman" panose="02020603050405020304" pitchFamily="18" charset="0"/>
              </a:rPr>
              <a:t>to an act or omission which leads to the completion of an offence</a:t>
            </a:r>
            <a:r>
              <a:rPr lang="en-US" sz="1600" dirty="0">
                <a:latin typeface="Times New Roman" panose="02020603050405020304" pitchFamily="18" charset="0"/>
                <a:cs typeface="Times New Roman" panose="02020603050405020304" pitchFamily="18" charset="0"/>
              </a:rPr>
              <a:t>. </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Both </a:t>
            </a:r>
            <a:r>
              <a:rPr lang="en-US" sz="1600" dirty="0" err="1">
                <a:latin typeface="Times New Roman" panose="02020603050405020304" pitchFamily="18" charset="0"/>
                <a:cs typeface="Times New Roman" panose="02020603050405020304" pitchFamily="18" charset="0"/>
              </a:rPr>
              <a:t>mens</a:t>
            </a:r>
            <a:r>
              <a:rPr lang="en-US" sz="1600" dirty="0">
                <a:latin typeface="Times New Roman" panose="02020603050405020304" pitchFamily="18" charset="0"/>
                <a:cs typeface="Times New Roman" panose="02020603050405020304" pitchFamily="18" charset="0"/>
              </a:rPr>
              <a:t> rea, as well as actus reus, together are important to create an offence.</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Actus reus can be a </a:t>
            </a:r>
            <a:r>
              <a:rPr lang="en-US" sz="1600" i="1" dirty="0">
                <a:solidFill>
                  <a:schemeClr val="accent2"/>
                </a:solidFill>
                <a:latin typeface="Times New Roman" panose="02020603050405020304" pitchFamily="18" charset="0"/>
                <a:cs typeface="Times New Roman" panose="02020603050405020304" pitchFamily="18" charset="0"/>
              </a:rPr>
              <a:t>positive act, such as stabbing a person to cause his death</a:t>
            </a:r>
            <a:r>
              <a:rPr lang="en-US" sz="1600" dirty="0">
                <a:latin typeface="Times New Roman" panose="02020603050405020304" pitchFamily="18" charset="0"/>
                <a:cs typeface="Times New Roman" panose="02020603050405020304" pitchFamily="18" charset="0"/>
              </a:rPr>
              <a:t>. It can also be an </a:t>
            </a:r>
            <a:r>
              <a:rPr lang="en-US" sz="1600" i="1" dirty="0">
                <a:solidFill>
                  <a:schemeClr val="accent2"/>
                </a:solidFill>
                <a:latin typeface="Times New Roman" panose="02020603050405020304" pitchFamily="18" charset="0"/>
                <a:cs typeface="Times New Roman" panose="02020603050405020304" pitchFamily="18" charset="0"/>
              </a:rPr>
              <a:t>omission (failure) to perform an action</a:t>
            </a:r>
            <a:r>
              <a:rPr lang="en-US" sz="1600" dirty="0">
                <a:latin typeface="Times New Roman" panose="02020603050405020304" pitchFamily="18" charset="0"/>
                <a:cs typeface="Times New Roman" panose="02020603050405020304" pitchFamily="18" charset="0"/>
              </a:rPr>
              <a:t>. For example, driving a vehicle without a driving license is an omission.</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AB01256-087C-D4C7-0F9D-040F8D49016F}"/>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202610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B26F8-B362-B8EC-AE01-312A8DCE300B}"/>
              </a:ext>
            </a:extLst>
          </p:cNvPr>
          <p:cNvSpPr>
            <a:spLocks noGrp="1"/>
          </p:cNvSpPr>
          <p:nvPr>
            <p:ph idx="1"/>
          </p:nvPr>
        </p:nvSpPr>
        <p:spPr/>
        <p:txBody>
          <a:bodyPr>
            <a:noAutofit/>
          </a:bodyPr>
          <a:lstStyle/>
          <a:p>
            <a:pPr marL="0" indent="0" algn="just">
              <a:lnSpc>
                <a:spcPct val="120000"/>
              </a:lnSpc>
              <a:buNone/>
            </a:pPr>
            <a:r>
              <a:rPr lang="en-US" sz="1600" b="1" dirty="0">
                <a:solidFill>
                  <a:schemeClr val="accent2"/>
                </a:solidFill>
                <a:latin typeface="Times New Roman" panose="02020603050405020304" pitchFamily="18" charset="0"/>
                <a:cs typeface="Times New Roman" panose="02020603050405020304" pitchFamily="18" charset="0"/>
              </a:rPr>
              <a:t>d) </a:t>
            </a:r>
            <a:r>
              <a:rPr lang="en-US" sz="1600" b="1" u="sng" dirty="0">
                <a:solidFill>
                  <a:schemeClr val="accent2"/>
                </a:solidFill>
                <a:latin typeface="Times New Roman" panose="02020603050405020304" pitchFamily="18" charset="0"/>
                <a:cs typeface="Times New Roman" panose="02020603050405020304" pitchFamily="18" charset="0"/>
              </a:rPr>
              <a:t>Injury</a:t>
            </a:r>
            <a:r>
              <a:rPr lang="en-US" sz="1600" b="1" dirty="0">
                <a:solidFill>
                  <a:schemeClr val="accent2"/>
                </a:solidFill>
                <a:latin typeface="Times New Roman" panose="02020603050405020304" pitchFamily="18" charset="0"/>
                <a:cs typeface="Times New Roman" panose="02020603050405020304" pitchFamily="18" charset="0"/>
              </a:rPr>
              <a:t> –</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last of the basic elements of crime is an injury.</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can be no crime if no person faces some kind of an injury.</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According to Section 44 of IPC, </a:t>
            </a:r>
            <a:r>
              <a:rPr lang="en-US" sz="1600" b="1" i="1" dirty="0">
                <a:solidFill>
                  <a:srgbClr val="C00000"/>
                </a:solidFill>
                <a:latin typeface="Times New Roman" panose="02020603050405020304" pitchFamily="18" charset="0"/>
                <a:cs typeface="Times New Roman" panose="02020603050405020304" pitchFamily="18" charset="0"/>
              </a:rPr>
              <a:t>“injury” </a:t>
            </a:r>
            <a:r>
              <a:rPr lang="en-US" sz="1600" dirty="0">
                <a:latin typeface="Times New Roman" panose="02020603050405020304" pitchFamily="18" charset="0"/>
                <a:cs typeface="Times New Roman" panose="02020603050405020304" pitchFamily="18" charset="0"/>
              </a:rPr>
              <a:t>means </a:t>
            </a:r>
            <a:r>
              <a:rPr lang="en-US" sz="1600" b="1" i="1" dirty="0">
                <a:solidFill>
                  <a:srgbClr val="C00000"/>
                </a:solidFill>
                <a:latin typeface="Times New Roman" panose="02020603050405020304" pitchFamily="18" charset="0"/>
                <a:cs typeface="Times New Roman" panose="02020603050405020304" pitchFamily="18" charset="0"/>
              </a:rPr>
              <a:t>any harm caused to a person illegally either in mind, body, reputation or property</a:t>
            </a:r>
            <a:r>
              <a:rPr lang="en-US" sz="1600" dirty="0">
                <a:latin typeface="Times New Roman" panose="02020603050405020304" pitchFamily="18" charset="0"/>
                <a:cs typeface="Times New Roman" panose="02020603050405020304" pitchFamily="18" charset="0"/>
              </a:rPr>
              <a:t>.</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there can be </a:t>
            </a:r>
            <a:r>
              <a:rPr lang="en-US" sz="1600" i="1" dirty="0">
                <a:solidFill>
                  <a:schemeClr val="accent2"/>
                </a:solidFill>
                <a:latin typeface="Times New Roman" panose="02020603050405020304" pitchFamily="18" charset="0"/>
                <a:cs typeface="Times New Roman" panose="02020603050405020304" pitchFamily="18" charset="0"/>
              </a:rPr>
              <a:t>some crimes which might not require injuries to anybody</a:t>
            </a:r>
            <a:r>
              <a:rPr lang="en-US" sz="1600" dirty="0">
                <a:latin typeface="Times New Roman" panose="02020603050405020304" pitchFamily="18" charset="0"/>
                <a:cs typeface="Times New Roman" panose="02020603050405020304" pitchFamily="18" charset="0"/>
              </a:rPr>
              <a:t>. For example, driving without a driving license is a crime even if it may not harm anybody.</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AB01256-087C-D4C7-0F9D-040F8D49016F}"/>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547973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1123-E663-254B-12FF-9945AD3359DE}"/>
              </a:ext>
            </a:extLst>
          </p:cNvPr>
          <p:cNvSpPr>
            <a:spLocks noGrp="1"/>
          </p:cNvSpPr>
          <p:nvPr>
            <p:ph type="title"/>
          </p:nvPr>
        </p:nvSpPr>
        <p:spPr/>
        <p:txBody>
          <a:bodyPr>
            <a:normAutofit/>
          </a:bodyPr>
          <a:lstStyle/>
          <a:p>
            <a:pPr>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CRIMINAL PROCEDURE CODE (</a:t>
            </a:r>
            <a:r>
              <a:rPr lang="en-IN" sz="4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IN" sz="4000" b="1"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IN" sz="4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pc</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1973</a:t>
            </a:r>
          </a:p>
        </p:txBody>
      </p:sp>
      <p:sp>
        <p:nvSpPr>
          <p:cNvPr id="3" name="Content Placeholder 2">
            <a:extLst>
              <a:ext uri="{FF2B5EF4-FFF2-40B4-BE49-F238E27FC236}">
                <a16:creationId xmlns:a16="http://schemas.microsoft.com/office/drawing/2014/main" id="{F580D424-EB15-BBC3-2544-E42F5BE22CE8}"/>
              </a:ext>
            </a:extLst>
          </p:cNvPr>
          <p:cNvSpPr>
            <a:spLocks noGrp="1"/>
          </p:cNvSpPr>
          <p:nvPr>
            <p:ph idx="1"/>
          </p:nvPr>
        </p:nvSpPr>
        <p:spPr>
          <a:xfrm>
            <a:off x="1024128" y="2286000"/>
            <a:ext cx="9720073" cy="4445000"/>
          </a:xfrm>
        </p:spPr>
        <p:txBody>
          <a:bodyPr>
            <a:noAutofit/>
          </a:bodyPr>
          <a:lstStyle/>
          <a:p>
            <a:pPr marL="0" indent="0" algn="just">
              <a:lnSpc>
                <a:spcPct val="110000"/>
              </a:lnSpc>
              <a:buNone/>
            </a:pPr>
            <a:r>
              <a:rPr lang="en-US" sz="1600" b="1" dirty="0">
                <a:solidFill>
                  <a:srgbClr val="C00000"/>
                </a:solidFill>
                <a:latin typeface="Times New Roman" panose="02020603050405020304" pitchFamily="18" charset="0"/>
                <a:cs typeface="Times New Roman" panose="02020603050405020304" pitchFamily="18" charset="0"/>
              </a:rPr>
              <a:t>What are Cognizable Offences ?</a:t>
            </a: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Offences that are punishable with not less than 3 years of imprisonment are serious offences and are considered </a:t>
            </a:r>
            <a:r>
              <a:rPr lang="en-US" sz="1600" b="1" dirty="0">
                <a:solidFill>
                  <a:schemeClr val="accent2"/>
                </a:solidFill>
                <a:latin typeface="Times New Roman" panose="02020603050405020304" pitchFamily="18" charset="0"/>
                <a:cs typeface="Times New Roman" panose="02020603050405020304" pitchFamily="18" charset="0"/>
              </a:rPr>
              <a:t>Cognizable</a:t>
            </a:r>
            <a:r>
              <a:rPr lang="en-US" sz="1600" dirty="0">
                <a:latin typeface="Times New Roman" panose="02020603050405020304" pitchFamily="18" charset="0"/>
                <a:cs typeface="Times New Roman" panose="02020603050405020304" pitchFamily="18" charset="0"/>
              </a:rPr>
              <a:t>.</a:t>
            </a: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Criminal Procedure Code, 1973 (CrPC) under Section 2(c) </a:t>
            </a:r>
            <a:r>
              <a:rPr lang="en-US" sz="1600" dirty="0">
                <a:latin typeface="Times New Roman" panose="02020603050405020304" pitchFamily="18" charset="0"/>
                <a:cs typeface="Times New Roman" panose="02020603050405020304" pitchFamily="18" charset="0"/>
              </a:rPr>
              <a:t>states that </a:t>
            </a:r>
            <a:r>
              <a:rPr lang="en-US" sz="1600" i="1" dirty="0">
                <a:solidFill>
                  <a:schemeClr val="accent2"/>
                </a:solidFill>
                <a:latin typeface="Times New Roman" panose="02020603050405020304" pitchFamily="18" charset="0"/>
                <a:cs typeface="Times New Roman" panose="02020603050405020304" pitchFamily="18" charset="0"/>
              </a:rPr>
              <a:t>an offence that is punishable with death, imprisonment for life, or imprisonment for more than 3 years shall be cognizable</a:t>
            </a:r>
            <a:r>
              <a:rPr lang="en-US" sz="1600" dirty="0">
                <a:latin typeface="Times New Roman" panose="02020603050405020304" pitchFamily="18" charset="0"/>
                <a:cs typeface="Times New Roman" panose="02020603050405020304" pitchFamily="18" charset="0"/>
              </a:rPr>
              <a:t>.</a:t>
            </a: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Cognizable offences are those in which the </a:t>
            </a:r>
            <a:r>
              <a:rPr lang="en-US" sz="1600" i="1" dirty="0">
                <a:solidFill>
                  <a:schemeClr val="accent2"/>
                </a:solidFill>
                <a:latin typeface="Times New Roman" panose="02020603050405020304" pitchFamily="18" charset="0"/>
                <a:cs typeface="Times New Roman" panose="02020603050405020304" pitchFamily="18" charset="0"/>
              </a:rPr>
              <a:t>police can arrest the accused without a warrant</a:t>
            </a:r>
            <a:r>
              <a:rPr lang="en-US" sz="1600" dirty="0">
                <a:latin typeface="Times New Roman" panose="02020603050405020304" pitchFamily="18" charset="0"/>
                <a:cs typeface="Times New Roman" panose="02020603050405020304" pitchFamily="18" charset="0"/>
              </a:rPr>
              <a:t>. The police can also begin an investigation without the permission of the court. The accused is arrested and produced before the court at the stipulated time.</a:t>
            </a: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According to </a:t>
            </a:r>
            <a:r>
              <a:rPr lang="en-US" sz="1600" b="1" dirty="0">
                <a:latin typeface="Times New Roman" panose="02020603050405020304" pitchFamily="18" charset="0"/>
                <a:cs typeface="Times New Roman" panose="02020603050405020304" pitchFamily="18" charset="0"/>
              </a:rPr>
              <a:t>Section 154 of the CrPC</a:t>
            </a:r>
            <a:r>
              <a:rPr lang="en-US" sz="1600" dirty="0">
                <a:latin typeface="Times New Roman" panose="02020603050405020304" pitchFamily="18" charset="0"/>
                <a:cs typeface="Times New Roman" panose="02020603050405020304" pitchFamily="18" charset="0"/>
              </a:rPr>
              <a:t>, </a:t>
            </a:r>
            <a:r>
              <a:rPr lang="en-US" sz="1600" i="1" dirty="0">
                <a:solidFill>
                  <a:schemeClr val="accent2"/>
                </a:solidFill>
                <a:latin typeface="Times New Roman" panose="02020603050405020304" pitchFamily="18" charset="0"/>
                <a:cs typeface="Times New Roman" panose="02020603050405020304" pitchFamily="18" charset="0"/>
              </a:rPr>
              <a:t>a police officer is required to register an FIR in case of a cognizable offence</a:t>
            </a:r>
            <a:r>
              <a:rPr lang="en-US" sz="1600" dirty="0">
                <a:latin typeface="Times New Roman" panose="02020603050405020304" pitchFamily="18" charset="0"/>
                <a:cs typeface="Times New Roman" panose="02020603050405020304" pitchFamily="18" charset="0"/>
              </a:rPr>
              <a:t>.</a:t>
            </a:r>
          </a:p>
          <a:p>
            <a:pPr algn="just">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Murder, rape, theft, kidnapping, dowry death, etc. are some of the examples of cognizable offences</a:t>
            </a:r>
            <a:r>
              <a:rPr lang="en-US" sz="1600" dirty="0">
                <a:latin typeface="Times New Roman" panose="02020603050405020304" pitchFamily="18" charset="0"/>
                <a:cs typeface="Times New Roman" panose="02020603050405020304" pitchFamily="18" charset="0"/>
              </a:rPr>
              <a:t>.</a:t>
            </a: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offences </a:t>
            </a:r>
            <a:r>
              <a:rPr lang="en-US" sz="1600" b="1" i="1" dirty="0">
                <a:solidFill>
                  <a:schemeClr val="accent2"/>
                </a:solidFill>
                <a:latin typeface="Times New Roman" panose="02020603050405020304" pitchFamily="18" charset="0"/>
                <a:cs typeface="Times New Roman" panose="02020603050405020304" pitchFamily="18" charset="0"/>
              </a:rPr>
              <a:t>can be both bailable, or non-bailable, depending upon the seriousness of the crime</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245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0D424-EB15-BBC3-2544-E42F5BE22CE8}"/>
              </a:ext>
            </a:extLst>
          </p:cNvPr>
          <p:cNvSpPr>
            <a:spLocks noGrp="1"/>
          </p:cNvSpPr>
          <p:nvPr>
            <p:ph idx="1"/>
          </p:nvPr>
        </p:nvSpPr>
        <p:spPr>
          <a:xfrm>
            <a:off x="1024128" y="1896533"/>
            <a:ext cx="9720073" cy="4588934"/>
          </a:xfrm>
        </p:spPr>
        <p:txBody>
          <a:bodyPr>
            <a:noAutofit/>
          </a:bodyPr>
          <a:lstStyle/>
          <a:p>
            <a:pPr marL="0" indent="0" algn="just">
              <a:lnSpc>
                <a:spcPct val="110000"/>
              </a:lnSpc>
              <a:buNone/>
            </a:pPr>
            <a:r>
              <a:rPr lang="en-US" sz="1600" b="1" dirty="0">
                <a:solidFill>
                  <a:srgbClr val="C00000"/>
                </a:solidFill>
                <a:latin typeface="Times New Roman" panose="02020603050405020304" pitchFamily="18" charset="0"/>
                <a:cs typeface="Times New Roman" panose="02020603050405020304" pitchFamily="18" charset="0"/>
              </a:rPr>
              <a:t>What are Non-Cognizable Offences ?</a:t>
            </a: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 offence that is less serious in nature is considered </a:t>
            </a:r>
            <a:r>
              <a:rPr lang="en-US" sz="1600" b="1" dirty="0">
                <a:solidFill>
                  <a:schemeClr val="accent2"/>
                </a:solidFill>
                <a:latin typeface="Times New Roman" panose="02020603050405020304" pitchFamily="18" charset="0"/>
                <a:cs typeface="Times New Roman" panose="02020603050405020304" pitchFamily="18" charset="0"/>
              </a:rPr>
              <a:t>Non-Cognizable</a:t>
            </a:r>
            <a:r>
              <a:rPr lang="en-US" sz="1600" dirty="0">
                <a:latin typeface="Times New Roman" panose="02020603050405020304" pitchFamily="18" charset="0"/>
                <a:cs typeface="Times New Roman" panose="02020603050405020304" pitchFamily="18" charset="0"/>
              </a:rPr>
              <a:t>.</a:t>
            </a:r>
          </a:p>
          <a:p>
            <a:pPr algn="just">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Section 2(l) of the CrPC </a:t>
            </a:r>
            <a:r>
              <a:rPr lang="en-US" sz="1600" dirty="0">
                <a:latin typeface="Times New Roman" panose="02020603050405020304" pitchFamily="18" charset="0"/>
                <a:cs typeface="Times New Roman" panose="02020603050405020304" pitchFamily="18" charset="0"/>
              </a:rPr>
              <a:t>defines </a:t>
            </a:r>
            <a:r>
              <a:rPr lang="en-US" sz="1600" i="1" dirty="0">
                <a:solidFill>
                  <a:schemeClr val="accent2"/>
                </a:solidFill>
                <a:latin typeface="Times New Roman" panose="02020603050405020304" pitchFamily="18" charset="0"/>
                <a:cs typeface="Times New Roman" panose="02020603050405020304" pitchFamily="18" charset="0"/>
              </a:rPr>
              <a:t>Non-Cognizable Offences as those in which the police have no authority to arrest without a warrant</a:t>
            </a:r>
            <a:r>
              <a:rPr lang="en-US" sz="1600" dirty="0">
                <a:latin typeface="Times New Roman" panose="02020603050405020304" pitchFamily="18" charset="0"/>
                <a:cs typeface="Times New Roman" panose="02020603050405020304" pitchFamily="18" charset="0"/>
              </a:rPr>
              <a:t>. These are </a:t>
            </a:r>
            <a:r>
              <a:rPr lang="en-US" sz="1600" b="1" dirty="0">
                <a:latin typeface="Times New Roman" panose="02020603050405020304" pitchFamily="18" charset="0"/>
                <a:cs typeface="Times New Roman" panose="02020603050405020304" pitchFamily="18" charset="0"/>
              </a:rPr>
              <a:t>mentioned in the first schedule of the Indian Penal Code </a:t>
            </a:r>
            <a:r>
              <a:rPr lang="en-US" sz="1600" dirty="0">
                <a:latin typeface="Times New Roman" panose="02020603050405020304" pitchFamily="18" charset="0"/>
                <a:cs typeface="Times New Roman" panose="02020603050405020304" pitchFamily="18" charset="0"/>
              </a:rPr>
              <a:t>and </a:t>
            </a:r>
            <a:r>
              <a:rPr lang="en-US" sz="1600" b="1" i="1" dirty="0">
                <a:solidFill>
                  <a:schemeClr val="accent2"/>
                </a:solidFill>
                <a:latin typeface="Times New Roman" panose="02020603050405020304" pitchFamily="18" charset="0"/>
                <a:cs typeface="Times New Roman" panose="02020603050405020304" pitchFamily="18" charset="0"/>
              </a:rPr>
              <a:t>are bailable</a:t>
            </a:r>
            <a:r>
              <a:rPr lang="en-US" sz="1600" dirty="0">
                <a:latin typeface="Times New Roman" panose="02020603050405020304" pitchFamily="18" charset="0"/>
                <a:cs typeface="Times New Roman" panose="02020603050405020304" pitchFamily="18" charset="0"/>
              </a:rPr>
              <a:t>.</a:t>
            </a: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these offences, the police cannot arrest the accused without an arrest warrant and cannot start an investigation without the permission of the court.</a:t>
            </a:r>
          </a:p>
          <a:p>
            <a:pPr algn="just">
              <a:lnSpc>
                <a:spcPct val="11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Non-serious crimes such as assault, cheating, forgery, defamation, public nuisance, etc. are non-cognizable offences.</a:t>
            </a:r>
            <a:endParaRPr lang="en-US" sz="1600" dirty="0">
              <a:latin typeface="Times New Roman" panose="02020603050405020304" pitchFamily="18" charset="0"/>
              <a:cs typeface="Times New Roman" panose="02020603050405020304" pitchFamily="18" charset="0"/>
            </a:endParaRPr>
          </a:p>
          <a:p>
            <a:pPr algn="just">
              <a:lnSpc>
                <a:spcPct val="11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As per </a:t>
            </a:r>
            <a:r>
              <a:rPr lang="en-US" sz="1600" b="1" dirty="0">
                <a:latin typeface="Times New Roman" panose="02020603050405020304" pitchFamily="18" charset="0"/>
                <a:cs typeface="Times New Roman" panose="02020603050405020304" pitchFamily="18" charset="0"/>
              </a:rPr>
              <a:t>Section 155 of the CrPC</a:t>
            </a:r>
            <a:r>
              <a:rPr lang="en-US" sz="1600" dirty="0">
                <a:latin typeface="Times New Roman" panose="02020603050405020304" pitchFamily="18" charset="0"/>
                <a:cs typeface="Times New Roman" panose="02020603050405020304" pitchFamily="18" charset="0"/>
              </a:rPr>
              <a:t>, if a police officer receives information about a non-cognizable crime, he is supposed to enter the case in the station diary and refer the informant to the magistrate. Only after receiving permission from the magistrate, the police can start investigating the matter. After concluding its investigation, a charge sheet is filed with the court, which is then followed by a trial. If a case has been made out, the court then issues a final order of arrest.</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D6221F9-DA68-A389-FA24-29D405CCA1CE}"/>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827718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EB27-03DA-EF0B-5F91-E5B29AE69C2D}"/>
              </a:ext>
            </a:extLst>
          </p:cNvPr>
          <p:cNvSpPr>
            <a:spLocks noGrp="1"/>
          </p:cNvSpPr>
          <p:nvPr>
            <p:ph type="title"/>
          </p:nvPr>
        </p:nvSpPr>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POWERS OF POLICE </a:t>
            </a:r>
          </a:p>
        </p:txBody>
      </p:sp>
      <p:sp>
        <p:nvSpPr>
          <p:cNvPr id="3" name="Content Placeholder 2">
            <a:extLst>
              <a:ext uri="{FF2B5EF4-FFF2-40B4-BE49-F238E27FC236}">
                <a16:creationId xmlns:a16="http://schemas.microsoft.com/office/drawing/2014/main" id="{DC9F6694-4F77-4563-4304-6308BA66C64B}"/>
              </a:ext>
            </a:extLst>
          </p:cNvPr>
          <p:cNvSpPr>
            <a:spLocks noGrp="1"/>
          </p:cNvSpPr>
          <p:nvPr>
            <p:ph idx="1"/>
          </p:nvPr>
        </p:nvSpPr>
        <p:spPr>
          <a:xfrm>
            <a:off x="1024128" y="1989667"/>
            <a:ext cx="10583672" cy="4868333"/>
          </a:xfrm>
        </p:spPr>
        <p:txBody>
          <a:bodyPr>
            <a:noAutofit/>
          </a:bodyPr>
          <a:lstStyle/>
          <a:p>
            <a:pPr marL="0" indent="0" algn="just">
              <a:lnSpc>
                <a:spcPct val="120000"/>
              </a:lnSpc>
              <a:buNone/>
            </a:pPr>
            <a:r>
              <a:rPr lang="en-US" sz="1400" b="1" dirty="0">
                <a:latin typeface="Times New Roman" panose="02020603050405020304" pitchFamily="18" charset="0"/>
                <a:cs typeface="Times New Roman" panose="02020603050405020304" pitchFamily="18" charset="0"/>
              </a:rPr>
              <a:t>In Cognizable Offence</a:t>
            </a:r>
            <a:r>
              <a:rPr lang="en-US" sz="1400" dirty="0">
                <a:latin typeface="Times New Roman" panose="02020603050405020304" pitchFamily="18" charset="0"/>
                <a:cs typeface="Times New Roman" panose="02020603050405020304" pitchFamily="18" charset="0"/>
              </a:rPr>
              <a:t> – </a:t>
            </a:r>
            <a:r>
              <a:rPr lang="en-US" sz="1400" b="1" dirty="0">
                <a:solidFill>
                  <a:schemeClr val="accent2"/>
                </a:solidFill>
                <a:latin typeface="Times New Roman" panose="02020603050405020304" pitchFamily="18" charset="0"/>
                <a:cs typeface="Times New Roman" panose="02020603050405020304" pitchFamily="18" charset="0"/>
              </a:rPr>
              <a:t>Section 156 of the CrPC confers power upon the police to deal with cognizable offences</a:t>
            </a:r>
            <a:r>
              <a:rPr lang="en-US" sz="1400" dirty="0">
                <a:latin typeface="Times New Roman" panose="02020603050405020304" pitchFamily="18" charset="0"/>
                <a:cs typeface="Times New Roman" panose="02020603050405020304" pitchFamily="18" charset="0"/>
              </a:rPr>
              <a:t>. </a:t>
            </a:r>
          </a:p>
          <a:p>
            <a:pPr algn="just">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When an FIR is filed at the police station and the offence is a cognizable one, the police can initiate arrest without waiting for an arrest warrant from the court. </a:t>
            </a:r>
          </a:p>
          <a:p>
            <a:pPr algn="just">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Investigation can be started as soon as the arrest is made and the investigation is limited to the local jurisdiction of that police station. </a:t>
            </a:r>
          </a:p>
          <a:p>
            <a:pPr algn="just">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police are bound to register an FIR if the information discloses a cognizable offence. If the place of crime is outside the jurisdiction of the police station, the police officer cannot refuse to register the report and should forward it to the police station that has jurisdiction.</a:t>
            </a:r>
          </a:p>
          <a:p>
            <a:pPr marL="0" indent="0" algn="just">
              <a:lnSpc>
                <a:spcPct val="120000"/>
              </a:lnSpc>
              <a:buNone/>
            </a:pPr>
            <a:r>
              <a:rPr lang="en-US" sz="1400" b="1" dirty="0">
                <a:latin typeface="Times New Roman" panose="02020603050405020304" pitchFamily="18" charset="0"/>
                <a:cs typeface="Times New Roman" panose="02020603050405020304" pitchFamily="18" charset="0"/>
              </a:rPr>
              <a:t>In Non-Cognizable Offence – </a:t>
            </a:r>
            <a:r>
              <a:rPr lang="en-US" sz="1400" b="1" dirty="0">
                <a:solidFill>
                  <a:schemeClr val="accent2"/>
                </a:solidFill>
                <a:latin typeface="Times New Roman" panose="02020603050405020304" pitchFamily="18" charset="0"/>
                <a:cs typeface="Times New Roman" panose="02020603050405020304" pitchFamily="18" charset="0"/>
              </a:rPr>
              <a:t>Section 155 of the CrPC provides the procedure that the police have to follow while dealing with non-cognizable offences</a:t>
            </a:r>
            <a:r>
              <a:rPr lang="en-US" sz="1400" dirty="0">
                <a:latin typeface="Times New Roman" panose="02020603050405020304" pitchFamily="18" charset="0"/>
                <a:cs typeface="Times New Roman" panose="02020603050405020304" pitchFamily="18" charset="0"/>
              </a:rPr>
              <a:t>.</a:t>
            </a:r>
          </a:p>
          <a:p>
            <a:pPr algn="just">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 these cases, the police cannot arrest anyone without an arrest warrant and initiate an investigation on their own without the consent of the magistrate.</a:t>
            </a:r>
          </a:p>
          <a:p>
            <a:pPr algn="just">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police officer has to get the order from the magistrate under Section 155(2) of the CrPC.</a:t>
            </a:r>
          </a:p>
          <a:p>
            <a:pPr algn="just">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police officer has to record the complaint filed and ask the complainant to approach the magistrate having jurisdiction. After receiving permission from the magistrate, the investigation can begin.</a:t>
            </a: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49DB79-8087-2AE0-DC0A-6B84A9F74E6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695664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855B-7F4B-2D45-F865-D6B4EC50F58E}"/>
              </a:ext>
            </a:extLst>
          </p:cNvPr>
          <p:cNvSpPr>
            <a:spLocks noGrp="1"/>
          </p:cNvSpPr>
          <p:nvPr>
            <p:ph type="title"/>
          </p:nvPr>
        </p:nvSpPr>
        <p:spPr>
          <a:xfrm>
            <a:off x="1024128" y="0"/>
            <a:ext cx="9720072" cy="1499616"/>
          </a:xfrm>
        </p:spPr>
        <p:txBody>
          <a:bodyPr>
            <a:normAutofit/>
          </a:bodyPr>
          <a:lstStyle/>
          <a:p>
            <a:pPr algn="just"/>
            <a:r>
              <a:rPr lang="en-IN" sz="4000" b="1" i="0" dirty="0">
                <a:solidFill>
                  <a:srgbClr val="11111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to be followed </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A88A7F-585D-B435-7AD5-33E66B397B48}"/>
              </a:ext>
            </a:extLst>
          </p:cNvPr>
          <p:cNvSpPr>
            <a:spLocks noGrp="1"/>
          </p:cNvSpPr>
          <p:nvPr>
            <p:ph idx="1"/>
          </p:nvPr>
        </p:nvSpPr>
        <p:spPr>
          <a:xfrm>
            <a:off x="1024128" y="1264919"/>
            <a:ext cx="10676805" cy="5335905"/>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The Criminal Procedure Code, 1973 lays down the procedure that the investigating authorities and the rest of the legal system have to follow while dealing with criminal cases. The approach that the police should have while dealing with cognizable and non-cognizable offences is as follows:</a:t>
            </a:r>
          </a:p>
          <a:p>
            <a:pPr marL="342900" indent="-342900" algn="just">
              <a:buAutoNum type="alphaUcParenR"/>
            </a:pPr>
            <a:r>
              <a:rPr lang="en-US" sz="1600" b="1" i="0" dirty="0">
                <a:solidFill>
                  <a:srgbClr val="111111"/>
                </a:solidFill>
                <a:effectLst/>
                <a:latin typeface="Times New Roman" panose="02020603050405020304" pitchFamily="18" charset="0"/>
                <a:cs typeface="Times New Roman" panose="02020603050405020304" pitchFamily="18" charset="0"/>
              </a:rPr>
              <a:t>In cognizable offence –</a:t>
            </a:r>
          </a:p>
          <a:p>
            <a:pPr algn="just">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The case begins as soon as a </a:t>
            </a:r>
            <a:r>
              <a:rPr lang="en-US" sz="1600" b="1" i="0" dirty="0">
                <a:solidFill>
                  <a:srgbClr val="222222"/>
                </a:solidFill>
                <a:effectLst/>
                <a:latin typeface="Times New Roman" panose="02020603050405020304" pitchFamily="18" charset="0"/>
                <a:cs typeface="Times New Roman" panose="02020603050405020304" pitchFamily="18" charset="0"/>
              </a:rPr>
              <a:t>First Information Report (FIR)</a:t>
            </a:r>
            <a:r>
              <a:rPr lang="en-US" sz="1600" b="0" i="0" dirty="0">
                <a:solidFill>
                  <a:srgbClr val="222222"/>
                </a:solidFill>
                <a:effectLst/>
                <a:latin typeface="Times New Roman" panose="02020603050405020304" pitchFamily="18" charset="0"/>
                <a:cs typeface="Times New Roman" panose="02020603050405020304" pitchFamily="18" charset="0"/>
              </a:rPr>
              <a:t> is filed at the police station. It informs the police of the commission of a cognizable offence by someone identified or unidentified. A copy of the FIR is given to the complainant and a second copy is sent to the magistrate.</a:t>
            </a:r>
          </a:p>
          <a:p>
            <a:pPr algn="just">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Investigation begins as soon as the information is recorded by the police officer. The officer-in-charge appoints the appropriate policemen to go to the spot and arrest the accused.</a:t>
            </a:r>
          </a:p>
          <a:p>
            <a:pPr algn="just">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If the investigation requires searching for documents then the police can do so and can order a person to produce relevant documents.</a:t>
            </a:r>
          </a:p>
          <a:p>
            <a:pPr algn="just">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The arrested person is placed under detention and questioned up until he is produced before the magistrate within 24 hours of the arrest including the time taken to travel to the magistrate. </a:t>
            </a:r>
          </a:p>
          <a:p>
            <a:pPr algn="just">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If the police find that the investigation cannot be completed within 24 hours, they will then make an application to the magistrate and request him to extend the period of custody. Based on the preliminary investigation, if the magistrate finds it appropriate, he can remand the arrested person for not more than 14 days.</a:t>
            </a:r>
          </a:p>
          <a:p>
            <a:pPr algn="just">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While investigating, the police are well within their rights to question witnesses and record their statements. These can have a huge impact on the case going forward.</a:t>
            </a:r>
          </a:p>
        </p:txBody>
      </p:sp>
      <p:sp>
        <p:nvSpPr>
          <p:cNvPr id="4" name="TextBox 3">
            <a:extLst>
              <a:ext uri="{FF2B5EF4-FFF2-40B4-BE49-F238E27FC236}">
                <a16:creationId xmlns:a16="http://schemas.microsoft.com/office/drawing/2014/main" id="{4AF5B3E4-DFAA-2741-A08E-C3DDAECD1B68}"/>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39558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855B-7F4B-2D45-F865-D6B4EC50F58E}"/>
              </a:ext>
            </a:extLst>
          </p:cNvPr>
          <p:cNvSpPr>
            <a:spLocks noGrp="1"/>
          </p:cNvSpPr>
          <p:nvPr>
            <p:ph type="title"/>
          </p:nvPr>
        </p:nvSpPr>
        <p:spPr>
          <a:xfrm>
            <a:off x="1024128" y="0"/>
            <a:ext cx="9720072" cy="1499616"/>
          </a:xfrm>
        </p:spPr>
        <p:txBody>
          <a:bodyPr>
            <a:normAutofit/>
          </a:bodyPr>
          <a:lstStyle/>
          <a:p>
            <a:pPr algn="just"/>
            <a:r>
              <a:rPr lang="en-IN" sz="4000" b="1" i="0" dirty="0">
                <a:solidFill>
                  <a:srgbClr val="11111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to be followed </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A88A7F-585D-B435-7AD5-33E66B397B48}"/>
              </a:ext>
            </a:extLst>
          </p:cNvPr>
          <p:cNvSpPr>
            <a:spLocks noGrp="1"/>
          </p:cNvSpPr>
          <p:nvPr>
            <p:ph idx="1"/>
          </p:nvPr>
        </p:nvSpPr>
        <p:spPr>
          <a:xfrm>
            <a:off x="1024128" y="1264919"/>
            <a:ext cx="10676805" cy="5335905"/>
          </a:xfrm>
        </p:spPr>
        <p:txBody>
          <a:bodyPr>
            <a:noAutofit/>
          </a:bodyPr>
          <a:lstStyle/>
          <a:p>
            <a:pPr algn="just">
              <a:lnSpc>
                <a:spcPct val="100000"/>
              </a:lnSpc>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The medical examination of rape or molestation victims is to be conducted within 24 hours of the offence being reported.</a:t>
            </a:r>
          </a:p>
          <a:p>
            <a:pPr algn="just">
              <a:lnSpc>
                <a:spcPct val="100000"/>
              </a:lnSpc>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After the investigation is concluded, a charge sheet is prepared and sent to the magistrate. A report consisting of the FIR, witness statements, names of parties, facts, and information gathered by the investigating officer is sent to the magistrate.</a:t>
            </a:r>
          </a:p>
          <a:p>
            <a:pPr algn="just">
              <a:lnSpc>
                <a:spcPct val="100000"/>
              </a:lnSpc>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Then the judge calls upon the parties and informs them of the preliminary finding. At this stage, witnesses are brought forward and asked to make the same statements that they made to the police, but this time under oath. The accused has the option to plead guilty, and if he doesn’t then the case goes to court.</a:t>
            </a:r>
          </a:p>
          <a:p>
            <a:pPr algn="just">
              <a:lnSpc>
                <a:spcPct val="100000"/>
              </a:lnSpc>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The trial commences in the trial court, where all the witnesses are called upon and are asked to make statements under oath. Both parties make their arguments.</a:t>
            </a:r>
          </a:p>
          <a:p>
            <a:pPr algn="just">
              <a:lnSpc>
                <a:spcPct val="100000"/>
              </a:lnSpc>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The judge then prepares a judgement that is based on various points, which are explained in it. As it is a case of a cognizable offence, the accused, if found guilty is sent to prison for not less than three years and other such punishment as may be prescribed by the IPC.</a:t>
            </a:r>
          </a:p>
          <a:p>
            <a:pPr marL="0" indent="0" algn="just">
              <a:lnSpc>
                <a:spcPct val="100000"/>
              </a:lnSpc>
              <a:buNone/>
            </a:pPr>
            <a:r>
              <a:rPr lang="en-US" sz="1600" b="1" i="0" dirty="0">
                <a:solidFill>
                  <a:schemeClr val="accent2"/>
                </a:solidFill>
                <a:effectLst/>
                <a:latin typeface="Times New Roman" panose="02020603050405020304" pitchFamily="18" charset="0"/>
                <a:cs typeface="Times New Roman" panose="02020603050405020304" pitchFamily="18" charset="0"/>
              </a:rPr>
              <a:t>B) In Non-Cognizable Offence –</a:t>
            </a:r>
          </a:p>
          <a:p>
            <a:pPr algn="just">
              <a:lnSpc>
                <a:spcPct val="100000"/>
              </a:lnSpc>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In non-cognizable offences, the police are not permitted to arrest the accused without an arrest warrant. An officer is not allowed to investigate a non-cognizable case without the consent of the magistrate. This is provided in Section 155(2) of the CrPC.</a:t>
            </a:r>
          </a:p>
          <a:p>
            <a:pPr algn="just">
              <a:lnSpc>
                <a:spcPct val="100000"/>
              </a:lnSpc>
              <a:buFont typeface="Arial" panose="020B0604020202020204" pitchFamily="34" charset="0"/>
              <a:buChar char="•"/>
            </a:pPr>
            <a:r>
              <a:rPr lang="en-US" sz="1600" b="0" i="0" dirty="0">
                <a:solidFill>
                  <a:srgbClr val="222222"/>
                </a:solidFill>
                <a:effectLst/>
                <a:latin typeface="Times New Roman" panose="02020603050405020304" pitchFamily="18" charset="0"/>
                <a:cs typeface="Times New Roman" panose="02020603050405020304" pitchFamily="18" charset="0"/>
              </a:rPr>
              <a:t>On receiving the order from the magistrate, the police officer can initiate an investigation with the same powers he exercises in a cognizable case. Thus, the procedure of investigation stays the same in both.</a:t>
            </a:r>
          </a:p>
          <a:p>
            <a:pPr marL="0" indent="0" algn="just">
              <a:lnSpc>
                <a:spcPct val="100000"/>
              </a:lnSpc>
              <a:buNone/>
            </a:pPr>
            <a:endParaRPr lang="en-US" sz="1600" b="0" i="0" dirty="0">
              <a:solidFill>
                <a:srgbClr val="222222"/>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F5B3E4-DFAA-2741-A08E-C3DDAECD1B68}"/>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265596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9D25-F1C7-452A-E02F-F71A7B9769B5}"/>
              </a:ext>
            </a:extLst>
          </p:cNvPr>
          <p:cNvSpPr>
            <a:spLocks noGrp="1"/>
          </p:cNvSpPr>
          <p:nvPr>
            <p:ph type="title"/>
          </p:nvPr>
        </p:nvSpPr>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Cognizable offences vs. non-cognizable offences</a:t>
            </a:r>
          </a:p>
        </p:txBody>
      </p:sp>
      <p:graphicFrame>
        <p:nvGraphicFramePr>
          <p:cNvPr id="4" name="Table 4">
            <a:extLst>
              <a:ext uri="{FF2B5EF4-FFF2-40B4-BE49-F238E27FC236}">
                <a16:creationId xmlns:a16="http://schemas.microsoft.com/office/drawing/2014/main" id="{1CF10CF2-9161-DF02-CA87-2F42FD0C260E}"/>
              </a:ext>
            </a:extLst>
          </p:cNvPr>
          <p:cNvGraphicFramePr>
            <a:graphicFrameLocks noGrp="1"/>
          </p:cNvGraphicFramePr>
          <p:nvPr>
            <p:extLst>
              <p:ext uri="{D42A27DB-BD31-4B8C-83A1-F6EECF244321}">
                <p14:modId xmlns:p14="http://schemas.microsoft.com/office/powerpoint/2010/main" val="2307873452"/>
              </p:ext>
            </p:extLst>
          </p:nvPr>
        </p:nvGraphicFramePr>
        <p:xfrm>
          <a:off x="1070864" y="2270759"/>
          <a:ext cx="9614069" cy="4248573"/>
        </p:xfrm>
        <a:graphic>
          <a:graphicData uri="http://schemas.openxmlformats.org/drawingml/2006/table">
            <a:tbl>
              <a:tblPr firstRow="1" bandRow="1">
                <a:tableStyleId>{5C22544A-7EE6-4342-B048-85BDC9FD1C3A}</a:tableStyleId>
              </a:tblPr>
              <a:tblGrid>
                <a:gridCol w="1987765">
                  <a:extLst>
                    <a:ext uri="{9D8B030D-6E8A-4147-A177-3AD203B41FA5}">
                      <a16:colId xmlns:a16="http://schemas.microsoft.com/office/drawing/2014/main" val="3064054306"/>
                    </a:ext>
                  </a:extLst>
                </a:gridCol>
                <a:gridCol w="3888964">
                  <a:extLst>
                    <a:ext uri="{9D8B030D-6E8A-4147-A177-3AD203B41FA5}">
                      <a16:colId xmlns:a16="http://schemas.microsoft.com/office/drawing/2014/main" val="821992394"/>
                    </a:ext>
                  </a:extLst>
                </a:gridCol>
                <a:gridCol w="3737340">
                  <a:extLst>
                    <a:ext uri="{9D8B030D-6E8A-4147-A177-3AD203B41FA5}">
                      <a16:colId xmlns:a16="http://schemas.microsoft.com/office/drawing/2014/main" val="3769830285"/>
                    </a:ext>
                  </a:extLst>
                </a:gridCol>
              </a:tblGrid>
              <a:tr h="509271">
                <a:tc>
                  <a:txBody>
                    <a:bodyPr/>
                    <a:lstStyle/>
                    <a:p>
                      <a:pPr algn="ctr"/>
                      <a:r>
                        <a:rPr lang="en-IN" sz="1600" dirty="0">
                          <a:latin typeface="Times New Roman" panose="02020603050405020304" pitchFamily="18" charset="0"/>
                          <a:cs typeface="Times New Roman" panose="02020603050405020304" pitchFamily="18" charset="0"/>
                        </a:rPr>
                        <a:t>BASIS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COGNIZABLE OFFENCES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NON-COGNIZABLE OFFENCES</a:t>
                      </a:r>
                    </a:p>
                  </a:txBody>
                  <a:tcPr anchor="ctr"/>
                </a:tc>
                <a:extLst>
                  <a:ext uri="{0D108BD9-81ED-4DB2-BD59-A6C34878D82A}">
                    <a16:rowId xmlns:a16="http://schemas.microsoft.com/office/drawing/2014/main" val="1312946103"/>
                  </a:ext>
                </a:extLst>
              </a:tr>
              <a:tr h="1130162">
                <a:tc>
                  <a:txBody>
                    <a:bodyPr/>
                    <a:lstStyle/>
                    <a:p>
                      <a:pPr algn="just"/>
                      <a:r>
                        <a:rPr lang="en-IN" sz="1600" b="1" dirty="0">
                          <a:latin typeface="Times New Roman" panose="02020603050405020304" pitchFamily="18" charset="0"/>
                          <a:cs typeface="Times New Roman" panose="02020603050405020304" pitchFamily="18" charset="0"/>
                        </a:rPr>
                        <a:t>Meaning</a:t>
                      </a:r>
                    </a:p>
                  </a:txBody>
                  <a:tcP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Cognizable offences are those in which the investigating authority can arrest the accused without an arrest warrant.</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Non-cognizable offences are those in which the investigating authority cannot arrest an accused without an arrest warrant.</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2506850"/>
                  </a:ext>
                </a:extLst>
              </a:tr>
              <a:tr h="795299">
                <a:tc>
                  <a:txBody>
                    <a:bodyPr/>
                    <a:lstStyle/>
                    <a:p>
                      <a:pPr algn="just"/>
                      <a:r>
                        <a:rPr lang="en-IN" sz="1600" b="1" dirty="0">
                          <a:latin typeface="Times New Roman" panose="02020603050405020304" pitchFamily="18" charset="0"/>
                          <a:cs typeface="Times New Roman" panose="02020603050405020304" pitchFamily="18" charset="0"/>
                        </a:rPr>
                        <a:t>Permission of court</a:t>
                      </a:r>
                    </a:p>
                  </a:txBody>
                  <a:tcP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Not required, investigation can be initiated as soon as an FIR is filed.</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Required, investigation can begin only after the court issues an order.</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94296193"/>
                  </a:ext>
                </a:extLst>
              </a:tr>
              <a:tr h="509271">
                <a:tc>
                  <a:txBody>
                    <a:bodyPr/>
                    <a:lstStyle/>
                    <a:p>
                      <a:pPr algn="just"/>
                      <a:r>
                        <a:rPr lang="en-IN" sz="1600" b="1" dirty="0">
                          <a:latin typeface="Times New Roman" panose="02020603050405020304" pitchFamily="18" charset="0"/>
                          <a:cs typeface="Times New Roman" panose="02020603050405020304" pitchFamily="18" charset="0"/>
                        </a:rPr>
                        <a:t>Severity of crime</a:t>
                      </a:r>
                    </a:p>
                  </a:txBody>
                  <a:tcP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Cognizable offences are serious crimes.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Non-cognizable offences are less serious.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33495587"/>
                  </a:ext>
                </a:extLst>
              </a:tr>
              <a:tr h="509271">
                <a:tc>
                  <a:txBody>
                    <a:bodyPr/>
                    <a:lstStyle/>
                    <a:p>
                      <a:pPr algn="just"/>
                      <a:r>
                        <a:rPr lang="en-IN" sz="1600" b="1" dirty="0">
                          <a:latin typeface="Times New Roman" panose="02020603050405020304" pitchFamily="18" charset="0"/>
                          <a:cs typeface="Times New Roman" panose="02020603050405020304" pitchFamily="18" charset="0"/>
                        </a:rPr>
                        <a:t>Examples</a:t>
                      </a:r>
                    </a:p>
                  </a:txBody>
                  <a:tcPr/>
                </a:tc>
                <a:tc>
                  <a:txBody>
                    <a:bodyPr/>
                    <a:lstStyle/>
                    <a:p>
                      <a:pPr algn="just"/>
                      <a:r>
                        <a:rPr lang="en-IN" sz="1600" b="0" i="0" kern="1200">
                          <a:solidFill>
                            <a:schemeClr val="dk1"/>
                          </a:solidFill>
                          <a:effectLst/>
                          <a:latin typeface="Times New Roman" panose="02020603050405020304" pitchFamily="18" charset="0"/>
                          <a:ea typeface="+mn-ea"/>
                          <a:cs typeface="Times New Roman" panose="02020603050405020304" pitchFamily="18" charset="0"/>
                        </a:rPr>
                        <a:t>Murder, theft, kidnapping, etc.</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Assault, cheating, defamation, etc.</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2772523"/>
                  </a:ext>
                </a:extLst>
              </a:tr>
              <a:tr h="795299">
                <a:tc>
                  <a:txBody>
                    <a:bodyPr/>
                    <a:lstStyle/>
                    <a:p>
                      <a:pPr algn="just"/>
                      <a:r>
                        <a:rPr lang="en-IN" sz="1600" b="1" dirty="0">
                          <a:latin typeface="Times New Roman" panose="02020603050405020304" pitchFamily="18" charset="0"/>
                          <a:cs typeface="Times New Roman" panose="02020603050405020304" pitchFamily="18" charset="0"/>
                        </a:rPr>
                        <a:t>Statutory</a:t>
                      </a:r>
                    </a:p>
                  </a:txBody>
                  <a:tcP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It is defined in the Section 2(c) of the Criminal Procedure Code, 1973.</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It is defined in Section 2(I) of Criminal Procedure Code 1973.</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72323738"/>
                  </a:ext>
                </a:extLst>
              </a:tr>
            </a:tbl>
          </a:graphicData>
        </a:graphic>
      </p:graphicFrame>
      <p:sp>
        <p:nvSpPr>
          <p:cNvPr id="5" name="TextBox 4">
            <a:extLst>
              <a:ext uri="{FF2B5EF4-FFF2-40B4-BE49-F238E27FC236}">
                <a16:creationId xmlns:a16="http://schemas.microsoft.com/office/drawing/2014/main" id="{D5CD1BE6-2898-887B-53EB-EE7D0D722CED}"/>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31010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0AE9-C49A-25B2-5604-CD6D3982104C}"/>
              </a:ext>
            </a:extLst>
          </p:cNvPr>
          <p:cNvSpPr>
            <a:spLocks noGrp="1"/>
          </p:cNvSpPr>
          <p:nvPr>
            <p:ph type="title"/>
          </p:nvPr>
        </p:nvSpPr>
        <p:spPr>
          <a:xfrm>
            <a:off x="950090" y="148047"/>
            <a:ext cx="11174138" cy="802105"/>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Bailable and Non- Bailable Offence</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Table 4">
            <a:extLst>
              <a:ext uri="{FF2B5EF4-FFF2-40B4-BE49-F238E27FC236}">
                <a16:creationId xmlns:a16="http://schemas.microsoft.com/office/drawing/2014/main" id="{B589DBCE-CEFB-13FF-86A0-45872088258A}"/>
              </a:ext>
            </a:extLst>
          </p:cNvPr>
          <p:cNvGraphicFramePr>
            <a:graphicFrameLocks noGrp="1"/>
          </p:cNvGraphicFramePr>
          <p:nvPr>
            <p:extLst>
              <p:ext uri="{D42A27DB-BD31-4B8C-83A1-F6EECF244321}">
                <p14:modId xmlns:p14="http://schemas.microsoft.com/office/powerpoint/2010/main" val="1229594012"/>
              </p:ext>
            </p:extLst>
          </p:nvPr>
        </p:nvGraphicFramePr>
        <p:xfrm>
          <a:off x="950090" y="1074821"/>
          <a:ext cx="10291821" cy="5635132"/>
        </p:xfrm>
        <a:graphic>
          <a:graphicData uri="http://schemas.openxmlformats.org/drawingml/2006/table">
            <a:tbl>
              <a:tblPr firstRow="1" bandRow="1">
                <a:tableStyleId>{5C22544A-7EE6-4342-B048-85BDC9FD1C3A}</a:tableStyleId>
              </a:tblPr>
              <a:tblGrid>
                <a:gridCol w="2127894">
                  <a:extLst>
                    <a:ext uri="{9D8B030D-6E8A-4147-A177-3AD203B41FA5}">
                      <a16:colId xmlns:a16="http://schemas.microsoft.com/office/drawing/2014/main" val="3064054306"/>
                    </a:ext>
                  </a:extLst>
                </a:gridCol>
                <a:gridCol w="4163120">
                  <a:extLst>
                    <a:ext uri="{9D8B030D-6E8A-4147-A177-3AD203B41FA5}">
                      <a16:colId xmlns:a16="http://schemas.microsoft.com/office/drawing/2014/main" val="821992394"/>
                    </a:ext>
                  </a:extLst>
                </a:gridCol>
                <a:gridCol w="4000807">
                  <a:extLst>
                    <a:ext uri="{9D8B030D-6E8A-4147-A177-3AD203B41FA5}">
                      <a16:colId xmlns:a16="http://schemas.microsoft.com/office/drawing/2014/main" val="3769830285"/>
                    </a:ext>
                  </a:extLst>
                </a:gridCol>
              </a:tblGrid>
              <a:tr h="509271">
                <a:tc>
                  <a:txBody>
                    <a:bodyPr/>
                    <a:lstStyle/>
                    <a:p>
                      <a:pPr algn="ctr"/>
                      <a:r>
                        <a:rPr lang="en-IN" sz="1600" dirty="0">
                          <a:latin typeface="Times New Roman" panose="02020603050405020304" pitchFamily="18" charset="0"/>
                          <a:cs typeface="Times New Roman" panose="02020603050405020304" pitchFamily="18" charset="0"/>
                        </a:rPr>
                        <a:t>BASIS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BAILABLE OFFENCES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NON-BAILABLE OFFENCES</a:t>
                      </a:r>
                    </a:p>
                  </a:txBody>
                  <a:tcPr anchor="ctr"/>
                </a:tc>
                <a:extLst>
                  <a:ext uri="{0D108BD9-81ED-4DB2-BD59-A6C34878D82A}">
                    <a16:rowId xmlns:a16="http://schemas.microsoft.com/office/drawing/2014/main" val="1312946103"/>
                  </a:ext>
                </a:extLst>
              </a:tr>
              <a:tr h="1130162">
                <a:tc>
                  <a:txBody>
                    <a:bodyPr/>
                    <a:lstStyle/>
                    <a:p>
                      <a:pPr algn="just"/>
                      <a:r>
                        <a:rPr lang="en-IN" sz="1600" b="1" dirty="0">
                          <a:latin typeface="Times New Roman" panose="02020603050405020304" pitchFamily="18" charset="0"/>
                          <a:cs typeface="Times New Roman" panose="02020603050405020304" pitchFamily="18" charset="0"/>
                        </a:rPr>
                        <a:t>Provision under CrPC</a:t>
                      </a:r>
                    </a:p>
                  </a:txBody>
                  <a:tcP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It is defined u/s 2(a) of CrPC, as an offence which is shown as bailable in the 1st schedule, or which is made bailable by any other law for the time being in force.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It is also defined u/s 2(a) pf CrPC, as an any other offence other than bailable.</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2506850"/>
                  </a:ext>
                </a:extLst>
              </a:tr>
              <a:tr h="795299">
                <a:tc>
                  <a:txBody>
                    <a:bodyPr/>
                    <a:lstStyle/>
                    <a:p>
                      <a:pPr algn="just"/>
                      <a:r>
                        <a:rPr lang="en-IN" sz="1600" b="1" dirty="0">
                          <a:latin typeface="Times New Roman" panose="02020603050405020304" pitchFamily="18" charset="0"/>
                          <a:cs typeface="Times New Roman" panose="02020603050405020304" pitchFamily="18" charset="0"/>
                        </a:rPr>
                        <a:t>Intensity of Crime</a:t>
                      </a:r>
                    </a:p>
                  </a:txBody>
                  <a:tcP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Bailable offences are considered less serious in nature.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Whereas, Non- Bailable offences are considered more serious / heinous in nature</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94296193"/>
                  </a:ext>
                </a:extLst>
              </a:tr>
              <a:tr h="509271">
                <a:tc>
                  <a:txBody>
                    <a:bodyPr/>
                    <a:lstStyle/>
                    <a:p>
                      <a:pPr algn="just"/>
                      <a:r>
                        <a:rPr lang="en-IN" sz="1600" b="1" dirty="0">
                          <a:latin typeface="Times New Roman" panose="02020603050405020304" pitchFamily="18" charset="0"/>
                          <a:cs typeface="Times New Roman" panose="02020603050405020304" pitchFamily="18" charset="0"/>
                        </a:rPr>
                        <a:t>Quantum of Punishment</a:t>
                      </a:r>
                    </a:p>
                  </a:txBody>
                  <a:tcP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As a general rule bailable offences are those in which punishment is for or less than 3 years. But there are some exceptions to this rule.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quantum of punishment is high in Non- Bailable offences which may extend to Life Imprisonment..</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33495587"/>
                  </a:ext>
                </a:extLst>
              </a:tr>
              <a:tr h="509271">
                <a:tc>
                  <a:txBody>
                    <a:bodyPr/>
                    <a:lstStyle/>
                    <a:p>
                      <a:pPr algn="just"/>
                      <a:r>
                        <a:rPr lang="en-IN" sz="1600" b="1" dirty="0">
                          <a:latin typeface="Times New Roman" panose="02020603050405020304" pitchFamily="18" charset="0"/>
                          <a:cs typeface="Times New Roman" panose="02020603050405020304" pitchFamily="18" charset="0"/>
                        </a:rPr>
                        <a:t>Power to Grand Bail</a:t>
                      </a:r>
                    </a:p>
                  </a:txBody>
                  <a:tcP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 Bailable Offences, bail can be claimed as of right and is granted as a matter of course by the police officer or by court. Its provision can be traced u/s 436 of CrPC</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Whereas, bail cannot be claimed as right and court or the police officer has discretion to grand bail after considering facts and circumstances pf each case. Provision for Non- Bailable offence is given u/s 437 of CrPC.</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2772523"/>
                  </a:ext>
                </a:extLst>
              </a:tr>
              <a:tr h="795299">
                <a:tc>
                  <a:txBody>
                    <a:bodyPr/>
                    <a:lstStyle/>
                    <a:p>
                      <a:pPr algn="just"/>
                      <a:r>
                        <a:rPr lang="en-IN" sz="1600" b="1" dirty="0">
                          <a:latin typeface="Times New Roman" panose="02020603050405020304" pitchFamily="18" charset="0"/>
                          <a:cs typeface="Times New Roman" panose="02020603050405020304" pitchFamily="18" charset="0"/>
                        </a:rPr>
                        <a:t>Examples</a:t>
                      </a:r>
                    </a:p>
                  </a:txBody>
                  <a:tcP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Cheating (Sec. 420 IPC), Affray (Sec.160,IPC), Bribery for elections (Sec 171E IPC)</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Dowry Death (Sec. 304B, IPC), Murder (Sec. 302, IPC), Rape (Sec.376, IPC), Voluntarily causing Grieve Hurt (Sec. 326, IPC)</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72323738"/>
                  </a:ext>
                </a:extLst>
              </a:tr>
            </a:tbl>
          </a:graphicData>
        </a:graphic>
      </p:graphicFrame>
      <p:sp>
        <p:nvSpPr>
          <p:cNvPr id="7" name="TextBox 6">
            <a:extLst>
              <a:ext uri="{FF2B5EF4-FFF2-40B4-BE49-F238E27FC236}">
                <a16:creationId xmlns:a16="http://schemas.microsoft.com/office/drawing/2014/main" id="{73095A99-0C4D-D1AB-C877-B68ED560A935}"/>
              </a:ext>
            </a:extLst>
          </p:cNvPr>
          <p:cNvSpPr txBox="1"/>
          <p:nvPr/>
        </p:nvSpPr>
        <p:spPr>
          <a:xfrm>
            <a:off x="10372725" y="8523"/>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71532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5EECEF-15A1-CD8A-FABE-C951731B1384}"/>
              </a:ext>
            </a:extLst>
          </p:cNvPr>
          <p:cNvSpPr txBox="1"/>
          <p:nvPr/>
        </p:nvSpPr>
        <p:spPr>
          <a:xfrm>
            <a:off x="1024128" y="2285999"/>
            <a:ext cx="5323617" cy="430887"/>
          </a:xfrm>
          <a:prstGeom prst="rect">
            <a:avLst/>
          </a:prstGeom>
          <a:solidFill>
            <a:schemeClr val="accent2">
              <a:lumMod val="40000"/>
              <a:lumOff val="60000"/>
            </a:schemeClr>
          </a:solidFill>
        </p:spPr>
        <p:txBody>
          <a:bodyPr wrap="square">
            <a:spAutoFit/>
          </a:bodyPr>
          <a:lstStyle/>
          <a:p>
            <a:pPr marL="0" indent="0">
              <a:buNone/>
            </a:pPr>
            <a:r>
              <a:rPr lang="en-US" sz="2200" b="1" dirty="0">
                <a:latin typeface="Times New Roman" panose="02020603050405020304" pitchFamily="18" charset="0"/>
                <a:cs typeface="Times New Roman" panose="02020603050405020304" pitchFamily="18" charset="0"/>
              </a:rPr>
              <a:t>B) Criminal Procedure Code (CrPC), 1973</a:t>
            </a:r>
          </a:p>
        </p:txBody>
      </p:sp>
      <p:sp>
        <p:nvSpPr>
          <p:cNvPr id="7" name="TextBox 6">
            <a:extLst>
              <a:ext uri="{FF2B5EF4-FFF2-40B4-BE49-F238E27FC236}">
                <a16:creationId xmlns:a16="http://schemas.microsoft.com/office/drawing/2014/main" id="{16E3CDFB-0861-D79C-72F7-A473C8FA7447}"/>
              </a:ext>
            </a:extLst>
          </p:cNvPr>
          <p:cNvSpPr txBox="1"/>
          <p:nvPr/>
        </p:nvSpPr>
        <p:spPr>
          <a:xfrm>
            <a:off x="1024128" y="2980267"/>
            <a:ext cx="7307072"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the mechanism for punishment of offences against substantive criminal law.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deals with police duties in arresting offenders, dealing with absconders, in the production of documents, etc. and in investigating offences.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deals with actual procedures in trials, appeals, references, revisions, and transfer of criminal cases. </a:t>
            </a:r>
          </a:p>
        </p:txBody>
      </p:sp>
      <p:pic>
        <p:nvPicPr>
          <p:cNvPr id="10" name="Picture 9">
            <a:extLst>
              <a:ext uri="{FF2B5EF4-FFF2-40B4-BE49-F238E27FC236}">
                <a16:creationId xmlns:a16="http://schemas.microsoft.com/office/drawing/2014/main" id="{E150F778-2C41-F9C7-2852-CFE31663B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5200" y="1839962"/>
            <a:ext cx="3107267" cy="4588933"/>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F66CB39-C9AF-B388-1D25-AB540A71059F}"/>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37516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FC8C-E2F3-CA6E-5213-3F59844969C9}"/>
              </a:ext>
            </a:extLst>
          </p:cNvPr>
          <p:cNvSpPr>
            <a:spLocks noGrp="1"/>
          </p:cNvSpPr>
          <p:nvPr>
            <p:ph type="title"/>
          </p:nvPr>
        </p:nvSpPr>
        <p:spPr>
          <a:xfrm>
            <a:off x="1024127" y="245877"/>
            <a:ext cx="9720072" cy="1499616"/>
          </a:xfrm>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IN" sz="40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PC SECTIONS</a:t>
            </a:r>
          </a:p>
        </p:txBody>
      </p:sp>
      <p:sp>
        <p:nvSpPr>
          <p:cNvPr id="3" name="Content Placeholder 2">
            <a:extLst>
              <a:ext uri="{FF2B5EF4-FFF2-40B4-BE49-F238E27FC236}">
                <a16:creationId xmlns:a16="http://schemas.microsoft.com/office/drawing/2014/main" id="{BC6C6A1B-ECC1-E3D7-DEA8-9F9B1DC0D61E}"/>
              </a:ext>
            </a:extLst>
          </p:cNvPr>
          <p:cNvSpPr>
            <a:spLocks noGrp="1"/>
          </p:cNvSpPr>
          <p:nvPr>
            <p:ph idx="1"/>
          </p:nvPr>
        </p:nvSpPr>
        <p:spPr>
          <a:xfrm>
            <a:off x="1024127" y="1631679"/>
            <a:ext cx="10654526" cy="2029326"/>
          </a:xfrm>
        </p:spPr>
        <p:txBody>
          <a:bodyPr>
            <a:norm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Section 291 – Deposition of medical witness</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The deposition of a civil surgeon or other medical witness, taken and attested by a Magistrate in the presence of the accused, or taken on commission under this Chapter, may be given in evidence in any inquiry, trial or other proceeding under this Code, although the deponent is not called as a witness.</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The Court may, if it thinks fit, and shall, on the application of the prosecution or the accused, summon and examine any such deponent as to the subject – matter of his deposition.</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6C4D88-2DCE-3FCB-63BB-52378493B95E}"/>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
        <p:nvSpPr>
          <p:cNvPr id="5" name="Content Placeholder 2">
            <a:extLst>
              <a:ext uri="{FF2B5EF4-FFF2-40B4-BE49-F238E27FC236}">
                <a16:creationId xmlns:a16="http://schemas.microsoft.com/office/drawing/2014/main" id="{494F508E-FE88-5333-87F4-7591A87F4520}"/>
              </a:ext>
            </a:extLst>
          </p:cNvPr>
          <p:cNvSpPr txBox="1">
            <a:spLocks/>
          </p:cNvSpPr>
          <p:nvPr/>
        </p:nvSpPr>
        <p:spPr>
          <a:xfrm>
            <a:off x="1024127" y="3965782"/>
            <a:ext cx="10654526" cy="264634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Section 291A – Identification report of Magistrate</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Any document purporting to be a report of identification under the hand of an Executive Magistrate in respect of a person or property may be used as evidence in any inquiry, trial or other proceeding under this Code, although such Magistrate is not called as a witness; Provided that where such report contains a statement of any suspect or witness to which the provisions of section 21, section 32, section 33, section 155 or section 157, as the case may be, of the Indian Evidence Act, 1872 (1 of 1872), apply, such statement shall not be used under this Sub-Section except in accordance with the provisions of those sections.</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The Court may, if it thinks fit, and shall, on the application of the prosecution or of the accused, summon and examine such Magistrate as to the subject matter of the said report.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875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FC8C-E2F3-CA6E-5213-3F59844969C9}"/>
              </a:ext>
            </a:extLst>
          </p:cNvPr>
          <p:cNvSpPr>
            <a:spLocks noGrp="1"/>
          </p:cNvSpPr>
          <p:nvPr>
            <p:ph type="title"/>
          </p:nvPr>
        </p:nvSpPr>
        <p:spPr>
          <a:xfrm>
            <a:off x="1024127" y="553453"/>
            <a:ext cx="9720072" cy="1499616"/>
          </a:xfrm>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IN" sz="40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PC SECTIONS</a:t>
            </a:r>
          </a:p>
        </p:txBody>
      </p:sp>
      <p:sp>
        <p:nvSpPr>
          <p:cNvPr id="3" name="Content Placeholder 2">
            <a:extLst>
              <a:ext uri="{FF2B5EF4-FFF2-40B4-BE49-F238E27FC236}">
                <a16:creationId xmlns:a16="http://schemas.microsoft.com/office/drawing/2014/main" id="{BC6C6A1B-ECC1-E3D7-DEA8-9F9B1DC0D61E}"/>
              </a:ext>
            </a:extLst>
          </p:cNvPr>
          <p:cNvSpPr>
            <a:spLocks noGrp="1"/>
          </p:cNvSpPr>
          <p:nvPr>
            <p:ph idx="1"/>
          </p:nvPr>
        </p:nvSpPr>
        <p:spPr>
          <a:xfrm>
            <a:off x="1024127" y="2037347"/>
            <a:ext cx="9720072" cy="4267200"/>
          </a:xfrm>
        </p:spPr>
        <p:txBody>
          <a:bodyPr>
            <a:norm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Section 292 – Evidence of officers of the Mint</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Any document purporting to be a report under the hand of any such </a:t>
            </a:r>
            <a:r>
              <a:rPr lang="en-US" sz="1600" dirty="0" err="1">
                <a:latin typeface="Times New Roman" panose="02020603050405020304" pitchFamily="18" charset="0"/>
                <a:cs typeface="Times New Roman" panose="02020603050405020304" pitchFamily="18" charset="0"/>
              </a:rPr>
              <a:t>gazetted</a:t>
            </a:r>
            <a:r>
              <a:rPr lang="en-US" sz="1600" dirty="0">
                <a:latin typeface="Times New Roman" panose="02020603050405020304" pitchFamily="18" charset="0"/>
                <a:cs typeface="Times New Roman" panose="02020603050405020304" pitchFamily="18" charset="0"/>
              </a:rPr>
              <a:t> officer of the Mint or of the India Security Press (including the office of the Controller of Stamps and Stationery) as the Central Government may, by notification, specify in this behalf, upon any matter or thing duly submitted to him for examination and report in the course of any proceeding under this Code, may be used as evidence in any inquiry, trial or other proceeding under this Code, although such officer is not called as a witness.</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The Court may, if it thinks fit, summon and examine any such officer as to the subject- matter of his report: Provided that no such officer shall be summoned to produce any records on which the report is based.</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Without prejudice to the provisions of sections 123 and 124 of the Indian Evidence Act, 1872 (1 of 1872 ), no such officer shall, except with the permission of the Master of the Mint or the India Security Press or the Controller of Stamps and Stationery, as the case may be, be permitted –</a:t>
            </a:r>
          </a:p>
          <a:p>
            <a:pPr marL="699516" lvl="2" indent="-342900" algn="just">
              <a:lnSpc>
                <a:spcPct val="100000"/>
              </a:lnSpc>
            </a:pPr>
            <a:r>
              <a:rPr lang="en-US" sz="1600" dirty="0">
                <a:latin typeface="Times New Roman" panose="02020603050405020304" pitchFamily="18" charset="0"/>
                <a:cs typeface="Times New Roman" panose="02020603050405020304" pitchFamily="18" charset="0"/>
              </a:rPr>
              <a:t>to give any evidence derived from any unpublished official records on which the report is based; or</a:t>
            </a:r>
          </a:p>
          <a:p>
            <a:pPr marL="699516" lvl="2" indent="-342900" algn="just">
              <a:lnSpc>
                <a:spcPct val="100000"/>
              </a:lnSpc>
            </a:pPr>
            <a:r>
              <a:rPr lang="en-US" sz="1600" dirty="0">
                <a:latin typeface="Times New Roman" panose="02020603050405020304" pitchFamily="18" charset="0"/>
                <a:cs typeface="Times New Roman" panose="02020603050405020304" pitchFamily="18" charset="0"/>
              </a:rPr>
              <a:t>to disclose the nature or particulars of any test applied by him in the course of the examination of the matter or thing.</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6C4D88-2DCE-3FCB-63BB-52378493B95E}"/>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450154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FC8C-E2F3-CA6E-5213-3F59844969C9}"/>
              </a:ext>
            </a:extLst>
          </p:cNvPr>
          <p:cNvSpPr>
            <a:spLocks noGrp="1"/>
          </p:cNvSpPr>
          <p:nvPr>
            <p:ph type="title"/>
          </p:nvPr>
        </p:nvSpPr>
        <p:spPr>
          <a:xfrm>
            <a:off x="1024127" y="298327"/>
            <a:ext cx="9720072" cy="1499616"/>
          </a:xfrm>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IN" sz="4000" b="1"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PC SECTIONS</a:t>
            </a:r>
          </a:p>
        </p:txBody>
      </p:sp>
      <p:sp>
        <p:nvSpPr>
          <p:cNvPr id="3" name="Content Placeholder 2">
            <a:extLst>
              <a:ext uri="{FF2B5EF4-FFF2-40B4-BE49-F238E27FC236}">
                <a16:creationId xmlns:a16="http://schemas.microsoft.com/office/drawing/2014/main" id="{BC6C6A1B-ECC1-E3D7-DEA8-9F9B1DC0D61E}"/>
              </a:ext>
            </a:extLst>
          </p:cNvPr>
          <p:cNvSpPr>
            <a:spLocks noGrp="1"/>
          </p:cNvSpPr>
          <p:nvPr>
            <p:ph idx="1"/>
          </p:nvPr>
        </p:nvSpPr>
        <p:spPr>
          <a:xfrm>
            <a:off x="1024127" y="1604210"/>
            <a:ext cx="10782862" cy="5253790"/>
          </a:xfrm>
        </p:spPr>
        <p:txBody>
          <a:bodyPr>
            <a:no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Section 293 – Reports of certain Government Scientific Experts</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Any document purporting to be a report under the hand of a Government scientific expert to whom this section applies, upon any matter or thing duly submitted to him for examination or analysis and report in the course of any proceeding under this Code, may be used as evidence in any inquiry, trial or other proceeding under this Code.</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The Court may, if it thinks fit, summon and examine any such expert as to the subject- matter of his report.</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Where any such expert is summoned by a Court and he is unable to attend personally, he may, unless the Court has expressly directed him to appear personally, depute any responsible officer working with him to attend the Court, if such officer is conversant with the facts of the case and can satisfactorily depose in Court on his behalf.</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This section applies to the following Government scientific experts, namely:-</a:t>
            </a:r>
          </a:p>
          <a:p>
            <a:pPr marL="971550" lvl="4" indent="-285750" algn="just">
              <a:lnSpc>
                <a:spcPct val="100000"/>
              </a:lnSpc>
            </a:pPr>
            <a:r>
              <a:rPr lang="en-US" sz="1600" dirty="0">
                <a:latin typeface="Times New Roman" panose="02020603050405020304" pitchFamily="18" charset="0"/>
                <a:cs typeface="Times New Roman" panose="02020603050405020304" pitchFamily="18" charset="0"/>
              </a:rPr>
              <a:t>any Chemical Examiner or Assistant Chemical Examiner to Government;</a:t>
            </a:r>
          </a:p>
          <a:p>
            <a:pPr marL="971550" lvl="4" indent="-285750" algn="just">
              <a:lnSpc>
                <a:spcPct val="100000"/>
              </a:lnSpc>
            </a:pPr>
            <a:r>
              <a:rPr lang="en-US" sz="1600" dirty="0">
                <a:latin typeface="Times New Roman" panose="02020603050405020304" pitchFamily="18" charset="0"/>
                <a:cs typeface="Times New Roman" panose="02020603050405020304" pitchFamily="18" charset="0"/>
              </a:rPr>
              <a:t>the Chief Inspector of- Explosives;</a:t>
            </a:r>
          </a:p>
          <a:p>
            <a:pPr marL="971550" lvl="4" indent="-285750" algn="just">
              <a:lnSpc>
                <a:spcPct val="100000"/>
              </a:lnSpc>
            </a:pPr>
            <a:r>
              <a:rPr lang="en-US" sz="1600" dirty="0">
                <a:latin typeface="Times New Roman" panose="02020603050405020304" pitchFamily="18" charset="0"/>
                <a:cs typeface="Times New Roman" panose="02020603050405020304" pitchFamily="18" charset="0"/>
              </a:rPr>
              <a:t>the Director of the Finger Print Bureau;</a:t>
            </a:r>
          </a:p>
          <a:p>
            <a:pPr marL="971550" lvl="4" indent="-285750" algn="just">
              <a:lnSpc>
                <a:spcPct val="100000"/>
              </a:lnSpc>
            </a:pPr>
            <a:r>
              <a:rPr lang="en-US" sz="1600" dirty="0">
                <a:latin typeface="Times New Roman" panose="02020603050405020304" pitchFamily="18" charset="0"/>
                <a:cs typeface="Times New Roman" panose="02020603050405020304" pitchFamily="18" charset="0"/>
              </a:rPr>
              <a:t>the Director, </a:t>
            </a:r>
            <a:r>
              <a:rPr lang="en-US" sz="1600" dirty="0" err="1">
                <a:latin typeface="Times New Roman" panose="02020603050405020304" pitchFamily="18" charset="0"/>
                <a:cs typeface="Times New Roman" panose="02020603050405020304" pitchFamily="18" charset="0"/>
              </a:rPr>
              <a:t>Haffkeine</a:t>
            </a:r>
            <a:r>
              <a:rPr lang="en-US" sz="1600" dirty="0">
                <a:latin typeface="Times New Roman" panose="02020603050405020304" pitchFamily="18" charset="0"/>
                <a:cs typeface="Times New Roman" panose="02020603050405020304" pitchFamily="18" charset="0"/>
              </a:rPr>
              <a:t> Institute, Bombay;</a:t>
            </a:r>
          </a:p>
          <a:p>
            <a:pPr marL="971550" lvl="4" indent="-285750" algn="just">
              <a:lnSpc>
                <a:spcPct val="100000"/>
              </a:lnSpc>
            </a:pPr>
            <a:r>
              <a:rPr lang="en-US" sz="1600" dirty="0">
                <a:latin typeface="Times New Roman" panose="02020603050405020304" pitchFamily="18" charset="0"/>
                <a:cs typeface="Times New Roman" panose="02020603050405020304" pitchFamily="18" charset="0"/>
              </a:rPr>
              <a:t>the Director 1 , Deputy Director or Assistant Director] of a Central Forensic Science Laboratory or a State Forensic Science Laboratory;</a:t>
            </a:r>
          </a:p>
          <a:p>
            <a:pPr marL="971550" lvl="4" indent="-285750" algn="just">
              <a:lnSpc>
                <a:spcPct val="100000"/>
              </a:lnSpc>
            </a:pPr>
            <a:r>
              <a:rPr lang="en-US" sz="1600" dirty="0">
                <a:latin typeface="Times New Roman" panose="02020603050405020304" pitchFamily="18" charset="0"/>
                <a:cs typeface="Times New Roman" panose="02020603050405020304" pitchFamily="18" charset="0"/>
              </a:rPr>
              <a:t>the Serologist to the Government.</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6C4D88-2DCE-3FCB-63BB-52378493B95E}"/>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12073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5ACE50-964D-7A48-8AF0-2E9694002DCE}"/>
              </a:ext>
            </a:extLst>
          </p:cNvPr>
          <p:cNvSpPr>
            <a:spLocks noGrp="1"/>
          </p:cNvSpPr>
          <p:nvPr>
            <p:ph type="title"/>
          </p:nvPr>
        </p:nvSpPr>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Recent amendment to section 293, </a:t>
            </a:r>
            <a:r>
              <a:rPr lang="en-IN" sz="4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IN" sz="4000" b="1" cap="none"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IN" sz="4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pc</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FB6974-4321-62B3-1E94-DA9623E05A3D}"/>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pic>
        <p:nvPicPr>
          <p:cNvPr id="7" name="Picture 6">
            <a:extLst>
              <a:ext uri="{FF2B5EF4-FFF2-40B4-BE49-F238E27FC236}">
                <a16:creationId xmlns:a16="http://schemas.microsoft.com/office/drawing/2014/main" id="{57EAF926-5067-E8F7-65A3-60EA89355742}"/>
              </a:ext>
            </a:extLst>
          </p:cNvPr>
          <p:cNvPicPr>
            <a:picLocks noChangeAspect="1"/>
          </p:cNvPicPr>
          <p:nvPr/>
        </p:nvPicPr>
        <p:blipFill rotWithShape="1">
          <a:blip r:embed="rId2"/>
          <a:srcRect l="21711" t="35322" r="23289" b="22807"/>
          <a:stretch/>
        </p:blipFill>
        <p:spPr>
          <a:xfrm>
            <a:off x="1024128" y="2195941"/>
            <a:ext cx="9720072" cy="4267020"/>
          </a:xfrm>
          <a:prstGeom prst="rect">
            <a:avLst/>
          </a:prstGeom>
          <a:ln>
            <a:noFill/>
          </a:ln>
          <a:effectLst>
            <a:outerShdw blurRad="190500" algn="tl" rotWithShape="0">
              <a:srgbClr val="000000">
                <a:alpha val="70000"/>
              </a:srgbClr>
            </a:outerShdw>
          </a:effectLst>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4266EEF-EB9B-2890-EABE-42CF4DC8BE77}"/>
                  </a:ext>
                </a:extLst>
              </p14:cNvPr>
              <p14:cNvContentPartPr/>
              <p14:nvPr/>
            </p14:nvContentPartPr>
            <p14:xfrm>
              <a:off x="7975653" y="3962213"/>
              <a:ext cx="2484000" cy="360"/>
            </p14:xfrm>
          </p:contentPart>
        </mc:Choice>
        <mc:Fallback xmlns="">
          <p:pic>
            <p:nvPicPr>
              <p:cNvPr id="11" name="Ink 10">
                <a:extLst>
                  <a:ext uri="{FF2B5EF4-FFF2-40B4-BE49-F238E27FC236}">
                    <a16:creationId xmlns:a16="http://schemas.microsoft.com/office/drawing/2014/main" id="{74266EEF-EB9B-2890-EABE-42CF4DC8BE77}"/>
                  </a:ext>
                </a:extLst>
              </p:cNvPr>
              <p:cNvPicPr/>
              <p:nvPr/>
            </p:nvPicPr>
            <p:blipFill>
              <a:blip r:embed="rId4"/>
              <a:stretch>
                <a:fillRect/>
              </a:stretch>
            </p:blipFill>
            <p:spPr>
              <a:xfrm>
                <a:off x="7921653" y="3854573"/>
                <a:ext cx="2591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8828203D-CD69-C2F4-6D0A-62339BD127A8}"/>
                  </a:ext>
                </a:extLst>
              </p14:cNvPr>
              <p14:cNvContentPartPr/>
              <p14:nvPr/>
            </p14:nvContentPartPr>
            <p14:xfrm>
              <a:off x="1396653" y="4224653"/>
              <a:ext cx="4520880" cy="360"/>
            </p14:xfrm>
          </p:contentPart>
        </mc:Choice>
        <mc:Fallback xmlns="">
          <p:pic>
            <p:nvPicPr>
              <p:cNvPr id="13" name="Ink 12">
                <a:extLst>
                  <a:ext uri="{FF2B5EF4-FFF2-40B4-BE49-F238E27FC236}">
                    <a16:creationId xmlns:a16="http://schemas.microsoft.com/office/drawing/2014/main" id="{8828203D-CD69-C2F4-6D0A-62339BD127A8}"/>
                  </a:ext>
                </a:extLst>
              </p:cNvPr>
              <p:cNvPicPr/>
              <p:nvPr/>
            </p:nvPicPr>
            <p:blipFill>
              <a:blip r:embed="rId6"/>
              <a:stretch>
                <a:fillRect/>
              </a:stretch>
            </p:blipFill>
            <p:spPr>
              <a:xfrm>
                <a:off x="1343013" y="4117013"/>
                <a:ext cx="4628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27C9A58C-33E0-F450-40DA-E683B836758B}"/>
                  </a:ext>
                </a:extLst>
              </p14:cNvPr>
              <p14:cNvContentPartPr/>
              <p14:nvPr/>
            </p14:nvContentPartPr>
            <p14:xfrm>
              <a:off x="2489253" y="4715693"/>
              <a:ext cx="3724920" cy="360"/>
            </p14:xfrm>
          </p:contentPart>
        </mc:Choice>
        <mc:Fallback xmlns="">
          <p:pic>
            <p:nvPicPr>
              <p:cNvPr id="14" name="Ink 13">
                <a:extLst>
                  <a:ext uri="{FF2B5EF4-FFF2-40B4-BE49-F238E27FC236}">
                    <a16:creationId xmlns:a16="http://schemas.microsoft.com/office/drawing/2014/main" id="{27C9A58C-33E0-F450-40DA-E683B836758B}"/>
                  </a:ext>
                </a:extLst>
              </p:cNvPr>
              <p:cNvPicPr/>
              <p:nvPr/>
            </p:nvPicPr>
            <p:blipFill>
              <a:blip r:embed="rId8"/>
              <a:stretch>
                <a:fillRect/>
              </a:stretch>
            </p:blipFill>
            <p:spPr>
              <a:xfrm>
                <a:off x="2435253" y="4608053"/>
                <a:ext cx="3832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8CF53773-D96C-EB10-4B9A-892358F3B36B}"/>
                  </a:ext>
                </a:extLst>
              </p14:cNvPr>
              <p14:cNvContentPartPr/>
              <p14:nvPr/>
            </p14:nvContentPartPr>
            <p14:xfrm>
              <a:off x="6696933" y="4715693"/>
              <a:ext cx="3804480" cy="360"/>
            </p14:xfrm>
          </p:contentPart>
        </mc:Choice>
        <mc:Fallback xmlns="">
          <p:pic>
            <p:nvPicPr>
              <p:cNvPr id="15" name="Ink 14">
                <a:extLst>
                  <a:ext uri="{FF2B5EF4-FFF2-40B4-BE49-F238E27FC236}">
                    <a16:creationId xmlns:a16="http://schemas.microsoft.com/office/drawing/2014/main" id="{8CF53773-D96C-EB10-4B9A-892358F3B36B}"/>
                  </a:ext>
                </a:extLst>
              </p:cNvPr>
              <p:cNvPicPr/>
              <p:nvPr/>
            </p:nvPicPr>
            <p:blipFill>
              <a:blip r:embed="rId10"/>
              <a:stretch>
                <a:fillRect/>
              </a:stretch>
            </p:blipFill>
            <p:spPr>
              <a:xfrm>
                <a:off x="6642933" y="4608053"/>
                <a:ext cx="3912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FD56662B-5F59-1B40-0083-FF9F29DE2052}"/>
                  </a:ext>
                </a:extLst>
              </p14:cNvPr>
              <p14:cNvContentPartPr/>
              <p14:nvPr/>
            </p14:nvContentPartPr>
            <p14:xfrm>
              <a:off x="1329333" y="4961213"/>
              <a:ext cx="9143640" cy="360"/>
            </p14:xfrm>
          </p:contentPart>
        </mc:Choice>
        <mc:Fallback xmlns="">
          <p:pic>
            <p:nvPicPr>
              <p:cNvPr id="16" name="Ink 15">
                <a:extLst>
                  <a:ext uri="{FF2B5EF4-FFF2-40B4-BE49-F238E27FC236}">
                    <a16:creationId xmlns:a16="http://schemas.microsoft.com/office/drawing/2014/main" id="{FD56662B-5F59-1B40-0083-FF9F29DE2052}"/>
                  </a:ext>
                </a:extLst>
              </p:cNvPr>
              <p:cNvPicPr/>
              <p:nvPr/>
            </p:nvPicPr>
            <p:blipFill>
              <a:blip r:embed="rId12"/>
              <a:stretch>
                <a:fillRect/>
              </a:stretch>
            </p:blipFill>
            <p:spPr>
              <a:xfrm>
                <a:off x="1275333" y="4853573"/>
                <a:ext cx="9251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C96664B5-8D56-8847-7F60-9AE64043C4AA}"/>
                  </a:ext>
                </a:extLst>
              </p14:cNvPr>
              <p14:cNvContentPartPr/>
              <p14:nvPr/>
            </p14:nvContentPartPr>
            <p14:xfrm>
              <a:off x="1337613" y="5215373"/>
              <a:ext cx="9159840" cy="360"/>
            </p14:xfrm>
          </p:contentPart>
        </mc:Choice>
        <mc:Fallback xmlns="">
          <p:pic>
            <p:nvPicPr>
              <p:cNvPr id="17" name="Ink 16">
                <a:extLst>
                  <a:ext uri="{FF2B5EF4-FFF2-40B4-BE49-F238E27FC236}">
                    <a16:creationId xmlns:a16="http://schemas.microsoft.com/office/drawing/2014/main" id="{C96664B5-8D56-8847-7F60-9AE64043C4AA}"/>
                  </a:ext>
                </a:extLst>
              </p:cNvPr>
              <p:cNvPicPr/>
              <p:nvPr/>
            </p:nvPicPr>
            <p:blipFill>
              <a:blip r:embed="rId14"/>
              <a:stretch>
                <a:fillRect/>
              </a:stretch>
            </p:blipFill>
            <p:spPr>
              <a:xfrm>
                <a:off x="1283613" y="5107373"/>
                <a:ext cx="9267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3870855A-4AC9-79D3-424E-3996A632B95E}"/>
                  </a:ext>
                </a:extLst>
              </p14:cNvPr>
              <p14:cNvContentPartPr/>
              <p14:nvPr/>
            </p14:nvContentPartPr>
            <p14:xfrm>
              <a:off x="1346253" y="5460893"/>
              <a:ext cx="8136000" cy="360"/>
            </p14:xfrm>
          </p:contentPart>
        </mc:Choice>
        <mc:Fallback xmlns="">
          <p:pic>
            <p:nvPicPr>
              <p:cNvPr id="18" name="Ink 17">
                <a:extLst>
                  <a:ext uri="{FF2B5EF4-FFF2-40B4-BE49-F238E27FC236}">
                    <a16:creationId xmlns:a16="http://schemas.microsoft.com/office/drawing/2014/main" id="{3870855A-4AC9-79D3-424E-3996A632B95E}"/>
                  </a:ext>
                </a:extLst>
              </p:cNvPr>
              <p:cNvPicPr/>
              <p:nvPr/>
            </p:nvPicPr>
            <p:blipFill>
              <a:blip r:embed="rId16"/>
              <a:stretch>
                <a:fillRect/>
              </a:stretch>
            </p:blipFill>
            <p:spPr>
              <a:xfrm>
                <a:off x="1292253" y="5352893"/>
                <a:ext cx="8243640" cy="216000"/>
              </a:xfrm>
              <a:prstGeom prst="rect">
                <a:avLst/>
              </a:prstGeom>
            </p:spPr>
          </p:pic>
        </mc:Fallback>
      </mc:AlternateContent>
    </p:spTree>
    <p:extLst>
      <p:ext uri="{BB962C8B-B14F-4D97-AF65-F5344CB8AC3E}">
        <p14:creationId xmlns:p14="http://schemas.microsoft.com/office/powerpoint/2010/main" val="9856307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4827-D57E-E4B2-604C-CE1A46DA9514}"/>
              </a:ext>
            </a:extLst>
          </p:cNvPr>
          <p:cNvSpPr>
            <a:spLocks noGrp="1"/>
          </p:cNvSpPr>
          <p:nvPr>
            <p:ph type="title"/>
          </p:nvPr>
        </p:nvSpPr>
        <p:spPr/>
        <p:txBody>
          <a:bodyPr>
            <a:noAutofit/>
          </a:bodyPr>
          <a:lstStyle/>
          <a:p>
            <a:pPr algn="just">
              <a:lnSpc>
                <a:spcPct val="100000"/>
              </a:lnSpc>
            </a:pPr>
            <a:r>
              <a:rPr lang="en-IN" sz="3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Sentences which the court of chief judicial magistrate may pass</a:t>
            </a:r>
          </a:p>
        </p:txBody>
      </p:sp>
      <p:sp>
        <p:nvSpPr>
          <p:cNvPr id="3" name="Content Placeholder 2">
            <a:extLst>
              <a:ext uri="{FF2B5EF4-FFF2-40B4-BE49-F238E27FC236}">
                <a16:creationId xmlns:a16="http://schemas.microsoft.com/office/drawing/2014/main" id="{396C94D7-DC0D-B61A-65B8-A9678E2B6EAF}"/>
              </a:ext>
            </a:extLst>
          </p:cNvPr>
          <p:cNvSpPr>
            <a:spLocks noGrp="1"/>
          </p:cNvSpPr>
          <p:nvPr>
            <p:ph idx="1"/>
          </p:nvPr>
        </p:nvSpPr>
        <p:spPr/>
        <p:txBody>
          <a:bodyPr>
            <a:normAutofit/>
          </a:bodyPr>
          <a:lstStyle/>
          <a:p>
            <a:pPr marL="0" indent="0" algn="ctr">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CrPC –  Chapter III – Section 29: Sentences which Magistrates may pass</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Description</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Court of a Chief Judicial Magistrate </a:t>
            </a:r>
            <a:r>
              <a:rPr lang="en-US" sz="1600" i="1" dirty="0">
                <a:solidFill>
                  <a:schemeClr val="accent2"/>
                </a:solidFill>
                <a:latin typeface="Times New Roman" panose="02020603050405020304" pitchFamily="18" charset="0"/>
                <a:cs typeface="Times New Roman" panose="02020603050405020304" pitchFamily="18" charset="0"/>
              </a:rPr>
              <a:t>may pass any sentence authorized by law </a:t>
            </a:r>
            <a:r>
              <a:rPr lang="en-US" sz="1600" b="1" i="1" dirty="0">
                <a:solidFill>
                  <a:schemeClr val="accent2"/>
                </a:solidFill>
                <a:latin typeface="Times New Roman" panose="02020603050405020304" pitchFamily="18" charset="0"/>
                <a:cs typeface="Times New Roman" panose="02020603050405020304" pitchFamily="18" charset="0"/>
              </a:rPr>
              <a:t>except </a:t>
            </a:r>
            <a:r>
              <a:rPr lang="en-US" sz="1600" i="1" dirty="0">
                <a:solidFill>
                  <a:schemeClr val="accent2"/>
                </a:solidFill>
                <a:latin typeface="Times New Roman" panose="02020603050405020304" pitchFamily="18" charset="0"/>
                <a:cs typeface="Times New Roman" panose="02020603050405020304" pitchFamily="18" charset="0"/>
              </a:rPr>
              <a:t>a sentence of death or of imprisonment for life or of imprisonment for a term exceeding seven years</a:t>
            </a:r>
            <a:r>
              <a:rPr lang="en-US" sz="1600" dirty="0">
                <a:latin typeface="Times New Roman" panose="02020603050405020304" pitchFamily="18" charset="0"/>
                <a:cs typeface="Times New Roman" panose="02020603050405020304" pitchFamily="18" charset="0"/>
              </a:rPr>
              <a:t>.</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Court of a Magistrate of the First Class </a:t>
            </a:r>
            <a:r>
              <a:rPr lang="en-US" sz="1600" i="1" dirty="0">
                <a:solidFill>
                  <a:schemeClr val="accent2"/>
                </a:solidFill>
                <a:latin typeface="Times New Roman" panose="02020603050405020304" pitchFamily="18" charset="0"/>
                <a:cs typeface="Times New Roman" panose="02020603050405020304" pitchFamily="18" charset="0"/>
              </a:rPr>
              <a:t>may pass a sentence of imprisonment for a term not exceeding three years, or of fine not exceeding ten thousand rupees, or both</a:t>
            </a:r>
            <a:r>
              <a:rPr lang="en-US" sz="1600" dirty="0">
                <a:latin typeface="Times New Roman" panose="02020603050405020304" pitchFamily="18" charset="0"/>
                <a:cs typeface="Times New Roman" panose="02020603050405020304" pitchFamily="18" charset="0"/>
              </a:rPr>
              <a:t>.</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Court of a Magistrate of the Second Class </a:t>
            </a:r>
            <a:r>
              <a:rPr lang="en-US" sz="1600" i="1" dirty="0">
                <a:solidFill>
                  <a:schemeClr val="accent2"/>
                </a:solidFill>
                <a:latin typeface="Times New Roman" panose="02020603050405020304" pitchFamily="18" charset="0"/>
                <a:cs typeface="Times New Roman" panose="02020603050405020304" pitchFamily="18" charset="0"/>
              </a:rPr>
              <a:t>may pass a sentence of imprisonment for a term not exceeding one year, or of fine not exceeding five thousand rupees, or of both</a:t>
            </a:r>
            <a:r>
              <a:rPr lang="en-US" sz="1600" dirty="0">
                <a:latin typeface="Times New Roman" panose="02020603050405020304" pitchFamily="18" charset="0"/>
                <a:cs typeface="Times New Roman" panose="02020603050405020304" pitchFamily="18" charset="0"/>
              </a:rPr>
              <a:t>.</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Court of a Chief Metropolitan Magistrate </a:t>
            </a:r>
            <a:r>
              <a:rPr lang="en-US" sz="1600" dirty="0">
                <a:latin typeface="Times New Roman" panose="02020603050405020304" pitchFamily="18" charset="0"/>
                <a:cs typeface="Times New Roman" panose="02020603050405020304" pitchFamily="18" charset="0"/>
              </a:rPr>
              <a:t>shall have the powers of the Court of a Chief Judicial Magistrate and that of a Metropolitan Magistrate, the powers of the Court of a Magistrate of the First Class.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5473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E014-F5C1-A046-A703-BE9361DC8B8E}"/>
              </a:ext>
            </a:extLst>
          </p:cNvPr>
          <p:cNvSpPr>
            <a:spLocks noGrp="1"/>
          </p:cNvSpPr>
          <p:nvPr>
            <p:ph type="title"/>
          </p:nvPr>
        </p:nvSpPr>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Laws specific to forensic science  </a:t>
            </a:r>
            <a:r>
              <a:rPr lang="en-IN"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[Indian Penal </a:t>
            </a:r>
            <a:r>
              <a:rPr lang="en-IN" sz="4000"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a:t>
            </a:r>
            <a:r>
              <a:rPr lang="en-IN" sz="4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24128" y="2374232"/>
            <a:ext cx="9720073" cy="3946356"/>
          </a:xfrm>
        </p:spPr>
        <p:txBody>
          <a:bodyPr>
            <a:normAutofit/>
          </a:bodyPr>
          <a:lstStyle/>
          <a:p>
            <a:pPr marL="0" indent="0" algn="just">
              <a:lnSpc>
                <a:spcPct val="100000"/>
              </a:lnSpc>
              <a:buNone/>
            </a:pPr>
            <a:r>
              <a:rPr lang="en-IN" sz="1600" b="1" dirty="0">
                <a:latin typeface="Times New Roman" panose="02020603050405020304" pitchFamily="18" charset="0"/>
                <a:cs typeface="Times New Roman" panose="02020603050405020304" pitchFamily="18" charset="0"/>
              </a:rPr>
              <a:t>Indian Penal Code, 1860 </a:t>
            </a:r>
            <a:r>
              <a:rPr lang="en-IN" sz="1600" dirty="0">
                <a:latin typeface="Times New Roman" panose="02020603050405020304" pitchFamily="18" charset="0"/>
                <a:cs typeface="Times New Roman" panose="02020603050405020304" pitchFamily="18" charset="0"/>
              </a:rPr>
              <a:t>pertaining to offences against persons –</a:t>
            </a:r>
          </a:p>
          <a:p>
            <a:pPr marL="0" indent="0" algn="just">
              <a:lnSpc>
                <a:spcPct val="100000"/>
              </a:lnSpc>
              <a:buNone/>
            </a:pPr>
            <a:endParaRPr lang="en-IN"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1. Section 121A – Conspiracy to commit offences punishable by section 121</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Whoever within or without [India] conspires to commit any of the offences punishable by section 121, or conspires to overawe, by means of criminal force or the show of criminal force, [the Central Government or any [State] Government, shall be punished with [imprisonment for life], or with imprisonment of either description which may extend to ten years, [and shall also be liable to fine].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Explanation.—To constitute a conspiracy under this section, it is not necessary that any act or illegal omission shall make place in pursuance thereof.</a:t>
            </a:r>
          </a:p>
        </p:txBody>
      </p:sp>
    </p:spTree>
    <p:extLst>
      <p:ext uri="{BB962C8B-B14F-4D97-AF65-F5344CB8AC3E}">
        <p14:creationId xmlns:p14="http://schemas.microsoft.com/office/powerpoint/2010/main" val="11599949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9206E-EA02-4F60-06CC-C2E5ECEB0D47}"/>
              </a:ext>
            </a:extLst>
          </p:cNvPr>
          <p:cNvSpPr>
            <a:spLocks noGrp="1"/>
          </p:cNvSpPr>
          <p:nvPr>
            <p:ph idx="1"/>
          </p:nvPr>
        </p:nvSpPr>
        <p:spPr>
          <a:xfrm>
            <a:off x="1024127" y="112295"/>
            <a:ext cx="10847031" cy="3176337"/>
          </a:xfrm>
        </p:spPr>
        <p:txBody>
          <a:bodyPr>
            <a:normAutofit/>
          </a:body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2. Section 299 – Culpable homicide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Whoever causes death by doing an act with the intention of causing death, or with the intention of causing such bodily injury as is likely to cause death, or with the knowledge that he is likely by such act to cause death, commits the offence of culpable homicide.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Illustrations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A lays sticks and turf over a pit, with the intention of thereby causing death, or with the knowledge that death is likely to be thereby caused. Z believing the ground to be firm, treads on it, falls in and is killed. A has committed the offence of culpable homicide.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(b) A knows Z to be behind a bush. B does not know it. A, intend­ing to cause, or knowing it to be likely to cause Z’s death, induces B to fire at the bush. B fires and kills Z. Here B may be guilty of no offence; but A has committed the offence of culpable homicide.</a:t>
            </a:r>
            <a:endParaRPr lang="en-IN" sz="16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D8862BC-9BD3-B4D4-D1CA-EA605B54D2BD}"/>
              </a:ext>
            </a:extLst>
          </p:cNvPr>
          <p:cNvSpPr txBox="1">
            <a:spLocks/>
          </p:cNvSpPr>
          <p:nvPr/>
        </p:nvSpPr>
        <p:spPr>
          <a:xfrm>
            <a:off x="1024127" y="3376863"/>
            <a:ext cx="10847031" cy="336884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3. Section 300 – Murder</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Except in the cases hereinafter excepted, culpable homicide is murder, if the act by which the death is caused is done with the intention of causing death, or –</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(Secondly) – If it is done with the intention of causing such bodily injury as the offender knows to be likely to cause the death of the person to whom the harm is caused, or –</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(Thirdly) – If it is done with the intention of causing bodily injury to any person and the bodily injury intended to be in­flicted is sufficient in the ordinary course of nature to cause death, or –</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(Fourthly) – If the person committing the act knows that it is so imminently dangerous that it must, in all probability, cause death or such bodily injury as is likely to cause death, and commits such act without any excuse for incurring the risk of causing death or such injury as aforesaid.</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76575B-BCD4-F894-3EE4-38FA3FDAC2B2}"/>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714348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7F6F761-DACB-95D6-FE7E-E19B49100D98}"/>
              </a:ext>
            </a:extLst>
          </p:cNvPr>
          <p:cNvSpPr txBox="1"/>
          <p:nvPr/>
        </p:nvSpPr>
        <p:spPr>
          <a:xfrm>
            <a:off x="898357" y="218488"/>
            <a:ext cx="10908631" cy="2554545"/>
          </a:xfrm>
          <a:prstGeom prst="rect">
            <a:avLst/>
          </a:prstGeom>
          <a:noFill/>
        </p:spPr>
        <p:txBody>
          <a:bodyPr wrap="square">
            <a:sp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Illustrations</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algn="just">
              <a:lnSpc>
                <a:spcPct val="100000"/>
              </a:lnSpc>
            </a:pPr>
            <a:r>
              <a:rPr lang="en-US" sz="1600" dirty="0">
                <a:latin typeface="Times New Roman" panose="02020603050405020304" pitchFamily="18" charset="0"/>
                <a:cs typeface="Times New Roman" panose="02020603050405020304" pitchFamily="18" charset="0"/>
              </a:rPr>
              <a:t>(a) A shoots Z with the intention of killing him. Z dies in consequence. A commits murder.</a:t>
            </a:r>
          </a:p>
          <a:p>
            <a:pPr algn="just">
              <a:lnSpc>
                <a:spcPct val="100000"/>
              </a:lnSpc>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600" dirty="0">
                <a:latin typeface="Times New Roman" panose="02020603050405020304" pitchFamily="18" charset="0"/>
                <a:cs typeface="Times New Roman" panose="02020603050405020304" pitchFamily="18" charset="0"/>
              </a:rPr>
              <a:t>(b) A, knowing that Z is laboring under such a disease that a blow is likely to cause his death, strikes him with the intention of causing bodily injury. Z dies in consequence of the blow. A is guilty of murder, although the blow might not have been suffi­cient in the ordinary course of nature to cause the death of a person in a sound state of health. But if A, not knowing that Z is laboring under any disease, gives him such a blow as would not in the ordinary course of nature kill a person in a sound state of health, here A, although he may intend to cause bodily injury, is not guilty of murder, if he did not intend to cause death, or such bodily injury as in the ordinary course of nature would cause death.</a:t>
            </a:r>
            <a:endParaRPr lang="en-IN" sz="1600"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82196FFB-846C-398E-95D2-14720CC27888}"/>
              </a:ext>
            </a:extLst>
          </p:cNvPr>
          <p:cNvSpPr txBox="1">
            <a:spLocks/>
          </p:cNvSpPr>
          <p:nvPr/>
        </p:nvSpPr>
        <p:spPr>
          <a:xfrm>
            <a:off x="959957" y="3216442"/>
            <a:ext cx="10847031" cy="89033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3. Section 302 – Punishment for murder</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Whoever commits murder shall be punished with death, or [imprisonment for life], and shall also be liable to fine.</a:t>
            </a:r>
            <a:endParaRPr lang="en-IN"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DDBA756-D692-3983-3ECF-E13A2607A519}"/>
              </a:ext>
            </a:extLst>
          </p:cNvPr>
          <p:cNvSpPr txBox="1"/>
          <p:nvPr/>
        </p:nvSpPr>
        <p:spPr>
          <a:xfrm>
            <a:off x="898357" y="4550189"/>
            <a:ext cx="10847031" cy="1815882"/>
          </a:xfrm>
          <a:prstGeom prst="rect">
            <a:avLst/>
          </a:prstGeom>
          <a:noFill/>
        </p:spPr>
        <p:txBody>
          <a:bodyPr wrap="square">
            <a:spAutoFit/>
          </a:bodyPr>
          <a:lstStyle/>
          <a:p>
            <a:pPr algn="just"/>
            <a:r>
              <a:rPr lang="en-US" sz="1600" b="1" dirty="0">
                <a:solidFill>
                  <a:schemeClr val="accent2"/>
                </a:solidFill>
                <a:latin typeface="Times New Roman" panose="02020603050405020304" pitchFamily="18" charset="0"/>
              </a:rPr>
              <a:t>4. Section 304 – </a:t>
            </a:r>
            <a:r>
              <a:rPr lang="en-US" sz="1600" b="1" i="0" dirty="0">
                <a:solidFill>
                  <a:schemeClr val="accent2"/>
                </a:solidFill>
                <a:effectLst/>
                <a:latin typeface="Times New Roman" panose="02020603050405020304" pitchFamily="18" charset="0"/>
              </a:rPr>
              <a:t>Punishment for culpable homicide not amounting to murder</a:t>
            </a:r>
            <a:endParaRPr lang="en-US" sz="1600" b="1" dirty="0">
              <a:solidFill>
                <a:schemeClr val="accent2"/>
              </a:solidFill>
              <a:latin typeface="Times New Roman" panose="02020603050405020304" pitchFamily="18" charset="0"/>
            </a:endParaRPr>
          </a:p>
          <a:p>
            <a:pPr algn="just"/>
            <a:endParaRPr lang="en-US" sz="1600" b="0" i="0" dirty="0">
              <a:solidFill>
                <a:srgbClr val="000000"/>
              </a:solidFill>
              <a:effectLst/>
              <a:latin typeface="Times New Roman" panose="02020603050405020304" pitchFamily="18" charset="0"/>
            </a:endParaRPr>
          </a:p>
          <a:p>
            <a:pPr algn="just"/>
            <a:r>
              <a:rPr lang="en-US" sz="1600" b="0" i="0" dirty="0">
                <a:solidFill>
                  <a:srgbClr val="000000"/>
                </a:solidFill>
                <a:effectLst/>
                <a:latin typeface="Times New Roman" panose="02020603050405020304" pitchFamily="18" charset="0"/>
              </a:rPr>
              <a:t>Whoever commits culpable homicide not amounting to murder shall be punished with [imprisonment for life], or imprisonment of either description for a term which may extend to ten years, and shall also be liable to fine, if the act by which the death is caused is done with the intention of causing death, or of causing such bodily injury as is likely to cause death, or with imprisonment of either description for a term which may extend to ten years, or with fine, or with both, if the act is done with the knowledge that it is likely to cause death, but without any intention to cause death, or to cause such bodily injury as is likely to cause death.</a:t>
            </a:r>
            <a:endParaRPr lang="en-IN" sz="1600" dirty="0"/>
          </a:p>
        </p:txBody>
      </p:sp>
      <p:sp>
        <p:nvSpPr>
          <p:cNvPr id="13" name="TextBox 12">
            <a:extLst>
              <a:ext uri="{FF2B5EF4-FFF2-40B4-BE49-F238E27FC236}">
                <a16:creationId xmlns:a16="http://schemas.microsoft.com/office/drawing/2014/main" id="{F93B7CE4-F5C7-7EDE-75DE-88A5E1F1254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8433568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2196FFB-846C-398E-95D2-14720CC27888}"/>
              </a:ext>
            </a:extLst>
          </p:cNvPr>
          <p:cNvSpPr txBox="1">
            <a:spLocks/>
          </p:cNvSpPr>
          <p:nvPr/>
        </p:nvSpPr>
        <p:spPr>
          <a:xfrm>
            <a:off x="898355" y="845193"/>
            <a:ext cx="10847031" cy="1114425"/>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5. Section 304A – Causing death by negligence</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Whoever causes the death of any person by doing any rash or negligent act not amounting to culpable homicide, shall be punished with imprisonment of either description for a term which may extend to two years, or with fine, or with both.]</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93B7CE4-F5C7-7EDE-75DE-88A5E1F1254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
        <p:nvSpPr>
          <p:cNvPr id="2" name="Content Placeholder 2">
            <a:extLst>
              <a:ext uri="{FF2B5EF4-FFF2-40B4-BE49-F238E27FC236}">
                <a16:creationId xmlns:a16="http://schemas.microsoft.com/office/drawing/2014/main" id="{6A6DB83A-C930-7961-9412-896DC74BBD8D}"/>
              </a:ext>
            </a:extLst>
          </p:cNvPr>
          <p:cNvSpPr txBox="1">
            <a:spLocks/>
          </p:cNvSpPr>
          <p:nvPr/>
        </p:nvSpPr>
        <p:spPr>
          <a:xfrm>
            <a:off x="898355" y="2304522"/>
            <a:ext cx="10847031" cy="250544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6. Section 304B – Dowry death</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Where the death of a woman is caused by any burns or bodily injury or occurs otherwise than under normal circumstances within seven years of her marriage and it is shown that soon before her death she was subjected to cruelty or har­assment by her husband or any relative of her husband for, or in connection with, any demand for dowry, such death shall be called “dowry death”, and such husband or relative shall be deemed to have caused her death. Explanation.—For the purpose of this sub-section, “dowry” shall have the same meaning as in section 2 of the Dowry Prohibition Act, 1961 (28 of 1961).</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Whoever commits dowry death shall be punished with imprison­ment for a term which shall not be less than seven years but which may extend to imprisonment for life.]</a:t>
            </a: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6135D4-A970-6D7E-4B86-14750AB402D9}"/>
              </a:ext>
            </a:extLst>
          </p:cNvPr>
          <p:cNvSpPr txBox="1">
            <a:spLocks/>
          </p:cNvSpPr>
          <p:nvPr/>
        </p:nvSpPr>
        <p:spPr>
          <a:xfrm>
            <a:off x="898355" y="5154868"/>
            <a:ext cx="10847031" cy="119819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7. Section 306 – Abetment of suicide</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If any person commits suicide, whoever abets the commission of such suicide, shall be punished with imprisonment of either description for a term which may extend to ten years, and shall also be liable to fine.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20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2196FFB-846C-398E-95D2-14720CC27888}"/>
              </a:ext>
            </a:extLst>
          </p:cNvPr>
          <p:cNvSpPr txBox="1">
            <a:spLocks/>
          </p:cNvSpPr>
          <p:nvPr/>
        </p:nvSpPr>
        <p:spPr>
          <a:xfrm>
            <a:off x="898355" y="771681"/>
            <a:ext cx="10847031" cy="408561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8. Section 307 – Attempt to murder</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Whoever does any act with such intention or knowledge, and under such circumstances that, if he by that act caused death, he would be guilty of murder, shall be punished with imprisonment of either description for a term which may extend to ten years, and shall also be liable to fine; and if hurt is caused to any person by such act, the offender shall be liable either to [imprisonment for life], or to such punishment as is hereinbefore mentioned.</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Attempts by life convicts – [When any person offending under this section is under sentence of [imprisonment for life], he may, if hurt is caused, be punished with death.]</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Illustrations</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(a) A shoots at Z with intention to kill him, under such circum­stances that, if death ensued. A would be guilty of murder. A is liable to punishment under this section.</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(b) A, with the intention of causing the death of a child of tender years, exposes it in a desert place. A has committed the offence defined by this section, though the death of the child does not ensue.</a:t>
            </a:r>
            <a:endParaRPr lang="en-IN"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93B7CE4-F5C7-7EDE-75DE-88A5E1F1254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EC6135D4-A970-6D7E-4B86-14750AB402D9}"/>
              </a:ext>
            </a:extLst>
          </p:cNvPr>
          <p:cNvSpPr txBox="1">
            <a:spLocks/>
          </p:cNvSpPr>
          <p:nvPr/>
        </p:nvSpPr>
        <p:spPr>
          <a:xfrm>
            <a:off x="898355" y="5154868"/>
            <a:ext cx="10847031" cy="119819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9. Section 309 – Attempt to commit suicide</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Whoever attempts to commit suicide and does any act towards the commission of such offence, shall he punished with simple imprisonment for a term which may extend to one year 1[or with fine, or with both].</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46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E6B588-DF24-CA37-5672-C991606DF21B}"/>
              </a:ext>
            </a:extLst>
          </p:cNvPr>
          <p:cNvSpPr txBox="1"/>
          <p:nvPr/>
        </p:nvSpPr>
        <p:spPr>
          <a:xfrm>
            <a:off x="1024128" y="2191382"/>
            <a:ext cx="4477110" cy="430887"/>
          </a:xfrm>
          <a:prstGeom prst="rect">
            <a:avLst/>
          </a:prstGeom>
          <a:solidFill>
            <a:schemeClr val="accent2">
              <a:lumMod val="40000"/>
              <a:lumOff val="60000"/>
            </a:schemeClr>
          </a:solidFill>
        </p:spPr>
        <p:txBody>
          <a:bodyPr wrap="square">
            <a:spAutoFit/>
          </a:bodyPr>
          <a:lstStyle/>
          <a:p>
            <a:pPr marL="0" indent="0">
              <a:buNone/>
            </a:pPr>
            <a:r>
              <a:rPr lang="en-US" sz="2200" b="1" dirty="0">
                <a:latin typeface="Times New Roman" panose="02020603050405020304" pitchFamily="18" charset="0"/>
                <a:cs typeface="Times New Roman" panose="02020603050405020304" pitchFamily="18" charset="0"/>
              </a:rPr>
              <a:t>C) Indian Evidence Act (IEA), 1872</a:t>
            </a:r>
          </a:p>
        </p:txBody>
      </p:sp>
      <p:sp>
        <p:nvSpPr>
          <p:cNvPr id="3" name="TextBox 2">
            <a:extLst>
              <a:ext uri="{FF2B5EF4-FFF2-40B4-BE49-F238E27FC236}">
                <a16:creationId xmlns:a16="http://schemas.microsoft.com/office/drawing/2014/main" id="{DD9AB536-3429-A15C-5197-8129940AB15B}"/>
              </a:ext>
            </a:extLst>
          </p:cNvPr>
          <p:cNvSpPr txBox="1"/>
          <p:nvPr/>
        </p:nvSpPr>
        <p:spPr>
          <a:xfrm>
            <a:off x="1024127" y="2980267"/>
            <a:ext cx="6460405"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deals with law of evidences (different categories of evidence, the procedure of collection, preservation and use of different evidences) and applies to all judicial proceedings in any court.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common to both civil and criminal procedures.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5C04C8-5639-4102-764A-C190697223BC}"/>
              </a:ext>
            </a:extLst>
          </p:cNvPr>
          <p:cNvPicPr>
            <a:picLocks noChangeAspect="1"/>
          </p:cNvPicPr>
          <p:nvPr/>
        </p:nvPicPr>
        <p:blipFill rotWithShape="1">
          <a:blip r:embed="rId2">
            <a:extLst>
              <a:ext uri="{28A0092B-C50C-407E-A947-70E740481C1C}">
                <a14:useLocalDpi xmlns:a14="http://schemas.microsoft.com/office/drawing/2010/main" val="0"/>
              </a:ext>
            </a:extLst>
          </a:blip>
          <a:srcRect l="16862" r="17534"/>
          <a:stretch/>
        </p:blipFill>
        <p:spPr>
          <a:xfrm>
            <a:off x="8102598" y="1717248"/>
            <a:ext cx="3505201" cy="489133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7955D4E6-EEC9-D85D-B8DA-0D49AD944951}"/>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6153886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2196FFB-846C-398E-95D2-14720CC27888}"/>
              </a:ext>
            </a:extLst>
          </p:cNvPr>
          <p:cNvSpPr txBox="1">
            <a:spLocks/>
          </p:cNvSpPr>
          <p:nvPr/>
        </p:nvSpPr>
        <p:spPr>
          <a:xfrm>
            <a:off x="898355" y="771681"/>
            <a:ext cx="10847031" cy="5739186"/>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10. Section 319 – Hurt</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Whoever causes bodily pain, disease or infirmity to any person is said to cause hurt.</a:t>
            </a:r>
          </a:p>
          <a:p>
            <a:pPr marL="0" indent="0" algn="just">
              <a:lnSpc>
                <a:spcPct val="100000"/>
              </a:lnSpc>
              <a:buFont typeface="Tw Cen MT" panose="020B0602020104020603" pitchFamily="34" charset="0"/>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11. Section 320 – Grievous hurt</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The following kinds of hurt only are desig­nated as “grievous”:—</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(First) </a:t>
            </a:r>
            <a:r>
              <a:rPr lang="en-US" sz="1600" dirty="0">
                <a:latin typeface="Times New Roman" panose="02020603050405020304" pitchFamily="18" charset="0"/>
                <a:cs typeface="Times New Roman" panose="02020603050405020304" pitchFamily="18" charset="0"/>
              </a:rPr>
              <a:t>— Emasculation.</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(Secondly) </a:t>
            </a:r>
            <a:r>
              <a:rPr lang="en-US" sz="1600" dirty="0">
                <a:latin typeface="Times New Roman" panose="02020603050405020304" pitchFamily="18" charset="0"/>
                <a:cs typeface="Times New Roman" panose="02020603050405020304" pitchFamily="18" charset="0"/>
              </a:rPr>
              <a:t>—Permanent privation of the sight of either eye.</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(Thirdly) </a:t>
            </a:r>
            <a:r>
              <a:rPr lang="en-US" sz="1600" dirty="0">
                <a:latin typeface="Times New Roman" panose="02020603050405020304" pitchFamily="18" charset="0"/>
                <a:cs typeface="Times New Roman" panose="02020603050405020304" pitchFamily="18" charset="0"/>
              </a:rPr>
              <a:t>— Permanent privation of the hearing of either ear,</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(Fourthly) </a:t>
            </a:r>
            <a:r>
              <a:rPr lang="en-US" sz="1600" dirty="0">
                <a:latin typeface="Times New Roman" panose="02020603050405020304" pitchFamily="18" charset="0"/>
                <a:cs typeface="Times New Roman" panose="02020603050405020304" pitchFamily="18" charset="0"/>
              </a:rPr>
              <a:t>—Privation of any member or joint.</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(Fifthly) </a:t>
            </a:r>
            <a:r>
              <a:rPr lang="en-US" sz="1600" dirty="0">
                <a:latin typeface="Times New Roman" panose="02020603050405020304" pitchFamily="18" charset="0"/>
                <a:cs typeface="Times New Roman" panose="02020603050405020304" pitchFamily="18" charset="0"/>
              </a:rPr>
              <a:t>— Destruction or permanent impairing of the powers of any member or joint.</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(Sixthly) </a:t>
            </a:r>
            <a:r>
              <a:rPr lang="en-US" sz="1600" dirty="0">
                <a:latin typeface="Times New Roman" panose="02020603050405020304" pitchFamily="18" charset="0"/>
                <a:cs typeface="Times New Roman" panose="02020603050405020304" pitchFamily="18" charset="0"/>
              </a:rPr>
              <a:t>— Permanent disfiguration of the head or face.</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(Seventhly) </a:t>
            </a:r>
            <a:r>
              <a:rPr lang="en-US" sz="1600" dirty="0">
                <a:latin typeface="Times New Roman" panose="02020603050405020304" pitchFamily="18" charset="0"/>
                <a:cs typeface="Times New Roman" panose="02020603050405020304" pitchFamily="18" charset="0"/>
              </a:rPr>
              <a:t>—Fracture or dislocation of a bone or tooth.</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(Eighthly) </a:t>
            </a:r>
            <a:r>
              <a:rPr lang="en-US" sz="1600" dirty="0">
                <a:latin typeface="Times New Roman" panose="02020603050405020304" pitchFamily="18" charset="0"/>
                <a:cs typeface="Times New Roman" panose="02020603050405020304" pitchFamily="18" charset="0"/>
              </a:rPr>
              <a:t>—Any hurt which endangers life or which causes the sufferer to be during the space of twenty days in severe bodily pain, or unable to follow his ordinary pursuits.</a:t>
            </a:r>
          </a:p>
        </p:txBody>
      </p:sp>
      <p:sp>
        <p:nvSpPr>
          <p:cNvPr id="13" name="TextBox 12">
            <a:extLst>
              <a:ext uri="{FF2B5EF4-FFF2-40B4-BE49-F238E27FC236}">
                <a16:creationId xmlns:a16="http://schemas.microsoft.com/office/drawing/2014/main" id="{F93B7CE4-F5C7-7EDE-75DE-88A5E1F1254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1399675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2196FFB-846C-398E-95D2-14720CC27888}"/>
              </a:ext>
            </a:extLst>
          </p:cNvPr>
          <p:cNvSpPr txBox="1">
            <a:spLocks/>
          </p:cNvSpPr>
          <p:nvPr/>
        </p:nvSpPr>
        <p:spPr>
          <a:xfrm>
            <a:off x="898355" y="855133"/>
            <a:ext cx="10847031" cy="5655734"/>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12. Section 324 – Voluntarily causing hurt by dangerous weapons or means</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Whoever, except in the case provided for by section 334, volun­tarily causes hurt by means of any instrument for shooting, stab­bing or cutting, or any instrument which, used as weapon of offence, is likely to cause death, or by means of fire or any heated substance, or by means of any poison or any corrosive substance, or by means of any explosive substance or by means of any substance which it is deleterious to the human body to in­hale, to swallow, or to receive into the blood, or by means of any animal, shall be punished with imprisonment of either de­scription for a term which may extend to three years, or with fine, or with both.</a:t>
            </a:r>
          </a:p>
          <a:p>
            <a:pPr marL="0" indent="0" algn="just">
              <a:lnSpc>
                <a:spcPct val="100000"/>
              </a:lnSpc>
              <a:buFont typeface="Tw Cen MT" panose="020B0602020104020603" pitchFamily="34" charset="0"/>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Font typeface="Tw Cen MT" panose="020B0602020104020603" pitchFamily="34" charset="0"/>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Font typeface="Tw Cen MT" panose="020B0602020104020603" pitchFamily="34" charset="0"/>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13. Section 326 – Voluntarily causing grievous hurt by dangerous weapons or means</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Whoever, except in the case provided for by section 335, voluntarily causes grievous hurt by means of any instrument for shooting, stabbing or cutting, or any instrument which, used as a weapon of offence, is likely to cause death, or by means of fire or any heated substance, or by means of any poison or any corrosive substance, or by means of any explosive substance, or by means of any substance which it is deleterious to the human body to inhale, to swallow, or to re­ceive into the blood, or by means of any animal, shall be pun­ished with 1[imprisonment for life], or with imprisonment of either description for a term which may extend to ten years, and shall also be liable to fine.</a:t>
            </a:r>
          </a:p>
          <a:p>
            <a:pPr marL="0" indent="0" algn="just">
              <a:lnSpc>
                <a:spcPct val="100000"/>
              </a:lnSpc>
              <a:buFont typeface="Tw Cen MT" panose="020B0602020104020603" pitchFamily="34" charset="0"/>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Font typeface="Tw Cen MT" panose="020B0602020104020603" pitchFamily="34" charset="0"/>
              <a:buNone/>
            </a:pPr>
            <a:endParaRPr lang="en-US"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93B7CE4-F5C7-7EDE-75DE-88A5E1F1254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898894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2196FFB-846C-398E-95D2-14720CC27888}"/>
              </a:ext>
            </a:extLst>
          </p:cNvPr>
          <p:cNvSpPr txBox="1">
            <a:spLocks/>
          </p:cNvSpPr>
          <p:nvPr/>
        </p:nvSpPr>
        <p:spPr>
          <a:xfrm>
            <a:off x="872955" y="211667"/>
            <a:ext cx="10847031" cy="6541558"/>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14. Section 351 – Assault</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Whoever makes any gesture, or any preparation intending or knowing it to be likely that such gesture or prepa­ration will cause any person present to apprehend that he who makes that gesture or preparation is about to use criminal force to that person, is said to commit an assault. Explanation.—Mere words do not amount to an assault. But the words which a person uses may give to his gestures or preparation such a meaning as may make those gestures or preparations amount to an assault. Illustrations</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(a) A shakes his fist at Z, intending or knowing it to be likely that he may thereby cause Z to believe that A is about to strike Z, A has committed an assault.</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(b) A begins to unloose the muzzle of a ferocious dog, intending or knowing it to be likely that he may thereby cause Z to believe that he is about to cause the dog to attack Z. A has committed an assault upon Z.</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(c) A takes up a stick, saying to Z, “I will give you a beating”. Here, though the words used by A could in no case amount to an assault, and though the mere gesture, unaccompanied by any other circumstances, might not amount to an assault, the gesture ex­plained by the words may amount to an assault.</a:t>
            </a:r>
          </a:p>
          <a:p>
            <a:pPr marL="0" indent="0" algn="just">
              <a:lnSpc>
                <a:spcPct val="100000"/>
              </a:lnSpc>
              <a:buFont typeface="Tw Cen MT" panose="020B0602020104020603" pitchFamily="34" charset="0"/>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15. Section 359 – Kidnapping</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Kidnapping is of two kinds: kidnapping from 1[India], and kidnapping from lawful guardianship.</a:t>
            </a:r>
          </a:p>
          <a:p>
            <a:pPr marL="0" indent="0" algn="just">
              <a:lnSpc>
                <a:spcPct val="100000"/>
              </a:lnSpc>
              <a:buFont typeface="Tw Cen MT" panose="020B0602020104020603" pitchFamily="34" charset="0"/>
              <a:buNone/>
            </a:pPr>
            <a:endParaRPr lang="en-US" sz="1600" dirty="0">
              <a:latin typeface="Times New Roman" panose="02020603050405020304" pitchFamily="18" charset="0"/>
              <a:cs typeface="Times New Roman" panose="02020603050405020304" pitchFamily="18" charset="0"/>
            </a:endParaRPr>
          </a:p>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16. Section 362 – Abduction</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Whoever by force compels, or by any deceitful means induces, any person to go from any place, is said to abduct that person.</a:t>
            </a:r>
          </a:p>
        </p:txBody>
      </p:sp>
      <p:sp>
        <p:nvSpPr>
          <p:cNvPr id="13" name="TextBox 12">
            <a:extLst>
              <a:ext uri="{FF2B5EF4-FFF2-40B4-BE49-F238E27FC236}">
                <a16:creationId xmlns:a16="http://schemas.microsoft.com/office/drawing/2014/main" id="{F93B7CE4-F5C7-7EDE-75DE-88A5E1F1254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9210663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2196FFB-846C-398E-95D2-14720CC27888}"/>
              </a:ext>
            </a:extLst>
          </p:cNvPr>
          <p:cNvSpPr txBox="1">
            <a:spLocks/>
          </p:cNvSpPr>
          <p:nvPr/>
        </p:nvSpPr>
        <p:spPr>
          <a:xfrm>
            <a:off x="994611" y="820265"/>
            <a:ext cx="10347158" cy="554845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b="1" dirty="0">
                <a:solidFill>
                  <a:schemeClr val="accent2"/>
                </a:solidFill>
                <a:latin typeface="Times New Roman" panose="02020603050405020304" pitchFamily="18" charset="0"/>
                <a:cs typeface="Times New Roman" panose="02020603050405020304" pitchFamily="18" charset="0"/>
              </a:rPr>
              <a:t>17. Section 375 – Rape</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A man is said to commit </a:t>
            </a:r>
            <a:r>
              <a:rPr lang="en-US" sz="1600" b="1" dirty="0">
                <a:latin typeface="Times New Roman" panose="02020603050405020304" pitchFamily="18" charset="0"/>
                <a:cs typeface="Times New Roman" panose="02020603050405020304" pitchFamily="18" charset="0"/>
              </a:rPr>
              <a:t>“rape”</a:t>
            </a:r>
            <a:r>
              <a:rPr lang="en-US" sz="1600" dirty="0">
                <a:latin typeface="Times New Roman" panose="02020603050405020304" pitchFamily="18" charset="0"/>
                <a:cs typeface="Times New Roman" panose="02020603050405020304" pitchFamily="18" charset="0"/>
              </a:rPr>
              <a:t> who, except in the case hereinafter excepted, has sexual intercourse with a woman under circumstances falling under any of the six following de­scriptions:—</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(First) </a:t>
            </a:r>
            <a:r>
              <a:rPr lang="en-US" sz="1600" dirty="0">
                <a:latin typeface="Times New Roman" panose="02020603050405020304" pitchFamily="18" charset="0"/>
                <a:cs typeface="Times New Roman" panose="02020603050405020304" pitchFamily="18" charset="0"/>
              </a:rPr>
              <a:t>— Against her will.</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(Secondly) </a:t>
            </a:r>
            <a:r>
              <a:rPr lang="en-US" sz="1600" dirty="0">
                <a:latin typeface="Times New Roman" panose="02020603050405020304" pitchFamily="18" charset="0"/>
                <a:cs typeface="Times New Roman" panose="02020603050405020304" pitchFamily="18" charset="0"/>
              </a:rPr>
              <a:t>—Without her consent.</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(Thirdly) </a:t>
            </a:r>
            <a:r>
              <a:rPr lang="en-US" sz="1600" dirty="0">
                <a:latin typeface="Times New Roman" panose="02020603050405020304" pitchFamily="18" charset="0"/>
                <a:cs typeface="Times New Roman" panose="02020603050405020304" pitchFamily="18" charset="0"/>
              </a:rPr>
              <a:t>— With her consent, when her consent has been obtained by putting her or any person in whom she is interested in fear of death or of hurt.</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(Fourthly) </a:t>
            </a:r>
            <a:r>
              <a:rPr lang="en-US" sz="1600" dirty="0">
                <a:latin typeface="Times New Roman" panose="02020603050405020304" pitchFamily="18" charset="0"/>
                <a:cs typeface="Times New Roman" panose="02020603050405020304" pitchFamily="18" charset="0"/>
              </a:rPr>
              <a:t>—With her consent, when the man knows that he is not her husband, and that her consent is given because she believes that he is another man to whom she is or believes herself to be law­fully married.</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(Fifthly) </a:t>
            </a:r>
            <a:r>
              <a:rPr lang="en-US" sz="1600" dirty="0">
                <a:latin typeface="Times New Roman" panose="02020603050405020304" pitchFamily="18" charset="0"/>
                <a:cs typeface="Times New Roman" panose="02020603050405020304" pitchFamily="18" charset="0"/>
              </a:rPr>
              <a:t>— With her consent, when, at the time of giving such consent, by reason of unsoundness of mind or intoxication or the administration by him personally or through another of any stupe­fying or unwholesome substance, she is unable to understand the nature and consequences of that to which she gives consent.</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(Sixthly) </a:t>
            </a:r>
            <a:r>
              <a:rPr lang="en-US" sz="1600" dirty="0">
                <a:latin typeface="Times New Roman" panose="02020603050405020304" pitchFamily="18" charset="0"/>
                <a:cs typeface="Times New Roman" panose="02020603050405020304" pitchFamily="18" charset="0"/>
              </a:rPr>
              <a:t>— With or without her consent, when she is under sixteen years of age. Explanation.—Penetration is sufficient to constitute the sexual intercourse necessary to the offence of rape.</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(Exception) </a:t>
            </a:r>
            <a:r>
              <a:rPr lang="en-US" sz="1600" dirty="0">
                <a:latin typeface="Times New Roman" panose="02020603050405020304" pitchFamily="18" charset="0"/>
                <a:cs typeface="Times New Roman" panose="02020603050405020304" pitchFamily="18" charset="0"/>
              </a:rPr>
              <a:t>— Sexual intercourse by a man with his own wife, the wife not being under fifteen years of age, is not rape.]</a:t>
            </a:r>
          </a:p>
        </p:txBody>
      </p:sp>
      <p:sp>
        <p:nvSpPr>
          <p:cNvPr id="13" name="TextBox 12">
            <a:extLst>
              <a:ext uri="{FF2B5EF4-FFF2-40B4-BE49-F238E27FC236}">
                <a16:creationId xmlns:a16="http://schemas.microsoft.com/office/drawing/2014/main" id="{F93B7CE4-F5C7-7EDE-75DE-88A5E1F1254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3314626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2196FFB-846C-398E-95D2-14720CC27888}"/>
              </a:ext>
            </a:extLst>
          </p:cNvPr>
          <p:cNvSpPr txBox="1">
            <a:spLocks/>
          </p:cNvSpPr>
          <p:nvPr/>
        </p:nvSpPr>
        <p:spPr>
          <a:xfrm>
            <a:off x="994611" y="820265"/>
            <a:ext cx="10347158" cy="554845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STATE AMENDMENT in Section 375, IPC</a:t>
            </a:r>
          </a:p>
          <a:p>
            <a:pPr marL="0" indent="0" algn="just">
              <a:lnSpc>
                <a:spcPct val="100000"/>
              </a:lnSpc>
              <a:buFont typeface="Tw Cen MT" panose="020B0602020104020603" pitchFamily="34" charset="0"/>
              <a:buNone/>
            </a:pPr>
            <a:r>
              <a:rPr lang="en-US" sz="1600" b="1" dirty="0">
                <a:latin typeface="Times New Roman" panose="02020603050405020304" pitchFamily="18" charset="0"/>
                <a:cs typeface="Times New Roman" panose="02020603050405020304" pitchFamily="18" charset="0"/>
              </a:rPr>
              <a:t>(Manipur) </a:t>
            </a:r>
            <a:r>
              <a:rPr lang="en-US" sz="1600" dirty="0">
                <a:latin typeface="Times New Roman" panose="02020603050405020304" pitchFamily="18" charset="0"/>
                <a:cs typeface="Times New Roman" panose="02020603050405020304" pitchFamily="18" charset="0"/>
              </a:rPr>
              <a:t>—</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(a) in clause sixthly, for the word “sixteen” substitute the word “fourteen”; and</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(b) in the Exception, for the word “fifteen” substitute the word “thirteen”. [Vide Act 30 of 1950, sec. 3 (w.e.f. 16-4-1950) (made earlier than Act 43 of 1983)]. COMMENTS Absence of injury on male organ of accused Where a prosecutrix is a minor girl suffering from pain due to ruptured hymen and bleeding vagina depicts same, minor contradictions in her statements they are not of much value, also absence of any injury on male organ of accused is no valid ground for innocence of accused, conviction under section 375 I.P.C. proper; </a:t>
            </a:r>
            <a:r>
              <a:rPr lang="en-US" sz="1600" dirty="0" err="1">
                <a:latin typeface="Times New Roman" panose="02020603050405020304" pitchFamily="18" charset="0"/>
                <a:cs typeface="Times New Roman" panose="02020603050405020304" pitchFamily="18" charset="0"/>
              </a:rPr>
              <a:t>Mohd</a:t>
            </a:r>
            <a:r>
              <a:rPr lang="en-US" sz="1600" dirty="0">
                <a:latin typeface="Times New Roman" panose="02020603050405020304" pitchFamily="18" charset="0"/>
                <a:cs typeface="Times New Roman" panose="02020603050405020304" pitchFamily="18" charset="0"/>
              </a:rPr>
              <a:t>. Zuber Noor Mohammed </a:t>
            </a:r>
            <a:r>
              <a:rPr lang="en-US" sz="1600" dirty="0" err="1">
                <a:latin typeface="Times New Roman" panose="02020603050405020304" pitchFamily="18" charset="0"/>
                <a:cs typeface="Times New Roman" panose="02020603050405020304" pitchFamily="18" charset="0"/>
              </a:rPr>
              <a:t>Changwadia</a:t>
            </a:r>
            <a:r>
              <a:rPr lang="en-US" sz="1600" dirty="0">
                <a:latin typeface="Times New Roman" panose="02020603050405020304" pitchFamily="18" charset="0"/>
                <a:cs typeface="Times New Roman" panose="02020603050405020304" pitchFamily="18" charset="0"/>
              </a:rPr>
              <a:t> v. State of Gujarat, 1999 Cr LJ 3419 (Guj). Penetration Mere absence of spermatozoa cannot cast a doubt on the correct­ness of the prosecution case; </a:t>
            </a:r>
            <a:r>
              <a:rPr lang="en-US" sz="1600" dirty="0" err="1">
                <a:latin typeface="Times New Roman" panose="02020603050405020304" pitchFamily="18" charset="0"/>
                <a:cs typeface="Times New Roman" panose="02020603050405020304" pitchFamily="18" charset="0"/>
              </a:rPr>
              <a:t>Prithi</a:t>
            </a:r>
            <a:r>
              <a:rPr lang="en-US" sz="1600" dirty="0">
                <a:latin typeface="Times New Roman" panose="02020603050405020304" pitchFamily="18" charset="0"/>
                <a:cs typeface="Times New Roman" panose="02020603050405020304" pitchFamily="18" charset="0"/>
              </a:rPr>
              <a:t> Chand v. State of Himachal Pradesh, (1989) Cr LJ 841: AIR 1989 SC 702.</a:t>
            </a:r>
          </a:p>
          <a:p>
            <a:pPr marL="0" indent="0" algn="just">
              <a:lnSpc>
                <a:spcPct val="100000"/>
              </a:lnSpc>
              <a:buFont typeface="Tw Cen MT" panose="020B0602020104020603" pitchFamily="34" charset="0"/>
              <a:buNone/>
            </a:pPr>
            <a:endParaRPr lang="en-US"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93B7CE4-F5C7-7EDE-75DE-88A5E1F1254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1897784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2196FFB-846C-398E-95D2-14720CC27888}"/>
              </a:ext>
            </a:extLst>
          </p:cNvPr>
          <p:cNvSpPr txBox="1">
            <a:spLocks/>
          </p:cNvSpPr>
          <p:nvPr/>
        </p:nvSpPr>
        <p:spPr>
          <a:xfrm>
            <a:off x="872955" y="770021"/>
            <a:ext cx="10372561" cy="550244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None/>
            </a:pPr>
            <a:r>
              <a:rPr lang="en-US" sz="1600" b="1" dirty="0">
                <a:solidFill>
                  <a:schemeClr val="accent2"/>
                </a:solidFill>
                <a:latin typeface="Times New Roman" panose="02020603050405020304" pitchFamily="18" charset="0"/>
                <a:cs typeface="Times New Roman" panose="02020603050405020304" pitchFamily="18" charset="0"/>
              </a:rPr>
              <a:t>18. Section 377 –  Unnatural Offences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Whoever voluntarily has carnal inter­course against the order of nature with any man, woman or animal, shall be punished with 1 [imprisonment for life], or with impris­onment of either description for a term which may extend to ten years, and shall also be liable to fine.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Explanation: Penetration is sufficient to constitute the carnal intercourse necessary to the offence described in this section.</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This Section was partly struck down by Supreme Court of India on 06 Sep 2018, to the extent of decriminalizing same-sex relations between consenting adults. (</a:t>
            </a:r>
            <a:r>
              <a:rPr lang="en-US" sz="1600" dirty="0" err="1">
                <a:latin typeface="Times New Roman" panose="02020603050405020304" pitchFamily="18" charset="0"/>
                <a:cs typeface="Times New Roman" panose="02020603050405020304" pitchFamily="18" charset="0"/>
              </a:rPr>
              <a:t>Navtej</a:t>
            </a:r>
            <a:r>
              <a:rPr lang="en-US" sz="1600" dirty="0">
                <a:latin typeface="Times New Roman" panose="02020603050405020304" pitchFamily="18" charset="0"/>
                <a:cs typeface="Times New Roman" panose="02020603050405020304" pitchFamily="18" charset="0"/>
              </a:rPr>
              <a:t> Singh </a:t>
            </a:r>
            <a:r>
              <a:rPr lang="en-US" sz="1600" dirty="0" err="1">
                <a:latin typeface="Times New Roman" panose="02020603050405020304" pitchFamily="18" charset="0"/>
                <a:cs typeface="Times New Roman" panose="02020603050405020304" pitchFamily="18" charset="0"/>
              </a:rPr>
              <a:t>Johar</a:t>
            </a:r>
            <a:r>
              <a:rPr lang="en-US" sz="1600" dirty="0">
                <a:latin typeface="Times New Roman" panose="02020603050405020304" pitchFamily="18" charset="0"/>
                <a:cs typeface="Times New Roman" panose="02020603050405020304" pitchFamily="18" charset="0"/>
              </a:rPr>
              <a:t> vs. Union of India).</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93B7CE4-F5C7-7EDE-75DE-88A5E1F1254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9667745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500932"/>
            <a:ext cx="9720072" cy="1499616"/>
          </a:xfrm>
        </p:spPr>
        <p:txBody>
          <a:bodyPr>
            <a:normAutofit/>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INDIAN EVIDENCE ACT (IEA), 1872</a:t>
            </a: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24128" y="1790864"/>
            <a:ext cx="9720073" cy="1278467"/>
          </a:xfrm>
        </p:spPr>
        <p:txBody>
          <a:bodyPr>
            <a:normAutofit/>
          </a:bodyPr>
          <a:lstStyle/>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IEA was passed in India by the Imperial Legislative Council in 1872, during the British Raj.</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contains a set of rules and allied issues governing admissibility of evidence in the Indian courts of law.</a:t>
            </a:r>
          </a:p>
          <a:p>
            <a:pPr algn="just">
              <a:lnSpc>
                <a:spcPct val="1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Act has been divided into 3 parts, wherein there are total of 11 Chapters –</a:t>
            </a:r>
          </a:p>
        </p:txBody>
      </p:sp>
      <p:grpSp>
        <p:nvGrpSpPr>
          <p:cNvPr id="15" name="Group 14">
            <a:extLst>
              <a:ext uri="{FF2B5EF4-FFF2-40B4-BE49-F238E27FC236}">
                <a16:creationId xmlns:a16="http://schemas.microsoft.com/office/drawing/2014/main" id="{55E212C4-AE66-43A4-35ED-9B61873946BB}"/>
              </a:ext>
            </a:extLst>
          </p:cNvPr>
          <p:cNvGrpSpPr/>
          <p:nvPr/>
        </p:nvGrpSpPr>
        <p:grpSpPr>
          <a:xfrm>
            <a:off x="787230" y="3290480"/>
            <a:ext cx="10617539" cy="1021837"/>
            <a:chOff x="1024128" y="3143277"/>
            <a:chExt cx="10617539" cy="1021837"/>
          </a:xfrm>
        </p:grpSpPr>
        <p:sp>
          <p:nvSpPr>
            <p:cNvPr id="4" name="TextBox 3">
              <a:extLst>
                <a:ext uri="{FF2B5EF4-FFF2-40B4-BE49-F238E27FC236}">
                  <a16:creationId xmlns:a16="http://schemas.microsoft.com/office/drawing/2014/main" id="{1E7DE03A-AAAA-75AB-2FBA-8B4DA8CE524C}"/>
                </a:ext>
              </a:extLst>
            </p:cNvPr>
            <p:cNvSpPr txBox="1"/>
            <p:nvPr/>
          </p:nvSpPr>
          <p:spPr>
            <a:xfrm>
              <a:off x="1024128" y="3150672"/>
              <a:ext cx="3234267" cy="338554"/>
            </a:xfrm>
            <a:prstGeom prst="rect">
              <a:avLst/>
            </a:prstGeom>
            <a:solidFill>
              <a:schemeClr val="accent2">
                <a:lumMod val="40000"/>
                <a:lumOff val="60000"/>
              </a:schemeClr>
            </a:solidFill>
          </p:spPr>
          <p:txBody>
            <a:bodyPr wrap="square" rtlCol="0">
              <a:spAutoFit/>
            </a:bodyPr>
            <a:lstStyle/>
            <a:p>
              <a:r>
                <a:rPr lang="en-IN" sz="1600" b="1" dirty="0">
                  <a:latin typeface="Times New Roman" panose="02020603050405020304" pitchFamily="18" charset="0"/>
                  <a:cs typeface="Times New Roman" panose="02020603050405020304" pitchFamily="18" charset="0"/>
                </a:rPr>
                <a:t>PART 1: Relevancy of the facts</a:t>
              </a:r>
            </a:p>
          </p:txBody>
        </p:sp>
        <p:sp>
          <p:nvSpPr>
            <p:cNvPr id="6" name="TextBox 5">
              <a:extLst>
                <a:ext uri="{FF2B5EF4-FFF2-40B4-BE49-F238E27FC236}">
                  <a16:creationId xmlns:a16="http://schemas.microsoft.com/office/drawing/2014/main" id="{08A8341A-A78D-CD93-74A5-7E1213A09D3B}"/>
                </a:ext>
              </a:extLst>
            </p:cNvPr>
            <p:cNvSpPr txBox="1"/>
            <p:nvPr/>
          </p:nvSpPr>
          <p:spPr>
            <a:xfrm>
              <a:off x="4664794" y="3143277"/>
              <a:ext cx="2066205" cy="338554"/>
            </a:xfrm>
            <a:prstGeom prst="rect">
              <a:avLst/>
            </a:prstGeom>
            <a:noFill/>
          </p:spPr>
          <p:txBody>
            <a:bodyPr wrap="square" rtlCol="0">
              <a:spAutoFit/>
            </a:bodyPr>
            <a:lstStyle/>
            <a:p>
              <a:pPr algn="just"/>
              <a:r>
                <a:rPr lang="en-IN" sz="1600" u="sng" dirty="0">
                  <a:latin typeface="Times New Roman" panose="02020603050405020304" pitchFamily="18" charset="0"/>
                  <a:cs typeface="Times New Roman" panose="02020603050405020304" pitchFamily="18" charset="0"/>
                </a:rPr>
                <a:t>Contains </a:t>
              </a:r>
              <a:r>
                <a:rPr lang="en-IN" sz="1600" u="sng" dirty="0">
                  <a:solidFill>
                    <a:srgbClr val="FF0000"/>
                  </a:solidFill>
                  <a:latin typeface="Times New Roman" panose="02020603050405020304" pitchFamily="18" charset="0"/>
                  <a:cs typeface="Times New Roman" panose="02020603050405020304" pitchFamily="18" charset="0"/>
                </a:rPr>
                <a:t>2 chapters </a:t>
              </a:r>
            </a:p>
          </p:txBody>
        </p:sp>
        <p:cxnSp>
          <p:nvCxnSpPr>
            <p:cNvPr id="8" name="Straight Arrow Connector 7">
              <a:extLst>
                <a:ext uri="{FF2B5EF4-FFF2-40B4-BE49-F238E27FC236}">
                  <a16:creationId xmlns:a16="http://schemas.microsoft.com/office/drawing/2014/main" id="{FE7B7B0D-3C37-1D29-4B3F-09A92B43DDDD}"/>
                </a:ext>
              </a:extLst>
            </p:cNvPr>
            <p:cNvCxnSpPr>
              <a:cxnSpLocks/>
            </p:cNvCxnSpPr>
            <p:nvPr/>
          </p:nvCxnSpPr>
          <p:spPr>
            <a:xfrm>
              <a:off x="4368800" y="3328416"/>
              <a:ext cx="2959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21A8C9E5-5A52-DFB2-2E01-A4E1862C31AF}"/>
                </a:ext>
              </a:extLst>
            </p:cNvPr>
            <p:cNvSpPr txBox="1"/>
            <p:nvPr/>
          </p:nvSpPr>
          <p:spPr>
            <a:xfrm>
              <a:off x="4664794" y="3378360"/>
              <a:ext cx="6976873" cy="786754"/>
            </a:xfrm>
            <a:prstGeom prst="rect">
              <a:avLst/>
            </a:prstGeom>
            <a:noFill/>
          </p:spPr>
          <p:txBody>
            <a:bodyPr wrap="square" rtlCol="0">
              <a:spAutoFit/>
            </a:bodyPr>
            <a:lstStyle/>
            <a:p>
              <a:pPr algn="just">
                <a:lnSpc>
                  <a:spcPct val="150000"/>
                </a:lnSpc>
              </a:pPr>
              <a:r>
                <a:rPr lang="en-IN" sz="1600" b="1" dirty="0">
                  <a:latin typeface="Times New Roman" panose="02020603050405020304" pitchFamily="18" charset="0"/>
                  <a:cs typeface="Times New Roman" panose="02020603050405020304" pitchFamily="18" charset="0"/>
                </a:rPr>
                <a:t>Chapter 1 </a:t>
              </a:r>
              <a:r>
                <a:rPr lang="en-IN" sz="1600" dirty="0">
                  <a:latin typeface="Times New Roman" panose="02020603050405020304" pitchFamily="18" charset="0"/>
                  <a:cs typeface="Times New Roman" panose="02020603050405020304" pitchFamily="18" charset="0"/>
                </a:rPr>
                <a:t>(Preliminary Chapter) – introduces the Evidence Act (Section 1 to 4)</a:t>
              </a:r>
            </a:p>
            <a:p>
              <a:pPr algn="just">
                <a:lnSpc>
                  <a:spcPct val="150000"/>
                </a:lnSpc>
              </a:pPr>
              <a:r>
                <a:rPr lang="en-IN" sz="1600" b="1" dirty="0">
                  <a:latin typeface="Times New Roman" panose="02020603050405020304" pitchFamily="18" charset="0"/>
                  <a:cs typeface="Times New Roman" panose="02020603050405020304" pitchFamily="18" charset="0"/>
                </a:rPr>
                <a:t>Chapter 2 </a:t>
              </a:r>
              <a:r>
                <a:rPr lang="en-IN" sz="1600" dirty="0">
                  <a:latin typeface="Times New Roman" panose="02020603050405020304" pitchFamily="18" charset="0"/>
                  <a:cs typeface="Times New Roman" panose="02020603050405020304" pitchFamily="18" charset="0"/>
                </a:rPr>
                <a:t>– deals with the relevancy of the facts (Section 5 to 55)</a:t>
              </a:r>
            </a:p>
          </p:txBody>
        </p:sp>
      </p:grpSp>
      <p:grpSp>
        <p:nvGrpSpPr>
          <p:cNvPr id="16" name="Group 15">
            <a:extLst>
              <a:ext uri="{FF2B5EF4-FFF2-40B4-BE49-F238E27FC236}">
                <a16:creationId xmlns:a16="http://schemas.microsoft.com/office/drawing/2014/main" id="{587E62BD-0B1B-8433-5466-F3F27564D61D}"/>
              </a:ext>
            </a:extLst>
          </p:cNvPr>
          <p:cNvGrpSpPr/>
          <p:nvPr/>
        </p:nvGrpSpPr>
        <p:grpSpPr>
          <a:xfrm>
            <a:off x="787230" y="4547400"/>
            <a:ext cx="10719138" cy="2131699"/>
            <a:chOff x="1024129" y="4530739"/>
            <a:chExt cx="10719138" cy="2131699"/>
          </a:xfrm>
        </p:grpSpPr>
        <p:sp>
          <p:nvSpPr>
            <p:cNvPr id="10" name="TextBox 9">
              <a:extLst>
                <a:ext uri="{FF2B5EF4-FFF2-40B4-BE49-F238E27FC236}">
                  <a16:creationId xmlns:a16="http://schemas.microsoft.com/office/drawing/2014/main" id="{089DD8A0-63D2-8960-4037-725BFA9C57AC}"/>
                </a:ext>
              </a:extLst>
            </p:cNvPr>
            <p:cNvSpPr txBox="1"/>
            <p:nvPr/>
          </p:nvSpPr>
          <p:spPr>
            <a:xfrm>
              <a:off x="1024129" y="4530739"/>
              <a:ext cx="1947672" cy="338554"/>
            </a:xfrm>
            <a:prstGeom prst="rect">
              <a:avLst/>
            </a:prstGeom>
            <a:solidFill>
              <a:schemeClr val="accent2">
                <a:lumMod val="40000"/>
                <a:lumOff val="60000"/>
              </a:schemeClr>
            </a:solidFill>
          </p:spPr>
          <p:txBody>
            <a:bodyPr wrap="square" rtlCol="0">
              <a:spAutoFit/>
            </a:bodyPr>
            <a:lstStyle/>
            <a:p>
              <a:r>
                <a:rPr lang="en-IN" sz="1600" b="1" dirty="0">
                  <a:latin typeface="Times New Roman" panose="02020603050405020304" pitchFamily="18" charset="0"/>
                  <a:cs typeface="Times New Roman" panose="02020603050405020304" pitchFamily="18" charset="0"/>
                </a:rPr>
                <a:t>PART 2: On Proof</a:t>
              </a:r>
            </a:p>
          </p:txBody>
        </p:sp>
        <p:cxnSp>
          <p:nvCxnSpPr>
            <p:cNvPr id="11" name="Straight Arrow Connector 10">
              <a:extLst>
                <a:ext uri="{FF2B5EF4-FFF2-40B4-BE49-F238E27FC236}">
                  <a16:creationId xmlns:a16="http://schemas.microsoft.com/office/drawing/2014/main" id="{17B710F6-A87D-7D41-4389-62D2D5759E49}"/>
                </a:ext>
              </a:extLst>
            </p:cNvPr>
            <p:cNvCxnSpPr>
              <a:cxnSpLocks/>
            </p:cNvCxnSpPr>
            <p:nvPr/>
          </p:nvCxnSpPr>
          <p:spPr>
            <a:xfrm>
              <a:off x="3064934" y="4700016"/>
              <a:ext cx="2959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D33AD3AC-45FA-700C-DB33-F0A1C9A197B8}"/>
                </a:ext>
              </a:extLst>
            </p:cNvPr>
            <p:cNvSpPr txBox="1"/>
            <p:nvPr/>
          </p:nvSpPr>
          <p:spPr>
            <a:xfrm>
              <a:off x="3454061" y="4530739"/>
              <a:ext cx="2066205" cy="338554"/>
            </a:xfrm>
            <a:prstGeom prst="rect">
              <a:avLst/>
            </a:prstGeom>
            <a:noFill/>
          </p:spPr>
          <p:txBody>
            <a:bodyPr wrap="square" rtlCol="0">
              <a:spAutoFit/>
            </a:bodyPr>
            <a:lstStyle/>
            <a:p>
              <a:pPr algn="just"/>
              <a:r>
                <a:rPr lang="en-IN" sz="1600" u="sng" dirty="0">
                  <a:latin typeface="Times New Roman" panose="02020603050405020304" pitchFamily="18" charset="0"/>
                  <a:cs typeface="Times New Roman" panose="02020603050405020304" pitchFamily="18" charset="0"/>
                </a:rPr>
                <a:t>Contains </a:t>
              </a:r>
              <a:r>
                <a:rPr lang="en-IN" sz="1600" u="sng" dirty="0">
                  <a:solidFill>
                    <a:srgbClr val="FF0000"/>
                  </a:solidFill>
                  <a:latin typeface="Times New Roman" panose="02020603050405020304" pitchFamily="18" charset="0"/>
                  <a:cs typeface="Times New Roman" panose="02020603050405020304" pitchFamily="18" charset="0"/>
                </a:rPr>
                <a:t>4 chapters </a:t>
              </a:r>
            </a:p>
          </p:txBody>
        </p:sp>
        <p:sp>
          <p:nvSpPr>
            <p:cNvPr id="14" name="TextBox 13">
              <a:extLst>
                <a:ext uri="{FF2B5EF4-FFF2-40B4-BE49-F238E27FC236}">
                  <a16:creationId xmlns:a16="http://schemas.microsoft.com/office/drawing/2014/main" id="{9B1F32CB-3290-64B9-B622-BC574C443346}"/>
                </a:ext>
              </a:extLst>
            </p:cNvPr>
            <p:cNvSpPr txBox="1"/>
            <p:nvPr/>
          </p:nvSpPr>
          <p:spPr>
            <a:xfrm>
              <a:off x="3454061" y="4767689"/>
              <a:ext cx="8289206" cy="1894749"/>
            </a:xfrm>
            <a:prstGeom prst="rect">
              <a:avLst/>
            </a:prstGeom>
            <a:noFill/>
          </p:spPr>
          <p:txBody>
            <a:bodyPr wrap="square" rtlCol="0">
              <a:spAutoFit/>
            </a:bodyPr>
            <a:lstStyle/>
            <a:p>
              <a:pPr algn="just">
                <a:lnSpc>
                  <a:spcPct val="150000"/>
                </a:lnSpc>
              </a:pPr>
              <a:r>
                <a:rPr lang="en-IN" sz="1600" b="1" dirty="0">
                  <a:latin typeface="Times New Roman" panose="02020603050405020304" pitchFamily="18" charset="0"/>
                  <a:cs typeface="Times New Roman" panose="02020603050405020304" pitchFamily="18" charset="0"/>
                </a:rPr>
                <a:t>Chapter 3 </a:t>
              </a:r>
              <a:r>
                <a:rPr lang="en-IN" sz="1600" dirty="0">
                  <a:latin typeface="Times New Roman" panose="02020603050405020304" pitchFamily="18" charset="0"/>
                  <a:cs typeface="Times New Roman" panose="02020603050405020304" pitchFamily="18" charset="0"/>
                </a:rPr>
                <a:t>– includes facts which need not be proved (Section 56 to 58)</a:t>
              </a:r>
            </a:p>
            <a:p>
              <a:pPr algn="just">
                <a:lnSpc>
                  <a:spcPct val="150000"/>
                </a:lnSpc>
              </a:pPr>
              <a:r>
                <a:rPr lang="en-IN" sz="1600" b="1" dirty="0">
                  <a:latin typeface="Times New Roman" panose="02020603050405020304" pitchFamily="18" charset="0"/>
                  <a:cs typeface="Times New Roman" panose="02020603050405020304" pitchFamily="18" charset="0"/>
                </a:rPr>
                <a:t>Chapter 4 </a:t>
              </a:r>
              <a:r>
                <a:rPr lang="en-IN" sz="1600" dirty="0">
                  <a:latin typeface="Times New Roman" panose="02020603050405020304" pitchFamily="18" charset="0"/>
                  <a:cs typeface="Times New Roman" panose="02020603050405020304" pitchFamily="18" charset="0"/>
                </a:rPr>
                <a:t>– includes oral evidence (Section 59 and 60)</a:t>
              </a:r>
            </a:p>
            <a:p>
              <a:pPr algn="just">
                <a:lnSpc>
                  <a:spcPct val="150000"/>
                </a:lnSpc>
              </a:pPr>
              <a:r>
                <a:rPr lang="en-IN" sz="1600" b="1" dirty="0">
                  <a:latin typeface="Times New Roman" panose="02020603050405020304" pitchFamily="18" charset="0"/>
                  <a:cs typeface="Times New Roman" panose="02020603050405020304" pitchFamily="18" charset="0"/>
                </a:rPr>
                <a:t>Chapter 5</a:t>
              </a:r>
              <a:r>
                <a:rPr lang="en-IN" sz="1600" dirty="0">
                  <a:latin typeface="Times New Roman" panose="02020603050405020304" pitchFamily="18" charset="0"/>
                  <a:cs typeface="Times New Roman" panose="02020603050405020304" pitchFamily="18" charset="0"/>
                </a:rPr>
                <a:t> – includes documentary evidence (Section 61 – 90A)</a:t>
              </a:r>
            </a:p>
            <a:p>
              <a:pPr algn="just">
                <a:lnSpc>
                  <a:spcPct val="150000"/>
                </a:lnSpc>
              </a:pPr>
              <a:r>
                <a:rPr lang="en-IN" sz="1600" b="1" dirty="0">
                  <a:latin typeface="Times New Roman" panose="02020603050405020304" pitchFamily="18" charset="0"/>
                  <a:cs typeface="Times New Roman" panose="02020603050405020304" pitchFamily="18" charset="0"/>
                </a:rPr>
                <a:t>Chapter 6</a:t>
              </a:r>
              <a:r>
                <a:rPr lang="en-IN" sz="1600" dirty="0">
                  <a:latin typeface="Times New Roman" panose="02020603050405020304" pitchFamily="18" charset="0"/>
                  <a:cs typeface="Times New Roman" panose="02020603050405020304" pitchFamily="18" charset="0"/>
                </a:rPr>
                <a:t> – includes circumstances when documentary evidence has been given preference over the oral evidence (Section 91 – 100)</a:t>
              </a:r>
            </a:p>
          </p:txBody>
        </p:sp>
      </p:grpSp>
    </p:spTree>
    <p:extLst>
      <p:ext uri="{BB962C8B-B14F-4D97-AF65-F5344CB8AC3E}">
        <p14:creationId xmlns:p14="http://schemas.microsoft.com/office/powerpoint/2010/main" val="2852058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p:txBody>
          <a:bodyPr>
            <a:norm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INDIAN EVIDENCE ACT (IEA), 1872</a:t>
            </a:r>
          </a:p>
        </p:txBody>
      </p:sp>
      <p:grpSp>
        <p:nvGrpSpPr>
          <p:cNvPr id="13" name="Group 12">
            <a:extLst>
              <a:ext uri="{FF2B5EF4-FFF2-40B4-BE49-F238E27FC236}">
                <a16:creationId xmlns:a16="http://schemas.microsoft.com/office/drawing/2014/main" id="{26D78833-3654-C9FD-97BA-12B1C7243F1A}"/>
              </a:ext>
            </a:extLst>
          </p:cNvPr>
          <p:cNvGrpSpPr/>
          <p:nvPr/>
        </p:nvGrpSpPr>
        <p:grpSpPr>
          <a:xfrm>
            <a:off x="639064" y="2363150"/>
            <a:ext cx="10913873" cy="2251186"/>
            <a:chOff x="1024127" y="2363150"/>
            <a:chExt cx="10913873" cy="2251186"/>
          </a:xfrm>
        </p:grpSpPr>
        <p:sp>
          <p:nvSpPr>
            <p:cNvPr id="10" name="TextBox 9">
              <a:extLst>
                <a:ext uri="{FF2B5EF4-FFF2-40B4-BE49-F238E27FC236}">
                  <a16:creationId xmlns:a16="http://schemas.microsoft.com/office/drawing/2014/main" id="{089DD8A0-63D2-8960-4037-725BFA9C57AC}"/>
                </a:ext>
              </a:extLst>
            </p:cNvPr>
            <p:cNvSpPr txBox="1"/>
            <p:nvPr/>
          </p:nvSpPr>
          <p:spPr>
            <a:xfrm>
              <a:off x="1024127" y="2363150"/>
              <a:ext cx="2429933" cy="584775"/>
            </a:xfrm>
            <a:prstGeom prst="rect">
              <a:avLst/>
            </a:prstGeom>
            <a:solidFill>
              <a:schemeClr val="accent2">
                <a:lumMod val="40000"/>
                <a:lumOff val="60000"/>
              </a:schemeClr>
            </a:solidFill>
          </p:spPr>
          <p:txBody>
            <a:bodyPr wrap="square" rtlCol="0">
              <a:spAutoFit/>
            </a:bodyPr>
            <a:lstStyle/>
            <a:p>
              <a:pPr algn="just"/>
              <a:r>
                <a:rPr lang="en-IN" sz="1600" b="1" dirty="0">
                  <a:latin typeface="Times New Roman" panose="02020603050405020304" pitchFamily="18" charset="0"/>
                  <a:cs typeface="Times New Roman" panose="02020603050405020304" pitchFamily="18" charset="0"/>
                </a:rPr>
                <a:t>PART 3: Production and effect of evidence</a:t>
              </a:r>
            </a:p>
          </p:txBody>
        </p:sp>
        <p:cxnSp>
          <p:nvCxnSpPr>
            <p:cNvPr id="11" name="Straight Arrow Connector 10">
              <a:extLst>
                <a:ext uri="{FF2B5EF4-FFF2-40B4-BE49-F238E27FC236}">
                  <a16:creationId xmlns:a16="http://schemas.microsoft.com/office/drawing/2014/main" id="{17B710F6-A87D-7D41-4389-62D2D5759E49}"/>
                </a:ext>
              </a:extLst>
            </p:cNvPr>
            <p:cNvCxnSpPr>
              <a:cxnSpLocks/>
            </p:cNvCxnSpPr>
            <p:nvPr/>
          </p:nvCxnSpPr>
          <p:spPr>
            <a:xfrm>
              <a:off x="3556000" y="2600100"/>
              <a:ext cx="2959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D33AD3AC-45FA-700C-DB33-F0A1C9A197B8}"/>
                </a:ext>
              </a:extLst>
            </p:cNvPr>
            <p:cNvSpPr txBox="1"/>
            <p:nvPr/>
          </p:nvSpPr>
          <p:spPr>
            <a:xfrm>
              <a:off x="3953934" y="2381033"/>
              <a:ext cx="2066205" cy="338554"/>
            </a:xfrm>
            <a:prstGeom prst="rect">
              <a:avLst/>
            </a:prstGeom>
            <a:noFill/>
          </p:spPr>
          <p:txBody>
            <a:bodyPr wrap="square" rtlCol="0">
              <a:spAutoFit/>
            </a:bodyPr>
            <a:lstStyle/>
            <a:p>
              <a:pPr algn="just"/>
              <a:r>
                <a:rPr lang="en-IN" sz="1600" u="sng" dirty="0">
                  <a:latin typeface="Times New Roman" panose="02020603050405020304" pitchFamily="18" charset="0"/>
                  <a:cs typeface="Times New Roman" panose="02020603050405020304" pitchFamily="18" charset="0"/>
                </a:rPr>
                <a:t>Contains </a:t>
              </a:r>
              <a:r>
                <a:rPr lang="en-IN" sz="1600" u="sng" dirty="0">
                  <a:solidFill>
                    <a:srgbClr val="FF0000"/>
                  </a:solidFill>
                  <a:latin typeface="Times New Roman" panose="02020603050405020304" pitchFamily="18" charset="0"/>
                  <a:cs typeface="Times New Roman" panose="02020603050405020304" pitchFamily="18" charset="0"/>
                </a:rPr>
                <a:t>5 chapters </a:t>
              </a:r>
            </a:p>
          </p:txBody>
        </p:sp>
        <p:sp>
          <p:nvSpPr>
            <p:cNvPr id="14" name="TextBox 13">
              <a:extLst>
                <a:ext uri="{FF2B5EF4-FFF2-40B4-BE49-F238E27FC236}">
                  <a16:creationId xmlns:a16="http://schemas.microsoft.com/office/drawing/2014/main" id="{9B1F32CB-3290-64B9-B622-BC574C443346}"/>
                </a:ext>
              </a:extLst>
            </p:cNvPr>
            <p:cNvSpPr txBox="1"/>
            <p:nvPr/>
          </p:nvSpPr>
          <p:spPr>
            <a:xfrm>
              <a:off x="3953934" y="2719587"/>
              <a:ext cx="7984066" cy="1894749"/>
            </a:xfrm>
            <a:prstGeom prst="rect">
              <a:avLst/>
            </a:prstGeom>
            <a:noFill/>
          </p:spPr>
          <p:txBody>
            <a:bodyPr wrap="square" rtlCol="0">
              <a:spAutoFit/>
            </a:bodyPr>
            <a:lstStyle/>
            <a:p>
              <a:pPr algn="just">
                <a:lnSpc>
                  <a:spcPct val="150000"/>
                </a:lnSpc>
              </a:pPr>
              <a:r>
                <a:rPr lang="en-IN" sz="1600" b="1" dirty="0">
                  <a:latin typeface="Times New Roman" panose="02020603050405020304" pitchFamily="18" charset="0"/>
                  <a:cs typeface="Times New Roman" panose="02020603050405020304" pitchFamily="18" charset="0"/>
                </a:rPr>
                <a:t>Chapter 7 </a:t>
              </a:r>
              <a:r>
                <a:rPr lang="en-IN" sz="1600" dirty="0">
                  <a:latin typeface="Times New Roman" panose="02020603050405020304" pitchFamily="18" charset="0"/>
                  <a:cs typeface="Times New Roman" panose="02020603050405020304" pitchFamily="18" charset="0"/>
                </a:rPr>
                <a:t>– includes the burden of proof (Section 101 to 114A)</a:t>
              </a:r>
            </a:p>
            <a:p>
              <a:pPr algn="just">
                <a:lnSpc>
                  <a:spcPct val="150000"/>
                </a:lnSpc>
              </a:pPr>
              <a:r>
                <a:rPr lang="en-IN" sz="1600" b="1" dirty="0">
                  <a:latin typeface="Times New Roman" panose="02020603050405020304" pitchFamily="18" charset="0"/>
                  <a:cs typeface="Times New Roman" panose="02020603050405020304" pitchFamily="18" charset="0"/>
                </a:rPr>
                <a:t>Chapter 8 </a:t>
              </a:r>
              <a:r>
                <a:rPr lang="en-IN" sz="1600" dirty="0">
                  <a:latin typeface="Times New Roman" panose="02020603050405020304" pitchFamily="18" charset="0"/>
                  <a:cs typeface="Times New Roman" panose="02020603050405020304" pitchFamily="18" charset="0"/>
                </a:rPr>
                <a:t>– includes estoppel (Section 115 to 117)</a:t>
              </a:r>
            </a:p>
            <a:p>
              <a:pPr algn="just">
                <a:lnSpc>
                  <a:spcPct val="150000"/>
                </a:lnSpc>
              </a:pPr>
              <a:r>
                <a:rPr lang="en-IN" sz="1600" b="1" dirty="0">
                  <a:latin typeface="Times New Roman" panose="02020603050405020304" pitchFamily="18" charset="0"/>
                  <a:cs typeface="Times New Roman" panose="02020603050405020304" pitchFamily="18" charset="0"/>
                </a:rPr>
                <a:t>Chapter 9</a:t>
              </a:r>
              <a:r>
                <a:rPr lang="en-IN" sz="1600" dirty="0">
                  <a:latin typeface="Times New Roman" panose="02020603050405020304" pitchFamily="18" charset="0"/>
                  <a:cs typeface="Times New Roman" panose="02020603050405020304" pitchFamily="18" charset="0"/>
                </a:rPr>
                <a:t> – of witnesses (Section 118 – 134)</a:t>
              </a:r>
            </a:p>
            <a:p>
              <a:pPr algn="just">
                <a:lnSpc>
                  <a:spcPct val="150000"/>
                </a:lnSpc>
              </a:pPr>
              <a:r>
                <a:rPr lang="en-IN" sz="1600" b="1" dirty="0">
                  <a:latin typeface="Times New Roman" panose="02020603050405020304" pitchFamily="18" charset="0"/>
                  <a:cs typeface="Times New Roman" panose="02020603050405020304" pitchFamily="18" charset="0"/>
                </a:rPr>
                <a:t>Chapter 10</a:t>
              </a:r>
              <a:r>
                <a:rPr lang="en-IN" sz="1600" dirty="0">
                  <a:latin typeface="Times New Roman" panose="02020603050405020304" pitchFamily="18" charset="0"/>
                  <a:cs typeface="Times New Roman" panose="02020603050405020304" pitchFamily="18" charset="0"/>
                </a:rPr>
                <a:t> – of examination of witnesses (Section 135 – 166)</a:t>
              </a:r>
            </a:p>
            <a:p>
              <a:pPr algn="just">
                <a:lnSpc>
                  <a:spcPct val="150000"/>
                </a:lnSpc>
              </a:pPr>
              <a:r>
                <a:rPr lang="en-IN" sz="1600" b="1" dirty="0">
                  <a:latin typeface="Times New Roman" panose="02020603050405020304" pitchFamily="18" charset="0"/>
                  <a:cs typeface="Times New Roman" panose="02020603050405020304" pitchFamily="18" charset="0"/>
                </a:rPr>
                <a:t>Chapter 11 </a:t>
              </a:r>
              <a:r>
                <a:rPr lang="en-IN" sz="1600" dirty="0">
                  <a:latin typeface="Times New Roman" panose="02020603050405020304" pitchFamily="18" charset="0"/>
                  <a:cs typeface="Times New Roman" panose="02020603050405020304" pitchFamily="18" charset="0"/>
                </a:rPr>
                <a:t>– of improper admission and rejection of evidence (Section 167)</a:t>
              </a:r>
            </a:p>
          </p:txBody>
        </p:sp>
      </p:grpSp>
      <p:sp>
        <p:nvSpPr>
          <p:cNvPr id="3" name="TextBox 2">
            <a:extLst>
              <a:ext uri="{FF2B5EF4-FFF2-40B4-BE49-F238E27FC236}">
                <a16:creationId xmlns:a16="http://schemas.microsoft.com/office/drawing/2014/main" id="{A04E0CBA-5029-9D45-476B-A6B32F17E44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617433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Expert witness </a:t>
            </a: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Indian Evidence Act, 1872</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9B26F8-B362-B8EC-AE01-312A8DCE300B}"/>
              </a:ext>
            </a:extLst>
          </p:cNvPr>
          <p:cNvSpPr>
            <a:spLocks noGrp="1"/>
          </p:cNvSpPr>
          <p:nvPr>
            <p:ph idx="1"/>
          </p:nvPr>
        </p:nvSpPr>
        <p:spPr>
          <a:xfrm>
            <a:off x="1024128" y="2582778"/>
            <a:ext cx="9720073" cy="3726581"/>
          </a:xfrm>
        </p:spPr>
        <p:txBody>
          <a:bodyPr>
            <a:normAutofit/>
          </a:bodyPr>
          <a:lstStyle/>
          <a:p>
            <a:pPr marL="0" indent="0" algn="ctr">
              <a:lnSpc>
                <a:spcPct val="120000"/>
              </a:lnSpc>
              <a:buNone/>
            </a:pPr>
            <a:r>
              <a:rPr lang="en-US" sz="1600" b="1" dirty="0">
                <a:solidFill>
                  <a:schemeClr val="accent1"/>
                </a:solidFill>
                <a:latin typeface="Times New Roman" panose="02020603050405020304" pitchFamily="18" charset="0"/>
                <a:cs typeface="Times New Roman" panose="02020603050405020304" pitchFamily="18" charset="0"/>
              </a:rPr>
              <a:t>Who is an Expert?</a:t>
            </a:r>
          </a:p>
          <a:p>
            <a:pPr marL="0" indent="0" algn="just">
              <a:lnSpc>
                <a:spcPct val="120000"/>
              </a:lnSpc>
              <a:buNone/>
            </a:pPr>
            <a:r>
              <a:rPr lang="en-US" sz="1600" dirty="0">
                <a:latin typeface="Times New Roman" panose="02020603050405020304" pitchFamily="18" charset="0"/>
                <a:cs typeface="Times New Roman" panose="02020603050405020304" pitchFamily="18" charset="0"/>
              </a:rPr>
              <a:t>The court cannot form a correct judgement without the help of a person with special skills or experience in a particular subject. When the court needs an opinion in a subject which requires special assistance, the court calls an expert, a specially skilled person. The opinion given by a third person is considered as relevant facts if the person testifying is an expert.</a:t>
            </a:r>
          </a:p>
          <a:p>
            <a:pPr marL="0" indent="0" algn="just">
              <a:lnSpc>
                <a:spcPct val="120000"/>
              </a:lnSpc>
              <a:buNone/>
            </a:pPr>
            <a:r>
              <a:rPr lang="en-US" sz="1600" dirty="0">
                <a:latin typeface="Times New Roman" panose="02020603050405020304" pitchFamily="18" charset="0"/>
                <a:cs typeface="Times New Roman" panose="02020603050405020304" pitchFamily="18" charset="0"/>
              </a:rPr>
              <a:t>For example, the court was confused that a letter has been written by person ‘X’ or not. The court calls a handwriting expert to find out the same. This person will be known as an expert and the opinion which he gives in the case is relevant.</a:t>
            </a:r>
          </a:p>
          <a:p>
            <a:pPr marL="0" indent="0" algn="just">
              <a:lnSpc>
                <a:spcPct val="120000"/>
              </a:lnSpc>
              <a:buNone/>
            </a:pPr>
            <a:r>
              <a:rPr lang="en-US" sz="1600" b="1" dirty="0">
                <a:latin typeface="Times New Roman" panose="02020603050405020304" pitchFamily="18" charset="0"/>
                <a:cs typeface="Times New Roman" panose="02020603050405020304" pitchFamily="18" charset="0"/>
              </a:rPr>
              <a:t>Expert is defined under </a:t>
            </a:r>
            <a:r>
              <a:rPr lang="en-US" sz="1600" b="1" u="sng" dirty="0">
                <a:solidFill>
                  <a:schemeClr val="accent1"/>
                </a:solidFill>
                <a:latin typeface="Times New Roman" panose="02020603050405020304" pitchFamily="18" charset="0"/>
                <a:cs typeface="Times New Roman" panose="02020603050405020304" pitchFamily="18" charset="0"/>
              </a:rPr>
              <a:t>Section 45 of The Indian Evidence Act, 1872</a:t>
            </a:r>
            <a:r>
              <a:rPr lang="en-US" sz="1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44261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B26F8-B362-B8EC-AE01-312A8DCE300B}"/>
              </a:ext>
            </a:extLst>
          </p:cNvPr>
          <p:cNvSpPr>
            <a:spLocks noGrp="1"/>
          </p:cNvSpPr>
          <p:nvPr>
            <p:ph idx="1"/>
          </p:nvPr>
        </p:nvSpPr>
        <p:spPr>
          <a:xfrm>
            <a:off x="767454" y="2582776"/>
            <a:ext cx="5328546" cy="3726581"/>
          </a:xfrm>
          <a:solidFill>
            <a:schemeClr val="accent2">
              <a:lumMod val="20000"/>
              <a:lumOff val="80000"/>
            </a:schemeClr>
          </a:solidFill>
        </p:spPr>
        <p:txBody>
          <a:bodyPr>
            <a:noAutofit/>
          </a:bodyPr>
          <a:lstStyle/>
          <a:p>
            <a:pPr marL="0" indent="0" algn="just">
              <a:lnSpc>
                <a:spcPct val="120000"/>
              </a:lnSpc>
              <a:buNone/>
            </a:pPr>
            <a:r>
              <a:rPr lang="en-US" sz="1600" b="1" dirty="0">
                <a:latin typeface="Times New Roman" panose="02020603050405020304" pitchFamily="18" charset="0"/>
                <a:cs typeface="Times New Roman" panose="02020603050405020304" pitchFamily="18" charset="0"/>
              </a:rPr>
              <a:t>The court needs an expert to form an opinion upon:</a:t>
            </a:r>
            <a:endParaRPr lang="en-IN" sz="1600" b="1" dirty="0">
              <a:latin typeface="Times New Roman" panose="02020603050405020304" pitchFamily="18" charset="0"/>
              <a:cs typeface="Times New Roman" panose="02020603050405020304" pitchFamily="18" charset="0"/>
            </a:endParaRP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Foreign law</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Science &amp; Art</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Identity of Handwriting</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Identity of finger impression</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Electronic evidence</a:t>
            </a:r>
          </a:p>
          <a:p>
            <a:pPr marL="0" indent="0" algn="just">
              <a:lnSpc>
                <a:spcPct val="120000"/>
              </a:lnSpc>
              <a:buNone/>
            </a:pPr>
            <a:r>
              <a:rPr lang="en-US" sz="1600" dirty="0">
                <a:latin typeface="Times New Roman" panose="02020603050405020304" pitchFamily="18" charset="0"/>
                <a:cs typeface="Times New Roman" panose="02020603050405020304" pitchFamily="18" charset="0"/>
              </a:rPr>
              <a:t>Only in the expertise in the above-said fields, a person’s opinion is considered to be an expert opinion.</a:t>
            </a:r>
          </a:p>
        </p:txBody>
      </p:sp>
      <p:sp>
        <p:nvSpPr>
          <p:cNvPr id="6" name="Content Placeholder 2">
            <a:extLst>
              <a:ext uri="{FF2B5EF4-FFF2-40B4-BE49-F238E27FC236}">
                <a16:creationId xmlns:a16="http://schemas.microsoft.com/office/drawing/2014/main" id="{CDD8E9FB-45BE-B206-3F69-18D751D5496D}"/>
              </a:ext>
            </a:extLst>
          </p:cNvPr>
          <p:cNvSpPr txBox="1">
            <a:spLocks/>
          </p:cNvSpPr>
          <p:nvPr/>
        </p:nvSpPr>
        <p:spPr>
          <a:xfrm>
            <a:off x="6502508" y="2582777"/>
            <a:ext cx="5328546" cy="3726581"/>
          </a:xfrm>
          <a:prstGeom prst="rect">
            <a:avLst/>
          </a:prstGeom>
          <a:solidFill>
            <a:schemeClr val="accent2">
              <a:lumMod val="20000"/>
              <a:lumOff val="80000"/>
            </a:schemeClr>
          </a:solidFill>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2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If a field not mentioned above requires an opinion, it is not considered as an expert opinion.</a:t>
            </a:r>
          </a:p>
          <a:p>
            <a:pPr marL="0" indent="0" algn="just">
              <a:lnSpc>
                <a:spcPct val="12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There have been cases such as: </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disposition or temper of animals</a:t>
            </a:r>
          </a:p>
          <a:p>
            <a:pPr algn="just">
              <a:lnSpc>
                <a:spcPct val="120000"/>
              </a:lnSpc>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Colour</a:t>
            </a:r>
            <a:r>
              <a:rPr lang="en-US" sz="1600" dirty="0">
                <a:latin typeface="Times New Roman" panose="02020603050405020304" pitchFamily="18" charset="0"/>
                <a:cs typeface="Times New Roman" panose="02020603050405020304" pitchFamily="18" charset="0"/>
              </a:rPr>
              <a:t>, weight or scale of similar facts</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Age of a person</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a man or women were intimate</a:t>
            </a:r>
          </a:p>
          <a:p>
            <a:pPr algn="just">
              <a:lnSpc>
                <a:spcPct val="12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a person was intoxicated or not</a:t>
            </a:r>
          </a:p>
        </p:txBody>
      </p:sp>
      <p:sp>
        <p:nvSpPr>
          <p:cNvPr id="4" name="TextBox 3">
            <a:extLst>
              <a:ext uri="{FF2B5EF4-FFF2-40B4-BE49-F238E27FC236}">
                <a16:creationId xmlns:a16="http://schemas.microsoft.com/office/drawing/2014/main" id="{4714FF93-4B19-B446-BDCA-474852320B78}"/>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46763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B1A2-E034-C2B5-250B-BD9757D59D5A}"/>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CONSTITUTION</a:t>
            </a:r>
          </a:p>
        </p:txBody>
      </p:sp>
      <p:sp>
        <p:nvSpPr>
          <p:cNvPr id="3" name="Content Placeholder 2">
            <a:extLst>
              <a:ext uri="{FF2B5EF4-FFF2-40B4-BE49-F238E27FC236}">
                <a16:creationId xmlns:a16="http://schemas.microsoft.com/office/drawing/2014/main" id="{4EB06BD2-DDDC-3AED-2358-D196DEAAA5A8}"/>
              </a:ext>
            </a:extLst>
          </p:cNvPr>
          <p:cNvSpPr>
            <a:spLocks noGrp="1"/>
          </p:cNvSpPr>
          <p:nvPr>
            <p:ph idx="1"/>
          </p:nvPr>
        </p:nvSpPr>
        <p:spPr/>
        <p:txBody>
          <a:bodyPr>
            <a:noAutofit/>
          </a:bodyPr>
          <a:lstStyle/>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Constitution of India </a:t>
            </a:r>
            <a:r>
              <a:rPr lang="en-US" sz="1600" b="1" i="1" dirty="0">
                <a:solidFill>
                  <a:srgbClr val="C00000"/>
                </a:solidFill>
                <a:latin typeface="Times New Roman" panose="02020603050405020304" pitchFamily="18" charset="0"/>
                <a:cs typeface="Times New Roman" panose="02020603050405020304" pitchFamily="18" charset="0"/>
              </a:rPr>
              <a:t>lays down an important framework that demarcates the structure of the political system, powers, and duties of government institutions and gives the people their fundamental rights and duties towards the country</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Main Aim of the Constitution </a:t>
            </a:r>
            <a:r>
              <a:rPr lang="en-US" sz="1600" dirty="0">
                <a:latin typeface="Times New Roman" panose="02020603050405020304" pitchFamily="18" charset="0"/>
                <a:cs typeface="Times New Roman" panose="02020603050405020304" pitchFamily="18" charset="0"/>
              </a:rPr>
              <a:t>– is </a:t>
            </a:r>
            <a:r>
              <a:rPr lang="en-US" sz="1600" b="1" dirty="0">
                <a:solidFill>
                  <a:srgbClr val="C00000"/>
                </a:solidFill>
                <a:latin typeface="Times New Roman" panose="02020603050405020304" pitchFamily="18" charset="0"/>
                <a:cs typeface="Times New Roman" panose="02020603050405020304" pitchFamily="18" charset="0"/>
              </a:rPr>
              <a:t>to protect the fundamental rights of the people</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 </a:t>
            </a:r>
            <a:r>
              <a:rPr lang="en-US" sz="1600" b="1" u="sng" dirty="0">
                <a:solidFill>
                  <a:srgbClr val="C00000"/>
                </a:solidFill>
                <a:latin typeface="Times New Roman" panose="02020603050405020304" pitchFamily="18" charset="0"/>
                <a:cs typeface="Times New Roman" panose="02020603050405020304" pitchFamily="18" charset="0"/>
              </a:rPr>
              <a:t>26 November 1949</a:t>
            </a:r>
            <a:r>
              <a:rPr lang="en-US" sz="1600" dirty="0">
                <a:latin typeface="Times New Roman" panose="02020603050405020304" pitchFamily="18" charset="0"/>
                <a:cs typeface="Times New Roman" panose="02020603050405020304" pitchFamily="18" charset="0"/>
              </a:rPr>
              <a:t>, the </a:t>
            </a:r>
            <a:r>
              <a:rPr lang="en-US" sz="1600" b="1" dirty="0">
                <a:latin typeface="Times New Roman" panose="02020603050405020304" pitchFamily="18" charset="0"/>
                <a:cs typeface="Times New Roman" panose="02020603050405020304" pitchFamily="18" charset="0"/>
              </a:rPr>
              <a:t>constitution was adopted by the Constituent Assembly of India</a:t>
            </a:r>
            <a:r>
              <a:rPr lang="en-US" sz="1600" dirty="0">
                <a:latin typeface="Times New Roman" panose="02020603050405020304" pitchFamily="18" charset="0"/>
                <a:cs typeface="Times New Roman" panose="02020603050405020304" pitchFamily="18" charset="0"/>
              </a:rPr>
              <a:t>. Although </a:t>
            </a:r>
            <a:r>
              <a:rPr lang="en-US" sz="1600" b="1" dirty="0">
                <a:latin typeface="Times New Roman" panose="02020603050405020304" pitchFamily="18" charset="0"/>
                <a:cs typeface="Times New Roman" panose="02020603050405020304" pitchFamily="18" charset="0"/>
              </a:rPr>
              <a:t>it came into effect on </a:t>
            </a:r>
            <a:r>
              <a:rPr lang="en-US" sz="1600" b="1" u="sng" dirty="0">
                <a:solidFill>
                  <a:srgbClr val="C00000"/>
                </a:solidFill>
                <a:latin typeface="Times New Roman" panose="02020603050405020304" pitchFamily="18" charset="0"/>
                <a:cs typeface="Times New Roman" panose="02020603050405020304" pitchFamily="18" charset="0"/>
              </a:rPr>
              <a:t>26 January 1950</a:t>
            </a:r>
            <a:r>
              <a:rPr lang="en-US" sz="160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Since the constitution was created by the constituent assembly, it </a:t>
            </a:r>
            <a:r>
              <a:rPr lang="en-US" sz="1600" i="1" dirty="0">
                <a:solidFill>
                  <a:srgbClr val="C00000"/>
                </a:solidFill>
                <a:latin typeface="Times New Roman" panose="02020603050405020304" pitchFamily="18" charset="0"/>
                <a:cs typeface="Times New Roman" panose="02020603050405020304" pitchFamily="18" charset="0"/>
              </a:rPr>
              <a:t>communicates constitutional supremacy rather than parliamentary supremacy</a:t>
            </a:r>
            <a:r>
              <a:rPr lang="en-US" sz="1600" dirty="0">
                <a:latin typeface="Times New Roman" panose="02020603050405020304" pitchFamily="18" charset="0"/>
                <a:cs typeface="Times New Roman" panose="02020603050405020304" pitchFamily="18" charset="0"/>
              </a:rPr>
              <a:t>. The </a:t>
            </a:r>
            <a:r>
              <a:rPr lang="en-US" sz="1600" i="1" dirty="0">
                <a:solidFill>
                  <a:srgbClr val="C00000"/>
                </a:solidFill>
                <a:latin typeface="Times New Roman" panose="02020603050405020304" pitchFamily="18" charset="0"/>
                <a:cs typeface="Times New Roman" panose="02020603050405020304" pitchFamily="18" charset="0"/>
              </a:rPr>
              <a:t>Constitution of India from start to end is made by the </a:t>
            </a:r>
            <a:r>
              <a:rPr lang="en-US" sz="1600" b="1" i="1" dirty="0">
                <a:solidFill>
                  <a:srgbClr val="C00000"/>
                </a:solidFill>
                <a:latin typeface="Times New Roman" panose="02020603050405020304" pitchFamily="18" charset="0"/>
                <a:cs typeface="Times New Roman" panose="02020603050405020304" pitchFamily="18" charset="0"/>
              </a:rPr>
              <a:t>Indians only</a:t>
            </a:r>
            <a:r>
              <a:rPr lang="en-US" sz="1600" dirty="0">
                <a:latin typeface="Times New Roman" panose="02020603050405020304" pitchFamily="18" charset="0"/>
                <a:cs typeface="Times New Roman" panose="02020603050405020304" pitchFamily="18" charset="0"/>
              </a:rPr>
              <a:t>. It </a:t>
            </a:r>
            <a:r>
              <a:rPr lang="en-US" sz="1600" b="1" dirty="0">
                <a:latin typeface="Times New Roman" panose="02020603050405020304" pitchFamily="18" charset="0"/>
                <a:cs typeface="Times New Roman" panose="02020603050405020304" pitchFamily="18" charset="0"/>
              </a:rPr>
              <a:t>replaces the Government of India Act, 1935</a:t>
            </a:r>
            <a:r>
              <a:rPr lang="en-US" sz="1600" dirty="0">
                <a:latin typeface="Times New Roman" panose="02020603050405020304" pitchFamily="18" charset="0"/>
                <a:cs typeface="Times New Roman" panose="02020603050405020304" pitchFamily="18" charset="0"/>
              </a:rPr>
              <a:t> and functions as the </a:t>
            </a:r>
            <a:r>
              <a:rPr lang="en-US" sz="1600" b="1" dirty="0">
                <a:latin typeface="Times New Roman" panose="02020603050405020304" pitchFamily="18" charset="0"/>
                <a:cs typeface="Times New Roman" panose="02020603050405020304" pitchFamily="18" charset="0"/>
              </a:rPr>
              <a:t>country’s fundamental governing document</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constitution </a:t>
            </a:r>
            <a:r>
              <a:rPr lang="en-US" sz="1600" b="1" dirty="0">
                <a:solidFill>
                  <a:srgbClr val="C00000"/>
                </a:solidFill>
                <a:latin typeface="Times New Roman" panose="02020603050405020304" pitchFamily="18" charset="0"/>
                <a:cs typeface="Times New Roman" panose="02020603050405020304" pitchFamily="18" charset="0"/>
              </a:rPr>
              <a:t>declares India a sovereign, socialist, secular, and democratic republic</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t>
            </a:r>
            <a:r>
              <a:rPr lang="en-US" sz="1600" b="1" dirty="0">
                <a:solidFill>
                  <a:srgbClr val="C00000"/>
                </a:solidFill>
                <a:latin typeface="Times New Roman" panose="02020603050405020304" pitchFamily="18" charset="0"/>
                <a:cs typeface="Times New Roman" panose="02020603050405020304" pitchFamily="18" charset="0"/>
              </a:rPr>
              <a:t>ensures that all the citizens of this country will get equality, liberty and justice</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01024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B26F8-B362-B8EC-AE01-312A8DCE300B}"/>
              </a:ext>
            </a:extLst>
          </p:cNvPr>
          <p:cNvSpPr>
            <a:spLocks noGrp="1"/>
          </p:cNvSpPr>
          <p:nvPr>
            <p:ph idx="1"/>
          </p:nvPr>
        </p:nvSpPr>
        <p:spPr>
          <a:xfrm>
            <a:off x="1059987" y="2188331"/>
            <a:ext cx="9720073" cy="4106780"/>
          </a:xfrm>
        </p:spPr>
        <p:txBody>
          <a:bodyPr>
            <a:noAutofit/>
          </a:bodyPr>
          <a:lstStyle/>
          <a:p>
            <a:pPr marL="0" indent="0" algn="just">
              <a:lnSpc>
                <a:spcPct val="120000"/>
              </a:lnSpc>
              <a:buNone/>
            </a:pPr>
            <a:r>
              <a:rPr lang="en-US" sz="1600" dirty="0">
                <a:latin typeface="Times New Roman" panose="02020603050405020304" pitchFamily="18" charset="0"/>
                <a:cs typeface="Times New Roman" panose="02020603050405020304" pitchFamily="18" charset="0"/>
              </a:rPr>
              <a:t>If an expert is giving an opinion, it is considered as a relevant fact for the case. An expert has devoted his time in learning a special branch of expertise and thus, is specially skilled in the subject. It can include:</a:t>
            </a:r>
          </a:p>
          <a:p>
            <a:pPr algn="just">
              <a:lnSpc>
                <a:spcPct val="120000"/>
              </a:lnSpc>
              <a:buFont typeface="Arial" panose="020B0604020202020204" pitchFamily="34" charset="0"/>
              <a:buChar char="•"/>
            </a:pPr>
            <a:r>
              <a:rPr lang="en-US" sz="1600" dirty="0">
                <a:solidFill>
                  <a:schemeClr val="accent1"/>
                </a:solidFill>
                <a:latin typeface="Times New Roman" panose="02020603050405020304" pitchFamily="18" charset="0"/>
                <a:cs typeface="Times New Roman" panose="02020603050405020304" pitchFamily="18" charset="0"/>
              </a:rPr>
              <a:t>Superior knowledge, and</a:t>
            </a:r>
          </a:p>
          <a:p>
            <a:pPr algn="just">
              <a:lnSpc>
                <a:spcPct val="120000"/>
              </a:lnSpc>
              <a:buFont typeface="Arial" panose="020B0604020202020204" pitchFamily="34" charset="0"/>
              <a:buChar char="•"/>
            </a:pPr>
            <a:r>
              <a:rPr lang="en-US" sz="1600" dirty="0">
                <a:solidFill>
                  <a:schemeClr val="accent1"/>
                </a:solidFill>
                <a:latin typeface="Times New Roman" panose="02020603050405020304" pitchFamily="18" charset="0"/>
                <a:cs typeface="Times New Roman" panose="02020603050405020304" pitchFamily="18" charset="0"/>
              </a:rPr>
              <a:t>Practical experience</a:t>
            </a:r>
          </a:p>
          <a:p>
            <a:pPr marL="0" indent="0" algn="just">
              <a:lnSpc>
                <a:spcPct val="120000"/>
              </a:lnSpc>
              <a:buNone/>
            </a:pPr>
            <a:r>
              <a:rPr lang="en-US" sz="1600" dirty="0">
                <a:latin typeface="Times New Roman" panose="02020603050405020304" pitchFamily="18" charset="0"/>
                <a:cs typeface="Times New Roman" panose="02020603050405020304" pitchFamily="18" charset="0"/>
              </a:rPr>
              <a:t>The court of law, before admitting any of the opinion made by an expert, needs to ensure that the person is an expert under the law. If it is found that the person is not an expert, his opinion is discarded by the court. For checking that the witness is an expert, he must be examined and cross-examined. A person becomes an expert by:</a:t>
            </a:r>
          </a:p>
          <a:p>
            <a:pPr algn="just">
              <a:lnSpc>
                <a:spcPct val="120000"/>
              </a:lnSpc>
              <a:buFont typeface="Arial" panose="020B0604020202020204" pitchFamily="34" charset="0"/>
              <a:buChar char="•"/>
            </a:pPr>
            <a:r>
              <a:rPr lang="en-US" sz="1600" dirty="0">
                <a:solidFill>
                  <a:schemeClr val="accent1"/>
                </a:solidFill>
                <a:latin typeface="Times New Roman" panose="02020603050405020304" pitchFamily="18" charset="0"/>
                <a:cs typeface="Times New Roman" panose="02020603050405020304" pitchFamily="18" charset="0"/>
              </a:rPr>
              <a:t>Practice,</a:t>
            </a:r>
          </a:p>
          <a:p>
            <a:pPr algn="just">
              <a:lnSpc>
                <a:spcPct val="120000"/>
              </a:lnSpc>
              <a:buFont typeface="Arial" panose="020B0604020202020204" pitchFamily="34" charset="0"/>
              <a:buChar char="•"/>
            </a:pPr>
            <a:r>
              <a:rPr lang="en-US" sz="1600" dirty="0">
                <a:solidFill>
                  <a:schemeClr val="accent1"/>
                </a:solidFill>
                <a:latin typeface="Times New Roman" panose="02020603050405020304" pitchFamily="18" charset="0"/>
                <a:cs typeface="Times New Roman" panose="02020603050405020304" pitchFamily="18" charset="0"/>
              </a:rPr>
              <a:t>Observation, or</a:t>
            </a:r>
          </a:p>
          <a:p>
            <a:pPr algn="just">
              <a:lnSpc>
                <a:spcPct val="120000"/>
              </a:lnSpc>
              <a:buFont typeface="Arial" panose="020B0604020202020204" pitchFamily="34" charset="0"/>
              <a:buChar char="•"/>
            </a:pPr>
            <a:r>
              <a:rPr lang="en-US" sz="1600" dirty="0">
                <a:solidFill>
                  <a:schemeClr val="accent1"/>
                </a:solidFill>
                <a:latin typeface="Times New Roman" panose="02020603050405020304" pitchFamily="18" charset="0"/>
                <a:cs typeface="Times New Roman" panose="02020603050405020304" pitchFamily="18" charset="0"/>
              </a:rPr>
              <a:t>Experience</a:t>
            </a:r>
          </a:p>
        </p:txBody>
      </p:sp>
      <p:sp>
        <p:nvSpPr>
          <p:cNvPr id="6" name="TextBox 5">
            <a:extLst>
              <a:ext uri="{FF2B5EF4-FFF2-40B4-BE49-F238E27FC236}">
                <a16:creationId xmlns:a16="http://schemas.microsoft.com/office/drawing/2014/main" id="{C399BBFC-F5FB-B3BB-F183-761C80172D0A}"/>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7136021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Handwriting expert’s opinion</a:t>
            </a:r>
            <a:b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47)</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24127" y="2451768"/>
            <a:ext cx="9720073" cy="880534"/>
          </a:xfrm>
        </p:spPr>
        <p:txBody>
          <a:bodyP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When the court has an opinion that who has written or signed a document the court will consider the opinion of a person who is acquainted with the handwriting. That person will give an opinion that particular handwriting is written or not written by that particular person or not.</a:t>
            </a:r>
            <a:endParaRPr lang="en-IN" sz="1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BD7374D-2E94-F12D-A41F-E153AD41A586}"/>
              </a:ext>
            </a:extLst>
          </p:cNvPr>
          <p:cNvSpPr txBox="1">
            <a:spLocks/>
          </p:cNvSpPr>
          <p:nvPr/>
        </p:nvSpPr>
        <p:spPr>
          <a:xfrm>
            <a:off x="1024127" y="3633537"/>
            <a:ext cx="9720073" cy="2789222"/>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The handwriting of a person may be proved in the following ways:</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person who is an expert in this field</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person who has actually seen someone writing, or</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person who has received any document which is written by the person whose handwriting is in question or under the authority of such person and is addressed to that person</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person who regularly receives letters or papers which are written by that person</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person who is acquainted with the signatures or writing of that person</a:t>
            </a:r>
          </a:p>
        </p:txBody>
      </p:sp>
      <p:sp>
        <p:nvSpPr>
          <p:cNvPr id="4" name="TextBox 3">
            <a:extLst>
              <a:ext uri="{FF2B5EF4-FFF2-40B4-BE49-F238E27FC236}">
                <a16:creationId xmlns:a16="http://schemas.microsoft.com/office/drawing/2014/main" id="{96C98FFA-36C6-B227-A24E-52A77FF317B7}"/>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942943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Handwriting expert’s opinion</a:t>
            </a:r>
            <a:b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47)</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BD7374D-2E94-F12D-A41F-E153AD41A586}"/>
              </a:ext>
            </a:extLst>
          </p:cNvPr>
          <p:cNvSpPr txBox="1">
            <a:spLocks/>
          </p:cNvSpPr>
          <p:nvPr/>
        </p:nvSpPr>
        <p:spPr>
          <a:xfrm>
            <a:off x="1024128" y="2614863"/>
            <a:ext cx="9720073" cy="383998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certifying authority who has issued a digital signature certificate when the court has formed an opinion as to the digital signature of a person. This is mentioned under section 47-A of the act.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evidence of the writer himself. This is mentioned in section 60 of the act.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another person admits that the documents were written by him. This is mentioned in section 21 of the act.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person who has seen the person writing or signing. This is mentioned under section 6o of the act.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the court himself compares the document in question with any other document which is proved genuine in the court. This is mentioned in section 73.</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court may ask the person to write something for the court to compare it with the document in question.</a:t>
            </a:r>
          </a:p>
        </p:txBody>
      </p:sp>
      <p:sp>
        <p:nvSpPr>
          <p:cNvPr id="3" name="TextBox 2">
            <a:extLst>
              <a:ext uri="{FF2B5EF4-FFF2-40B4-BE49-F238E27FC236}">
                <a16:creationId xmlns:a16="http://schemas.microsoft.com/office/drawing/2014/main" id="{E38328F2-FF8A-31C2-3D7E-674E264ED144}"/>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5972820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Handwriting expert’s opinion</a:t>
            </a:r>
            <a:b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47)</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BD7374D-2E94-F12D-A41F-E153AD41A586}"/>
              </a:ext>
            </a:extLst>
          </p:cNvPr>
          <p:cNvSpPr txBox="1">
            <a:spLocks/>
          </p:cNvSpPr>
          <p:nvPr/>
        </p:nvSpPr>
        <p:spPr>
          <a:xfrm>
            <a:off x="1024128" y="2614863"/>
            <a:ext cx="9720073" cy="383998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For example,</a:t>
            </a:r>
          </a:p>
          <a:p>
            <a:pPr marL="0" indent="0" algn="just">
              <a:lnSpc>
                <a:spcPct val="100000"/>
              </a:lnSpc>
              <a:buNone/>
            </a:pPr>
            <a:r>
              <a:rPr lang="en-US" sz="1600" i="1" dirty="0">
                <a:latin typeface="Times New Roman" panose="02020603050405020304" pitchFamily="18" charset="0"/>
                <a:cs typeface="Times New Roman" panose="02020603050405020304" pitchFamily="18" charset="0"/>
              </a:rPr>
              <a:t>Ms. Pinky claims in the court that she has not signed any document for sale of her property. To match her signatures with the one on papers, the court calls Mr. Raju who is the personal assistant of Ms. Pinky. Mr. Raju’s job is to get all the official documents of the company to be signed by Ms. Pinky. Mr. Raju gives a testimony that the papers were signed by Ms. Pinky only.</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Here, Mr. Raju will be termed as an expert under the meaning of s. 47 as he has seen Ms. Pinky signing the documents and regularly receives such papers.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However, there have been several instances where the courts have been discouraged to decide cases of matching of signatures without evidence and merely on inspection. The court needs to work with the utmost care and caution in determining the authenticity of the documents.</a:t>
            </a:r>
          </a:p>
          <a:p>
            <a:pPr algn="just">
              <a:lnSpc>
                <a:spcPct val="100000"/>
              </a:lnSpc>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A603259-A634-BDDF-4305-DD65ED1083C3}"/>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3270870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Opinion for Electronic evidence (Section 45A)</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24127" y="2711116"/>
            <a:ext cx="9720073" cy="3495966"/>
          </a:xfrm>
        </p:spPr>
        <p:txBody>
          <a:bodyP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When a piece of information is transmitted or stored in a computer system and the court needs assistance or opinion for the same in any case; they refer an examiner of electronic evidence. This examiner of electronic evidence is known as the expert in such cases.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For this section, electronic evidence includes any information transmitted or stored in any computer resource or any other electronic or digital form for which the opinion of electronic evidence examiner is required as per section 79A of the Information Technology Act, 2000.</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B6E530-5569-1ED9-A5B1-E50FE6397161}"/>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775384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Opinion for foreign law (Section 38 r/w Section 45)</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24127" y="2711116"/>
            <a:ext cx="9720073" cy="3495966"/>
          </a:xfrm>
        </p:spPr>
        <p:txBody>
          <a:bodyP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When there is a law of prevailing in any foreign country which needs to be considered for giving judgement in any case, the court needs an expert who is well versed with that law.</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Otherwise, the court can take opinion from a law-book which contains the answer regarding any foreign law. These books must be printed or published under the authority of the government of that country. Other reports of the ruling of the courts can also be taken as relevant which are given in such books of foreign law.</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Foreign law in India is always considered as a question of fact . There have been cases where the court has interpreted personal laws as Indian laws and thus are the laws of the land. Therefore, the court does not require a person to interpret the law as the courts can do that task on their own.</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C612866-A0BD-42CC-1E30-AF36FC588A63}"/>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786842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Opinion for fingerprint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40169" y="2711116"/>
            <a:ext cx="9720073" cy="3495966"/>
          </a:xfrm>
        </p:spPr>
        <p:txBody>
          <a:bodyP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Generally, finger impression expert’s opinion is given more value because:</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fingerprints of any person remain the same from their birth till death, and</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two individuals’ are ever found to have the same finger impressions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Footprint studies are gaining importance nowadays but the courts have been reluctant to accept that as a piece of evidence. A person, who is a fingerprint expert, is called to match two or more fingerprints, than the opinion of such an expert is relevant and admissible in the court.</a:t>
            </a: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6244EE-256D-4DDB-B33E-52453FE1A93D}"/>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4149658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Opinion for Science or Art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40169" y="2326105"/>
            <a:ext cx="9720073" cy="3880977"/>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The words ‘Science and Art’ are to be broadly constructed. The term ‘science’ is not limited to higher sciences and the term ‘art’ is not limited to fine arts, but having its original senses of handicraft, trade, profession and skill in work.</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To construe that if any expertise comes under the head of ‘art’ or ‘science’; the following tests can be applied:</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Is the subject matter of the injury such that inexperienced people are not capable of forming a correct judgement without the assistance of experts?</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Is the character of a science or art as such that it requires a course or a study to obtain a competent knowledge or skill.</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Science and Art signify the activities which include the fields which require special knowledge or expertise form an opinion. Before designating that a person is an expert, it needs to be checked that the field or the matter on which we are seeking the opinion should not be something which can be easily understood by layman or court without any special knowledge or skill.</a:t>
            </a:r>
          </a:p>
        </p:txBody>
      </p:sp>
      <p:sp>
        <p:nvSpPr>
          <p:cNvPr id="4" name="TextBox 3">
            <a:extLst>
              <a:ext uri="{FF2B5EF4-FFF2-40B4-BE49-F238E27FC236}">
                <a16:creationId xmlns:a16="http://schemas.microsoft.com/office/drawing/2014/main" id="{2CB86811-BF11-B4E6-3298-CEF211559E70}"/>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4223827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Opinion for Science or Art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40169" y="2614863"/>
            <a:ext cx="9720073" cy="3592219"/>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The scientific question involved is assumed to be not within the court’s knowledge. Thus cases, where the science involved, is highly specialized and perhaps even esoteric, the central role of an expert cannot be disputed.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Every science has its own technical terms, which are so much Greek or Hebrew to the average juryman. What would the Ordinary man make of this answer to a question whether a certain dose of a prescription containing chloral would have been dangerous!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There can be various categories which can be treated under art and science. Some of them are discussed below for better understanding.</a:t>
            </a:r>
          </a:p>
        </p:txBody>
      </p:sp>
      <p:sp>
        <p:nvSpPr>
          <p:cNvPr id="4" name="TextBox 3">
            <a:extLst>
              <a:ext uri="{FF2B5EF4-FFF2-40B4-BE49-F238E27FC236}">
                <a16:creationId xmlns:a16="http://schemas.microsoft.com/office/drawing/2014/main" id="{542DEA6C-499C-FE97-41C8-2DDA9E2C33A1}"/>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223559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40169" y="361268"/>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Opinion of Medical Expert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40169" y="1684422"/>
            <a:ext cx="10847031" cy="5173578"/>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In many cases, the opinion of medical experts is required. Especially in criminal cases, the medical examination of accused and victim is necessary. When in a case, the court requires some opinion which involves medical technicalities, they ask medical officers.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Opinions of a medical officer can be used to prove:</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Physical condition of the person,</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Age of a person</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Cause of death of a person</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Nature and effect of the disease or injuries on body or mind</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Manner or instrument by which such injuries were caused</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Time at which the injury or wounds have been caused.</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Whether the injury or wounds are fatal in nature</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Cause, symptoms and peculiarities of the disease and whether it is likely to cause death</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Probable future consequences of an injury etc.</a:t>
            </a:r>
          </a:p>
        </p:txBody>
      </p:sp>
      <p:sp>
        <p:nvSpPr>
          <p:cNvPr id="4" name="TextBox 3">
            <a:extLst>
              <a:ext uri="{FF2B5EF4-FFF2-40B4-BE49-F238E27FC236}">
                <a16:creationId xmlns:a16="http://schemas.microsoft.com/office/drawing/2014/main" id="{5E8373DA-9917-86A2-CF96-6BCF48CF1383}"/>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267025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B1A2-E034-C2B5-250B-BD9757D59D5A}"/>
              </a:ext>
            </a:extLst>
          </p:cNvPr>
          <p:cNvSpPr>
            <a:spLocks noGrp="1"/>
          </p:cNvSpPr>
          <p:nvPr>
            <p:ph type="title"/>
          </p:nvPr>
        </p:nvSpPr>
        <p:spPr>
          <a:xfrm>
            <a:off x="1024128" y="520818"/>
            <a:ext cx="9830138" cy="1499616"/>
          </a:xfrm>
        </p:spPr>
        <p:txBody>
          <a:bodyPr>
            <a:normAutofit/>
          </a:bodyPr>
          <a:lstStyle/>
          <a:p>
            <a:pPr algn="just">
              <a:lnSpc>
                <a:spcPct val="10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Formation of the CONSTITUTION</a:t>
            </a:r>
          </a:p>
        </p:txBody>
      </p:sp>
      <p:sp>
        <p:nvSpPr>
          <p:cNvPr id="3" name="Content Placeholder 2">
            <a:extLst>
              <a:ext uri="{FF2B5EF4-FFF2-40B4-BE49-F238E27FC236}">
                <a16:creationId xmlns:a16="http://schemas.microsoft.com/office/drawing/2014/main" id="{4EB06BD2-DDDC-3AED-2358-D196DEAAA5A8}"/>
              </a:ext>
            </a:extLst>
          </p:cNvPr>
          <p:cNvSpPr>
            <a:spLocks noGrp="1"/>
          </p:cNvSpPr>
          <p:nvPr>
            <p:ph idx="1"/>
          </p:nvPr>
        </p:nvSpPr>
        <p:spPr>
          <a:xfrm>
            <a:off x="1024128" y="1845734"/>
            <a:ext cx="9720073" cy="2269034"/>
          </a:xfrm>
        </p:spPr>
        <p:txBody>
          <a:bodyPr>
            <a:noAutofit/>
          </a:bodyPr>
          <a:lstStyle/>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t>
            </a:r>
            <a:r>
              <a:rPr lang="en-US" sz="1600" b="1" i="1" dirty="0">
                <a:solidFill>
                  <a:srgbClr val="C00000"/>
                </a:solidFill>
                <a:latin typeface="Times New Roman" panose="02020603050405020304" pitchFamily="18" charset="0"/>
                <a:cs typeface="Times New Roman" panose="02020603050405020304" pitchFamily="18" charset="0"/>
              </a:rPr>
              <a:t>Constituent Assembly was formed in 1946 </a:t>
            </a:r>
            <a:r>
              <a:rPr lang="en-US" sz="1600" dirty="0">
                <a:latin typeface="Times New Roman" panose="02020603050405020304" pitchFamily="18" charset="0"/>
                <a:cs typeface="Times New Roman" panose="02020603050405020304" pitchFamily="18" charset="0"/>
              </a:rPr>
              <a:t>and consisted of members of the provincial assemblies. In total there were </a:t>
            </a:r>
            <a:r>
              <a:rPr lang="en-US" sz="1600" b="1" dirty="0">
                <a:latin typeface="Times New Roman" panose="02020603050405020304" pitchFamily="18" charset="0"/>
                <a:cs typeface="Times New Roman" panose="02020603050405020304" pitchFamily="18" charset="0"/>
              </a:rPr>
              <a:t>299 members</a:t>
            </a:r>
            <a:r>
              <a:rPr lang="en-US" sz="1600" dirty="0">
                <a:latin typeface="Times New Roman" panose="02020603050405020304" pitchFamily="18" charset="0"/>
                <a:cs typeface="Times New Roman" panose="02020603050405020304" pitchFamily="18" charset="0"/>
              </a:rPr>
              <a:t>. The </a:t>
            </a:r>
            <a:r>
              <a:rPr lang="en-US" sz="1600" b="1" dirty="0">
                <a:latin typeface="Times New Roman" panose="02020603050405020304" pitchFamily="18" charset="0"/>
                <a:cs typeface="Times New Roman" panose="02020603050405020304" pitchFamily="18" charset="0"/>
              </a:rPr>
              <a:t>President of this Assembly was </a:t>
            </a:r>
            <a:r>
              <a:rPr lang="en-US" sz="1600" b="1" u="sng" dirty="0">
                <a:solidFill>
                  <a:srgbClr val="C00000"/>
                </a:solidFill>
                <a:latin typeface="Times New Roman" panose="02020603050405020304" pitchFamily="18" charset="0"/>
                <a:cs typeface="Times New Roman" panose="02020603050405020304" pitchFamily="18" charset="0"/>
              </a:rPr>
              <a:t>Dr. Rajendra Prasad</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a:t>
            </a:r>
            <a:r>
              <a:rPr lang="en-US" sz="1600" i="1" dirty="0">
                <a:latin typeface="Times New Roman" panose="02020603050405020304" pitchFamily="18" charset="0"/>
                <a:cs typeface="Times New Roman" panose="02020603050405020304" pitchFamily="18" charset="0"/>
              </a:rPr>
              <a:t>design the constitution, </a:t>
            </a:r>
            <a:r>
              <a:rPr lang="en-US" sz="1600" dirty="0">
                <a:latin typeface="Times New Roman" panose="02020603050405020304" pitchFamily="18" charset="0"/>
                <a:cs typeface="Times New Roman" panose="02020603050405020304" pitchFamily="18" charset="0"/>
              </a:rPr>
              <a:t>a </a:t>
            </a:r>
            <a:r>
              <a:rPr lang="en-US" sz="1600" b="1" i="1" dirty="0">
                <a:solidFill>
                  <a:srgbClr val="C00000"/>
                </a:solidFill>
                <a:latin typeface="Times New Roman" panose="02020603050405020304" pitchFamily="18" charset="0"/>
                <a:cs typeface="Times New Roman" panose="02020603050405020304" pitchFamily="18" charset="0"/>
              </a:rPr>
              <a:t>Drafting Committee </a:t>
            </a:r>
            <a:r>
              <a:rPr lang="en-US" sz="1600" dirty="0">
                <a:latin typeface="Times New Roman" panose="02020603050405020304" pitchFamily="18" charset="0"/>
                <a:cs typeface="Times New Roman" panose="02020603050405020304" pitchFamily="18" charset="0"/>
              </a:rPr>
              <a:t>was </a:t>
            </a:r>
            <a:r>
              <a:rPr lang="en-US" sz="1600" i="1" dirty="0">
                <a:latin typeface="Times New Roman" panose="02020603050405020304" pitchFamily="18" charset="0"/>
                <a:cs typeface="Times New Roman" panose="02020603050405020304" pitchFamily="18" charset="0"/>
              </a:rPr>
              <a:t>formed</a:t>
            </a:r>
            <a:r>
              <a:rPr lang="en-US" sz="1600" dirty="0">
                <a:latin typeface="Times New Roman" panose="02020603050405020304" pitchFamily="18" charset="0"/>
                <a:cs typeface="Times New Roman" panose="02020603050405020304" pitchFamily="18" charset="0"/>
              </a:rPr>
              <a:t>. </a:t>
            </a:r>
            <a:r>
              <a:rPr lang="en-US" sz="1600" b="1" u="sng" dirty="0">
                <a:solidFill>
                  <a:srgbClr val="C00000"/>
                </a:solidFill>
                <a:latin typeface="Times New Roman" panose="02020603050405020304" pitchFamily="18" charset="0"/>
                <a:cs typeface="Times New Roman" panose="02020603050405020304" pitchFamily="18" charset="0"/>
              </a:rPr>
              <a:t>Dr B. R. Ambedkar </a:t>
            </a:r>
            <a:r>
              <a:rPr lang="en-US" sz="1600" dirty="0">
                <a:latin typeface="Times New Roman" panose="02020603050405020304" pitchFamily="18" charset="0"/>
                <a:cs typeface="Times New Roman" panose="02020603050405020304" pitchFamily="18" charset="0"/>
              </a:rPr>
              <a:t>who is </a:t>
            </a:r>
            <a:r>
              <a:rPr lang="en-US" sz="1600" i="1" dirty="0">
                <a:latin typeface="Times New Roman" panose="02020603050405020304" pitchFamily="18" charset="0"/>
                <a:cs typeface="Times New Roman" panose="02020603050405020304" pitchFamily="18" charset="0"/>
              </a:rPr>
              <a:t>regarded as </a:t>
            </a:r>
            <a:r>
              <a:rPr lang="en-US" sz="1600" dirty="0">
                <a:latin typeface="Times New Roman" panose="02020603050405020304" pitchFamily="18" charset="0"/>
                <a:cs typeface="Times New Roman" panose="02020603050405020304" pitchFamily="18" charset="0"/>
              </a:rPr>
              <a:t>the </a:t>
            </a:r>
            <a:r>
              <a:rPr lang="en-US" sz="1600" b="1" i="1" dirty="0">
                <a:solidFill>
                  <a:srgbClr val="C00000"/>
                </a:solidFill>
                <a:latin typeface="Times New Roman" panose="02020603050405020304" pitchFamily="18" charset="0"/>
                <a:cs typeface="Times New Roman" panose="02020603050405020304" pitchFamily="18" charset="0"/>
              </a:rPr>
              <a:t>‘Father of the Constitution of India’</a:t>
            </a:r>
            <a:r>
              <a:rPr lang="en-US" sz="1600" dirty="0">
                <a:latin typeface="Times New Roman" panose="02020603050405020304" pitchFamily="18" charset="0"/>
                <a:cs typeface="Times New Roman" panose="02020603050405020304" pitchFamily="18" charset="0"/>
              </a:rPr>
              <a:t> was the </a:t>
            </a:r>
            <a:r>
              <a:rPr lang="en-US" sz="1600" b="1" dirty="0">
                <a:latin typeface="Times New Roman" panose="02020603050405020304" pitchFamily="18" charset="0"/>
                <a:cs typeface="Times New Roman" panose="02020603050405020304" pitchFamily="18" charset="0"/>
              </a:rPr>
              <a:t>chairman of the Drafting Committee</a:t>
            </a:r>
            <a:r>
              <a:rPr lang="en-US" sz="160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took the committee </a:t>
            </a:r>
            <a:r>
              <a:rPr lang="en-US" sz="1600" b="1" dirty="0">
                <a:latin typeface="Times New Roman" panose="02020603050405020304" pitchFamily="18" charset="0"/>
                <a:cs typeface="Times New Roman" panose="02020603050405020304" pitchFamily="18" charset="0"/>
              </a:rPr>
              <a:t>three years to draft the constitution</a:t>
            </a:r>
            <a:r>
              <a:rPr lang="en-US" sz="1600" dirty="0">
                <a:latin typeface="Times New Roman" panose="02020603050405020304" pitchFamily="18" charset="0"/>
                <a:cs typeface="Times New Roman" panose="02020603050405020304" pitchFamily="18" charset="0"/>
              </a:rPr>
              <a:t>, holding </a:t>
            </a:r>
            <a:r>
              <a:rPr lang="en-US" sz="1600" b="1" dirty="0">
                <a:latin typeface="Times New Roman" panose="02020603050405020304" pitchFamily="18" charset="0"/>
                <a:cs typeface="Times New Roman" panose="02020603050405020304" pitchFamily="18" charset="0"/>
              </a:rPr>
              <a:t>eleven sessions over 165 days</a:t>
            </a:r>
            <a:r>
              <a:rPr lang="en-US" sz="1600" dirty="0">
                <a:latin typeface="Times New Roman" panose="02020603050405020304" pitchFamily="18" charset="0"/>
                <a:cs typeface="Times New Roman" panose="02020603050405020304" pitchFamily="18" charset="0"/>
              </a:rPr>
              <a:t>. This is because India is a big country with so many cultures and religions. The committee wanted to make sure that they make a constitution that leads the country to success. </a:t>
            </a:r>
          </a:p>
        </p:txBody>
      </p:sp>
      <p:grpSp>
        <p:nvGrpSpPr>
          <p:cNvPr id="15" name="Group 14">
            <a:extLst>
              <a:ext uri="{FF2B5EF4-FFF2-40B4-BE49-F238E27FC236}">
                <a16:creationId xmlns:a16="http://schemas.microsoft.com/office/drawing/2014/main" id="{D9D5F3F6-2579-1E62-422A-A9D859D12E36}"/>
              </a:ext>
            </a:extLst>
          </p:cNvPr>
          <p:cNvGrpSpPr/>
          <p:nvPr/>
        </p:nvGrpSpPr>
        <p:grpSpPr>
          <a:xfrm>
            <a:off x="1235964" y="4365566"/>
            <a:ext cx="9720072" cy="2281726"/>
            <a:chOff x="1024128" y="4365566"/>
            <a:chExt cx="9720072" cy="2281726"/>
          </a:xfrm>
        </p:grpSpPr>
        <p:sp>
          <p:nvSpPr>
            <p:cNvPr id="11" name="TextBox 10">
              <a:extLst>
                <a:ext uri="{FF2B5EF4-FFF2-40B4-BE49-F238E27FC236}">
                  <a16:creationId xmlns:a16="http://schemas.microsoft.com/office/drawing/2014/main" id="{2FE8D507-2626-057E-6821-A934192CF812}"/>
                </a:ext>
              </a:extLst>
            </p:cNvPr>
            <p:cNvSpPr txBox="1"/>
            <p:nvPr/>
          </p:nvSpPr>
          <p:spPr>
            <a:xfrm>
              <a:off x="1024128" y="5323853"/>
              <a:ext cx="9720072" cy="1323439"/>
            </a:xfrm>
            <a:prstGeom prst="rect">
              <a:avLst/>
            </a:prstGeom>
            <a:solidFill>
              <a:schemeClr val="accent2">
                <a:lumMod val="20000"/>
                <a:lumOff val="80000"/>
              </a:schemeClr>
            </a:solid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Indian constitution is the </a:t>
              </a:r>
              <a:r>
                <a:rPr lang="en-US" sz="1600" b="1" dirty="0">
                  <a:latin typeface="Times New Roman" panose="02020603050405020304" pitchFamily="18" charset="0"/>
                  <a:cs typeface="Times New Roman" panose="02020603050405020304" pitchFamily="18" charset="0"/>
                </a:rPr>
                <a:t>longest in the world</a:t>
              </a:r>
              <a:r>
                <a:rPr lang="en-US" sz="1600" dirty="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It </a:t>
              </a:r>
              <a:r>
                <a:rPr lang="en-US" sz="1600" i="1" dirty="0">
                  <a:latin typeface="Times New Roman" panose="02020603050405020304" pitchFamily="18" charset="0"/>
                  <a:cs typeface="Times New Roman" panose="02020603050405020304" pitchFamily="18" charset="0"/>
                </a:rPr>
                <a:t>consists of </a:t>
              </a:r>
              <a:r>
                <a:rPr lang="en-US" sz="1600" b="1" u="sng" dirty="0">
                  <a:solidFill>
                    <a:srgbClr val="C00000"/>
                  </a:solidFill>
                  <a:latin typeface="Times New Roman" panose="02020603050405020304" pitchFamily="18" charset="0"/>
                  <a:cs typeface="Times New Roman" panose="02020603050405020304" pitchFamily="18" charset="0"/>
                </a:rPr>
                <a:t>a preamble </a:t>
              </a:r>
              <a:r>
                <a:rPr lang="en-US" sz="1600" dirty="0">
                  <a:latin typeface="Times New Roman" panose="02020603050405020304" pitchFamily="18" charset="0"/>
                  <a:cs typeface="Times New Roman" panose="02020603050405020304" pitchFamily="18" charset="0"/>
                </a:rPr>
                <a:t>and </a:t>
              </a:r>
              <a:r>
                <a:rPr lang="en-US" sz="1600" b="1" u="sng" dirty="0">
                  <a:solidFill>
                    <a:srgbClr val="C00000"/>
                  </a:solidFill>
                  <a:latin typeface="Times New Roman" panose="02020603050405020304" pitchFamily="18" charset="0"/>
                  <a:cs typeface="Times New Roman" panose="02020603050405020304" pitchFamily="18" charset="0"/>
                </a:rPr>
                <a:t>470 articles</a:t>
              </a:r>
              <a:r>
                <a:rPr lang="en-US" sz="1600" b="1" dirty="0">
                  <a:solidFill>
                    <a:srgbClr val="C0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which are </a:t>
              </a:r>
              <a:r>
                <a:rPr lang="en-US" sz="1600" b="1" dirty="0">
                  <a:solidFill>
                    <a:srgbClr val="C00000"/>
                  </a:solidFill>
                  <a:latin typeface="Times New Roman" panose="02020603050405020304" pitchFamily="18" charset="0"/>
                  <a:cs typeface="Times New Roman" panose="02020603050405020304" pitchFamily="18" charset="0"/>
                </a:rPr>
                <a:t>categorized into 25 parts. </a:t>
              </a:r>
              <a:r>
                <a:rPr lang="en-US" sz="1600" dirty="0">
                  <a:latin typeface="Times New Roman" panose="02020603050405020304" pitchFamily="18" charset="0"/>
                  <a:cs typeface="Times New Roman" panose="02020603050405020304" pitchFamily="18" charset="0"/>
                </a:rPr>
                <a:t>This is not the end, it also has </a:t>
              </a:r>
              <a:r>
                <a:rPr lang="en-US" sz="1600" b="1" u="sng" dirty="0">
                  <a:solidFill>
                    <a:srgbClr val="C00000"/>
                  </a:solidFill>
                  <a:latin typeface="Times New Roman" panose="02020603050405020304" pitchFamily="18" charset="0"/>
                  <a:cs typeface="Times New Roman" panose="02020603050405020304" pitchFamily="18" charset="0"/>
                </a:rPr>
                <a:t>12 schedules and 5 appendices</a:t>
              </a:r>
              <a:r>
                <a:rPr lang="en-US" sz="1600" dirty="0">
                  <a:latin typeface="Times New Roman" panose="02020603050405020304" pitchFamily="18" charset="0"/>
                  <a:cs typeface="Times New Roman" panose="02020603050405020304" pitchFamily="18" charset="0"/>
                </a:rPr>
                <a:t>. Even after its enactment, the </a:t>
              </a:r>
              <a:r>
                <a:rPr lang="en-US" sz="1600" b="1" dirty="0">
                  <a:latin typeface="Times New Roman" panose="02020603050405020304" pitchFamily="18" charset="0"/>
                  <a:cs typeface="Times New Roman" panose="02020603050405020304" pitchFamily="18" charset="0"/>
                </a:rPr>
                <a:t>constitution has been amended 104 times</a:t>
              </a:r>
              <a:r>
                <a:rPr lang="en-US" sz="1600" dirty="0">
                  <a:latin typeface="Times New Roman" panose="02020603050405020304" pitchFamily="18" charset="0"/>
                  <a:cs typeface="Times New Roman" panose="02020603050405020304" pitchFamily="18" charset="0"/>
                </a:rPr>
                <a:t>, the </a:t>
              </a:r>
              <a:r>
                <a:rPr lang="en-US" sz="1600" b="1" i="1" dirty="0">
                  <a:latin typeface="Times New Roman" panose="02020603050405020304" pitchFamily="18" charset="0"/>
                  <a:cs typeface="Times New Roman" panose="02020603050405020304" pitchFamily="18" charset="0"/>
                </a:rPr>
                <a:t>latest one came on 25 January 2020</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61DDCBC0-1A0F-C9C3-E058-A5A7A6858192}"/>
                </a:ext>
              </a:extLst>
            </p:cNvPr>
            <p:cNvSpPr txBox="1">
              <a:spLocks/>
            </p:cNvSpPr>
            <p:nvPr/>
          </p:nvSpPr>
          <p:spPr>
            <a:xfrm>
              <a:off x="1024128" y="4365566"/>
              <a:ext cx="9720072" cy="960935"/>
            </a:xfrm>
            <a:prstGeom prst="rect">
              <a:avLst/>
            </a:prstGeom>
            <a:solidFill>
              <a:schemeClr val="accent2">
                <a:lumMod val="20000"/>
                <a:lumOff val="80000"/>
              </a:schemeClr>
            </a:solidFill>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just">
                <a:lnSpc>
                  <a:spcPct val="100000"/>
                </a:lnSpc>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Components of the Indian Constitution</a:t>
              </a:r>
            </a:p>
          </p:txBody>
        </p:sp>
      </p:grpSp>
      <p:sp>
        <p:nvSpPr>
          <p:cNvPr id="13" name="TextBox 12">
            <a:extLst>
              <a:ext uri="{FF2B5EF4-FFF2-40B4-BE49-F238E27FC236}">
                <a16:creationId xmlns:a16="http://schemas.microsoft.com/office/drawing/2014/main" id="{B43BC07F-BB8E-B1EE-3247-0EABC76F54A8}"/>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7701969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Opinion of Medical Expert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40169" y="2614863"/>
            <a:ext cx="9720073" cy="3592219"/>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Say in a rape case, the medical report of the victim and accused are of great importance. If the medical officer says that he thinks that act was not consensual referring to the injuries on the body of the victim and the nail scratches on the body of the accused, this opinion carries a lot of importance.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But the problem with these experts is that they are always called by one party only who has evidenced in their </a:t>
            </a:r>
            <a:r>
              <a:rPr lang="en-US" sz="1600" dirty="0" err="1">
                <a:latin typeface="Times New Roman" panose="02020603050405020304" pitchFamily="18" charset="0"/>
                <a:cs typeface="Times New Roman" panose="02020603050405020304" pitchFamily="18" charset="0"/>
              </a:rPr>
              <a:t>favour</a:t>
            </a:r>
            <a:r>
              <a:rPr lang="en-US" sz="1600" dirty="0">
                <a:latin typeface="Times New Roman" panose="02020603050405020304" pitchFamily="18" charset="0"/>
                <a:cs typeface="Times New Roman" panose="02020603050405020304" pitchFamily="18" charset="0"/>
              </a:rPr>
              <a:t>. This is the reason that the court is reluctant to rely completely upon the views and opinions of the expert though they consider the same while imparting their judgement.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In other cases, if the court finds that the expert’s opinion is in contradiction with the opinion of an eye-witness then for obvious reasons, the normal witness’s opinion is given preference over the expert’s opinion. This is because the expert’s statement is just opinionative whereas the other witness’s statement is based upon the facts of the case.</a:t>
            </a:r>
          </a:p>
        </p:txBody>
      </p:sp>
      <p:sp>
        <p:nvSpPr>
          <p:cNvPr id="4" name="TextBox 3">
            <a:extLst>
              <a:ext uri="{FF2B5EF4-FFF2-40B4-BE49-F238E27FC236}">
                <a16:creationId xmlns:a16="http://schemas.microsoft.com/office/drawing/2014/main" id="{1EF2F228-032E-D550-6DD3-7ABB8219A003}"/>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796091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Opinion of Ballistic Expert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40169" y="2614863"/>
            <a:ext cx="9720073" cy="3592219"/>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Ballistic experts, also known as firearms expert are people who are experts in the study of projectiles and firearms. Their help is taken is cases say where guns are involved.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ballistics expert may trace a bullet or cartridge to a particular weapon from which it was discharged. Forensic ballistics may also furnish opinion about the distance from which a shot was fired and the time when the weapon was last used.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It must be noted that the opinion of the ballistics expert can be taken into consideration only when he himself has given the report. In the case where the expert gives opinion only by looking at the picture of the wound, the court denied relying upon such opinion.</a:t>
            </a:r>
          </a:p>
        </p:txBody>
      </p:sp>
      <p:sp>
        <p:nvSpPr>
          <p:cNvPr id="4" name="TextBox 3">
            <a:extLst>
              <a:ext uri="{FF2B5EF4-FFF2-40B4-BE49-F238E27FC236}">
                <a16:creationId xmlns:a16="http://schemas.microsoft.com/office/drawing/2014/main" id="{73E1DDBF-1CA3-6B41-8496-ECA2A6C7ED65}"/>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8746736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Evidence of Tracking Dog</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40170" y="2438400"/>
            <a:ext cx="9720073" cy="591671"/>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Trained dogs are used for the detection of crime. The trainer of tracking dogs can give evidence about the behavior of the dog. The </a:t>
            </a:r>
            <a:r>
              <a:rPr lang="en-US" sz="1600" b="1" dirty="0">
                <a:solidFill>
                  <a:schemeClr val="accent1"/>
                </a:solidFill>
                <a:latin typeface="Times New Roman" panose="02020603050405020304" pitchFamily="18" charset="0"/>
                <a:cs typeface="Times New Roman" panose="02020603050405020304" pitchFamily="18" charset="0"/>
              </a:rPr>
              <a:t>evidence of the tracker dog is also relevant u/s 45</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71F4C6E-5C14-F6FD-3202-BA9717D0665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9638180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40170" y="2438400"/>
            <a:ext cx="9720073" cy="3406588"/>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Moreover, </a:t>
            </a:r>
            <a:r>
              <a:rPr lang="en-US" sz="1600" b="1" dirty="0">
                <a:solidFill>
                  <a:schemeClr val="accent1"/>
                </a:solidFill>
                <a:latin typeface="Times New Roman" panose="02020603050405020304" pitchFamily="18" charset="0"/>
                <a:cs typeface="Times New Roman" panose="02020603050405020304" pitchFamily="18" charset="0"/>
              </a:rPr>
              <a:t>Sec.293 </a:t>
            </a:r>
            <a:r>
              <a:rPr lang="en-US" sz="1600" b="1" dirty="0" err="1">
                <a:solidFill>
                  <a:schemeClr val="accent1"/>
                </a:solidFill>
                <a:latin typeface="Times New Roman" panose="02020603050405020304" pitchFamily="18" charset="0"/>
                <a:cs typeface="Times New Roman" panose="02020603050405020304" pitchFamily="18" charset="0"/>
              </a:rPr>
              <a:t>Cr.P.C</a:t>
            </a:r>
            <a:r>
              <a:rPr lang="en-US" sz="1600" b="1" dirty="0">
                <a:solidFill>
                  <a:schemeClr val="accent1"/>
                </a:solidFill>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provides a list of some Govt. Scientific Experts </a:t>
            </a:r>
            <a:r>
              <a:rPr lang="en-US" sz="1600" dirty="0">
                <a:latin typeface="Times New Roman" panose="02020603050405020304" pitchFamily="18" charset="0"/>
                <a:cs typeface="Times New Roman" panose="02020603050405020304" pitchFamily="18" charset="0"/>
              </a:rPr>
              <a:t>as following:-</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Any Chemical Examiner/</a:t>
            </a:r>
            <a:r>
              <a:rPr lang="en-US" sz="1600" dirty="0" err="1">
                <a:latin typeface="Times New Roman" panose="02020603050405020304" pitchFamily="18" charset="0"/>
                <a:cs typeface="Times New Roman" panose="02020603050405020304" pitchFamily="18" charset="0"/>
              </a:rPr>
              <a:t>Asstt</a:t>
            </a:r>
            <a:r>
              <a:rPr lang="en-US" sz="1600" dirty="0">
                <a:latin typeface="Times New Roman" panose="02020603050405020304" pitchFamily="18" charset="0"/>
                <a:cs typeface="Times New Roman" panose="02020603050405020304" pitchFamily="18" charset="0"/>
              </a:rPr>
              <a:t>. Chemical examiner to the Govt.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Chief Controller of explosives</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Director of the Fingerprint Bureau</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Director of </a:t>
            </a:r>
            <a:r>
              <a:rPr lang="en-US" sz="1600" dirty="0" err="1">
                <a:latin typeface="Times New Roman" panose="02020603050405020304" pitchFamily="18" charset="0"/>
                <a:cs typeface="Times New Roman" panose="02020603050405020304" pitchFamily="18" charset="0"/>
              </a:rPr>
              <a:t>Haffkein</a:t>
            </a:r>
            <a:r>
              <a:rPr lang="en-US" sz="1600" dirty="0">
                <a:latin typeface="Times New Roman" panose="02020603050405020304" pitchFamily="18" charset="0"/>
                <a:cs typeface="Times New Roman" panose="02020603050405020304" pitchFamily="18" charset="0"/>
              </a:rPr>
              <a:t> Institute, Bombay</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Director, Dy. Director or </a:t>
            </a:r>
            <a:r>
              <a:rPr lang="en-US" sz="1600" dirty="0" err="1">
                <a:latin typeface="Times New Roman" panose="02020603050405020304" pitchFamily="18" charset="0"/>
                <a:cs typeface="Times New Roman" panose="02020603050405020304" pitchFamily="18" charset="0"/>
              </a:rPr>
              <a:t>Asstt</a:t>
            </a:r>
            <a:r>
              <a:rPr lang="en-US" sz="1600" dirty="0">
                <a:latin typeface="Times New Roman" panose="02020603050405020304" pitchFamily="18" charset="0"/>
                <a:cs typeface="Times New Roman" panose="02020603050405020304" pitchFamily="18" charset="0"/>
              </a:rPr>
              <a:t>. Director of the Central and State Forensic Science Laboratory.</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Serologist to the Govt.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Any other Govt. Scientific Experts specified by notification of the Central Govt.</a:t>
            </a:r>
          </a:p>
        </p:txBody>
      </p:sp>
      <p:sp>
        <p:nvSpPr>
          <p:cNvPr id="6" name="TextBox 5">
            <a:extLst>
              <a:ext uri="{FF2B5EF4-FFF2-40B4-BE49-F238E27FC236}">
                <a16:creationId xmlns:a16="http://schemas.microsoft.com/office/drawing/2014/main" id="{73AE8E3A-3497-38D0-0EEF-399526B646F9}"/>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42419803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236B-30B5-D1BC-6716-3A33750D9818}"/>
              </a:ext>
            </a:extLst>
          </p:cNvPr>
          <p:cNvSpPr>
            <a:spLocks noGrp="1"/>
          </p:cNvSpPr>
          <p:nvPr>
            <p:ph type="title"/>
          </p:nvPr>
        </p:nvSpPr>
        <p:spPr>
          <a:xfrm>
            <a:off x="1024128" y="650917"/>
            <a:ext cx="9720072" cy="1499616"/>
          </a:xfrm>
        </p:spPr>
        <p:txBody>
          <a:bodyPr>
            <a:normAutofit/>
          </a:bodyPr>
          <a:lstStyle/>
          <a:p>
            <a:pPr algn="ct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Evidentiary Value of an Expert Opinion?</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40171" y="2438400"/>
            <a:ext cx="9704030" cy="4026569"/>
          </a:xfrm>
        </p:spPr>
        <p:txBody>
          <a:bodyPr>
            <a:noAutofit/>
          </a:bodyPr>
          <a:lstStyle/>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 given by the expert are relevant and admissible. If any oral evidence contradicts the data/report; it will not make the data evidence obsolete. But, as per </a:t>
            </a:r>
            <a:r>
              <a:rPr lang="en-US" sz="1600" b="1" dirty="0">
                <a:solidFill>
                  <a:schemeClr val="accent1"/>
                </a:solidFill>
                <a:latin typeface="Times New Roman" panose="02020603050405020304" pitchFamily="18" charset="0"/>
                <a:cs typeface="Times New Roman" panose="02020603050405020304" pitchFamily="18" charset="0"/>
              </a:rPr>
              <a:t>Section 46</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in case any fact is in contradiction to the opinion of the expert, that fact becomes relevant. If the opinion of the expert is relevant, the contradictory fact becomes relevant even though it was not relevant as such. </a:t>
            </a:r>
            <a:r>
              <a:rPr lang="en-US" sz="1600" dirty="0">
                <a:solidFill>
                  <a:schemeClr val="accent1"/>
                </a:solidFill>
                <a:latin typeface="Times New Roman" panose="02020603050405020304" pitchFamily="18" charset="0"/>
                <a:cs typeface="Times New Roman" panose="02020603050405020304" pitchFamily="18" charset="0"/>
              </a:rPr>
              <a:t>The value of expert opinion depends upon the facts on which he is based and the competency of such expert in forming a reliable opinion.</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the personal appearance of the expert in the court can be excused unless the court expressly asks him to appear in person. In such a case, where the expert is excused, he can send any responsible officer who is well versed with the facts of the case and the report and can address the court with the same.</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a judge relies upon the opinion of the expert only and not on the facts and the testimony of ordinary witnesses to give judgement then is the weakness of the case. This is because even if a person is an expert in his field, he cannot be termed as a direct witness and cannot give a statement on the facts of the case. He is just giving an opinion as per the evidences given to him and cannot draw a conclusion regarding the guilt of the accused in all the cases.</a:t>
            </a:r>
          </a:p>
        </p:txBody>
      </p:sp>
      <p:sp>
        <p:nvSpPr>
          <p:cNvPr id="4" name="TextBox 3">
            <a:extLst>
              <a:ext uri="{FF2B5EF4-FFF2-40B4-BE49-F238E27FC236}">
                <a16:creationId xmlns:a16="http://schemas.microsoft.com/office/drawing/2014/main" id="{789A7127-4845-B879-193D-E1665B788903}"/>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31472700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4EA1F-25BC-42D3-FE6E-C146E9F16E00}"/>
              </a:ext>
            </a:extLst>
          </p:cNvPr>
          <p:cNvSpPr>
            <a:spLocks noGrp="1"/>
          </p:cNvSpPr>
          <p:nvPr>
            <p:ph idx="1"/>
          </p:nvPr>
        </p:nvSpPr>
        <p:spPr>
          <a:xfrm>
            <a:off x="1040170" y="2438400"/>
            <a:ext cx="9720073" cy="4026569"/>
          </a:xfrm>
        </p:spPr>
        <p:txBody>
          <a:bodyPr>
            <a:noAutofit/>
          </a:bodyPr>
          <a:lstStyle/>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evidence given by the expert is just an opinion and is not a fact-based testimony and thus are given slight value. This is the reason that eye-witnesses or other factual witnesses are given a priority over the expert’s opinion. This is because opinion evidence cannot supersede substantive evidence. No expert can claim that he could be absolutely sure that his opinion was correct, expert depends to a great extent upon the materials put before him and the nature of the question put to him.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However, </a:t>
            </a:r>
            <a:r>
              <a:rPr lang="en-US" sz="1600" b="1" dirty="0">
                <a:solidFill>
                  <a:schemeClr val="accent1"/>
                </a:solidFill>
                <a:latin typeface="Times New Roman" panose="02020603050405020304" pitchFamily="18" charset="0"/>
                <a:cs typeface="Times New Roman" panose="02020603050405020304" pitchFamily="18" charset="0"/>
              </a:rPr>
              <a:t>the evidentiary value of an expert’s opinion depends upon the facts and circumstances</a:t>
            </a:r>
            <a:r>
              <a:rPr lang="en-US" sz="1600" dirty="0">
                <a:latin typeface="Times New Roman" panose="02020603050405020304" pitchFamily="18" charset="0"/>
                <a:cs typeface="Times New Roman" panose="02020603050405020304" pitchFamily="18" charset="0"/>
              </a:rPr>
              <a:t>. For example, if there is a dispute as to who is the biological parent of a child, the DNA report of the Medical expert is of great importance. If the expert says that the DNA of the child or parents matches, than it is a relevant fact in deciding the case. But in case, if a handwriting expert says that the signatures matches or not matches with the person; this fact does not hold much value because there can be a possibility that the person has practiced a lot to copy the signature. But on the other hand, DNA cannot be copied or changed.</a:t>
            </a:r>
          </a:p>
        </p:txBody>
      </p:sp>
      <p:sp>
        <p:nvSpPr>
          <p:cNvPr id="6" name="TextBox 5">
            <a:extLst>
              <a:ext uri="{FF2B5EF4-FFF2-40B4-BE49-F238E27FC236}">
                <a16:creationId xmlns:a16="http://schemas.microsoft.com/office/drawing/2014/main" id="{A0492C04-2D76-CBB0-0482-1907E7E5FA21}"/>
              </a:ext>
            </a:extLst>
          </p:cNvPr>
          <p:cNvSpPr txBox="1"/>
          <p:nvPr/>
        </p:nvSpPr>
        <p:spPr>
          <a:xfrm>
            <a:off x="10372725" y="104775"/>
            <a:ext cx="1634067"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Continued….</a:t>
            </a:r>
          </a:p>
        </p:txBody>
      </p:sp>
    </p:spTree>
    <p:extLst>
      <p:ext uri="{BB962C8B-B14F-4D97-AF65-F5344CB8AC3E}">
        <p14:creationId xmlns:p14="http://schemas.microsoft.com/office/powerpoint/2010/main" val="11469061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E8AB06E-0A6A-5AC0-6A65-443A12EFA2AE}"/>
              </a:ext>
            </a:extLst>
          </p:cNvPr>
          <p:cNvGraphicFramePr>
            <a:graphicFrameLocks noGrp="1"/>
          </p:cNvGraphicFramePr>
          <p:nvPr>
            <p:extLst>
              <p:ext uri="{D42A27DB-BD31-4B8C-83A1-F6EECF244321}">
                <p14:modId xmlns:p14="http://schemas.microsoft.com/office/powerpoint/2010/main" val="3046380883"/>
              </p:ext>
            </p:extLst>
          </p:nvPr>
        </p:nvGraphicFramePr>
        <p:xfrm>
          <a:off x="0" y="715948"/>
          <a:ext cx="12192000" cy="6142052"/>
        </p:xfrm>
        <a:graphic>
          <a:graphicData uri="http://schemas.openxmlformats.org/drawingml/2006/table">
            <a:tbl>
              <a:tblPr firstRow="1" bandRow="1">
                <a:tableStyleId>{5C22544A-7EE6-4342-B048-85BDC9FD1C3A}</a:tableStyleId>
              </a:tblPr>
              <a:tblGrid>
                <a:gridCol w="2822028">
                  <a:extLst>
                    <a:ext uri="{9D8B030D-6E8A-4147-A177-3AD203B41FA5}">
                      <a16:colId xmlns:a16="http://schemas.microsoft.com/office/drawing/2014/main" val="1808058266"/>
                    </a:ext>
                  </a:extLst>
                </a:gridCol>
                <a:gridCol w="4698124">
                  <a:extLst>
                    <a:ext uri="{9D8B030D-6E8A-4147-A177-3AD203B41FA5}">
                      <a16:colId xmlns:a16="http://schemas.microsoft.com/office/drawing/2014/main" val="2606735533"/>
                    </a:ext>
                  </a:extLst>
                </a:gridCol>
                <a:gridCol w="4671848">
                  <a:extLst>
                    <a:ext uri="{9D8B030D-6E8A-4147-A177-3AD203B41FA5}">
                      <a16:colId xmlns:a16="http://schemas.microsoft.com/office/drawing/2014/main" val="3020639344"/>
                    </a:ext>
                  </a:extLst>
                </a:gridCol>
              </a:tblGrid>
              <a:tr h="372891">
                <a:tc>
                  <a:txBody>
                    <a:bodyPr/>
                    <a:lstStyle/>
                    <a:p>
                      <a:pPr algn="ctr"/>
                      <a:r>
                        <a:rPr lang="en-IN" sz="1600" dirty="0">
                          <a:latin typeface="Times New Roman" panose="02020603050405020304" pitchFamily="18" charset="0"/>
                          <a:cs typeface="Times New Roman" panose="02020603050405020304" pitchFamily="18" charset="0"/>
                        </a:rPr>
                        <a:t>Basis of Distinction</a:t>
                      </a:r>
                    </a:p>
                  </a:txBody>
                  <a:tcPr/>
                </a:tc>
                <a:tc>
                  <a:txBody>
                    <a:bodyPr/>
                    <a:lstStyle/>
                    <a:p>
                      <a:pPr algn="ctr"/>
                      <a:r>
                        <a:rPr lang="en-IN" sz="1600" dirty="0">
                          <a:latin typeface="Times New Roman" panose="02020603050405020304" pitchFamily="18" charset="0"/>
                          <a:cs typeface="Times New Roman" panose="02020603050405020304" pitchFamily="18" charset="0"/>
                        </a:rPr>
                        <a:t>Expert Witness</a:t>
                      </a:r>
                    </a:p>
                  </a:txBody>
                  <a:tcPr/>
                </a:tc>
                <a:tc>
                  <a:txBody>
                    <a:bodyPr/>
                    <a:lstStyle/>
                    <a:p>
                      <a:pPr algn="ctr"/>
                      <a:r>
                        <a:rPr lang="en-IN" sz="1600" dirty="0">
                          <a:latin typeface="Times New Roman" panose="02020603050405020304" pitchFamily="18" charset="0"/>
                          <a:cs typeface="Times New Roman" panose="02020603050405020304" pitchFamily="18" charset="0"/>
                        </a:rPr>
                        <a:t>Ordinary Witness</a:t>
                      </a:r>
                    </a:p>
                  </a:txBody>
                  <a:tcPr/>
                </a:tc>
                <a:extLst>
                  <a:ext uri="{0D108BD9-81ED-4DB2-BD59-A6C34878D82A}">
                    <a16:rowId xmlns:a16="http://schemas.microsoft.com/office/drawing/2014/main" val="3702883914"/>
                  </a:ext>
                </a:extLst>
              </a:tr>
              <a:tr h="1898201">
                <a:tc>
                  <a:txBody>
                    <a:bodyPr/>
                    <a:lstStyle/>
                    <a:p>
                      <a:pPr algn="just"/>
                      <a:r>
                        <a:rPr lang="en-IN" sz="1600" b="1" dirty="0">
                          <a:latin typeface="Times New Roman" panose="02020603050405020304" pitchFamily="18" charset="0"/>
                          <a:cs typeface="Times New Roman" panose="02020603050405020304" pitchFamily="18" charset="0"/>
                        </a:rPr>
                        <a:t>Reasoning of Statement</a:t>
                      </a:r>
                    </a:p>
                  </a:txBody>
                  <a:tcPr/>
                </a:tc>
                <a:tc>
                  <a:txBody>
                    <a:bodyPr/>
                    <a:lstStyle/>
                    <a:p>
                      <a:pPr algn="just"/>
                      <a:r>
                        <a:rPr lang="en-US" sz="1600" dirty="0">
                          <a:latin typeface="Times New Roman" panose="02020603050405020304" pitchFamily="18" charset="0"/>
                          <a:cs typeface="Times New Roman" panose="02020603050405020304" pitchFamily="18" charset="0"/>
                        </a:rPr>
                        <a:t>The statement of the expert witness is not confined to what has taken place. He can additionally give his personal opinion with respect to the case. For example, a doctor may not have attended the victim but he can still give his opinion as to the cause of death of the victim and the after-effects of certain poison.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statement of an ordinary witness is based upon facts. He is not allowed to give any opinion, inferences or conclusions regarding the case because it is the job of the court.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8274025"/>
                  </a:ext>
                </a:extLst>
              </a:tr>
              <a:tr h="372891">
                <a:tc>
                  <a:txBody>
                    <a:bodyPr/>
                    <a:lstStyle/>
                    <a:p>
                      <a:pPr algn="just"/>
                      <a:r>
                        <a:rPr lang="en-IN" sz="1600" b="1" dirty="0">
                          <a:latin typeface="Times New Roman" panose="02020603050405020304" pitchFamily="18" charset="0"/>
                          <a:cs typeface="Times New Roman" panose="02020603050405020304" pitchFamily="18" charset="0"/>
                        </a:rPr>
                        <a:t>Reference to past experiences</a:t>
                      </a:r>
                    </a:p>
                  </a:txBody>
                  <a:tcPr/>
                </a:tc>
                <a:tc>
                  <a:txBody>
                    <a:bodyPr/>
                    <a:lstStyle/>
                    <a:p>
                      <a:pPr algn="just"/>
                      <a:r>
                        <a:rPr lang="en-US" sz="1600" dirty="0">
                          <a:latin typeface="Times New Roman" panose="02020603050405020304" pitchFamily="18" charset="0"/>
                          <a:cs typeface="Times New Roman" panose="02020603050405020304" pitchFamily="18" charset="0"/>
                        </a:rPr>
                        <a:t>An expert can refer to and rely upon the experiments conducted by him in absence of the other party.</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An ordinary witness has no such right where he can refer to any past experience to support his statement.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8695148"/>
                  </a:ext>
                </a:extLst>
              </a:tr>
              <a:tr h="372891">
                <a:tc>
                  <a:txBody>
                    <a:bodyPr/>
                    <a:lstStyle/>
                    <a:p>
                      <a:pPr algn="just"/>
                      <a:r>
                        <a:rPr lang="en-IN" sz="1600" b="1" dirty="0">
                          <a:latin typeface="Times New Roman" panose="02020603050405020304" pitchFamily="18" charset="0"/>
                          <a:cs typeface="Times New Roman" panose="02020603050405020304" pitchFamily="18" charset="0"/>
                        </a:rPr>
                        <a:t>Refreshing the memory</a:t>
                      </a:r>
                    </a:p>
                  </a:txBody>
                  <a:tcPr/>
                </a:tc>
                <a:tc>
                  <a:txBody>
                    <a:bodyPr/>
                    <a:lstStyle/>
                    <a:p>
                      <a:pPr algn="just"/>
                      <a:r>
                        <a:rPr lang="en-US" sz="1600" dirty="0">
                          <a:latin typeface="Times New Roman" panose="02020603050405020304" pitchFamily="18" charset="0"/>
                          <a:cs typeface="Times New Roman" panose="02020603050405020304" pitchFamily="18" charset="0"/>
                        </a:rPr>
                        <a:t>An expert can refer to well-known books, can quote passages from the same as a reference for refreshing his memory.</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An ordinary witness cannot has a reliance upon any such books because his statement is based upon facts and not technical knowledge.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1373142"/>
                  </a:ext>
                </a:extLst>
              </a:tr>
              <a:tr h="372891">
                <a:tc>
                  <a:txBody>
                    <a:bodyPr/>
                    <a:lstStyle/>
                    <a:p>
                      <a:pPr algn="just"/>
                      <a:r>
                        <a:rPr lang="en-US" sz="1600" b="1" dirty="0">
                          <a:latin typeface="Times New Roman" panose="02020603050405020304" pitchFamily="18" charset="0"/>
                          <a:cs typeface="Times New Roman" panose="02020603050405020304" pitchFamily="18" charset="0"/>
                        </a:rPr>
                        <a:t>Stating facts other than the case</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experts can state facts of other cases which are similar to the present case in order to support their opinion.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layman is giving statement based upon facts and thus cannot rely upon other judgements as the court deals with different cases differently depending upon the facts and circumstances of the case.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7804050"/>
                  </a:ext>
                </a:extLst>
              </a:tr>
              <a:tr h="372891">
                <a:tc>
                  <a:txBody>
                    <a:bodyPr/>
                    <a:lstStyle/>
                    <a:p>
                      <a:pPr algn="just"/>
                      <a:r>
                        <a:rPr lang="en-IN" sz="1600" b="1" dirty="0">
                          <a:latin typeface="Times New Roman" panose="02020603050405020304" pitchFamily="18" charset="0"/>
                          <a:cs typeface="Times New Roman" panose="02020603050405020304" pitchFamily="18" charset="0"/>
                        </a:rPr>
                        <a:t>Personal Knowledge</a:t>
                      </a:r>
                    </a:p>
                  </a:txBody>
                  <a:tcPr/>
                </a:tc>
                <a:tc>
                  <a:txBody>
                    <a:bodyPr/>
                    <a:lstStyle/>
                    <a:p>
                      <a:pPr algn="just"/>
                      <a:r>
                        <a:rPr lang="en-US" sz="1600" dirty="0">
                          <a:latin typeface="Times New Roman" panose="02020603050405020304" pitchFamily="18" charset="0"/>
                          <a:cs typeface="Times New Roman" panose="02020603050405020304" pitchFamily="18" charset="0"/>
                        </a:rPr>
                        <a:t>Experts may use their knowledge or skill to draw conclusions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Lay witnesses can only base their opinions on information they personally observed.</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7247643"/>
                  </a:ext>
                </a:extLst>
              </a:tr>
              <a:tr h="372891">
                <a:tc>
                  <a:txBody>
                    <a:bodyPr/>
                    <a:lstStyle/>
                    <a:p>
                      <a:pPr algn="just"/>
                      <a:r>
                        <a:rPr lang="en-IN" sz="1600" b="1" dirty="0">
                          <a:latin typeface="Times New Roman" panose="02020603050405020304" pitchFamily="18" charset="0"/>
                          <a:cs typeface="Times New Roman" panose="02020603050405020304" pitchFamily="18" charset="0"/>
                        </a:rPr>
                        <a:t>Hypothetical Situations</a:t>
                      </a:r>
                    </a:p>
                  </a:txBody>
                  <a:tcPr/>
                </a:tc>
                <a:tc>
                  <a:txBody>
                    <a:bodyPr/>
                    <a:lstStyle/>
                    <a:p>
                      <a:pPr algn="just"/>
                      <a:r>
                        <a:rPr lang="en-US" sz="1600" dirty="0">
                          <a:latin typeface="Times New Roman" panose="02020603050405020304" pitchFamily="18" charset="0"/>
                          <a:cs typeface="Times New Roman" panose="02020603050405020304" pitchFamily="18" charset="0"/>
                        </a:rPr>
                        <a:t>Expert witnesses are expected to answer hypothetical situations and can also refer to past cases or medical situations to answer the questions.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Ordinary witnesses are not expected to give answers to hypothetical situations. They are just supposed to give the facts they already know.</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4115101"/>
                  </a:ext>
                </a:extLst>
              </a:tr>
            </a:tbl>
          </a:graphicData>
        </a:graphic>
      </p:graphicFrame>
      <p:sp>
        <p:nvSpPr>
          <p:cNvPr id="4" name="TextBox 3">
            <a:extLst>
              <a:ext uri="{FF2B5EF4-FFF2-40B4-BE49-F238E27FC236}">
                <a16:creationId xmlns:a16="http://schemas.microsoft.com/office/drawing/2014/main" id="{C9F95714-D863-B3DF-B46C-BDC7E4A978D9}"/>
              </a:ext>
            </a:extLst>
          </p:cNvPr>
          <p:cNvSpPr txBox="1"/>
          <p:nvPr/>
        </p:nvSpPr>
        <p:spPr>
          <a:xfrm>
            <a:off x="0" y="139228"/>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Difference between the Testimony of an Expert and an Ordinary Witness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821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2E8AB06E-0A6A-5AC0-6A65-443A12EFA2AE}"/>
              </a:ext>
            </a:extLst>
          </p:cNvPr>
          <p:cNvGraphicFramePr>
            <a:graphicFrameLocks noGrp="1"/>
          </p:cNvGraphicFramePr>
          <p:nvPr>
            <p:extLst>
              <p:ext uri="{D42A27DB-BD31-4B8C-83A1-F6EECF244321}">
                <p14:modId xmlns:p14="http://schemas.microsoft.com/office/powerpoint/2010/main" val="3369445091"/>
              </p:ext>
            </p:extLst>
          </p:nvPr>
        </p:nvGraphicFramePr>
        <p:xfrm>
          <a:off x="0" y="621362"/>
          <a:ext cx="12192000" cy="6171481"/>
        </p:xfrm>
        <a:graphic>
          <a:graphicData uri="http://schemas.openxmlformats.org/drawingml/2006/table">
            <a:tbl>
              <a:tblPr firstRow="1" bandRow="1">
                <a:tableStyleId>{5C22544A-7EE6-4342-B048-85BDC9FD1C3A}</a:tableStyleId>
              </a:tblPr>
              <a:tblGrid>
                <a:gridCol w="2396359">
                  <a:extLst>
                    <a:ext uri="{9D8B030D-6E8A-4147-A177-3AD203B41FA5}">
                      <a16:colId xmlns:a16="http://schemas.microsoft.com/office/drawing/2014/main" val="1808058266"/>
                    </a:ext>
                  </a:extLst>
                </a:gridCol>
                <a:gridCol w="4871544">
                  <a:extLst>
                    <a:ext uri="{9D8B030D-6E8A-4147-A177-3AD203B41FA5}">
                      <a16:colId xmlns:a16="http://schemas.microsoft.com/office/drawing/2014/main" val="2606735533"/>
                    </a:ext>
                  </a:extLst>
                </a:gridCol>
                <a:gridCol w="4924097">
                  <a:extLst>
                    <a:ext uri="{9D8B030D-6E8A-4147-A177-3AD203B41FA5}">
                      <a16:colId xmlns:a16="http://schemas.microsoft.com/office/drawing/2014/main" val="3020639344"/>
                    </a:ext>
                  </a:extLst>
                </a:gridCol>
              </a:tblGrid>
              <a:tr h="372891">
                <a:tc>
                  <a:txBody>
                    <a:bodyPr/>
                    <a:lstStyle/>
                    <a:p>
                      <a:pPr algn="ctr"/>
                      <a:r>
                        <a:rPr lang="en-IN" sz="1600" dirty="0">
                          <a:latin typeface="Times New Roman" panose="02020603050405020304" pitchFamily="18" charset="0"/>
                          <a:cs typeface="Times New Roman" panose="02020603050405020304" pitchFamily="18" charset="0"/>
                        </a:rPr>
                        <a:t>Basis of Distinction</a:t>
                      </a:r>
                    </a:p>
                  </a:txBody>
                  <a:tcPr/>
                </a:tc>
                <a:tc>
                  <a:txBody>
                    <a:bodyPr/>
                    <a:lstStyle/>
                    <a:p>
                      <a:pPr algn="ctr"/>
                      <a:r>
                        <a:rPr lang="en-IN" sz="1600" dirty="0">
                          <a:latin typeface="Times New Roman" panose="02020603050405020304" pitchFamily="18" charset="0"/>
                          <a:cs typeface="Times New Roman" panose="02020603050405020304" pitchFamily="18" charset="0"/>
                        </a:rPr>
                        <a:t>Expert Witness</a:t>
                      </a:r>
                    </a:p>
                  </a:txBody>
                  <a:tcPr/>
                </a:tc>
                <a:tc>
                  <a:txBody>
                    <a:bodyPr/>
                    <a:lstStyle/>
                    <a:p>
                      <a:pPr algn="ctr"/>
                      <a:r>
                        <a:rPr lang="en-IN" sz="1600" dirty="0">
                          <a:latin typeface="Times New Roman" panose="02020603050405020304" pitchFamily="18" charset="0"/>
                          <a:cs typeface="Times New Roman" panose="02020603050405020304" pitchFamily="18" charset="0"/>
                        </a:rPr>
                        <a:t>Ordinary Witness</a:t>
                      </a:r>
                    </a:p>
                  </a:txBody>
                  <a:tcPr/>
                </a:tc>
                <a:extLst>
                  <a:ext uri="{0D108BD9-81ED-4DB2-BD59-A6C34878D82A}">
                    <a16:rowId xmlns:a16="http://schemas.microsoft.com/office/drawing/2014/main" val="3702883914"/>
                  </a:ext>
                </a:extLst>
              </a:tr>
              <a:tr h="1622830">
                <a:tc>
                  <a:txBody>
                    <a:bodyPr/>
                    <a:lstStyle/>
                    <a:p>
                      <a:pPr algn="just"/>
                      <a:r>
                        <a:rPr lang="en-US" sz="1600" b="1" dirty="0">
                          <a:latin typeface="Times New Roman" panose="02020603050405020304" pitchFamily="18" charset="0"/>
                          <a:cs typeface="Times New Roman" panose="02020603050405020304" pitchFamily="18" charset="0"/>
                        </a:rPr>
                        <a:t>When can a witness testify</a:t>
                      </a:r>
                      <a:endParaRPr lang="en-IN" sz="1600" b="1"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Expert witnesses can give testimony even when there is no sufficient evidence to support a finding. The Immoral Traffic (Suppression) Act was passed in 1956</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Lay witnesses are constrained by relying on information they have gained through personal knowledge and rationally based perception. It is thus required that a witness may only testify if the evidence is sufficient to support a finding that the witness has personal knowledge of the matter.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8274025"/>
                  </a:ext>
                </a:extLst>
              </a:tr>
              <a:tr h="372891">
                <a:tc>
                  <a:txBody>
                    <a:bodyPr/>
                    <a:lstStyle/>
                    <a:p>
                      <a:pPr algn="just"/>
                      <a:r>
                        <a:rPr lang="en-IN" sz="1600" b="1" dirty="0">
                          <a:latin typeface="Times New Roman" panose="02020603050405020304" pitchFamily="18" charset="0"/>
                          <a:cs typeface="Times New Roman" panose="02020603050405020304" pitchFamily="18" charset="0"/>
                        </a:rPr>
                        <a:t>Personal Observations</a:t>
                      </a:r>
                    </a:p>
                  </a:txBody>
                  <a:tcPr/>
                </a:tc>
                <a:tc>
                  <a:txBody>
                    <a:bodyPr/>
                    <a:lstStyle/>
                    <a:p>
                      <a:pPr algn="just"/>
                      <a:r>
                        <a:rPr lang="en-US" sz="1600" dirty="0">
                          <a:latin typeface="Times New Roman" panose="02020603050405020304" pitchFamily="18" charset="0"/>
                          <a:cs typeface="Times New Roman" panose="02020603050405020304" pitchFamily="18" charset="0"/>
                        </a:rPr>
                        <a:t>Expert witnesses are not required to be at the crime scene or witness the crime. They are not even expected to have knowledge about the facts of the case.</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Lay witnesses may testify to their perception of the incident if obtained through earlier personal observations. Lay witnesses can offer opinions relating to degrees of light, sound, weight and distance as well as a person’s appearance, identity, or manner of conduct.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8695148"/>
                  </a:ext>
                </a:extLst>
              </a:tr>
              <a:tr h="372891">
                <a:tc>
                  <a:txBody>
                    <a:bodyPr/>
                    <a:lstStyle/>
                    <a:p>
                      <a:pPr algn="just"/>
                      <a:r>
                        <a:rPr lang="en-IN" sz="1600" b="1" dirty="0">
                          <a:latin typeface="Times New Roman" panose="02020603050405020304" pitchFamily="18" charset="0"/>
                          <a:cs typeface="Times New Roman" panose="02020603050405020304" pitchFamily="18" charset="0"/>
                        </a:rPr>
                        <a:t>Disclosure Rules</a:t>
                      </a:r>
                    </a:p>
                  </a:txBody>
                  <a:tcPr/>
                </a:tc>
                <a:tc>
                  <a:txBody>
                    <a:bodyPr/>
                    <a:lstStyle/>
                    <a:p>
                      <a:pPr algn="just"/>
                      <a:r>
                        <a:rPr lang="en-US" sz="1600" dirty="0">
                          <a:latin typeface="Times New Roman" panose="02020603050405020304" pitchFamily="18" charset="0"/>
                          <a:cs typeface="Times New Roman" panose="02020603050405020304" pitchFamily="18" charset="0"/>
                        </a:rPr>
                        <a:t>Expert witnesses must disclose to the opposing party a report previewing the expert’s proposed testimony. The report must be sufficiently detailed and contain “all opinions the witness will express and the basis and reasons for them”.</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There is no such obligation upon the ordinary witnesses.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1373142"/>
                  </a:ext>
                </a:extLst>
              </a:tr>
              <a:tr h="866877">
                <a:tc>
                  <a:txBody>
                    <a:bodyPr/>
                    <a:lstStyle/>
                    <a:p>
                      <a:pPr algn="just"/>
                      <a:r>
                        <a:rPr lang="en-IN" sz="1600" b="1" dirty="0">
                          <a:latin typeface="Times New Roman" panose="02020603050405020304" pitchFamily="18" charset="0"/>
                          <a:cs typeface="Times New Roman" panose="02020603050405020304" pitchFamily="18" charset="0"/>
                        </a:rPr>
                        <a:t>Judicial Scrutiny</a:t>
                      </a:r>
                    </a:p>
                  </a:txBody>
                  <a:tcPr/>
                </a:tc>
                <a:tc>
                  <a:txBody>
                    <a:bodyPr/>
                    <a:lstStyle/>
                    <a:p>
                      <a:pPr algn="just"/>
                      <a:r>
                        <a:rPr lang="en-US" sz="1600" dirty="0">
                          <a:latin typeface="Times New Roman" panose="02020603050405020304" pitchFamily="18" charset="0"/>
                          <a:cs typeface="Times New Roman" panose="02020603050405020304" pitchFamily="18" charset="0"/>
                        </a:rPr>
                        <a:t>Expert’s opinion goes through high-end judicial scrutiny and is less reliable since they are based upon opinion and not facts. They are just the perspective of the expert and he needs to establish the reliability of his testimony.</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statement of an ordinary witness is considered more reliable as compared to that of an expert. This is because the testimony of a layman is based upon facts. If in any case, his statement contradicts with the opinion of the expert; his statement will be given an upper hand than the expert.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7804050"/>
                  </a:ext>
                </a:extLst>
              </a:tr>
            </a:tbl>
          </a:graphicData>
        </a:graphic>
      </p:graphicFrame>
      <p:sp>
        <p:nvSpPr>
          <p:cNvPr id="4" name="TextBox 3">
            <a:extLst>
              <a:ext uri="{FF2B5EF4-FFF2-40B4-BE49-F238E27FC236}">
                <a16:creationId xmlns:a16="http://schemas.microsoft.com/office/drawing/2014/main" id="{C9F95714-D863-B3DF-B46C-BDC7E4A978D9}"/>
              </a:ext>
            </a:extLst>
          </p:cNvPr>
          <p:cNvSpPr txBox="1"/>
          <p:nvPr/>
        </p:nvSpPr>
        <p:spPr>
          <a:xfrm>
            <a:off x="0" y="65157"/>
            <a:ext cx="121920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Difference between the Testimony of an Expert and an Ordinary Witness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5439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Cross-examination of witness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lnSpcReduction="10000"/>
          </a:bodyPr>
          <a:lstStyle/>
          <a:p>
            <a:pPr algn="just">
              <a:lnSpc>
                <a:spcPct val="100000"/>
              </a:lnSpc>
              <a:buFont typeface="Arial" panose="020B0604020202020204" pitchFamily="34" charset="0"/>
              <a:buChar char="•"/>
            </a:pPr>
            <a:r>
              <a:rPr lang="en-US" sz="1600" b="1" i="1" dirty="0">
                <a:latin typeface="Times New Roman" panose="02020603050405020304" pitchFamily="18" charset="0"/>
                <a:cs typeface="Times New Roman" panose="02020603050405020304" pitchFamily="18" charset="0"/>
              </a:rPr>
              <a:t>The examination of witness by the adverse party shall be called his </a:t>
            </a:r>
            <a:r>
              <a:rPr lang="en-US" sz="1600" b="1" i="1" dirty="0">
                <a:solidFill>
                  <a:schemeClr val="accent2"/>
                </a:solidFill>
                <a:latin typeface="Times New Roman" panose="02020603050405020304" pitchFamily="18" charset="0"/>
                <a:cs typeface="Times New Roman" panose="02020603050405020304" pitchFamily="18" charset="0"/>
              </a:rPr>
              <a:t>Cross-Examination</a:t>
            </a:r>
            <a:r>
              <a:rPr lang="en-US" sz="1600" b="1" i="1"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law, cross-examination is the interrogation of a witness called by one’s opponent.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purpose of cross-examination is not simply to attack an adversary, but to strengthen your own case. Every party has a right to cross-examine a witness produced by his antagonist, in order to test whether the witness has the knowledge of the things he testifies and if, is found that the witness had the means and ability to ascertain the facts about which he testifies, then his memory, his motives, everything may be scrutinized by the cross-examination.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cross-examination a great latitude is allowed in the mode of putting questions, and the counsel may put leading questions.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object of cross-examination is to check the credibility of the witness. It is one of the principle tests which the law has devised for the ascertainment of the truth, and it is certainly one of the most efficacious. By this means the situation of the witness, with respect to the parties and the subject of litigation, his interest, his motives, his inclinations and his prejudice, his means of obtaining a correct and certain knowledge of the facts to which he testifies the manner in which he has used those means, his powers of discerning the facts in the first instance, and of his capacity in retaining and describing them, are fully investigated and ascertained.</a:t>
            </a:r>
          </a:p>
        </p:txBody>
      </p:sp>
    </p:spTree>
    <p:extLst>
      <p:ext uri="{BB962C8B-B14F-4D97-AF65-F5344CB8AC3E}">
        <p14:creationId xmlns:p14="http://schemas.microsoft.com/office/powerpoint/2010/main" val="22888630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examination of witness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fontScale="92500" lnSpcReduction="20000"/>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Under </a:t>
            </a:r>
            <a:r>
              <a:rPr lang="en-US" sz="1600" b="1" dirty="0">
                <a:solidFill>
                  <a:schemeClr val="accent2"/>
                </a:solidFill>
                <a:latin typeface="Times New Roman" panose="02020603050405020304" pitchFamily="18" charset="0"/>
                <a:cs typeface="Times New Roman" panose="02020603050405020304" pitchFamily="18" charset="0"/>
              </a:rPr>
              <a:t>Section 135 of Indian Evidence Act</a:t>
            </a:r>
            <a:r>
              <a:rPr lang="en-US" sz="1600" dirty="0">
                <a:latin typeface="Times New Roman" panose="02020603050405020304" pitchFamily="18" charset="0"/>
                <a:cs typeface="Times New Roman" panose="02020603050405020304" pitchFamily="18" charset="0"/>
              </a:rPr>
              <a:t>, gives the power to the court to command or order in which the witness may be produced.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Examination of a witness is asking the witness questions regarding relevant facts in the case and recording the statements of witness as evidence.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There are three parts to the examination of witness and </a:t>
            </a:r>
            <a:r>
              <a:rPr lang="en-US" sz="1600" b="1" dirty="0">
                <a:solidFill>
                  <a:schemeClr val="accent2"/>
                </a:solidFill>
                <a:latin typeface="Times New Roman" panose="02020603050405020304" pitchFamily="18" charset="0"/>
                <a:cs typeface="Times New Roman" panose="02020603050405020304" pitchFamily="18" charset="0"/>
              </a:rPr>
              <a:t>Section 138 of the Indian Evidence Act </a:t>
            </a:r>
            <a:r>
              <a:rPr lang="en-US" sz="1600" dirty="0">
                <a:latin typeface="Times New Roman" panose="02020603050405020304" pitchFamily="18" charset="0"/>
                <a:cs typeface="Times New Roman" panose="02020603050405020304" pitchFamily="18" charset="0"/>
              </a:rPr>
              <a:t>states that the witness must be examined in the following order:</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First, the party that called the witness examines him, this process is called </a:t>
            </a:r>
            <a:r>
              <a:rPr lang="en-US" sz="1600" b="1" dirty="0">
                <a:solidFill>
                  <a:schemeClr val="accent1"/>
                </a:solidFill>
                <a:latin typeface="Times New Roman" panose="02020603050405020304" pitchFamily="18" charset="0"/>
                <a:cs typeface="Times New Roman" panose="02020603050405020304" pitchFamily="18" charset="0"/>
              </a:rPr>
              <a:t>Examination-in-chief </a:t>
            </a:r>
            <a:r>
              <a:rPr lang="en-US" sz="1600" dirty="0">
                <a:latin typeface="Times New Roman" panose="02020603050405020304" pitchFamily="18" charset="0"/>
                <a:cs typeface="Times New Roman" panose="02020603050405020304" pitchFamily="18" charset="0"/>
              </a:rPr>
              <a:t>as mentioned </a:t>
            </a:r>
            <a:r>
              <a:rPr lang="en-US" sz="1600" b="1" i="1" dirty="0">
                <a:solidFill>
                  <a:schemeClr val="accent1"/>
                </a:solidFill>
                <a:latin typeface="Times New Roman" panose="02020603050405020304" pitchFamily="18" charset="0"/>
                <a:cs typeface="Times New Roman" panose="02020603050405020304" pitchFamily="18" charset="0"/>
              </a:rPr>
              <a:t>under Section 137 of the Evidence Act</a:t>
            </a:r>
            <a:r>
              <a:rPr lang="en-US" sz="1600" dirty="0">
                <a:latin typeface="Times New Roman" panose="02020603050405020304" pitchFamily="18" charset="0"/>
                <a:cs typeface="Times New Roman" panose="02020603050405020304" pitchFamily="18" charset="0"/>
              </a:rPr>
              <a:t>.</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After the completion of the examination-in-chief, if the opposite party wants to, they can take over the witness and cross-question him about his previous answers. The opposite party may ask him any question regarding all the relevant facts and not merely the facts discussed during examination-in-chief. This process has been described in </a:t>
            </a:r>
            <a:r>
              <a:rPr lang="en-US" sz="1600" b="1" i="1" dirty="0">
                <a:solidFill>
                  <a:schemeClr val="accent1"/>
                </a:solidFill>
                <a:latin typeface="Times New Roman" panose="02020603050405020304" pitchFamily="18" charset="0"/>
                <a:cs typeface="Times New Roman" panose="02020603050405020304" pitchFamily="18" charset="0"/>
              </a:rPr>
              <a:t>Section 137 of the act </a:t>
            </a:r>
            <a:r>
              <a:rPr lang="en-US" sz="1600" dirty="0">
                <a:latin typeface="Times New Roman" panose="02020603050405020304" pitchFamily="18" charset="0"/>
                <a:cs typeface="Times New Roman" panose="02020603050405020304" pitchFamily="18" charset="0"/>
              </a:rPr>
              <a:t>as </a:t>
            </a:r>
            <a:r>
              <a:rPr lang="en-US" sz="1600" b="1" dirty="0">
                <a:solidFill>
                  <a:schemeClr val="accent1"/>
                </a:solidFill>
                <a:latin typeface="Times New Roman" panose="02020603050405020304" pitchFamily="18" charset="0"/>
                <a:cs typeface="Times New Roman" panose="02020603050405020304" pitchFamily="18" charset="0"/>
              </a:rPr>
              <a:t>Cross-examination</a:t>
            </a:r>
            <a:r>
              <a:rPr lang="en-US" sz="1600" dirty="0">
                <a:latin typeface="Times New Roman" panose="02020603050405020304" pitchFamily="18" charset="0"/>
                <a:cs typeface="Times New Roman" panose="02020603050405020304" pitchFamily="18" charset="0"/>
              </a:rPr>
              <a:t>.</a:t>
            </a:r>
          </a:p>
          <a:p>
            <a:pPr marL="342900" indent="-342900" algn="just">
              <a:lnSpc>
                <a:spcPct val="100000"/>
              </a:lnSpc>
              <a:buFont typeface="+mj-lt"/>
              <a:buAutoNum type="arabicPeriod"/>
            </a:pPr>
            <a:r>
              <a:rPr lang="en-US" sz="1600" dirty="0">
                <a:latin typeface="Times New Roman" panose="02020603050405020304" pitchFamily="18" charset="0"/>
                <a:cs typeface="Times New Roman" panose="02020603050405020304" pitchFamily="18" charset="0"/>
              </a:rPr>
              <a:t>If the party that called the witness sees the need to examine the witness again after cross-examination, they may examine the witness one more time. This has been laid down as </a:t>
            </a:r>
            <a:r>
              <a:rPr lang="en-US" sz="1600" b="1" dirty="0">
                <a:solidFill>
                  <a:schemeClr val="accent1"/>
                </a:solidFill>
                <a:latin typeface="Times New Roman" panose="02020603050405020304" pitchFamily="18" charset="0"/>
                <a:cs typeface="Times New Roman" panose="02020603050405020304" pitchFamily="18" charset="0"/>
              </a:rPr>
              <a:t>Re-examination</a:t>
            </a:r>
            <a:r>
              <a:rPr lang="en-US" sz="1600" dirty="0">
                <a:latin typeface="Times New Roman" panose="02020603050405020304" pitchFamily="18" charset="0"/>
                <a:cs typeface="Times New Roman" panose="02020603050405020304" pitchFamily="18" charset="0"/>
              </a:rPr>
              <a:t> in </a:t>
            </a:r>
            <a:r>
              <a:rPr lang="en-US" sz="1600" b="1" i="1" dirty="0">
                <a:solidFill>
                  <a:schemeClr val="accent1"/>
                </a:solidFill>
                <a:latin typeface="Times New Roman" panose="02020603050405020304" pitchFamily="18" charset="0"/>
                <a:cs typeface="Times New Roman" panose="02020603050405020304" pitchFamily="18" charset="0"/>
              </a:rPr>
              <a:t>Section 137 of the Indian Evidence Act, 1872</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3169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B1A2-E034-C2B5-250B-BD9757D59D5A}"/>
              </a:ext>
            </a:extLst>
          </p:cNvPr>
          <p:cNvSpPr>
            <a:spLocks noGrp="1"/>
          </p:cNvSpPr>
          <p:nvPr>
            <p:ph type="title"/>
          </p:nvPr>
        </p:nvSpPr>
        <p:spPr/>
        <p:txBody>
          <a:bodyPr>
            <a:normAutofit/>
          </a:bodyPr>
          <a:lstStyle/>
          <a:p>
            <a:pPr algn="just"/>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Preamble</a:t>
            </a:r>
          </a:p>
        </p:txBody>
      </p:sp>
      <p:sp>
        <p:nvSpPr>
          <p:cNvPr id="3" name="Content Placeholder 2">
            <a:extLst>
              <a:ext uri="{FF2B5EF4-FFF2-40B4-BE49-F238E27FC236}">
                <a16:creationId xmlns:a16="http://schemas.microsoft.com/office/drawing/2014/main" id="{4EB06BD2-DDDC-3AED-2358-D196DEAAA5A8}"/>
              </a:ext>
            </a:extLst>
          </p:cNvPr>
          <p:cNvSpPr>
            <a:spLocks noGrp="1"/>
          </p:cNvSpPr>
          <p:nvPr>
            <p:ph idx="1"/>
          </p:nvPr>
        </p:nvSpPr>
        <p:spPr/>
        <p:txBody>
          <a:bodyPr>
            <a:noAutofit/>
          </a:bodyPr>
          <a:lstStyle/>
          <a:p>
            <a:pPr algn="just">
              <a:lnSpc>
                <a:spcPct val="100000"/>
              </a:lnSpc>
              <a:buFont typeface="Arial" panose="020B0604020202020204" pitchFamily="34" charset="0"/>
              <a:buChar char="•"/>
            </a:pPr>
            <a:r>
              <a:rPr lang="en-US" sz="1600" b="1" u="sng" dirty="0">
                <a:solidFill>
                  <a:srgbClr val="C00000"/>
                </a:solidFill>
                <a:latin typeface="Times New Roman" panose="02020603050405020304" pitchFamily="18" charset="0"/>
                <a:cs typeface="Times New Roman" panose="02020603050405020304" pitchFamily="18" charset="0"/>
              </a:rPr>
              <a:t>The Preamble is the heart of the constitution </a:t>
            </a:r>
            <a:r>
              <a:rPr lang="en-US" sz="1600" dirty="0">
                <a:latin typeface="Times New Roman" panose="02020603050405020304" pitchFamily="18" charset="0"/>
                <a:cs typeface="Times New Roman" panose="02020603050405020304" pitchFamily="18" charset="0"/>
              </a:rPr>
              <a:t>(because it beautifully lays down the country’s core values and what it stands for). Originally it was not a part of the constitution but was added much later on.</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Preamble </a:t>
            </a:r>
            <a:r>
              <a:rPr lang="en-US" sz="1600" b="1" i="1" dirty="0">
                <a:solidFill>
                  <a:schemeClr val="accent2"/>
                </a:solidFill>
                <a:latin typeface="Times New Roman" panose="02020603050405020304" pitchFamily="18" charset="0"/>
                <a:cs typeface="Times New Roman" panose="02020603050405020304" pitchFamily="18" charset="0"/>
              </a:rPr>
              <a:t>promotes justice, liberty, and equality for every Indian</a:t>
            </a:r>
            <a:r>
              <a:rPr lang="en-US" sz="1600" dirty="0">
                <a:latin typeface="Times New Roman" panose="02020603050405020304" pitchFamily="18" charset="0"/>
                <a:cs typeface="Times New Roman" panose="02020603050405020304" pitchFamily="18" charset="0"/>
              </a:rPr>
              <a:t>. It wants </a:t>
            </a:r>
            <a:r>
              <a:rPr lang="en-US" sz="1600" b="1" i="1" dirty="0">
                <a:solidFill>
                  <a:schemeClr val="accent2"/>
                </a:solidFill>
                <a:latin typeface="Times New Roman" panose="02020603050405020304" pitchFamily="18" charset="0"/>
                <a:cs typeface="Times New Roman" panose="02020603050405020304" pitchFamily="18" charset="0"/>
              </a:rPr>
              <a:t>to maintain the unity and integrity of the country</a:t>
            </a:r>
            <a:r>
              <a:rPr lang="en-US" sz="160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Preamble </a:t>
            </a:r>
            <a:r>
              <a:rPr lang="en-US" sz="1600" i="1" dirty="0">
                <a:latin typeface="Times New Roman" panose="02020603050405020304" pitchFamily="18" charset="0"/>
                <a:cs typeface="Times New Roman" panose="02020603050405020304" pitchFamily="18" charset="0"/>
              </a:rPr>
              <a:t>declares India </a:t>
            </a:r>
            <a:r>
              <a:rPr lang="en-US" sz="1600" b="1" dirty="0">
                <a:solidFill>
                  <a:srgbClr val="C00000"/>
                </a:solidFill>
                <a:latin typeface="Times New Roman" panose="02020603050405020304" pitchFamily="18" charset="0"/>
                <a:cs typeface="Times New Roman" panose="02020603050405020304" pitchFamily="18" charset="0"/>
              </a:rPr>
              <a:t>‘sovereign’ </a:t>
            </a:r>
            <a:r>
              <a:rPr lang="en-US" sz="1600" dirty="0">
                <a:latin typeface="Times New Roman" panose="02020603050405020304" pitchFamily="18" charset="0"/>
                <a:cs typeface="Times New Roman" panose="02020603050405020304" pitchFamily="18" charset="0"/>
              </a:rPr>
              <a:t>which </a:t>
            </a:r>
            <a:r>
              <a:rPr lang="en-US" sz="1600" i="1" dirty="0">
                <a:latin typeface="Times New Roman" panose="02020603050405020304" pitchFamily="18" charset="0"/>
                <a:cs typeface="Times New Roman" panose="02020603050405020304" pitchFamily="18" charset="0"/>
              </a:rPr>
              <a:t>means</a:t>
            </a:r>
            <a:r>
              <a:rPr lang="en-US" sz="1600" dirty="0">
                <a:latin typeface="Times New Roman" panose="02020603050405020304" pitchFamily="18" charset="0"/>
                <a:cs typeface="Times New Roman" panose="02020603050405020304" pitchFamily="18" charset="0"/>
              </a:rPr>
              <a:t> the </a:t>
            </a:r>
            <a:r>
              <a:rPr lang="en-US" sz="1600" b="1" dirty="0">
                <a:solidFill>
                  <a:srgbClr val="C00000"/>
                </a:solidFill>
                <a:latin typeface="Times New Roman" panose="02020603050405020304" pitchFamily="18" charset="0"/>
                <a:cs typeface="Times New Roman" panose="02020603050405020304" pitchFamily="18" charset="0"/>
              </a:rPr>
              <a:t>country is an independent authority and it is not a dominion of any other external power</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also </a:t>
            </a:r>
            <a:r>
              <a:rPr lang="en-US" sz="1600" i="1" dirty="0">
                <a:latin typeface="Times New Roman" panose="02020603050405020304" pitchFamily="18" charset="0"/>
                <a:cs typeface="Times New Roman" panose="02020603050405020304" pitchFamily="18" charset="0"/>
              </a:rPr>
              <a:t>says that India is </a:t>
            </a:r>
            <a:r>
              <a:rPr lang="en-US" sz="1600" b="1" dirty="0">
                <a:solidFill>
                  <a:srgbClr val="C00000"/>
                </a:solidFill>
                <a:latin typeface="Times New Roman" panose="02020603050405020304" pitchFamily="18" charset="0"/>
                <a:cs typeface="Times New Roman" panose="02020603050405020304" pitchFamily="18" charset="0"/>
              </a:rPr>
              <a:t>‘secular’ </a:t>
            </a:r>
            <a:r>
              <a:rPr lang="en-US" sz="1600" dirty="0">
                <a:latin typeface="Times New Roman" panose="02020603050405020304" pitchFamily="18" charset="0"/>
                <a:cs typeface="Times New Roman" panose="02020603050405020304" pitchFamily="18" charset="0"/>
              </a:rPr>
              <a:t>which </a:t>
            </a:r>
            <a:r>
              <a:rPr lang="en-US" sz="1600" i="1" dirty="0">
                <a:latin typeface="Times New Roman" panose="02020603050405020304" pitchFamily="18" charset="0"/>
                <a:cs typeface="Times New Roman" panose="02020603050405020304" pitchFamily="18" charset="0"/>
              </a:rPr>
              <a:t>means</a:t>
            </a:r>
            <a:r>
              <a:rPr lang="en-US" sz="1600" dirty="0">
                <a:latin typeface="Times New Roman" panose="02020603050405020304" pitchFamily="18" charset="0"/>
                <a:cs typeface="Times New Roman" panose="02020603050405020304" pitchFamily="18" charset="0"/>
              </a:rPr>
              <a:t> that </a:t>
            </a:r>
            <a:r>
              <a:rPr lang="en-US" sz="1600" b="1" dirty="0">
                <a:solidFill>
                  <a:srgbClr val="C00000"/>
                </a:solidFill>
                <a:latin typeface="Times New Roman" panose="02020603050405020304" pitchFamily="18" charset="0"/>
                <a:cs typeface="Times New Roman" panose="02020603050405020304" pitchFamily="18" charset="0"/>
              </a:rPr>
              <a:t>all the citizens have the right to practice their religion</a:t>
            </a:r>
            <a:r>
              <a:rPr lang="en-US" sz="160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t>
            </a:r>
            <a:r>
              <a:rPr lang="en-US" sz="1600" i="1" dirty="0">
                <a:latin typeface="Times New Roman" panose="02020603050405020304" pitchFamily="18" charset="0"/>
                <a:cs typeface="Times New Roman" panose="02020603050405020304" pitchFamily="18" charset="0"/>
              </a:rPr>
              <a:t>provides every Indian with equality of status and opportunity</a:t>
            </a:r>
            <a:r>
              <a:rPr lang="en-US" sz="1600"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According to the Preamble, </a:t>
            </a:r>
            <a:r>
              <a:rPr lang="en-US" sz="1600" i="1" dirty="0">
                <a:latin typeface="Times New Roman" panose="02020603050405020304" pitchFamily="18" charset="0"/>
                <a:cs typeface="Times New Roman" panose="02020603050405020304" pitchFamily="18" charset="0"/>
              </a:rPr>
              <a:t>every citizen must promote harmony and the spirit of common brotherhood</a:t>
            </a:r>
            <a:r>
              <a:rPr lang="en-US" sz="1600" dirty="0">
                <a:latin typeface="Times New Roman" panose="02020603050405020304" pitchFamily="18" charset="0"/>
                <a:cs typeface="Times New Roman" panose="02020603050405020304" pitchFamily="18" charset="0"/>
              </a:rPr>
              <a:t>. Most importantly, it states that the country is </a:t>
            </a:r>
            <a:r>
              <a:rPr lang="en-US" sz="1600" b="1" dirty="0">
                <a:solidFill>
                  <a:srgbClr val="C00000"/>
                </a:solidFill>
                <a:latin typeface="Times New Roman" panose="02020603050405020304" pitchFamily="18" charset="0"/>
                <a:cs typeface="Times New Roman" panose="02020603050405020304" pitchFamily="18" charset="0"/>
              </a:rPr>
              <a:t>‘democratic’ </a:t>
            </a:r>
            <a:r>
              <a:rPr lang="en-US" sz="1600" dirty="0">
                <a:latin typeface="Times New Roman" panose="02020603050405020304" pitchFamily="18" charset="0"/>
                <a:cs typeface="Times New Roman" panose="02020603050405020304" pitchFamily="18" charset="0"/>
              </a:rPr>
              <a:t>which </a:t>
            </a:r>
            <a:r>
              <a:rPr lang="en-US" sz="1600" i="1" dirty="0">
                <a:latin typeface="Times New Roman" panose="02020603050405020304" pitchFamily="18" charset="0"/>
                <a:cs typeface="Times New Roman" panose="02020603050405020304" pitchFamily="18" charset="0"/>
              </a:rPr>
              <a:t>means</a:t>
            </a:r>
            <a:r>
              <a:rPr lang="en-US" sz="1600" dirty="0">
                <a:latin typeface="Times New Roman" panose="02020603050405020304" pitchFamily="18" charset="0"/>
                <a:cs typeface="Times New Roman" panose="02020603050405020304" pitchFamily="18" charset="0"/>
              </a:rPr>
              <a:t> that the </a:t>
            </a:r>
            <a:r>
              <a:rPr lang="en-US" sz="1600" b="1" dirty="0">
                <a:solidFill>
                  <a:srgbClr val="C00000"/>
                </a:solidFill>
                <a:latin typeface="Times New Roman" panose="02020603050405020304" pitchFamily="18" charset="0"/>
                <a:cs typeface="Times New Roman" panose="02020603050405020304" pitchFamily="18" charset="0"/>
              </a:rPr>
              <a:t>citizens have the right to choose the members of the government</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7054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Principles of Cross-Examination</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a:xfrm>
            <a:off x="1024127" y="2084832"/>
            <a:ext cx="10610824" cy="4572000"/>
          </a:xfrm>
        </p:spPr>
        <p:txBody>
          <a:bodyPr>
            <a:noAutofit/>
          </a:bodyPr>
          <a:lstStyle/>
          <a:p>
            <a:pPr marL="0" indent="0" algn="just">
              <a:lnSpc>
                <a:spcPct val="100000"/>
              </a:lnSpc>
              <a:buNone/>
            </a:pPr>
            <a:r>
              <a:rPr lang="en-US" sz="1600" b="1" u="sng" dirty="0">
                <a:solidFill>
                  <a:schemeClr val="accent1"/>
                </a:solidFill>
                <a:latin typeface="Times New Roman" panose="02020603050405020304" pitchFamily="18" charset="0"/>
                <a:cs typeface="Times New Roman" panose="02020603050405020304" pitchFamily="18" charset="0"/>
              </a:rPr>
              <a:t>Scriptural basis for cross-examination</a:t>
            </a:r>
            <a:r>
              <a:rPr lang="en-US" sz="1600" b="1" dirty="0">
                <a:solidFill>
                  <a:schemeClr val="accent1"/>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method of eliciting truth by the method of cross-examination is as old as human nature.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Cross-examination is commonly esteemed the severest test of an advocate’s skill and perhaps it demands beyond any other of his duties the exercise of ingenuity.</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There is a great difficulty in conducting cross-examination with creditable skill. It is undoubtedly a great intellectual effort: it is the direct conflict of mind with mind; it demands not merely much knowledge of the human mind, its faculties and their modus operandi to be learned only by reading, reflection and observation but much experience of a man and his motives derived from intercourse with various classes and many persons and above all by that practical experience in the art of dealing with witnesses which is worth more than all other knowledge, which will materially assist but without which no amount of study will suffice to accomplish an advocate.</a:t>
            </a:r>
          </a:p>
          <a:p>
            <a:pPr marL="0" indent="0" algn="just">
              <a:lnSpc>
                <a:spcPct val="100000"/>
              </a:lnSpc>
              <a:buNone/>
            </a:pPr>
            <a:r>
              <a:rPr lang="en-US" sz="1600" b="1" u="sng" dirty="0">
                <a:solidFill>
                  <a:schemeClr val="accent1"/>
                </a:solidFill>
                <a:latin typeface="Times New Roman" panose="02020603050405020304" pitchFamily="18" charset="0"/>
                <a:cs typeface="Times New Roman" panose="02020603050405020304" pitchFamily="18" charset="0"/>
              </a:rPr>
              <a:t>Object of cross-examination</a:t>
            </a:r>
            <a:r>
              <a:rPr lang="en-US" sz="1600" b="1" dirty="0">
                <a:solidFill>
                  <a:schemeClr val="accent1"/>
                </a:solidFill>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object of cross-examination is to get something, no matter how small to help your own case. When you cannot get that which helps your client, try to get something to weaken ‘your opponent’, but that is got by a different process entirely. To separate the truth from falsehood, more particularly if the truth told by your opposing witness would be of assistant to your case.</a:t>
            </a:r>
          </a:p>
        </p:txBody>
      </p:sp>
    </p:spTree>
    <p:extLst>
      <p:ext uri="{BB962C8B-B14F-4D97-AF65-F5344CB8AC3E}">
        <p14:creationId xmlns:p14="http://schemas.microsoft.com/office/powerpoint/2010/main" val="9562677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Principles of Cross-Examination</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fontScale="92500" lnSpcReduction="10000"/>
          </a:bodyPr>
          <a:lstStyle/>
          <a:p>
            <a:pPr marL="0" indent="0" algn="just">
              <a:lnSpc>
                <a:spcPct val="100000"/>
              </a:lnSpc>
              <a:buNone/>
            </a:pPr>
            <a:r>
              <a:rPr lang="en-US" sz="1600" b="1" u="sng" dirty="0">
                <a:solidFill>
                  <a:schemeClr val="accent1"/>
                </a:solidFill>
                <a:latin typeface="Times New Roman" panose="02020603050405020304" pitchFamily="18" charset="0"/>
                <a:cs typeface="Times New Roman" panose="02020603050405020304" pitchFamily="18" charset="0"/>
              </a:rPr>
              <a:t>Rules for the conduct of cross-examination:</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These principles are well understood by barristers who have attained any degree of proficiency in the art, and can best be explained as follows: </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To cross-examine is to test in a court of law the evidence of an opposing witness.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This is done by means of questions and in accordance with the following working rules: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“Come to the point as soon as possible”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“Do not argue with a witness”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“Do not ask question unless there is a good reason for it”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“Except in cases where your position is so bad that nothing can injure it, and something may improve it, do not 	     splash about and do not ask a question without being fairly certain that the answer will be favorable to you”</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“If a witness is manifestly lying, leave him entirely alone. Keep calm”</a:t>
            </a:r>
          </a:p>
        </p:txBody>
      </p:sp>
    </p:spTree>
    <p:extLst>
      <p:ext uri="{BB962C8B-B14F-4D97-AF65-F5344CB8AC3E}">
        <p14:creationId xmlns:p14="http://schemas.microsoft.com/office/powerpoint/2010/main" val="26521247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5" y="103422"/>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Who can Cross-Examine?</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a:xfrm>
            <a:off x="1024125" y="1491733"/>
            <a:ext cx="10910372" cy="1277007"/>
          </a:xfrm>
        </p:spPr>
        <p:txBody>
          <a:bodyP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The party, who has a right to take part in any enquiry or trial, can cross-examine the witness or witnesses.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In </a:t>
            </a:r>
            <a:r>
              <a:rPr lang="en-US" sz="1600" b="1" dirty="0">
                <a:latin typeface="Times New Roman" panose="02020603050405020304" pitchFamily="18" charset="0"/>
                <a:cs typeface="Times New Roman" panose="02020603050405020304" pitchFamily="18" charset="0"/>
              </a:rPr>
              <a:t>B.S. Balaji vs. T. </a:t>
            </a:r>
            <a:r>
              <a:rPr lang="en-US" sz="1600" b="1" dirty="0" err="1">
                <a:latin typeface="Times New Roman" panose="02020603050405020304" pitchFamily="18" charset="0"/>
                <a:cs typeface="Times New Roman" panose="02020603050405020304" pitchFamily="18" charset="0"/>
              </a:rPr>
              <a:t>Govindaraju</a:t>
            </a:r>
            <a:r>
              <a:rPr lang="en-US" sz="1600" b="1" dirty="0">
                <a:latin typeface="Times New Roman" panose="02020603050405020304" pitchFamily="18" charset="0"/>
                <a:cs typeface="Times New Roman" panose="02020603050405020304" pitchFamily="18" charset="0"/>
              </a:rPr>
              <a:t>, 1966 AIHC 2484</a:t>
            </a:r>
            <a:r>
              <a:rPr lang="en-US" sz="1600" dirty="0">
                <a:latin typeface="Times New Roman" panose="02020603050405020304" pitchFamily="18" charset="0"/>
                <a:cs typeface="Times New Roman" panose="02020603050405020304" pitchFamily="18" charset="0"/>
              </a:rPr>
              <a:t> it was said, where one of the Managing Directors of a firm and had borrowed money on behalf of the firm in that capacity without the consent of the other Managing Director, the later, being an adverse party, had the right to cross-examine the former.</a:t>
            </a:r>
          </a:p>
        </p:txBody>
      </p:sp>
      <p:sp>
        <p:nvSpPr>
          <p:cNvPr id="3" name="Title 1">
            <a:extLst>
              <a:ext uri="{FF2B5EF4-FFF2-40B4-BE49-F238E27FC236}">
                <a16:creationId xmlns:a16="http://schemas.microsoft.com/office/drawing/2014/main" id="{FA0D0A03-913A-73DD-DC14-545F1578189F}"/>
              </a:ext>
            </a:extLst>
          </p:cNvPr>
          <p:cNvSpPr txBox="1">
            <a:spLocks/>
          </p:cNvSpPr>
          <p:nvPr/>
        </p:nvSpPr>
        <p:spPr>
          <a:xfrm>
            <a:off x="1024125" y="2657435"/>
            <a:ext cx="999629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Range of Cross-examination</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CECC947E-AF4D-F1E5-F53E-E1F3A248B740}"/>
              </a:ext>
            </a:extLst>
          </p:cNvPr>
          <p:cNvSpPr txBox="1">
            <a:spLocks/>
          </p:cNvSpPr>
          <p:nvPr/>
        </p:nvSpPr>
        <p:spPr>
          <a:xfrm>
            <a:off x="1024125" y="3862550"/>
            <a:ext cx="10910372" cy="279838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The range of cross-examination is unlimited, the only circumscribing limits being that it must ‘relate to relevant facts’.</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By </a:t>
            </a:r>
            <a:r>
              <a:rPr lang="en-US" sz="1600" b="1" dirty="0">
                <a:solidFill>
                  <a:schemeClr val="accent1"/>
                </a:solidFill>
                <a:latin typeface="Times New Roman" panose="02020603050405020304" pitchFamily="18" charset="0"/>
                <a:cs typeface="Times New Roman" panose="02020603050405020304" pitchFamily="18" charset="0"/>
              </a:rPr>
              <a:t>Section 146 to 150 of Indian Evidence Act</a:t>
            </a:r>
            <a:r>
              <a:rPr lang="en-US" sz="1600" dirty="0">
                <a:latin typeface="Times New Roman" panose="02020603050405020304" pitchFamily="18" charset="0"/>
                <a:cs typeface="Times New Roman" panose="02020603050405020304" pitchFamily="18" charset="0"/>
              </a:rPr>
              <a:t>, the legislature has tried to give very wide powers to the cross-examination to help him in finding out the truth in oral depositions laid out before the court.</a:t>
            </a:r>
          </a:p>
          <a:p>
            <a:pPr marL="0" indent="0" algn="just">
              <a:lnSpc>
                <a:spcPct val="100000"/>
              </a:lnSpc>
              <a:buFont typeface="Tw Cen MT" panose="020B0602020104020603" pitchFamily="34" charset="0"/>
              <a:buNone/>
            </a:pPr>
            <a:r>
              <a:rPr lang="en-US" sz="1600" dirty="0">
                <a:latin typeface="Times New Roman" panose="02020603050405020304" pitchFamily="18" charset="0"/>
                <a:cs typeface="Times New Roman" panose="02020603050405020304" pitchFamily="18" charset="0"/>
              </a:rPr>
              <a:t>In the course of cross-examination, a witness may be asked questions:</a:t>
            </a:r>
          </a:p>
          <a:p>
            <a:pPr marL="400050" indent="-400050" algn="just">
              <a:lnSpc>
                <a:spcPct val="100000"/>
              </a:lnSpc>
              <a:buFont typeface="Tw Cen MT" panose="020B0602020104020603" pitchFamily="34" charset="0"/>
              <a:buAutoNum type="romanLcParenBoth"/>
            </a:pPr>
            <a:r>
              <a:rPr lang="en-US" sz="1600" dirty="0">
                <a:latin typeface="Times New Roman" panose="02020603050405020304" pitchFamily="18" charset="0"/>
                <a:cs typeface="Times New Roman" panose="02020603050405020304" pitchFamily="18" charset="0"/>
              </a:rPr>
              <a:t>To test his veracity;</a:t>
            </a:r>
          </a:p>
          <a:p>
            <a:pPr marL="400050" indent="-400050" algn="just">
              <a:lnSpc>
                <a:spcPct val="100000"/>
              </a:lnSpc>
              <a:buFont typeface="Tw Cen MT" panose="020B0602020104020603" pitchFamily="34" charset="0"/>
              <a:buAutoNum type="romanLcParenBoth"/>
            </a:pPr>
            <a:r>
              <a:rPr lang="en-US" sz="1600" dirty="0">
                <a:latin typeface="Times New Roman" panose="02020603050405020304" pitchFamily="18" charset="0"/>
                <a:cs typeface="Times New Roman" panose="02020603050405020304" pitchFamily="18" charset="0"/>
              </a:rPr>
              <a:t>To discover who he is and what his position in life is;</a:t>
            </a:r>
          </a:p>
          <a:p>
            <a:pPr marL="400050" indent="-400050" algn="just">
              <a:lnSpc>
                <a:spcPct val="100000"/>
              </a:lnSpc>
              <a:buFont typeface="Tw Cen MT" panose="020B0602020104020603" pitchFamily="34" charset="0"/>
              <a:buAutoNum type="romanLcParenBoth"/>
            </a:pPr>
            <a:r>
              <a:rPr lang="en-US" sz="1600" dirty="0">
                <a:latin typeface="Times New Roman" panose="02020603050405020304" pitchFamily="18" charset="0"/>
                <a:cs typeface="Times New Roman" panose="02020603050405020304" pitchFamily="18" charset="0"/>
              </a:rPr>
              <a:t>To shake his credit by injuring his character, although his answer might criminate him or expose him to penalty or forfeiture.</a:t>
            </a:r>
          </a:p>
        </p:txBody>
      </p:sp>
    </p:spTree>
    <p:extLst>
      <p:ext uri="{BB962C8B-B14F-4D97-AF65-F5344CB8AC3E}">
        <p14:creationId xmlns:p14="http://schemas.microsoft.com/office/powerpoint/2010/main" val="34319965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Omission to Cross-examine</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a:bodyPr>
          <a:lstStyle/>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is a well-established rule of evidence that a party should put to each of his opponents witnesses so much of his case as concerns that particular witness; if no such questions are put, the courts presume that the witnesses account has been accepted.</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it is intended to suggest that a witness was not speaking the truth upon a particular point, his attention must first be directed to the fact by cross-examination so that the witness may have an opportunity of giving an explanation.</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a party has declined to avail himself of the opportunity to put his essential and material case in cross-examination, it must follow that he believed that the testimony given could not be disputed.</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not a technical rule of evidence. It is a rule of essential justice.</a:t>
            </a:r>
          </a:p>
        </p:txBody>
      </p:sp>
    </p:spTree>
    <p:extLst>
      <p:ext uri="{BB962C8B-B14F-4D97-AF65-F5344CB8AC3E}">
        <p14:creationId xmlns:p14="http://schemas.microsoft.com/office/powerpoint/2010/main" val="37546606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fontScale="90000"/>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Cross-Examination of Witnesses of Co-accused or Co-defendants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a:bodyPr>
          <a:lstStyle/>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Where two prisoners are tried together and one gives evidence affecting the other, the other prisoner has a right to cross-examine.</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Evidence of witnesses examined in defense on behalf of one accused and cross-examined on behalf of another accused is admissible as against the latter.</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may be otherwise where that other accused had no opportunity by the Magistrate or the judge to explain the circumstance appearing in such evidence.</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Where the parties arrayed as defendants in a suit have taken contradictory stands on a relevant and material issue, they shall be adversary to each other and are entitled to exercise their right of cross-examination against each other.</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Where evidence produced by a partner defendant was found admissible against other co-defendant partners, it was held that the co-defendants have a right of cross-examination of such defendant partner.</a:t>
            </a:r>
          </a:p>
        </p:txBody>
      </p:sp>
    </p:spTree>
    <p:extLst>
      <p:ext uri="{BB962C8B-B14F-4D97-AF65-F5344CB8AC3E}">
        <p14:creationId xmlns:p14="http://schemas.microsoft.com/office/powerpoint/2010/main" val="31977254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8" y="254140"/>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Cross-examination of Witness called by Court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a:xfrm>
            <a:off x="1097851" y="1765738"/>
            <a:ext cx="9720073" cy="378372"/>
          </a:xfrm>
        </p:spPr>
        <p:txBody>
          <a:bodyP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If the witness called by the court gives against the complaint, he would have right to cross-examine such a witness.</a:t>
            </a:r>
          </a:p>
        </p:txBody>
      </p:sp>
      <p:sp>
        <p:nvSpPr>
          <p:cNvPr id="3" name="Title 1">
            <a:extLst>
              <a:ext uri="{FF2B5EF4-FFF2-40B4-BE49-F238E27FC236}">
                <a16:creationId xmlns:a16="http://schemas.microsoft.com/office/drawing/2014/main" id="{BE420589-862E-1A3F-9BE4-A81E760F0841}"/>
              </a:ext>
            </a:extLst>
          </p:cNvPr>
          <p:cNvSpPr txBox="1">
            <a:spLocks/>
          </p:cNvSpPr>
          <p:nvPr/>
        </p:nvSpPr>
        <p:spPr>
          <a:xfrm>
            <a:off x="1097849" y="2291676"/>
            <a:ext cx="999629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 opportunity for cross-examine – Effect</a:t>
            </a:r>
          </a:p>
        </p:txBody>
      </p:sp>
      <p:sp>
        <p:nvSpPr>
          <p:cNvPr id="6" name="TextBox 5">
            <a:extLst>
              <a:ext uri="{FF2B5EF4-FFF2-40B4-BE49-F238E27FC236}">
                <a16:creationId xmlns:a16="http://schemas.microsoft.com/office/drawing/2014/main" id="{00B83097-8D65-8841-CF1E-1726CCC9F48E}"/>
              </a:ext>
            </a:extLst>
          </p:cNvPr>
          <p:cNvSpPr txBox="1"/>
          <p:nvPr/>
        </p:nvSpPr>
        <p:spPr>
          <a:xfrm>
            <a:off x="1171573" y="3938858"/>
            <a:ext cx="9922573" cy="255454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From the fact that it was not recorded in the depositions of the witnesses that there was no cross-examination, it can be said that, in fact, there was no cross-examination or that the request of the party to cross-examine was disallowed.</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If the pleaders do not turn up in court at the right moment to cross-examine the opposite party’s witnesses, it cannot be made a ground of attack against the orders passed as the court is not bound to wait for any length of time and waste public time waiting for the pleaders arrival.</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When the accused was denied the opportunity to cross-examine the witness; the conviction based on the statement of the witness cannot be upheld; and such evidence must be excluded from consideration. Refusal of permission to cross-examine the prosecution witness is not proper and against all principles of justice.</a:t>
            </a:r>
          </a:p>
        </p:txBody>
      </p:sp>
    </p:spTree>
    <p:extLst>
      <p:ext uri="{BB962C8B-B14F-4D97-AF65-F5344CB8AC3E}">
        <p14:creationId xmlns:p14="http://schemas.microsoft.com/office/powerpoint/2010/main" val="26014861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8" y="254140"/>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for cross-examination – Power of court to limit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a:xfrm>
            <a:off x="1097851" y="1945370"/>
            <a:ext cx="9720073" cy="977462"/>
          </a:xfrm>
        </p:spPr>
        <p:txBody>
          <a:bodyPr>
            <a:no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The Privy Council held that the judge has always discretion as to how far the cross-examination may go and how long it may continue; a fair and reasonable exercise of his discretion will not generally be questioned by an appellant court.</a:t>
            </a:r>
          </a:p>
        </p:txBody>
      </p:sp>
      <p:sp>
        <p:nvSpPr>
          <p:cNvPr id="3" name="Title 1">
            <a:extLst>
              <a:ext uri="{FF2B5EF4-FFF2-40B4-BE49-F238E27FC236}">
                <a16:creationId xmlns:a16="http://schemas.microsoft.com/office/drawing/2014/main" id="{BE420589-862E-1A3F-9BE4-A81E760F0841}"/>
              </a:ext>
            </a:extLst>
          </p:cNvPr>
          <p:cNvSpPr txBox="1">
            <a:spLocks/>
          </p:cNvSpPr>
          <p:nvPr/>
        </p:nvSpPr>
        <p:spPr>
          <a:xfrm>
            <a:off x="1097851" y="2922832"/>
            <a:ext cx="9996297"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Delayed Cross-Examination</a:t>
            </a:r>
          </a:p>
        </p:txBody>
      </p:sp>
      <p:sp>
        <p:nvSpPr>
          <p:cNvPr id="6" name="TextBox 5">
            <a:extLst>
              <a:ext uri="{FF2B5EF4-FFF2-40B4-BE49-F238E27FC236}">
                <a16:creationId xmlns:a16="http://schemas.microsoft.com/office/drawing/2014/main" id="{00B83097-8D65-8841-CF1E-1726CCC9F48E}"/>
              </a:ext>
            </a:extLst>
          </p:cNvPr>
          <p:cNvSpPr txBox="1"/>
          <p:nvPr/>
        </p:nvSpPr>
        <p:spPr>
          <a:xfrm>
            <a:off x="1171573" y="4327855"/>
            <a:ext cx="9922573" cy="1815882"/>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Delayed cross-examination does not affect the credibility of the witnesses when earlier version of such witnesses was found to be consistent with other evidence and conviction could be based on such evidence.</a:t>
            </a:r>
          </a:p>
          <a:p>
            <a:pPr algn="just"/>
            <a:endParaRPr lang="en-US" sz="1600" dirty="0">
              <a:latin typeface="Times New Roman" panose="02020603050405020304" pitchFamily="18" charset="0"/>
              <a:cs typeface="Times New Roman" panose="02020603050405020304" pitchFamily="18" charset="0"/>
            </a:endParaRPr>
          </a:p>
          <a:p>
            <a:pPr algn="ctr"/>
            <a:r>
              <a:rPr lang="en-US" sz="1600" b="1" dirty="0">
                <a:solidFill>
                  <a:schemeClr val="accent1"/>
                </a:solidFill>
                <a:latin typeface="Times New Roman" panose="02020603050405020304" pitchFamily="18" charset="0"/>
                <a:cs typeface="Times New Roman" panose="02020603050405020304" pitchFamily="18" charset="0"/>
              </a:rPr>
              <a:t>Section 138 of Evidence Act and Section 311 of CrPC: </a:t>
            </a:r>
          </a:p>
          <a:p>
            <a:pPr algn="just"/>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Provisions of </a:t>
            </a:r>
            <a:r>
              <a:rPr lang="en-US" sz="1600" b="1" dirty="0">
                <a:solidFill>
                  <a:schemeClr val="accent1"/>
                </a:solidFill>
                <a:latin typeface="Times New Roman" panose="02020603050405020304" pitchFamily="18" charset="0"/>
                <a:cs typeface="Times New Roman" panose="02020603050405020304" pitchFamily="18" charset="0"/>
              </a:rPr>
              <a:t>Section 138 of the Evidence Act</a:t>
            </a:r>
            <a:r>
              <a:rPr lang="en-US" sz="1600" dirty="0">
                <a:latin typeface="Times New Roman" panose="02020603050405020304" pitchFamily="18" charset="0"/>
                <a:cs typeface="Times New Roman" panose="02020603050405020304" pitchFamily="18" charset="0"/>
              </a:rPr>
              <a:t> and </a:t>
            </a:r>
            <a:r>
              <a:rPr lang="en-US" sz="1600" b="1" dirty="0">
                <a:solidFill>
                  <a:schemeClr val="accent1"/>
                </a:solidFill>
                <a:latin typeface="Times New Roman" panose="02020603050405020304" pitchFamily="18" charset="0"/>
                <a:cs typeface="Times New Roman" panose="02020603050405020304" pitchFamily="18" charset="0"/>
              </a:rPr>
              <a:t>Section 311 of the CrPC </a:t>
            </a:r>
            <a:r>
              <a:rPr lang="en-US" sz="1600" dirty="0">
                <a:latin typeface="Times New Roman" panose="02020603050405020304" pitchFamily="18" charset="0"/>
                <a:cs typeface="Times New Roman" panose="02020603050405020304" pitchFamily="18" charset="0"/>
              </a:rPr>
              <a:t>are complementary and not conflicting with one another.</a:t>
            </a:r>
          </a:p>
        </p:txBody>
      </p:sp>
    </p:spTree>
    <p:extLst>
      <p:ext uri="{BB962C8B-B14F-4D97-AF65-F5344CB8AC3E}">
        <p14:creationId xmlns:p14="http://schemas.microsoft.com/office/powerpoint/2010/main" val="37616924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Hostile Witness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A witness who is antagonistic to the party calling them and, being unwilling to tell the truth, may have to be asked leading questions.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A </a:t>
            </a:r>
            <a:r>
              <a:rPr lang="en-US" sz="1600" b="1" dirty="0">
                <a:solidFill>
                  <a:schemeClr val="accent1"/>
                </a:solidFill>
                <a:latin typeface="Times New Roman" panose="02020603050405020304" pitchFamily="18" charset="0"/>
                <a:cs typeface="Times New Roman" panose="02020603050405020304" pitchFamily="18" charset="0"/>
              </a:rPr>
              <a:t>Hostile Witness</a:t>
            </a:r>
            <a:r>
              <a:rPr lang="en-US" sz="1600" dirty="0">
                <a:latin typeface="Times New Roman" panose="02020603050405020304" pitchFamily="18" charset="0"/>
                <a:cs typeface="Times New Roman" panose="02020603050405020304" pitchFamily="18" charset="0"/>
              </a:rPr>
              <a:t> is also known as an </a:t>
            </a:r>
            <a:r>
              <a:rPr lang="en-US" sz="1600" b="1" i="1" dirty="0">
                <a:solidFill>
                  <a:schemeClr val="accent1"/>
                </a:solidFill>
                <a:latin typeface="Times New Roman" panose="02020603050405020304" pitchFamily="18" charset="0"/>
                <a:cs typeface="Times New Roman" panose="02020603050405020304" pitchFamily="18" charset="0"/>
              </a:rPr>
              <a:t>adverse witness or an </a:t>
            </a:r>
            <a:r>
              <a:rPr lang="en-US" sz="1600" b="1" i="1" dirty="0" err="1">
                <a:solidFill>
                  <a:schemeClr val="accent1"/>
                </a:solidFill>
                <a:latin typeface="Times New Roman" panose="02020603050405020304" pitchFamily="18" charset="0"/>
                <a:cs typeface="Times New Roman" panose="02020603050405020304" pitchFamily="18" charset="0"/>
              </a:rPr>
              <a:t>unfavourable</a:t>
            </a:r>
            <a:r>
              <a:rPr lang="en-US" sz="1600" b="1" i="1" dirty="0">
                <a:solidFill>
                  <a:schemeClr val="accent1"/>
                </a:solidFill>
                <a:latin typeface="Times New Roman" panose="02020603050405020304" pitchFamily="18" charset="0"/>
                <a:cs typeface="Times New Roman" panose="02020603050405020304" pitchFamily="18" charset="0"/>
              </a:rPr>
              <a:t> witness</a:t>
            </a:r>
            <a:r>
              <a:rPr lang="en-US" sz="1600" dirty="0">
                <a:latin typeface="Times New Roman" panose="02020603050405020304" pitchFamily="18" charset="0"/>
                <a:cs typeface="Times New Roman" panose="02020603050405020304" pitchFamily="18" charset="0"/>
              </a:rPr>
              <a:t>. He is a witness at trial whose testimony on direct examination is either openly antagonistic or appears to be contrary to the legal position of the party who called the witness.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witness can be asked: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Leading questions under </a:t>
            </a:r>
            <a:r>
              <a:rPr lang="en-US" sz="1600" b="1" dirty="0">
                <a:solidFill>
                  <a:schemeClr val="accent1"/>
                </a:solidFill>
                <a:latin typeface="Times New Roman" panose="02020603050405020304" pitchFamily="18" charset="0"/>
                <a:cs typeface="Times New Roman" panose="02020603050405020304" pitchFamily="18" charset="0"/>
              </a:rPr>
              <a:t>Section 143</a:t>
            </a:r>
            <a:r>
              <a:rPr lang="en-US" sz="16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Questions relating to his previous statements in writing under </a:t>
            </a:r>
            <a:r>
              <a:rPr lang="en-US" sz="1600" b="1" dirty="0">
                <a:solidFill>
                  <a:schemeClr val="accent1"/>
                </a:solidFill>
                <a:latin typeface="Times New Roman" panose="02020603050405020304" pitchFamily="18" charset="0"/>
                <a:cs typeface="Times New Roman" panose="02020603050405020304" pitchFamily="18" charset="0"/>
              </a:rPr>
              <a:t>Section 145</a:t>
            </a:r>
            <a:r>
              <a:rPr lang="en-US" sz="1600" dirty="0">
                <a:latin typeface="Times New Roman" panose="02020603050405020304" pitchFamily="18" charset="0"/>
                <a:cs typeface="Times New Roman" panose="02020603050405020304" pitchFamily="18" charset="0"/>
              </a:rPr>
              <a:t>, and</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Questions which tend to test his veracity under </a:t>
            </a:r>
            <a:r>
              <a:rPr lang="en-US" sz="1600" b="1" dirty="0">
                <a:solidFill>
                  <a:schemeClr val="accent1"/>
                </a:solidFill>
                <a:latin typeface="Times New Roman" panose="02020603050405020304" pitchFamily="18" charset="0"/>
                <a:cs typeface="Times New Roman" panose="02020603050405020304" pitchFamily="18" charset="0"/>
              </a:rPr>
              <a:t>Section 146</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052507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Impeaching Credit of Witness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a:bodyPr>
          <a:lstStyle/>
          <a:p>
            <a:pPr marL="0" indent="0" algn="just">
              <a:lnSpc>
                <a:spcPct val="100000"/>
              </a:lnSpc>
              <a:buNone/>
            </a:pPr>
            <a:r>
              <a:rPr lang="en-US" sz="1600" dirty="0">
                <a:latin typeface="Times New Roman" panose="02020603050405020304" pitchFamily="18" charset="0"/>
                <a:cs typeface="Times New Roman" panose="02020603050405020304" pitchFamily="18" charset="0"/>
              </a:rPr>
              <a:t>The credit of a witness may be impeached in the following ways by the adverse party, or with the consent of the court, by the party who calls him:</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Evidence of persons that the witness is unworthy of credit;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Proof that the witness has been bribed, or has accept the offer of a bribe, or has received any other 	    	   corrupt inducement;</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Former statements inconsistent with the present evidence;</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	– General immoral character of the prosecutrix in cases of rape or attempt to ravish.</a:t>
            </a:r>
          </a:p>
        </p:txBody>
      </p:sp>
    </p:spTree>
    <p:extLst>
      <p:ext uri="{BB962C8B-B14F-4D97-AF65-F5344CB8AC3E}">
        <p14:creationId xmlns:p14="http://schemas.microsoft.com/office/powerpoint/2010/main" val="41892539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AAE4-CE4A-D4C1-F9E0-3B450484D2C9}"/>
              </a:ext>
            </a:extLst>
          </p:cNvPr>
          <p:cNvSpPr>
            <a:spLocks noGrp="1"/>
          </p:cNvSpPr>
          <p:nvPr>
            <p:ph type="title"/>
          </p:nvPr>
        </p:nvSpPr>
        <p:spPr>
          <a:xfrm>
            <a:off x="1024127" y="585216"/>
            <a:ext cx="9996297" cy="1499616"/>
          </a:xfrm>
        </p:spPr>
        <p:txBody>
          <a:bodyPr>
            <a:normAutofit/>
          </a:bodyPr>
          <a:lstStyle/>
          <a:p>
            <a:pPr algn="just">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Refreshing Memory</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B65448A-94B6-DFB2-07F4-B39CC6E621A4}"/>
              </a:ext>
            </a:extLst>
          </p:cNvPr>
          <p:cNvSpPr>
            <a:spLocks noGrp="1"/>
          </p:cNvSpPr>
          <p:nvPr>
            <p:ph idx="1"/>
          </p:nvPr>
        </p:nvSpPr>
        <p:spPr/>
        <p:txBody>
          <a:bodyPr>
            <a:normAutofit/>
          </a:bodyPr>
          <a:lstStyle/>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witness may, while under examination, refers his memory by referring to any writing made by him at the time of the transaction concerning which he is questioned, or so soon afterwards that the court considers it likely that the transaction was at the fresh in his memory.</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witness may also refer to any such writing made by any other person, and read by the witness within the time aforesaid, if he read it he knew it to be correct.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witness may use copy of documents to refresh memory- Whenever a witness may refresh his memory by reference to any document, he may, with the permission of the court, refer to a copy of such document;</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Provided the court be satisfied that there is sufficient reason for the non-production of the original.</a:t>
            </a:r>
          </a:p>
          <a:p>
            <a:pPr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 expert may refresh his memory by reference to professional treaties.</a:t>
            </a:r>
          </a:p>
        </p:txBody>
      </p:sp>
    </p:spTree>
    <p:extLst>
      <p:ext uri="{BB962C8B-B14F-4D97-AF65-F5344CB8AC3E}">
        <p14:creationId xmlns:p14="http://schemas.microsoft.com/office/powerpoint/2010/main" val="868424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5042</TotalTime>
  <Words>21785</Words>
  <Application>Microsoft Office PowerPoint</Application>
  <PresentationFormat>Widescreen</PresentationFormat>
  <Paragraphs>942</Paragraphs>
  <Slides>116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116</vt:i4>
      </vt:variant>
    </vt:vector>
  </HeadingPairs>
  <TitlesOfParts>
    <vt:vector size="123" baseType="lpstr">
      <vt:lpstr>Arial</vt:lpstr>
      <vt:lpstr>Times New Roman</vt:lpstr>
      <vt:lpstr>Times-Roman</vt:lpstr>
      <vt:lpstr>Tw Cen MT</vt:lpstr>
      <vt:lpstr>Tw Cen MT Condensed</vt:lpstr>
      <vt:lpstr>Wingdings 3</vt:lpstr>
      <vt:lpstr>Integral</vt:lpstr>
      <vt:lpstr>Unit – iv (introduction to forensic science and law)</vt:lpstr>
      <vt:lpstr>What is law?</vt:lpstr>
      <vt:lpstr>Definition of law</vt:lpstr>
      <vt:lpstr>Different laws in India</vt:lpstr>
      <vt:lpstr>PowerPoint Presentation</vt:lpstr>
      <vt:lpstr>PowerPoint Presentation</vt:lpstr>
      <vt:lpstr>CONSTITUTION</vt:lpstr>
      <vt:lpstr>Formation of the CONSTITUTION</vt:lpstr>
      <vt:lpstr>The Preamble</vt:lpstr>
      <vt:lpstr>Fundamental Rights</vt:lpstr>
      <vt:lpstr>Fundamental Rights</vt:lpstr>
      <vt:lpstr>COURTS AND THEIR TYPES </vt:lpstr>
      <vt:lpstr>the hierarchy of CRIMINAL courts in India</vt:lpstr>
      <vt:lpstr>Types of courts in India</vt:lpstr>
      <vt:lpstr>PowerPoint Presentation</vt:lpstr>
      <vt:lpstr>PowerPoint Presentation</vt:lpstr>
      <vt:lpstr>PowerPoint Presentation</vt:lpstr>
      <vt:lpstr>FIRST INFORMATION REPORT (FIR)</vt:lpstr>
      <vt:lpstr>Procedure of filing an fir</vt:lpstr>
      <vt:lpstr>Difference between civil and criminal justice</vt:lpstr>
      <vt:lpstr>Object of punishment</vt:lpstr>
      <vt:lpstr>PowerPoint Presentation</vt:lpstr>
      <vt:lpstr>Punishment</vt:lpstr>
      <vt:lpstr>Kinds of punishment</vt:lpstr>
      <vt:lpstr>PowerPoint Presentation</vt:lpstr>
      <vt:lpstr>PowerPoint Presentation</vt:lpstr>
      <vt:lpstr>Primary and sanctioning rights</vt:lpstr>
      <vt:lpstr>Primary and secondary functions of court of law</vt:lpstr>
      <vt:lpstr>PowerPoint Presentation</vt:lpstr>
      <vt:lpstr>WHAT IS CRIME?</vt:lpstr>
      <vt:lpstr>Laws to combat crime</vt:lpstr>
      <vt:lpstr>Difference between civil and criminal laws</vt:lpstr>
      <vt:lpstr>CATEGORIES OF CRIMES</vt:lpstr>
      <vt:lpstr>TYPES of crimes</vt:lpstr>
      <vt:lpstr>causes of crimes/characteristics of criminal</vt:lpstr>
      <vt:lpstr>PowerPoint Presentation</vt:lpstr>
      <vt:lpstr>PowerPoint Presentation</vt:lpstr>
      <vt:lpstr>Essential elements of criminal law</vt:lpstr>
      <vt:lpstr>PowerPoint Presentation</vt:lpstr>
      <vt:lpstr>PowerPoint Presentation</vt:lpstr>
      <vt:lpstr>PowerPoint Presentation</vt:lpstr>
      <vt:lpstr>PowerPoint Presentation</vt:lpstr>
      <vt:lpstr>CRIMINAL PROCEDURE CODE (Crpc), 1973</vt:lpstr>
      <vt:lpstr>PowerPoint Presentation</vt:lpstr>
      <vt:lpstr>POWERS OF POLICE </vt:lpstr>
      <vt:lpstr>Procedure to be followed </vt:lpstr>
      <vt:lpstr>Procedure to be followed </vt:lpstr>
      <vt:lpstr>Cognizable offences vs. non-cognizable offences</vt:lpstr>
      <vt:lpstr>Bailable and Non- Bailable Offence</vt:lpstr>
      <vt:lpstr>CrPC SECTIONS</vt:lpstr>
      <vt:lpstr>CrPC SECTIONS</vt:lpstr>
      <vt:lpstr>CrPC SECTIONS</vt:lpstr>
      <vt:lpstr>Recent amendment to section 293, crpc</vt:lpstr>
      <vt:lpstr>Sentences which the court of chief judicial magistrate may pass</vt:lpstr>
      <vt:lpstr>Laws specific to forensic science  [Indian Penal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INDIAN EVIDENCE ACT (IEA), 1872</vt:lpstr>
      <vt:lpstr>INDIAN EVIDENCE ACT (IEA), 1872</vt:lpstr>
      <vt:lpstr>Expert witness under the Indian Evidence Act, 1872</vt:lpstr>
      <vt:lpstr>PowerPoint Presentation</vt:lpstr>
      <vt:lpstr>PowerPoint Presentation</vt:lpstr>
      <vt:lpstr>Handwriting expert’s opinion (Section 47)</vt:lpstr>
      <vt:lpstr>Handwriting expert’s opinion (Section 47)</vt:lpstr>
      <vt:lpstr>Handwriting expert’s opinion (Section 47)</vt:lpstr>
      <vt:lpstr>Opinion for Electronic evidence (Section 45A)</vt:lpstr>
      <vt:lpstr>Opinion for foreign law (Section 38 r/w Section 45)</vt:lpstr>
      <vt:lpstr>Opinion for fingerprint</vt:lpstr>
      <vt:lpstr>Opinion for Science or Art</vt:lpstr>
      <vt:lpstr>Opinion for Science or Art</vt:lpstr>
      <vt:lpstr>Opinion of Medical Expert</vt:lpstr>
      <vt:lpstr>Opinion of Medical Expert</vt:lpstr>
      <vt:lpstr>Opinion of Ballistic Expert</vt:lpstr>
      <vt:lpstr>Evidence of Tracking Dog</vt:lpstr>
      <vt:lpstr>PowerPoint Presentation</vt:lpstr>
      <vt:lpstr>What is the Evidentiary Value of an Expert Opinion?</vt:lpstr>
      <vt:lpstr>PowerPoint Presentation</vt:lpstr>
      <vt:lpstr>PowerPoint Presentation</vt:lpstr>
      <vt:lpstr>PowerPoint Presentation</vt:lpstr>
      <vt:lpstr>Cross-examination of witness</vt:lpstr>
      <vt:lpstr>examination of witness</vt:lpstr>
      <vt:lpstr>Principles of Cross-Examination</vt:lpstr>
      <vt:lpstr>Principles of Cross-Examination</vt:lpstr>
      <vt:lpstr>Who can Cross-Examine?</vt:lpstr>
      <vt:lpstr>Omission to Cross-examine</vt:lpstr>
      <vt:lpstr>Cross-Examination of Witnesses of Co-accused or Co-defendants</vt:lpstr>
      <vt:lpstr>Cross-examination of Witness called by Court</vt:lpstr>
      <vt:lpstr>Time for cross-examination – Power of court to limit</vt:lpstr>
      <vt:lpstr>Hostile Witness</vt:lpstr>
      <vt:lpstr>Impeaching Credit of Witness</vt:lpstr>
      <vt:lpstr>Refreshing Memory</vt:lpstr>
      <vt:lpstr>Bullying Cross-Examination</vt:lpstr>
      <vt:lpstr>Bullying Cross-Examination</vt:lpstr>
      <vt:lpstr>Cross-Examination of Different types of Witness</vt:lpstr>
      <vt:lpstr>Cross-Examination of Different types of Witness</vt:lpstr>
      <vt:lpstr>Re-Examination of Witness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 (introduction to forensic science and law)</dc:title>
  <dc:creator>Ashna Bhatia</dc:creator>
  <cp:lastModifiedBy>Disha Pol</cp:lastModifiedBy>
  <cp:revision>16</cp:revision>
  <dcterms:created xsi:type="dcterms:W3CDTF">2022-11-30T10:02:55Z</dcterms:created>
  <dcterms:modified xsi:type="dcterms:W3CDTF">2023-01-15T10:38:28Z</dcterms:modified>
</cp:coreProperties>
</file>