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3c8c7fa2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3c8c7fa2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3c8c7fa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3c8c7fa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3c8c7fa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3c8c7fa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a9227aa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a9227aa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a9227a9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a9227a9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a9227a9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a9227a90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a9227aa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a9227aa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a9227aa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a9227aa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a9227aa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a9227aa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a9227a90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a9227a90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H</a:t>
            </a:r>
            <a:r>
              <a:rPr lang="en" sz="1800">
                <a:solidFill>
                  <a:schemeClr val="dk1"/>
                </a:solidFill>
                <a:latin typeface="Old Standard TT"/>
                <a:ea typeface="Old Standard TT"/>
                <a:cs typeface="Old Standard TT"/>
                <a:sym typeface="Old Standard TT"/>
              </a:rPr>
              <a:t>euristic - </a:t>
            </a:r>
            <a:r>
              <a:rPr lang="en" sz="1050">
                <a:solidFill>
                  <a:schemeClr val="dk1"/>
                </a:solidFill>
                <a:highlight>
                  <a:schemeClr val="lt1"/>
                </a:highlight>
              </a:rPr>
              <a:t>enabling someone to discover or learn something for themselves.</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c8c7fa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c8c7fa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c8c7fa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c8c7fa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ortswigger.net/daily-swig/malware" TargetMode="External"/><Relationship Id="rId4" Type="http://schemas.openxmlformats.org/officeDocument/2006/relationships/hyperlink" Target="https://portswigger.net/daily-swig/dd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Tactical and Operational Reasons for Cyber War</a:t>
            </a:r>
            <a:endParaRPr b="1" sz="3100">
              <a:latin typeface="Times New Roman"/>
              <a:ea typeface="Times New Roman"/>
              <a:cs typeface="Times New Roman"/>
              <a:sym typeface="Times New Roman"/>
            </a:endParaRPr>
          </a:p>
          <a:p>
            <a:pPr indent="0" lvl="0" marL="0" rtl="0" algn="l">
              <a:spcBef>
                <a:spcPts val="0"/>
              </a:spcBef>
              <a:spcAft>
                <a:spcPts val="0"/>
              </a:spcAft>
              <a:buNone/>
            </a:pPr>
            <a:r>
              <a:t/>
            </a:r>
            <a:endParaRPr b="1" sz="3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12" name="Google Shape;112;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First-strike and sequential use of cyber capabilities seem easier to pull off, even for low-capacity actors, because the force-synchronization required for parallel use is hard to achieve.</a:t>
            </a:r>
            <a:endParaRPr/>
          </a:p>
          <a:p>
            <a:pPr indent="0" lvl="0" marL="0" rtl="0" algn="l">
              <a:spcBef>
                <a:spcPts val="1200"/>
              </a:spcBef>
              <a:spcAft>
                <a:spcPts val="0"/>
              </a:spcAft>
              <a:buNone/>
            </a:pPr>
            <a:r>
              <a:rPr lang="en"/>
              <a:t>2.	The more preparation time there is, the more likely is the success of a cyber operation.</a:t>
            </a:r>
            <a:endParaRPr/>
          </a:p>
          <a:p>
            <a:pPr indent="0" lvl="0" marL="0" rtl="0" algn="l">
              <a:spcBef>
                <a:spcPts val="1200"/>
              </a:spcBef>
              <a:spcAft>
                <a:spcPts val="0"/>
              </a:spcAft>
              <a:buNone/>
            </a:pPr>
            <a:r>
              <a:rPr lang="en"/>
              <a:t>3.	High operational complexity increases the risk of failure of any sustained cyber campaign.</a:t>
            </a:r>
            <a:endParaRPr/>
          </a:p>
          <a:p>
            <a:pPr indent="0" lvl="0" marL="0" rtl="0" algn="l">
              <a:spcBef>
                <a:spcPts val="1200"/>
              </a:spcBef>
              <a:spcAft>
                <a:spcPts val="1200"/>
              </a:spcAft>
              <a:buNone/>
            </a:pPr>
            <a:r>
              <a:rPr lang="en"/>
              <a:t>4.	If military commanders have alternative options to cyber operations with high complexity and thus uncertain reliability, they tend to choose the safer option (that is, using kinetic means to disable targets instead).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1.	The conclusio</a:t>
            </a:r>
            <a:r>
              <a:rPr lang="en"/>
              <a:t>n is that two major variables affect the utility of cyber technologies in war: the timing and operational complexity of cyber operations.</a:t>
            </a:r>
            <a:endParaRPr/>
          </a:p>
          <a:p>
            <a:pPr indent="0" lvl="0" marL="0" rtl="0" algn="l">
              <a:spcBef>
                <a:spcPts val="1200"/>
              </a:spcBef>
              <a:spcAft>
                <a:spcPts val="0"/>
              </a:spcAft>
              <a:buNone/>
            </a:pPr>
            <a:r>
              <a:rPr lang="en"/>
              <a:t>2.	Timing refers to questions of when and how long to engage in cyber operations to maximize effects. Operational complexity describes how hard it is to pull off the entire operation.</a:t>
            </a:r>
            <a:endParaRPr/>
          </a:p>
          <a:p>
            <a:pPr indent="0" lvl="0" marL="0" rtl="0" algn="l">
              <a:spcBef>
                <a:spcPts val="1200"/>
              </a:spcBef>
              <a:spcAft>
                <a:spcPts val="0"/>
              </a:spcAft>
              <a:buNone/>
            </a:pPr>
            <a:r>
              <a:rPr lang="en"/>
              <a:t>3.	Operational complexity includes various aspects such as the number of targets (one system vs. hundreds of systems to be hit at the same time), the defense level of the targets (multiple open attack surfaces vs. air-gapped systems), the availability of resources (intelligence and malware stockpile) as well as the size and internal organization and coordination of attacker teams.</a:t>
            </a:r>
            <a:endParaRPr/>
          </a:p>
          <a:p>
            <a:pPr indent="0" lvl="0" marL="0" rtl="0" algn="l">
              <a:spcBef>
                <a:spcPts val="1200"/>
              </a:spcBef>
              <a:spcAft>
                <a:spcPts val="1200"/>
              </a:spcAft>
              <a:buNone/>
            </a:pPr>
            <a:r>
              <a:rPr lang="en"/>
              <a:t>4.	The conclusion is that the argument of the all-purpose sword does not hold up completely.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Cyber technologies in war certainly have some benefits, but a lot of operational hurdles need to be overcome for them to become a perfect all-purpose sword.</a:t>
            </a:r>
            <a:endParaRPr/>
          </a:p>
          <a:p>
            <a:pPr indent="0" lvl="0" marL="0" rtl="0" algn="l">
              <a:spcBef>
                <a:spcPts val="1200"/>
              </a:spcBef>
              <a:spcAft>
                <a:spcPts val="0"/>
              </a:spcAft>
              <a:buNone/>
            </a:pPr>
            <a:r>
              <a:rPr lang="en"/>
              <a:t>6.	Right now, it seems that cyber operations are more like a specialized weapon for quick strikes, rather than for lengthy and sustained campaigns.</a:t>
            </a:r>
            <a:endParaRPr/>
          </a:p>
          <a:p>
            <a:pPr indent="0" lvl="0" marL="0" rtl="0" algn="l">
              <a:spcBef>
                <a:spcPts val="1200"/>
              </a:spcBef>
              <a:spcAft>
                <a:spcPts val="0"/>
              </a:spcAft>
              <a:buNone/>
            </a:pPr>
            <a:r>
              <a:rPr lang="en"/>
              <a:t>7.	They require a lot of training and preparation and are difficult to wield together with another type of arms.</a:t>
            </a:r>
            <a:endParaRPr/>
          </a:p>
          <a:p>
            <a:pPr indent="0" lvl="0" marL="0" rtl="0" algn="l">
              <a:spcBef>
                <a:spcPts val="1200"/>
              </a:spcBef>
              <a:spcAft>
                <a:spcPts val="1200"/>
              </a:spcAft>
              <a:buNone/>
            </a:pPr>
            <a:r>
              <a:rPr lang="en"/>
              <a:t>8.	As with all weapon types, in the end, the organizational structure and the tactics used are what determines the success rate of any given weapon.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Cyber Attack</a:t>
            </a:r>
            <a:endParaRPr/>
          </a:p>
        </p:txBody>
      </p:sp>
      <p:sp>
        <p:nvSpPr>
          <p:cNvPr id="130" name="Google Shape;130;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https://www.wired.com/story/hacktivists-pandemonium-russia-war-ukraine/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Cyber Warfare? </a:t>
            </a:r>
            <a:endParaRPr/>
          </a:p>
        </p:txBody>
      </p:sp>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Cyber warfare is typically defined as an act of war using </a:t>
            </a:r>
            <a:r>
              <a:rPr b="1" lang="en"/>
              <a:t>internet-enabled technology</a:t>
            </a:r>
            <a:r>
              <a:rPr lang="en"/>
              <a:t> to perform an attack on a nation’s digital infrastructure, such as with </a:t>
            </a:r>
            <a:r>
              <a:rPr lang="en">
                <a:uFill>
                  <a:noFill/>
                </a:uFill>
                <a:hlinkClick r:id="rId3"/>
              </a:rPr>
              <a:t>computer viruses</a:t>
            </a:r>
            <a:r>
              <a:rPr lang="en"/>
              <a:t> or a </a:t>
            </a:r>
            <a:r>
              <a:rPr lang="en">
                <a:uFill>
                  <a:noFill/>
                </a:uFill>
                <a:hlinkClick r:id="rId4"/>
              </a:rPr>
              <a:t>distributed denial-of-service</a:t>
            </a:r>
            <a:r>
              <a:rPr lang="en"/>
              <a:t> attack.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715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800"/>
              <a:t>Military theory divides war into three levels: strategic, operational, and tactical:</a:t>
            </a:r>
            <a:endParaRPr b="1" sz="1800">
              <a:solidFill>
                <a:srgbClr val="000000"/>
              </a:solidFill>
            </a:endParaRPr>
          </a:p>
          <a:p>
            <a:pPr indent="0" lvl="0" marL="0" rtl="0" algn="l">
              <a:spcBef>
                <a:spcPts val="1200"/>
              </a:spcBef>
              <a:spcAft>
                <a:spcPts val="0"/>
              </a:spcAft>
              <a:buSzPts val="990"/>
              <a:buNone/>
            </a:pPr>
            <a:r>
              <a:t/>
            </a:r>
            <a:endParaRPr b="1" sz="1800">
              <a:solidFill>
                <a:srgbClr val="000000"/>
              </a:solidFill>
            </a:endParaRPr>
          </a:p>
        </p:txBody>
      </p:sp>
      <p:sp>
        <p:nvSpPr>
          <p:cNvPr id="71" name="Google Shape;71;p15"/>
          <p:cNvSpPr txBox="1"/>
          <p:nvPr>
            <p:ph idx="1" type="body"/>
          </p:nvPr>
        </p:nvSpPr>
        <p:spPr>
          <a:xfrm>
            <a:off x="311700" y="884725"/>
            <a:ext cx="8520600" cy="402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Strategic Level</a:t>
            </a:r>
            <a:endParaRPr sz="1700"/>
          </a:p>
          <a:p>
            <a:pPr indent="-336550" lvl="0" marL="457200" rtl="0" algn="l">
              <a:spcBef>
                <a:spcPts val="0"/>
              </a:spcBef>
              <a:spcAft>
                <a:spcPts val="0"/>
              </a:spcAft>
              <a:buSzPts val="1700"/>
              <a:buAutoNum type="arabicPeriod"/>
            </a:pPr>
            <a:r>
              <a:rPr lang="en" sz="1700"/>
              <a:t>Operational Level</a:t>
            </a:r>
            <a:endParaRPr sz="1700"/>
          </a:p>
          <a:p>
            <a:pPr indent="-336550" lvl="0" marL="457200" rtl="0" algn="l">
              <a:spcBef>
                <a:spcPts val="0"/>
              </a:spcBef>
              <a:spcAft>
                <a:spcPts val="0"/>
              </a:spcAft>
              <a:buSzPts val="1700"/>
              <a:buAutoNum type="arabicPeriod"/>
            </a:pPr>
            <a:r>
              <a:rPr lang="en" sz="1700"/>
              <a:t>Tactical Level</a:t>
            </a:r>
            <a:endParaRPr sz="1700"/>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Tactical Level</a:t>
            </a:r>
            <a:endParaRPr b="1"/>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a:t>
            </a:r>
            <a:r>
              <a:rPr b="1" lang="en" sz="1700"/>
              <a:t>tactical level of war</a:t>
            </a:r>
            <a:r>
              <a:rPr lang="en" sz="1700"/>
              <a:t> is where individual battles are executed to achieve </a:t>
            </a:r>
            <a:r>
              <a:rPr b="1" lang="en" sz="1700"/>
              <a:t>military objectives assigned to tactical units or task forces</a:t>
            </a:r>
            <a:r>
              <a:rPr lang="en" sz="1700"/>
              <a:t>. </a:t>
            </a:r>
            <a:endParaRPr sz="1700"/>
          </a:p>
          <a:p>
            <a:pPr indent="-336550" lvl="0" marL="457200" rtl="0" algn="l">
              <a:spcBef>
                <a:spcPts val="0"/>
              </a:spcBef>
              <a:spcAft>
                <a:spcPts val="0"/>
              </a:spcAft>
              <a:buSzPts val="1700"/>
              <a:buChar char="➔"/>
            </a:pPr>
            <a:r>
              <a:rPr lang="en" sz="1700"/>
              <a:t>In the Army this would normally be at the Brigade/Regimental level.</a:t>
            </a:r>
            <a:endParaRPr sz="17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700"/>
              <a:t>Strategic Level</a:t>
            </a:r>
            <a:endParaRPr b="1" sz="2700"/>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a:t>
            </a:r>
            <a:r>
              <a:rPr b="1" lang="en" sz="1700"/>
              <a:t>strategic level of war</a:t>
            </a:r>
            <a:r>
              <a:rPr lang="en" sz="1700"/>
              <a:t> is where a nation, or coalition of nations, determines national political objectives that will be enforced by military forces and other instruments of national power. </a:t>
            </a:r>
            <a:endParaRPr sz="1700"/>
          </a:p>
          <a:p>
            <a:pPr indent="-336550" lvl="0" marL="457200" rtl="0" algn="l">
              <a:spcBef>
                <a:spcPts val="0"/>
              </a:spcBef>
              <a:spcAft>
                <a:spcPts val="0"/>
              </a:spcAft>
              <a:buSzPts val="1700"/>
              <a:buChar char="➔"/>
            </a:pPr>
            <a:r>
              <a:rPr lang="en" sz="1700"/>
              <a:t>This is normally controlled at the </a:t>
            </a:r>
            <a:r>
              <a:rPr b="1" lang="en" sz="1700"/>
              <a:t>Combatant Commander level and higher.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Operational Level</a:t>
            </a:r>
            <a:endParaRPr b="1"/>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a:t>
            </a:r>
            <a:r>
              <a:rPr b="1" lang="en" sz="1700"/>
              <a:t>operational level of war</a:t>
            </a:r>
            <a:r>
              <a:rPr lang="en" sz="1700"/>
              <a:t> is where multiple battles are combined into campaigns within a theater, or larger operational area. </a:t>
            </a:r>
            <a:endParaRPr sz="1700"/>
          </a:p>
          <a:p>
            <a:pPr indent="-336550" lvl="0" marL="457200" rtl="0" algn="l">
              <a:spcBef>
                <a:spcPts val="0"/>
              </a:spcBef>
              <a:spcAft>
                <a:spcPts val="0"/>
              </a:spcAft>
              <a:buSzPts val="1700"/>
              <a:buChar char="➔"/>
            </a:pPr>
            <a:r>
              <a:rPr lang="en" sz="1700"/>
              <a:t>Activities at this level link strategy and tactics by establishing operational objectives needed to achieve the strategic objectives through a series of tactical battles. </a:t>
            </a:r>
            <a:endParaRPr sz="1700"/>
          </a:p>
          <a:p>
            <a:pPr indent="-336550" lvl="0" marL="457200" rtl="0" algn="l">
              <a:spcBef>
                <a:spcPts val="0"/>
              </a:spcBef>
              <a:spcAft>
                <a:spcPts val="0"/>
              </a:spcAft>
              <a:buSzPts val="1700"/>
              <a:buChar char="➔"/>
            </a:pPr>
            <a:r>
              <a:rPr lang="en" sz="1700"/>
              <a:t>This would normally be at the </a:t>
            </a:r>
            <a:r>
              <a:rPr b="1" lang="en" sz="1700"/>
              <a:t>Joint Task Force or Division level.</a:t>
            </a:r>
            <a:endParaRPr b="1" sz="1700"/>
          </a:p>
          <a:p>
            <a:pPr indent="0" lvl="0" marL="0" rtl="0" algn="l">
              <a:spcBef>
                <a:spcPts val="1200"/>
              </a:spcBef>
              <a:spcAft>
                <a:spcPts val="0"/>
              </a:spcAft>
              <a:buClr>
                <a:schemeClr val="dk1"/>
              </a:buClr>
              <a:buSzPts val="1100"/>
              <a:buFont typeface="Arial"/>
              <a:buNone/>
            </a:pPr>
            <a:r>
              <a:t/>
            </a:r>
            <a:endParaRPr b="1"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Tactical &amp; Operational Reasons for Cyber War</a:t>
            </a:r>
            <a:endParaRPr b="1"/>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study analyzes the use of cyber capabilities in war and conflict situations.</a:t>
            </a:r>
            <a:endParaRPr/>
          </a:p>
          <a:p>
            <a:pPr indent="0" lvl="0" marL="0" rtl="0" algn="l">
              <a:spcBef>
                <a:spcPts val="1200"/>
              </a:spcBef>
              <a:spcAft>
                <a:spcPts val="0"/>
              </a:spcAft>
              <a:buNone/>
            </a:pPr>
            <a:r>
              <a:rPr lang="en"/>
              <a:t>This ppt tells a small set of cases where cyber capabilities have been used for military purposes. Using the ‘three levels of warfare’ heuristic, the study outlines the potentials and operational restrictions of military cyber operations.</a:t>
            </a:r>
            <a:endParaRPr/>
          </a:p>
          <a:p>
            <a:pPr indent="0" lvl="0" marL="0" rtl="0" algn="l">
              <a:spcBef>
                <a:spcPts val="1200"/>
              </a:spcBef>
              <a:spcAft>
                <a:spcPts val="1200"/>
              </a:spcAft>
              <a:buNone/>
            </a:pPr>
            <a:r>
              <a:rPr lang="en"/>
              <a:t>The analysis proposes a set of variables and hypotheses, such as the timing of use of cyber capabilities and the operational complexity of a cyber operation, for further theory 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314650"/>
            <a:ext cx="8520600" cy="42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North Korea’s leader, Kim Jong-un, allegedly heralded cyber capabilities as an “all-purpose sword” that guarantees “ruthless striking capability”.</a:t>
            </a:r>
            <a:endParaRPr/>
          </a:p>
          <a:p>
            <a:pPr indent="0" lvl="0" marL="0" rtl="0" algn="l">
              <a:spcBef>
                <a:spcPts val="1200"/>
              </a:spcBef>
              <a:spcAft>
                <a:spcPts val="0"/>
              </a:spcAft>
              <a:buNone/>
            </a:pPr>
            <a:r>
              <a:rPr lang="en"/>
              <a:t>Popular books, such as The Perfect Weapon by David Sanger, frame cyber capabilities as the Swiss Army knife of war, which can be used for all 184 kinds of purposes.</a:t>
            </a:r>
            <a:endParaRPr/>
          </a:p>
          <a:p>
            <a:pPr indent="0" lvl="0" marL="0" rtl="0" algn="l">
              <a:spcBef>
                <a:spcPts val="1200"/>
              </a:spcBef>
              <a:spcAft>
                <a:spcPts val="1200"/>
              </a:spcAft>
              <a:buNone/>
            </a:pPr>
            <a:r>
              <a:rPr lang="en"/>
              <a:t>Offensive cyber capabilities are often seen as “force multipliers” with high precision, global-reach, relatively low cost and potentially high impact (Smeets 2018b, 98). Strategic cyber warfare conducted by the military to shut down an adversary’s critical infrastructure, a type of “cyber Pearl Harbor,” has been hyped as the next revolution in military affairs, but has not materialized so far (Lawson 2013).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CYBER OPERATIONS IN WAR </a:t>
            </a:r>
            <a:endParaRPr/>
          </a:p>
        </p:txBody>
      </p:sp>
      <p:sp>
        <p:nvSpPr>
          <p:cNvPr id="106" name="Google Shape;106;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Cyber in war has the following characteristics.</a:t>
            </a:r>
            <a:endParaRPr/>
          </a:p>
          <a:p>
            <a:pPr indent="0" lvl="0" marL="0" rtl="0" algn="l">
              <a:spcBef>
                <a:spcPts val="1200"/>
              </a:spcBef>
              <a:spcAft>
                <a:spcPts val="0"/>
              </a:spcAft>
              <a:buNone/>
            </a:pPr>
            <a:r>
              <a:rPr lang="en"/>
              <a:t>1.	Cyber attacks in war are often conducted by military organizations, such as cyber commands. Second, these are often, but not exclusively, targeted against opponents’ military infrastructures such as headquarters, command and control, and weapon systems.</a:t>
            </a:r>
            <a:endParaRPr/>
          </a:p>
          <a:p>
            <a:pPr indent="0" lvl="0" marL="0" rtl="0" algn="l">
              <a:spcBef>
                <a:spcPts val="1200"/>
              </a:spcBef>
              <a:spcAft>
                <a:spcPts val="0"/>
              </a:spcAft>
              <a:buNone/>
            </a:pPr>
            <a:r>
              <a:rPr lang="en"/>
              <a:t>2.	Cyber attacks in war 185 are often counter-force attacks and stand in contrast to the use of strategic cyber attacks in peacetime to influence the decision calculus of adversaries (Smeets 2018b)</a:t>
            </a:r>
            <a:endParaRPr/>
          </a:p>
          <a:p>
            <a:pPr indent="0" lvl="0" marL="0" rtl="0" algn="l">
              <a:spcBef>
                <a:spcPts val="1200"/>
              </a:spcBef>
              <a:spcAft>
                <a:spcPts val="1200"/>
              </a:spcAft>
              <a:buNone/>
            </a:pPr>
            <a:r>
              <a:rPr lang="en"/>
              <a:t>3.	They serve a military rather than an intelligence purpose, such as supporting other forces in combat, and thus have a military intention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