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91" r:id="rId1"/>
  </p:sldMasterIdLst>
  <p:notesMasterIdLst>
    <p:notesMasterId r:id="rId18"/>
  </p:notesMasterIdLst>
  <p:handoutMasterIdLst>
    <p:handoutMasterId r:id="rId19"/>
  </p:handoutMasterIdLst>
  <p:sldIdLst>
    <p:sldId id="401" r:id="rId2"/>
    <p:sldId id="405" r:id="rId3"/>
    <p:sldId id="419" r:id="rId4"/>
    <p:sldId id="406" r:id="rId5"/>
    <p:sldId id="407" r:id="rId6"/>
    <p:sldId id="418" r:id="rId7"/>
    <p:sldId id="408" r:id="rId8"/>
    <p:sldId id="409" r:id="rId9"/>
    <p:sldId id="411" r:id="rId10"/>
    <p:sldId id="417" r:id="rId11"/>
    <p:sldId id="410" r:id="rId12"/>
    <p:sldId id="412" r:id="rId13"/>
    <p:sldId id="413" r:id="rId14"/>
    <p:sldId id="414" r:id="rId15"/>
    <p:sldId id="415" r:id="rId16"/>
    <p:sldId id="416" r:id="rId17"/>
  </p:sldIdLst>
  <p:sldSz cx="12192000" cy="6858000"/>
  <p:notesSz cx="6858000" cy="9144000"/>
  <p:custDataLst>
    <p:tags r:id="rId20"/>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75" autoAdjust="0"/>
    <p:restoredTop sz="98221" autoAdjust="0"/>
  </p:normalViewPr>
  <p:slideViewPr>
    <p:cSldViewPr snapToGrid="0">
      <p:cViewPr varScale="1">
        <p:scale>
          <a:sx n="109" d="100"/>
          <a:sy n="109" d="100"/>
        </p:scale>
        <p:origin x="762" y="96"/>
      </p:cViewPr>
      <p:guideLst>
        <p:guide orient="horz" pos="2160"/>
        <p:guide pos="3840"/>
      </p:guideLst>
    </p:cSldViewPr>
  </p:slideViewPr>
  <p:notesTextViewPr>
    <p:cViewPr>
      <p:scale>
        <a:sx n="100" d="100"/>
        <a:sy n="100" d="100"/>
      </p:scale>
      <p:origin x="0" y="0"/>
    </p:cViewPr>
  </p:notesTextViewPr>
  <p:sorterViewPr>
    <p:cViewPr>
      <p:scale>
        <a:sx n="65" d="100"/>
        <a:sy n="65" d="100"/>
      </p:scale>
      <p:origin x="0" y="0"/>
    </p:cViewPr>
  </p:sorterViewPr>
  <p:notesViewPr>
    <p:cSldViewPr snapToGrid="0">
      <p:cViewPr varScale="1">
        <p:scale>
          <a:sx n="88" d="100"/>
          <a:sy n="88" d="100"/>
        </p:scale>
        <p:origin x="382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4B4338-F1AA-4B2C-A673-732EE32E49B3}" type="doc">
      <dgm:prSet loTypeId="urn:microsoft.com/office/officeart/2005/8/layout/vList3#1" loCatId="list" qsTypeId="urn:microsoft.com/office/officeart/2005/8/quickstyle/simple1" qsCatId="simple" csTypeId="urn:microsoft.com/office/officeart/2005/8/colors/accent0_3" csCatId="mainScheme" phldr="1"/>
      <dgm:spPr/>
      <dgm:t>
        <a:bodyPr/>
        <a:lstStyle/>
        <a:p>
          <a:endParaRPr lang="en-US"/>
        </a:p>
      </dgm:t>
    </dgm:pt>
    <dgm:pt modelId="{20A2B073-3410-4B41-AFD2-C319D551F2F6}">
      <dgm:prSet/>
      <dgm:spPr/>
      <dgm:t>
        <a:bodyPr/>
        <a:lstStyle/>
        <a:p>
          <a:pPr rtl="0"/>
          <a:r>
            <a:rPr lang="en-US" dirty="0"/>
            <a:t>Unit-5 Information Warfare-II</a:t>
          </a:r>
          <a:endParaRPr lang="en-US" b="1" dirty="0"/>
        </a:p>
      </dgm:t>
    </dgm:pt>
    <dgm:pt modelId="{1142CEB8-B2FA-461F-8B30-19FBCE090925}" type="parTrans" cxnId="{B9383CD7-B847-4DAB-8E7F-3EF19BF1B1D9}">
      <dgm:prSet/>
      <dgm:spPr/>
      <dgm:t>
        <a:bodyPr/>
        <a:lstStyle/>
        <a:p>
          <a:endParaRPr lang="en-US"/>
        </a:p>
      </dgm:t>
    </dgm:pt>
    <dgm:pt modelId="{99DCF610-11A6-4F7E-AF3F-8555BE86D048}" type="sibTrans" cxnId="{B9383CD7-B847-4DAB-8E7F-3EF19BF1B1D9}">
      <dgm:prSet/>
      <dgm:spPr/>
      <dgm:t>
        <a:bodyPr/>
        <a:lstStyle/>
        <a:p>
          <a:endParaRPr lang="en-US"/>
        </a:p>
      </dgm:t>
    </dgm:pt>
    <dgm:pt modelId="{EE28218C-C573-449F-A0DB-C31AF1305B3E}" type="pres">
      <dgm:prSet presAssocID="{8A4B4338-F1AA-4B2C-A673-732EE32E49B3}" presName="linearFlow" presStyleCnt="0">
        <dgm:presLayoutVars>
          <dgm:dir/>
          <dgm:resizeHandles val="exact"/>
        </dgm:presLayoutVars>
      </dgm:prSet>
      <dgm:spPr/>
    </dgm:pt>
    <dgm:pt modelId="{68CADB99-1BA4-44C3-BF77-5E35DF66ACCF}" type="pres">
      <dgm:prSet presAssocID="{20A2B073-3410-4B41-AFD2-C319D551F2F6}" presName="composite" presStyleCnt="0"/>
      <dgm:spPr/>
    </dgm:pt>
    <dgm:pt modelId="{66FBA248-B44E-49EF-8FBD-D253E5C1E1B2}" type="pres">
      <dgm:prSet presAssocID="{20A2B073-3410-4B41-AFD2-C319D551F2F6}" presName="imgShp" presStyleLbl="fgImgPlace1" presStyleIdx="0" presStyleCnt="1" custLinFactX="-4598" custLinFactNeighborX="-100000" custLinFactNeighborY="-1012"/>
      <dgm:spPr>
        <a:blipFill rotWithShape="0">
          <a:blip xmlns:r="http://schemas.openxmlformats.org/officeDocument/2006/relationships" r:embed="rId1"/>
          <a:stretch>
            <a:fillRect/>
          </a:stretch>
        </a:blipFill>
      </dgm:spPr>
    </dgm:pt>
    <dgm:pt modelId="{CE6D8639-7076-4785-BC72-7199927F8C11}" type="pres">
      <dgm:prSet presAssocID="{20A2B073-3410-4B41-AFD2-C319D551F2F6}" presName="txShp" presStyleLbl="node1" presStyleIdx="0" presStyleCnt="1" custScaleX="144268" custLinFactNeighborX="2457" custLinFactNeighborY="4853">
        <dgm:presLayoutVars>
          <dgm:bulletEnabled val="1"/>
        </dgm:presLayoutVars>
      </dgm:prSet>
      <dgm:spPr/>
    </dgm:pt>
  </dgm:ptLst>
  <dgm:cxnLst>
    <dgm:cxn modelId="{5589EC27-2154-44CB-BA3E-D58B8FA47F57}" type="presOf" srcId="{8A4B4338-F1AA-4B2C-A673-732EE32E49B3}" destId="{EE28218C-C573-449F-A0DB-C31AF1305B3E}" srcOrd="0" destOrd="0" presId="urn:microsoft.com/office/officeart/2005/8/layout/vList3#1"/>
    <dgm:cxn modelId="{D14634BE-C56B-4259-B66D-8FC57801C2E9}" type="presOf" srcId="{20A2B073-3410-4B41-AFD2-C319D551F2F6}" destId="{CE6D8639-7076-4785-BC72-7199927F8C11}" srcOrd="0" destOrd="0" presId="urn:microsoft.com/office/officeart/2005/8/layout/vList3#1"/>
    <dgm:cxn modelId="{B9383CD7-B847-4DAB-8E7F-3EF19BF1B1D9}" srcId="{8A4B4338-F1AA-4B2C-A673-732EE32E49B3}" destId="{20A2B073-3410-4B41-AFD2-C319D551F2F6}" srcOrd="0" destOrd="0" parTransId="{1142CEB8-B2FA-461F-8B30-19FBCE090925}" sibTransId="{99DCF610-11A6-4F7E-AF3F-8555BE86D048}"/>
    <dgm:cxn modelId="{C3502A5A-6D8C-4F68-AE32-DB9E8A237F88}" type="presParOf" srcId="{EE28218C-C573-449F-A0DB-C31AF1305B3E}" destId="{68CADB99-1BA4-44C3-BF77-5E35DF66ACCF}" srcOrd="0" destOrd="0" presId="urn:microsoft.com/office/officeart/2005/8/layout/vList3#1"/>
    <dgm:cxn modelId="{3EE3571A-77AB-487C-BD94-1C7566549A67}" type="presParOf" srcId="{68CADB99-1BA4-44C3-BF77-5E35DF66ACCF}" destId="{66FBA248-B44E-49EF-8FBD-D253E5C1E1B2}" srcOrd="0" destOrd="0" presId="urn:microsoft.com/office/officeart/2005/8/layout/vList3#1"/>
    <dgm:cxn modelId="{C35142A3-3703-416F-A163-9436558137E7}" type="presParOf" srcId="{68CADB99-1BA4-44C3-BF77-5E35DF66ACCF}" destId="{CE6D8639-7076-4785-BC72-7199927F8C11}" srcOrd="1" destOrd="0" presId="urn:microsoft.com/office/officeart/2005/8/layout/vList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6D8639-7076-4785-BC72-7199927F8C11}">
      <dsp:nvSpPr>
        <dsp:cNvPr id="0" name=""/>
        <dsp:cNvSpPr/>
      </dsp:nvSpPr>
      <dsp:spPr>
        <a:xfrm rot="10800000">
          <a:off x="411710" y="0"/>
          <a:ext cx="10777891" cy="1217520"/>
        </a:xfrm>
        <a:prstGeom prst="homePlat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6893" tIns="213360" rIns="398272" bIns="213360" numCol="1" spcCol="1270" anchor="ctr" anchorCtr="0">
          <a:noAutofit/>
        </a:bodyPr>
        <a:lstStyle/>
        <a:p>
          <a:pPr marL="0" lvl="0" indent="0" algn="ctr" defTabSz="2489200" rtl="0">
            <a:lnSpc>
              <a:spcPct val="90000"/>
            </a:lnSpc>
            <a:spcBef>
              <a:spcPct val="0"/>
            </a:spcBef>
            <a:spcAft>
              <a:spcPct val="35000"/>
            </a:spcAft>
            <a:buNone/>
          </a:pPr>
          <a:r>
            <a:rPr lang="en-US" sz="5600" kern="1200" dirty="0"/>
            <a:t>Unit-5 Information Warfare-II</a:t>
          </a:r>
          <a:endParaRPr lang="en-US" sz="5600" b="1" kern="1200" dirty="0"/>
        </a:p>
      </dsp:txBody>
      <dsp:txXfrm rot="10800000">
        <a:off x="716090" y="0"/>
        <a:ext cx="10473511" cy="1217520"/>
      </dsp:txXfrm>
    </dsp:sp>
    <dsp:sp modelId="{66FBA248-B44E-49EF-8FBD-D253E5C1E1B2}">
      <dsp:nvSpPr>
        <dsp:cNvPr id="0" name=""/>
        <dsp:cNvSpPr/>
      </dsp:nvSpPr>
      <dsp:spPr>
        <a:xfrm>
          <a:off x="0" y="0"/>
          <a:ext cx="1217520" cy="1217520"/>
        </a:xfrm>
        <a:prstGeom prst="ellipse">
          <a:avLst/>
        </a:prstGeom>
        <a:blipFill rotWithShape="0">
          <a:blip xmlns:r="http://schemas.openxmlformats.org/officeDocument/2006/relationships" r:embed="rId1"/>
          <a:stretch>
            <a:fillRect/>
          </a:stretch>
        </a:blip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0EC0A82-C99A-45C5-A34E-0C7C5F15A5B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E21949B9-26B3-4ECC-998E-5F5DD5D2B908}"/>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100AFACA-3183-4844-94D7-DC59D9CFA96A}" type="datetimeFigureOut">
              <a:rPr lang="en-US"/>
              <a:pPr>
                <a:defRPr/>
              </a:pPr>
              <a:t>12/27/2022</a:t>
            </a:fld>
            <a:endParaRPr lang="en-US"/>
          </a:p>
        </p:txBody>
      </p:sp>
      <p:sp>
        <p:nvSpPr>
          <p:cNvPr id="4" name="Footer Placeholder 3">
            <a:extLst>
              <a:ext uri="{FF2B5EF4-FFF2-40B4-BE49-F238E27FC236}">
                <a16:creationId xmlns:a16="http://schemas.microsoft.com/office/drawing/2014/main" id="{A7AF4A87-0CAE-431F-B88C-0FBD9F62177C}"/>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US"/>
          </a:p>
        </p:txBody>
      </p:sp>
      <p:sp>
        <p:nvSpPr>
          <p:cNvPr id="5" name="Slide Number Placeholder 4">
            <a:extLst>
              <a:ext uri="{FF2B5EF4-FFF2-40B4-BE49-F238E27FC236}">
                <a16:creationId xmlns:a16="http://schemas.microsoft.com/office/drawing/2014/main" id="{2E9A354B-7925-4D5F-B655-90643428136F}"/>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69FA1100-D9F5-4B8A-B888-5AFFECCE92E4}"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7BD11AF9-F2D0-4550-8B1B-4DBE1B80901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Times New Roman" pitchFamily="18" charset="0"/>
              </a:defRPr>
            </a:lvl1pPr>
          </a:lstStyle>
          <a:p>
            <a:pPr>
              <a:defRPr/>
            </a:pPr>
            <a:endParaRPr lang="en-US"/>
          </a:p>
        </p:txBody>
      </p:sp>
      <p:sp>
        <p:nvSpPr>
          <p:cNvPr id="68611" name="Rectangle 3">
            <a:extLst>
              <a:ext uri="{FF2B5EF4-FFF2-40B4-BE49-F238E27FC236}">
                <a16:creationId xmlns:a16="http://schemas.microsoft.com/office/drawing/2014/main" id="{B7F4A7D1-1EC5-490B-B870-986CF8A5A3B4}"/>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15364" name="Rectangle 4">
            <a:extLst>
              <a:ext uri="{FF2B5EF4-FFF2-40B4-BE49-F238E27FC236}">
                <a16:creationId xmlns:a16="http://schemas.microsoft.com/office/drawing/2014/main" id="{2010C67E-8C5C-4EAB-9D94-94B68DB65179}"/>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3" name="Rectangle 5">
            <a:extLst>
              <a:ext uri="{FF2B5EF4-FFF2-40B4-BE49-F238E27FC236}">
                <a16:creationId xmlns:a16="http://schemas.microsoft.com/office/drawing/2014/main" id="{AC2796A9-7B25-45BC-8FD0-54B6FC68E012}"/>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8614" name="Rectangle 6">
            <a:extLst>
              <a:ext uri="{FF2B5EF4-FFF2-40B4-BE49-F238E27FC236}">
                <a16:creationId xmlns:a16="http://schemas.microsoft.com/office/drawing/2014/main" id="{6F163B5D-29CC-44DC-9C8A-FD3F37EEA8E8}"/>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Times New Roman" pitchFamily="18" charset="0"/>
              </a:defRPr>
            </a:lvl1pPr>
          </a:lstStyle>
          <a:p>
            <a:pPr>
              <a:defRPr/>
            </a:pPr>
            <a:endParaRPr lang="en-US"/>
          </a:p>
        </p:txBody>
      </p:sp>
      <p:sp>
        <p:nvSpPr>
          <p:cNvPr id="68615" name="Rectangle 7">
            <a:extLst>
              <a:ext uri="{FF2B5EF4-FFF2-40B4-BE49-F238E27FC236}">
                <a16:creationId xmlns:a16="http://schemas.microsoft.com/office/drawing/2014/main" id="{BF30DBF6-85F7-4FCF-89BF-533F04EC4F35}"/>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anose="02020603050405020304" pitchFamily="18" charset="0"/>
              </a:defRPr>
            </a:lvl1pPr>
          </a:lstStyle>
          <a:p>
            <a:pPr>
              <a:defRPr/>
            </a:pPr>
            <a:fld id="{55F4E05E-DEDA-464B-9E9B-C7427BC0AA3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E4B4EBB0-FDEE-4DD4-9AF3-9097E30B20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E9272DD-1931-4C09-AD89-9D46C33F4320}" type="slidenum">
              <a:rPr lang="en-US" altLang="en-US">
                <a:latin typeface="Times New Roman" panose="02020603050405020304" pitchFamily="18" charset="0"/>
              </a:rPr>
              <a:pPr/>
              <a:t>1</a:t>
            </a:fld>
            <a:endParaRPr lang="en-US" altLang="en-US">
              <a:latin typeface="Times New Roman" panose="02020603050405020304" pitchFamily="18" charset="0"/>
            </a:endParaRPr>
          </a:p>
        </p:txBody>
      </p:sp>
      <p:sp>
        <p:nvSpPr>
          <p:cNvPr id="18435" name="Rectangle 2">
            <a:extLst>
              <a:ext uri="{FF2B5EF4-FFF2-40B4-BE49-F238E27FC236}">
                <a16:creationId xmlns:a16="http://schemas.microsoft.com/office/drawing/2014/main" id="{9230A9CF-A17E-410F-9614-2132AC790820}"/>
              </a:ext>
            </a:extLst>
          </p:cNvPr>
          <p:cNvSpPr>
            <a:spLocks noGrp="1" noRot="1" noChangeAspect="1" noChangeArrowheads="1" noTextEdit="1"/>
          </p:cNvSpPr>
          <p:nvPr>
            <p:ph type="sldImg"/>
          </p:nvPr>
        </p:nvSpPr>
        <p:spPr>
          <a:xfrm>
            <a:off x="325438" y="650875"/>
            <a:ext cx="6176962" cy="3475038"/>
          </a:xfrm>
          <a:ln/>
        </p:spPr>
      </p:sp>
      <p:sp>
        <p:nvSpPr>
          <p:cNvPr id="18436" name="Rectangle 3">
            <a:extLst>
              <a:ext uri="{FF2B5EF4-FFF2-40B4-BE49-F238E27FC236}">
                <a16:creationId xmlns:a16="http://schemas.microsoft.com/office/drawing/2014/main" id="{11C144F0-73C2-4239-B6FD-A2C74385C1EB}"/>
              </a:ext>
            </a:extLst>
          </p:cNvPr>
          <p:cNvSpPr>
            <a:spLocks noGrp="1" noChangeArrowheads="1"/>
          </p:cNvSpPr>
          <p:nvPr>
            <p:ph type="body" idx="1"/>
          </p:nvPr>
        </p:nvSpPr>
        <p:spPr>
          <a:xfrm>
            <a:off x="906463" y="4341813"/>
            <a:ext cx="5011737" cy="41290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9" tIns="45789" rIns="91579" bIns="45789"/>
          <a:lstStyle/>
          <a:p>
            <a:pPr eaLnBrk="1" hangingPunct="1"/>
            <a:endParaRPr lang="en-US" altLang="en-US">
              <a:latin typeface="Arial" panose="020B0604020202020204" pitchFamily="34" charset="0"/>
            </a:endParaRPr>
          </a:p>
        </p:txBody>
      </p:sp>
      <p:sp>
        <p:nvSpPr>
          <p:cNvPr id="18437" name="Footer Placeholder 4">
            <a:extLst>
              <a:ext uri="{FF2B5EF4-FFF2-40B4-BE49-F238E27FC236}">
                <a16:creationId xmlns:a16="http://schemas.microsoft.com/office/drawing/2014/main" id="{36601D0E-15F7-4E20-87DB-B99A944D6229}"/>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a:solidFill>
            <a:schemeClr val="accent1"/>
          </a:solidFill>
        </p:spPr>
        <p:txBody>
          <a:body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47DF8809-4E2C-4F5E-8035-083515139D82}"/>
              </a:ext>
            </a:extLst>
          </p:cNvPr>
          <p:cNvSpPr>
            <a:spLocks noGrp="1"/>
          </p:cNvSpPr>
          <p:nvPr>
            <p:ph type="dt" sz="half" idx="10"/>
          </p:nvPr>
        </p:nvSpPr>
        <p:spPr/>
        <p:txBody>
          <a:bodyPr/>
          <a:lstStyle>
            <a:lvl1pPr algn="l">
              <a:defRPr/>
            </a:lvl1pPr>
          </a:lstStyle>
          <a:p>
            <a:pPr>
              <a:defRPr/>
            </a:pPr>
            <a:fld id="{7B936A80-A7C6-4889-8395-EC2789E1FEBB}" type="datetime1">
              <a:rPr lang="en-US" smtClean="0"/>
              <a:t>12/27/2022</a:t>
            </a:fld>
            <a:endParaRPr lang="en-US" dirty="0"/>
          </a:p>
        </p:txBody>
      </p:sp>
      <p:sp>
        <p:nvSpPr>
          <p:cNvPr id="5" name="Footer Placeholder 4">
            <a:extLst>
              <a:ext uri="{FF2B5EF4-FFF2-40B4-BE49-F238E27FC236}">
                <a16:creationId xmlns:a16="http://schemas.microsoft.com/office/drawing/2014/main" id="{BEB35D21-78B0-47BA-86CF-143A97F3B320}"/>
              </a:ext>
            </a:extLst>
          </p:cNvPr>
          <p:cNvSpPr>
            <a:spLocks noGrp="1"/>
          </p:cNvSpPr>
          <p:nvPr>
            <p:ph type="ftr" sz="quarter" idx="11"/>
          </p:nvPr>
        </p:nvSpPr>
        <p:spPr/>
        <p:txBody>
          <a:bodyPr/>
          <a:lstStyle>
            <a:lvl1pPr>
              <a:defRPr/>
            </a:lvl1pPr>
          </a:lstStyle>
          <a:p>
            <a:pPr>
              <a:defRPr/>
            </a:pPr>
            <a:r>
              <a:rPr lang="en-US"/>
              <a:t>Dr. Lokesh Chouhan NFSU || Information Warefare</a:t>
            </a:r>
          </a:p>
        </p:txBody>
      </p:sp>
      <p:sp>
        <p:nvSpPr>
          <p:cNvPr id="6" name="Slide Number Placeholder 5">
            <a:extLst>
              <a:ext uri="{FF2B5EF4-FFF2-40B4-BE49-F238E27FC236}">
                <a16:creationId xmlns:a16="http://schemas.microsoft.com/office/drawing/2014/main" id="{90E90876-2D8B-4A0B-BEA6-A3F3920B3EDC}"/>
              </a:ext>
            </a:extLst>
          </p:cNvPr>
          <p:cNvSpPr>
            <a:spLocks noGrp="1"/>
          </p:cNvSpPr>
          <p:nvPr>
            <p:ph type="sldNum" sz="quarter" idx="12"/>
          </p:nvPr>
        </p:nvSpPr>
        <p:spPr/>
        <p:txBody>
          <a:bodyPr/>
          <a:lstStyle>
            <a:lvl1pPr>
              <a:defRPr smtClean="0"/>
            </a:lvl1pPr>
          </a:lstStyle>
          <a:p>
            <a:pPr>
              <a:defRPr/>
            </a:pPr>
            <a:fld id="{72670702-0A25-4AC6-A260-6FBEAB59947D}" type="slidenum">
              <a:rPr lang="en-US" altLang="en-US"/>
              <a:pPr>
                <a:defRPr/>
              </a:pPr>
              <a:t>‹#›</a:t>
            </a:fld>
            <a:endParaRPr lang="en-US" altLang="en-US"/>
          </a:p>
        </p:txBody>
      </p:sp>
    </p:spTree>
    <p:extLst>
      <p:ext uri="{BB962C8B-B14F-4D97-AF65-F5344CB8AC3E}">
        <p14:creationId xmlns:p14="http://schemas.microsoft.com/office/powerpoint/2010/main" val="2070239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0E9DA9-874C-4707-AE17-377B00111544}"/>
              </a:ext>
            </a:extLst>
          </p:cNvPr>
          <p:cNvSpPr>
            <a:spLocks noGrp="1"/>
          </p:cNvSpPr>
          <p:nvPr>
            <p:ph type="dt" sz="half" idx="10"/>
          </p:nvPr>
        </p:nvSpPr>
        <p:spPr/>
        <p:txBody>
          <a:bodyPr/>
          <a:lstStyle>
            <a:lvl1pPr algn="l">
              <a:defRPr/>
            </a:lvl1pPr>
          </a:lstStyle>
          <a:p>
            <a:pPr>
              <a:defRPr/>
            </a:pPr>
            <a:fld id="{D4981E1B-E918-4530-A2DB-B52281578A98}" type="datetime1">
              <a:rPr lang="en-US" smtClean="0"/>
              <a:t>12/27/2022</a:t>
            </a:fld>
            <a:endParaRPr lang="en-US"/>
          </a:p>
        </p:txBody>
      </p:sp>
      <p:sp>
        <p:nvSpPr>
          <p:cNvPr id="5" name="Footer Placeholder 4">
            <a:extLst>
              <a:ext uri="{FF2B5EF4-FFF2-40B4-BE49-F238E27FC236}">
                <a16:creationId xmlns:a16="http://schemas.microsoft.com/office/drawing/2014/main" id="{9CDC7CC2-C289-4240-8A55-678905CCD24E}"/>
              </a:ext>
            </a:extLst>
          </p:cNvPr>
          <p:cNvSpPr>
            <a:spLocks noGrp="1"/>
          </p:cNvSpPr>
          <p:nvPr>
            <p:ph type="ftr" sz="quarter" idx="11"/>
          </p:nvPr>
        </p:nvSpPr>
        <p:spPr/>
        <p:txBody>
          <a:bodyPr/>
          <a:lstStyle>
            <a:lvl1pPr>
              <a:defRPr/>
            </a:lvl1pPr>
          </a:lstStyle>
          <a:p>
            <a:pPr>
              <a:defRPr/>
            </a:pPr>
            <a:r>
              <a:rPr lang="en-US"/>
              <a:t>Dr. Lokesh Chouhan NFSU || Information Warefare</a:t>
            </a:r>
          </a:p>
        </p:txBody>
      </p:sp>
      <p:sp>
        <p:nvSpPr>
          <p:cNvPr id="6" name="Slide Number Placeholder 5">
            <a:extLst>
              <a:ext uri="{FF2B5EF4-FFF2-40B4-BE49-F238E27FC236}">
                <a16:creationId xmlns:a16="http://schemas.microsoft.com/office/drawing/2014/main" id="{2B00792F-8913-4BA6-AFC4-927DA5CA912D}"/>
              </a:ext>
            </a:extLst>
          </p:cNvPr>
          <p:cNvSpPr>
            <a:spLocks noGrp="1"/>
          </p:cNvSpPr>
          <p:nvPr>
            <p:ph type="sldNum" sz="quarter" idx="12"/>
          </p:nvPr>
        </p:nvSpPr>
        <p:spPr/>
        <p:txBody>
          <a:bodyPr/>
          <a:lstStyle>
            <a:lvl1pPr>
              <a:defRPr smtClean="0"/>
            </a:lvl1pPr>
          </a:lstStyle>
          <a:p>
            <a:pPr>
              <a:defRPr/>
            </a:pPr>
            <a:fld id="{284C6962-2AC8-43F0-9A39-04218F39E3D7}" type="slidenum">
              <a:rPr lang="en-US" altLang="en-US"/>
              <a:pPr>
                <a:defRPr/>
              </a:pPr>
              <a:t>‹#›</a:t>
            </a:fld>
            <a:endParaRPr lang="en-US" altLang="en-US"/>
          </a:p>
        </p:txBody>
      </p:sp>
    </p:spTree>
    <p:extLst>
      <p:ext uri="{BB962C8B-B14F-4D97-AF65-F5344CB8AC3E}">
        <p14:creationId xmlns:p14="http://schemas.microsoft.com/office/powerpoint/2010/main" val="1979534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0F37DC-366C-468A-91F0-37BA94C7C511}"/>
              </a:ext>
            </a:extLst>
          </p:cNvPr>
          <p:cNvSpPr>
            <a:spLocks noGrp="1"/>
          </p:cNvSpPr>
          <p:nvPr>
            <p:ph type="dt" sz="half" idx="10"/>
          </p:nvPr>
        </p:nvSpPr>
        <p:spPr/>
        <p:txBody>
          <a:bodyPr/>
          <a:lstStyle>
            <a:lvl1pPr algn="l">
              <a:defRPr/>
            </a:lvl1pPr>
          </a:lstStyle>
          <a:p>
            <a:pPr>
              <a:defRPr/>
            </a:pPr>
            <a:fld id="{30BA0342-F785-48F2-BEB0-9C29510CBEC5}" type="datetime1">
              <a:rPr lang="en-US" smtClean="0"/>
              <a:t>12/27/2022</a:t>
            </a:fld>
            <a:endParaRPr lang="en-US"/>
          </a:p>
        </p:txBody>
      </p:sp>
      <p:sp>
        <p:nvSpPr>
          <p:cNvPr id="5" name="Footer Placeholder 4">
            <a:extLst>
              <a:ext uri="{FF2B5EF4-FFF2-40B4-BE49-F238E27FC236}">
                <a16:creationId xmlns:a16="http://schemas.microsoft.com/office/drawing/2014/main" id="{376CC1C2-D6E5-4A0E-9A08-47028C39A03A}"/>
              </a:ext>
            </a:extLst>
          </p:cNvPr>
          <p:cNvSpPr>
            <a:spLocks noGrp="1"/>
          </p:cNvSpPr>
          <p:nvPr>
            <p:ph type="ftr" sz="quarter" idx="11"/>
          </p:nvPr>
        </p:nvSpPr>
        <p:spPr/>
        <p:txBody>
          <a:bodyPr/>
          <a:lstStyle>
            <a:lvl1pPr>
              <a:defRPr/>
            </a:lvl1pPr>
          </a:lstStyle>
          <a:p>
            <a:pPr>
              <a:defRPr/>
            </a:pPr>
            <a:r>
              <a:rPr lang="en-US"/>
              <a:t>Dr. Lokesh Chouhan NFSU || Information Warefare</a:t>
            </a:r>
          </a:p>
        </p:txBody>
      </p:sp>
      <p:sp>
        <p:nvSpPr>
          <p:cNvPr id="6" name="Slide Number Placeholder 5">
            <a:extLst>
              <a:ext uri="{FF2B5EF4-FFF2-40B4-BE49-F238E27FC236}">
                <a16:creationId xmlns:a16="http://schemas.microsoft.com/office/drawing/2014/main" id="{6BCEB99E-1629-4063-972B-A37EAF67622A}"/>
              </a:ext>
            </a:extLst>
          </p:cNvPr>
          <p:cNvSpPr>
            <a:spLocks noGrp="1"/>
          </p:cNvSpPr>
          <p:nvPr>
            <p:ph type="sldNum" sz="quarter" idx="12"/>
          </p:nvPr>
        </p:nvSpPr>
        <p:spPr/>
        <p:txBody>
          <a:bodyPr/>
          <a:lstStyle>
            <a:lvl1pPr>
              <a:defRPr smtClean="0"/>
            </a:lvl1pPr>
          </a:lstStyle>
          <a:p>
            <a:pPr>
              <a:defRPr/>
            </a:pPr>
            <a:fld id="{9F8B0DCE-B110-4D1E-A5A4-9DEF8F7F9BFE}" type="slidenum">
              <a:rPr lang="en-US" altLang="en-US"/>
              <a:pPr>
                <a:defRPr/>
              </a:pPr>
              <a:t>‹#›</a:t>
            </a:fld>
            <a:endParaRPr lang="en-US" altLang="en-US"/>
          </a:p>
        </p:txBody>
      </p:sp>
    </p:spTree>
    <p:extLst>
      <p:ext uri="{BB962C8B-B14F-4D97-AF65-F5344CB8AC3E}">
        <p14:creationId xmlns:p14="http://schemas.microsoft.com/office/powerpoint/2010/main" val="2692946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15B093-A0C7-49FA-88AD-BDA416BD78B7}"/>
              </a:ext>
            </a:extLst>
          </p:cNvPr>
          <p:cNvSpPr>
            <a:spLocks noGrp="1"/>
          </p:cNvSpPr>
          <p:nvPr>
            <p:ph type="dt" sz="half" idx="10"/>
          </p:nvPr>
        </p:nvSpPr>
        <p:spPr/>
        <p:txBody>
          <a:bodyPr/>
          <a:lstStyle>
            <a:lvl1pPr>
              <a:defRPr/>
            </a:lvl1pPr>
          </a:lstStyle>
          <a:p>
            <a:pPr>
              <a:defRPr/>
            </a:pPr>
            <a:fld id="{7A3485E4-3C13-46E0-B00E-94E127F85E50}" type="datetime1">
              <a:rPr lang="en-US" smtClean="0"/>
              <a:t>12/27/2022</a:t>
            </a:fld>
            <a:endParaRPr lang="en-US"/>
          </a:p>
        </p:txBody>
      </p:sp>
      <p:sp>
        <p:nvSpPr>
          <p:cNvPr id="5" name="Footer Placeholder 4">
            <a:extLst>
              <a:ext uri="{FF2B5EF4-FFF2-40B4-BE49-F238E27FC236}">
                <a16:creationId xmlns:a16="http://schemas.microsoft.com/office/drawing/2014/main" id="{E397130C-5F70-4CA0-9867-C06006A1CF89}"/>
              </a:ext>
            </a:extLst>
          </p:cNvPr>
          <p:cNvSpPr>
            <a:spLocks noGrp="1"/>
          </p:cNvSpPr>
          <p:nvPr>
            <p:ph type="ftr" sz="quarter" idx="11"/>
          </p:nvPr>
        </p:nvSpPr>
        <p:spPr/>
        <p:txBody>
          <a:bodyPr/>
          <a:lstStyle>
            <a:lvl1pPr>
              <a:defRPr/>
            </a:lvl1pPr>
          </a:lstStyle>
          <a:p>
            <a:pPr>
              <a:defRPr/>
            </a:pPr>
            <a:r>
              <a:rPr lang="en-US"/>
              <a:t>Dr. Lokesh Chouhan NFSU || Information Warefare</a:t>
            </a:r>
          </a:p>
        </p:txBody>
      </p:sp>
      <p:sp>
        <p:nvSpPr>
          <p:cNvPr id="6" name="Slide Number Placeholder 5">
            <a:extLst>
              <a:ext uri="{FF2B5EF4-FFF2-40B4-BE49-F238E27FC236}">
                <a16:creationId xmlns:a16="http://schemas.microsoft.com/office/drawing/2014/main" id="{7E3F34D4-8555-4B5D-92D4-63A402346D62}"/>
              </a:ext>
            </a:extLst>
          </p:cNvPr>
          <p:cNvSpPr>
            <a:spLocks noGrp="1"/>
          </p:cNvSpPr>
          <p:nvPr>
            <p:ph type="sldNum" sz="quarter" idx="12"/>
          </p:nvPr>
        </p:nvSpPr>
        <p:spPr/>
        <p:txBody>
          <a:bodyPr/>
          <a:lstStyle>
            <a:lvl1pPr>
              <a:defRPr smtClean="0"/>
            </a:lvl1pPr>
          </a:lstStyle>
          <a:p>
            <a:pPr>
              <a:defRPr/>
            </a:pPr>
            <a:fld id="{F49AC1E9-5556-417F-ABD8-C4E0A8F2736C}" type="slidenum">
              <a:rPr lang="en-US" altLang="en-US"/>
              <a:pPr>
                <a:defRPr/>
              </a:pPr>
              <a:t>‹#›</a:t>
            </a:fld>
            <a:endParaRPr lang="en-US" altLang="en-US"/>
          </a:p>
        </p:txBody>
      </p:sp>
    </p:spTree>
    <p:extLst>
      <p:ext uri="{BB962C8B-B14F-4D97-AF65-F5344CB8AC3E}">
        <p14:creationId xmlns:p14="http://schemas.microsoft.com/office/powerpoint/2010/main" val="2638198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DC9C3D-80EF-471D-B684-28599260FB3C}"/>
              </a:ext>
            </a:extLst>
          </p:cNvPr>
          <p:cNvSpPr>
            <a:spLocks noGrp="1"/>
          </p:cNvSpPr>
          <p:nvPr>
            <p:ph type="dt" sz="half" idx="10"/>
          </p:nvPr>
        </p:nvSpPr>
        <p:spPr/>
        <p:txBody>
          <a:bodyPr/>
          <a:lstStyle>
            <a:lvl1pPr algn="l">
              <a:defRPr/>
            </a:lvl1pPr>
          </a:lstStyle>
          <a:p>
            <a:pPr>
              <a:defRPr/>
            </a:pPr>
            <a:fld id="{EE33CE94-078B-4283-9BFF-0F1FCAF4F1DA}" type="datetime1">
              <a:rPr lang="en-US" smtClean="0"/>
              <a:t>12/27/2022</a:t>
            </a:fld>
            <a:endParaRPr lang="en-US"/>
          </a:p>
        </p:txBody>
      </p:sp>
      <p:sp>
        <p:nvSpPr>
          <p:cNvPr id="5" name="Footer Placeholder 4">
            <a:extLst>
              <a:ext uri="{FF2B5EF4-FFF2-40B4-BE49-F238E27FC236}">
                <a16:creationId xmlns:a16="http://schemas.microsoft.com/office/drawing/2014/main" id="{82E88AFD-66DC-444E-919D-64A66B7DAC6A}"/>
              </a:ext>
            </a:extLst>
          </p:cNvPr>
          <p:cNvSpPr>
            <a:spLocks noGrp="1"/>
          </p:cNvSpPr>
          <p:nvPr>
            <p:ph type="ftr" sz="quarter" idx="11"/>
          </p:nvPr>
        </p:nvSpPr>
        <p:spPr/>
        <p:txBody>
          <a:bodyPr/>
          <a:lstStyle>
            <a:lvl1pPr>
              <a:defRPr/>
            </a:lvl1pPr>
          </a:lstStyle>
          <a:p>
            <a:pPr>
              <a:defRPr/>
            </a:pPr>
            <a:r>
              <a:rPr lang="en-US"/>
              <a:t>Dr. Lokesh Chouhan NFSU || Information Warefare</a:t>
            </a:r>
          </a:p>
        </p:txBody>
      </p:sp>
      <p:sp>
        <p:nvSpPr>
          <p:cNvPr id="6" name="Slide Number Placeholder 5">
            <a:extLst>
              <a:ext uri="{FF2B5EF4-FFF2-40B4-BE49-F238E27FC236}">
                <a16:creationId xmlns:a16="http://schemas.microsoft.com/office/drawing/2014/main" id="{076EFE06-D177-4F1A-BDBF-2744D955F900}"/>
              </a:ext>
            </a:extLst>
          </p:cNvPr>
          <p:cNvSpPr>
            <a:spLocks noGrp="1"/>
          </p:cNvSpPr>
          <p:nvPr>
            <p:ph type="sldNum" sz="quarter" idx="12"/>
          </p:nvPr>
        </p:nvSpPr>
        <p:spPr/>
        <p:txBody>
          <a:bodyPr/>
          <a:lstStyle>
            <a:lvl1pPr>
              <a:defRPr smtClean="0"/>
            </a:lvl1pPr>
          </a:lstStyle>
          <a:p>
            <a:pPr>
              <a:defRPr/>
            </a:pPr>
            <a:fld id="{1752F3E0-7A56-43B9-A330-01954B22CFDA}" type="slidenum">
              <a:rPr lang="en-US" altLang="en-US"/>
              <a:pPr>
                <a:defRPr/>
              </a:pPr>
              <a:t>‹#›</a:t>
            </a:fld>
            <a:endParaRPr lang="en-US" altLang="en-US"/>
          </a:p>
        </p:txBody>
      </p:sp>
    </p:spTree>
    <p:extLst>
      <p:ext uri="{BB962C8B-B14F-4D97-AF65-F5344CB8AC3E}">
        <p14:creationId xmlns:p14="http://schemas.microsoft.com/office/powerpoint/2010/main" val="833641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F340C1-2CEE-4495-97B0-FC96F0044AC3}"/>
              </a:ext>
            </a:extLst>
          </p:cNvPr>
          <p:cNvSpPr>
            <a:spLocks noGrp="1"/>
          </p:cNvSpPr>
          <p:nvPr>
            <p:ph type="dt" sz="half" idx="10"/>
          </p:nvPr>
        </p:nvSpPr>
        <p:spPr/>
        <p:txBody>
          <a:bodyPr/>
          <a:lstStyle>
            <a:lvl1pPr algn="l">
              <a:defRPr/>
            </a:lvl1pPr>
          </a:lstStyle>
          <a:p>
            <a:pPr>
              <a:defRPr/>
            </a:pPr>
            <a:fld id="{85D7A789-F945-4C65-8DA2-D2C016FF36AF}" type="datetime1">
              <a:rPr lang="en-US" smtClean="0"/>
              <a:t>12/27/2022</a:t>
            </a:fld>
            <a:endParaRPr lang="en-US"/>
          </a:p>
        </p:txBody>
      </p:sp>
      <p:sp>
        <p:nvSpPr>
          <p:cNvPr id="6" name="Footer Placeholder 5">
            <a:extLst>
              <a:ext uri="{FF2B5EF4-FFF2-40B4-BE49-F238E27FC236}">
                <a16:creationId xmlns:a16="http://schemas.microsoft.com/office/drawing/2014/main" id="{9CDE7D95-C2FE-4828-A15A-9A3C3C515475}"/>
              </a:ext>
            </a:extLst>
          </p:cNvPr>
          <p:cNvSpPr>
            <a:spLocks noGrp="1"/>
          </p:cNvSpPr>
          <p:nvPr>
            <p:ph type="ftr" sz="quarter" idx="11"/>
          </p:nvPr>
        </p:nvSpPr>
        <p:spPr/>
        <p:txBody>
          <a:bodyPr/>
          <a:lstStyle>
            <a:lvl1pPr>
              <a:defRPr/>
            </a:lvl1pPr>
          </a:lstStyle>
          <a:p>
            <a:pPr>
              <a:defRPr/>
            </a:pPr>
            <a:r>
              <a:rPr lang="en-US"/>
              <a:t>Dr. Lokesh Chouhan NFSU || Information Warefare</a:t>
            </a:r>
          </a:p>
        </p:txBody>
      </p:sp>
      <p:sp>
        <p:nvSpPr>
          <p:cNvPr id="7" name="Slide Number Placeholder 6">
            <a:extLst>
              <a:ext uri="{FF2B5EF4-FFF2-40B4-BE49-F238E27FC236}">
                <a16:creationId xmlns:a16="http://schemas.microsoft.com/office/drawing/2014/main" id="{81385932-6C85-4796-A306-186FE8344880}"/>
              </a:ext>
            </a:extLst>
          </p:cNvPr>
          <p:cNvSpPr>
            <a:spLocks noGrp="1"/>
          </p:cNvSpPr>
          <p:nvPr>
            <p:ph type="sldNum" sz="quarter" idx="12"/>
          </p:nvPr>
        </p:nvSpPr>
        <p:spPr/>
        <p:txBody>
          <a:bodyPr/>
          <a:lstStyle>
            <a:lvl1pPr>
              <a:defRPr smtClean="0"/>
            </a:lvl1pPr>
          </a:lstStyle>
          <a:p>
            <a:pPr>
              <a:defRPr/>
            </a:pPr>
            <a:fld id="{B1447AEA-9204-45A2-8388-A58A22AC589F}" type="slidenum">
              <a:rPr lang="en-US" altLang="en-US"/>
              <a:pPr>
                <a:defRPr/>
              </a:pPr>
              <a:t>‹#›</a:t>
            </a:fld>
            <a:endParaRPr lang="en-US" altLang="en-US"/>
          </a:p>
        </p:txBody>
      </p:sp>
    </p:spTree>
    <p:extLst>
      <p:ext uri="{BB962C8B-B14F-4D97-AF65-F5344CB8AC3E}">
        <p14:creationId xmlns:p14="http://schemas.microsoft.com/office/powerpoint/2010/main" val="2276577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3" y="1535114"/>
            <a:ext cx="5389033"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64A2A5-B63E-4AFE-8098-19117DAF27C7}"/>
              </a:ext>
            </a:extLst>
          </p:cNvPr>
          <p:cNvSpPr>
            <a:spLocks noGrp="1"/>
          </p:cNvSpPr>
          <p:nvPr>
            <p:ph type="dt" sz="half" idx="10"/>
          </p:nvPr>
        </p:nvSpPr>
        <p:spPr/>
        <p:txBody>
          <a:bodyPr/>
          <a:lstStyle>
            <a:lvl1pPr algn="l">
              <a:defRPr/>
            </a:lvl1pPr>
          </a:lstStyle>
          <a:p>
            <a:pPr>
              <a:defRPr/>
            </a:pPr>
            <a:fld id="{3CD7B900-A31C-4B22-BF6B-0A64A249C8A0}" type="datetime1">
              <a:rPr lang="en-US" smtClean="0"/>
              <a:t>12/27/2022</a:t>
            </a:fld>
            <a:endParaRPr lang="en-US"/>
          </a:p>
        </p:txBody>
      </p:sp>
      <p:sp>
        <p:nvSpPr>
          <p:cNvPr id="8" name="Footer Placeholder 7">
            <a:extLst>
              <a:ext uri="{FF2B5EF4-FFF2-40B4-BE49-F238E27FC236}">
                <a16:creationId xmlns:a16="http://schemas.microsoft.com/office/drawing/2014/main" id="{5B5B293C-307F-4734-A2D8-910333D5652D}"/>
              </a:ext>
            </a:extLst>
          </p:cNvPr>
          <p:cNvSpPr>
            <a:spLocks noGrp="1"/>
          </p:cNvSpPr>
          <p:nvPr>
            <p:ph type="ftr" sz="quarter" idx="11"/>
          </p:nvPr>
        </p:nvSpPr>
        <p:spPr/>
        <p:txBody>
          <a:bodyPr/>
          <a:lstStyle>
            <a:lvl1pPr>
              <a:defRPr/>
            </a:lvl1pPr>
          </a:lstStyle>
          <a:p>
            <a:pPr>
              <a:defRPr/>
            </a:pPr>
            <a:r>
              <a:rPr lang="en-US"/>
              <a:t>Dr. Lokesh Chouhan NFSU || Information Warefare</a:t>
            </a:r>
          </a:p>
        </p:txBody>
      </p:sp>
      <p:sp>
        <p:nvSpPr>
          <p:cNvPr id="9" name="Slide Number Placeholder 8">
            <a:extLst>
              <a:ext uri="{FF2B5EF4-FFF2-40B4-BE49-F238E27FC236}">
                <a16:creationId xmlns:a16="http://schemas.microsoft.com/office/drawing/2014/main" id="{F41F6889-3E5C-4A85-BBEE-6C7C5E88913A}"/>
              </a:ext>
            </a:extLst>
          </p:cNvPr>
          <p:cNvSpPr>
            <a:spLocks noGrp="1"/>
          </p:cNvSpPr>
          <p:nvPr>
            <p:ph type="sldNum" sz="quarter" idx="12"/>
          </p:nvPr>
        </p:nvSpPr>
        <p:spPr/>
        <p:txBody>
          <a:bodyPr/>
          <a:lstStyle>
            <a:lvl1pPr>
              <a:defRPr smtClean="0"/>
            </a:lvl1pPr>
          </a:lstStyle>
          <a:p>
            <a:pPr>
              <a:defRPr/>
            </a:pPr>
            <a:fld id="{8DBBEC14-12D0-41C5-8B0D-628985018449}" type="slidenum">
              <a:rPr lang="en-US" altLang="en-US"/>
              <a:pPr>
                <a:defRPr/>
              </a:pPr>
              <a:t>‹#›</a:t>
            </a:fld>
            <a:endParaRPr lang="en-US" altLang="en-US"/>
          </a:p>
        </p:txBody>
      </p:sp>
    </p:spTree>
    <p:extLst>
      <p:ext uri="{BB962C8B-B14F-4D97-AF65-F5344CB8AC3E}">
        <p14:creationId xmlns:p14="http://schemas.microsoft.com/office/powerpoint/2010/main" val="1509916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E2A81E-EA63-45F3-91AE-576191291C4C}"/>
              </a:ext>
            </a:extLst>
          </p:cNvPr>
          <p:cNvSpPr>
            <a:spLocks noGrp="1"/>
          </p:cNvSpPr>
          <p:nvPr>
            <p:ph type="dt" sz="half" idx="10"/>
          </p:nvPr>
        </p:nvSpPr>
        <p:spPr/>
        <p:txBody>
          <a:bodyPr/>
          <a:lstStyle>
            <a:lvl1pPr>
              <a:defRPr/>
            </a:lvl1pPr>
          </a:lstStyle>
          <a:p>
            <a:pPr>
              <a:defRPr/>
            </a:pPr>
            <a:fld id="{5A144553-98B1-401A-94C9-7022BDBCF630}" type="datetime1">
              <a:rPr lang="en-US" smtClean="0"/>
              <a:t>12/27/2022</a:t>
            </a:fld>
            <a:endParaRPr lang="en-US"/>
          </a:p>
        </p:txBody>
      </p:sp>
      <p:sp>
        <p:nvSpPr>
          <p:cNvPr id="4" name="Footer Placeholder 3">
            <a:extLst>
              <a:ext uri="{FF2B5EF4-FFF2-40B4-BE49-F238E27FC236}">
                <a16:creationId xmlns:a16="http://schemas.microsoft.com/office/drawing/2014/main" id="{47F9B639-4DFC-4F90-8DCE-4C45ABE87967}"/>
              </a:ext>
            </a:extLst>
          </p:cNvPr>
          <p:cNvSpPr>
            <a:spLocks noGrp="1"/>
          </p:cNvSpPr>
          <p:nvPr>
            <p:ph type="ftr" sz="quarter" idx="11"/>
          </p:nvPr>
        </p:nvSpPr>
        <p:spPr/>
        <p:txBody>
          <a:bodyPr/>
          <a:lstStyle>
            <a:lvl1pPr>
              <a:defRPr/>
            </a:lvl1pPr>
          </a:lstStyle>
          <a:p>
            <a:pPr>
              <a:defRPr/>
            </a:pPr>
            <a:r>
              <a:rPr lang="en-US"/>
              <a:t>Dr. Lokesh Chouhan NFSU || Information Warefare</a:t>
            </a:r>
          </a:p>
        </p:txBody>
      </p:sp>
      <p:sp>
        <p:nvSpPr>
          <p:cNvPr id="5" name="Slide Number Placeholder 4">
            <a:extLst>
              <a:ext uri="{FF2B5EF4-FFF2-40B4-BE49-F238E27FC236}">
                <a16:creationId xmlns:a16="http://schemas.microsoft.com/office/drawing/2014/main" id="{B5C2A9EE-7E89-423D-91F9-FAB7B6D1C541}"/>
              </a:ext>
            </a:extLst>
          </p:cNvPr>
          <p:cNvSpPr>
            <a:spLocks noGrp="1"/>
          </p:cNvSpPr>
          <p:nvPr>
            <p:ph type="sldNum" sz="quarter" idx="12"/>
          </p:nvPr>
        </p:nvSpPr>
        <p:spPr/>
        <p:txBody>
          <a:bodyPr/>
          <a:lstStyle>
            <a:lvl1pPr>
              <a:defRPr smtClean="0"/>
            </a:lvl1pPr>
          </a:lstStyle>
          <a:p>
            <a:pPr>
              <a:defRPr/>
            </a:pPr>
            <a:fld id="{F1A4E42F-B25E-4779-890F-0836CE7BDEDD}" type="slidenum">
              <a:rPr lang="en-US" altLang="en-US"/>
              <a:pPr>
                <a:defRPr/>
              </a:pPr>
              <a:t>‹#›</a:t>
            </a:fld>
            <a:endParaRPr lang="en-US" altLang="en-US"/>
          </a:p>
        </p:txBody>
      </p:sp>
    </p:spTree>
    <p:extLst>
      <p:ext uri="{BB962C8B-B14F-4D97-AF65-F5344CB8AC3E}">
        <p14:creationId xmlns:p14="http://schemas.microsoft.com/office/powerpoint/2010/main" val="1442442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8507F9-C2D8-45B1-9B24-7A44D5AC0DDE}"/>
              </a:ext>
            </a:extLst>
          </p:cNvPr>
          <p:cNvSpPr>
            <a:spLocks noGrp="1"/>
          </p:cNvSpPr>
          <p:nvPr>
            <p:ph type="dt" sz="half" idx="10"/>
          </p:nvPr>
        </p:nvSpPr>
        <p:spPr/>
        <p:txBody>
          <a:bodyPr/>
          <a:lstStyle>
            <a:lvl1pPr algn="l">
              <a:defRPr/>
            </a:lvl1pPr>
          </a:lstStyle>
          <a:p>
            <a:pPr>
              <a:defRPr/>
            </a:pPr>
            <a:fld id="{1B1B143E-EE6C-476F-9ACF-97E25D560CB2}" type="datetime1">
              <a:rPr lang="en-US" smtClean="0"/>
              <a:t>12/27/2022</a:t>
            </a:fld>
            <a:endParaRPr lang="en-US"/>
          </a:p>
        </p:txBody>
      </p:sp>
      <p:sp>
        <p:nvSpPr>
          <p:cNvPr id="3" name="Footer Placeholder 2">
            <a:extLst>
              <a:ext uri="{FF2B5EF4-FFF2-40B4-BE49-F238E27FC236}">
                <a16:creationId xmlns:a16="http://schemas.microsoft.com/office/drawing/2014/main" id="{1EAE027E-71C3-4C95-AAB8-4820EDB37CB9}"/>
              </a:ext>
            </a:extLst>
          </p:cNvPr>
          <p:cNvSpPr>
            <a:spLocks noGrp="1"/>
          </p:cNvSpPr>
          <p:nvPr>
            <p:ph type="ftr" sz="quarter" idx="11"/>
          </p:nvPr>
        </p:nvSpPr>
        <p:spPr/>
        <p:txBody>
          <a:bodyPr/>
          <a:lstStyle>
            <a:lvl1pPr>
              <a:defRPr/>
            </a:lvl1pPr>
          </a:lstStyle>
          <a:p>
            <a:pPr>
              <a:defRPr/>
            </a:pPr>
            <a:r>
              <a:rPr lang="en-US"/>
              <a:t>Dr. Lokesh Chouhan NFSU || Information Warefare</a:t>
            </a:r>
          </a:p>
        </p:txBody>
      </p:sp>
      <p:sp>
        <p:nvSpPr>
          <p:cNvPr id="4" name="Slide Number Placeholder 3">
            <a:extLst>
              <a:ext uri="{FF2B5EF4-FFF2-40B4-BE49-F238E27FC236}">
                <a16:creationId xmlns:a16="http://schemas.microsoft.com/office/drawing/2014/main" id="{AF7BE661-FE20-40A1-9AA6-5760D82AA6CD}"/>
              </a:ext>
            </a:extLst>
          </p:cNvPr>
          <p:cNvSpPr>
            <a:spLocks noGrp="1"/>
          </p:cNvSpPr>
          <p:nvPr>
            <p:ph type="sldNum" sz="quarter" idx="12"/>
          </p:nvPr>
        </p:nvSpPr>
        <p:spPr/>
        <p:txBody>
          <a:bodyPr/>
          <a:lstStyle>
            <a:lvl1pPr>
              <a:defRPr smtClean="0"/>
            </a:lvl1pPr>
          </a:lstStyle>
          <a:p>
            <a:pPr>
              <a:defRPr/>
            </a:pPr>
            <a:fld id="{D920FE85-5A7C-46BE-AE59-987EF97C1E54}" type="slidenum">
              <a:rPr lang="en-US" altLang="en-US"/>
              <a:pPr>
                <a:defRPr/>
              </a:pPr>
              <a:t>‹#›</a:t>
            </a:fld>
            <a:endParaRPr lang="en-US" altLang="en-US"/>
          </a:p>
        </p:txBody>
      </p:sp>
    </p:spTree>
    <p:extLst>
      <p:ext uri="{BB962C8B-B14F-4D97-AF65-F5344CB8AC3E}">
        <p14:creationId xmlns:p14="http://schemas.microsoft.com/office/powerpoint/2010/main" val="1482241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6" y="273050"/>
            <a:ext cx="4011084"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4"/>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6"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CED2EB91-FF00-4559-BC55-8E6904714379}"/>
              </a:ext>
            </a:extLst>
          </p:cNvPr>
          <p:cNvSpPr>
            <a:spLocks noGrp="1"/>
          </p:cNvSpPr>
          <p:nvPr>
            <p:ph type="dt" sz="half" idx="10"/>
          </p:nvPr>
        </p:nvSpPr>
        <p:spPr/>
        <p:txBody>
          <a:bodyPr/>
          <a:lstStyle>
            <a:lvl1pPr>
              <a:defRPr/>
            </a:lvl1pPr>
          </a:lstStyle>
          <a:p>
            <a:pPr>
              <a:defRPr/>
            </a:pPr>
            <a:fld id="{7A9CCFFF-CB2B-4170-9A31-727EB4FFD046}" type="datetime1">
              <a:rPr lang="en-US" smtClean="0"/>
              <a:t>12/27/2022</a:t>
            </a:fld>
            <a:endParaRPr lang="en-US" dirty="0"/>
          </a:p>
        </p:txBody>
      </p:sp>
      <p:sp>
        <p:nvSpPr>
          <p:cNvPr id="6" name="Footer Placeholder 5">
            <a:extLst>
              <a:ext uri="{FF2B5EF4-FFF2-40B4-BE49-F238E27FC236}">
                <a16:creationId xmlns:a16="http://schemas.microsoft.com/office/drawing/2014/main" id="{BE58D98F-5E63-4BF7-B1E7-A58A73E45694}"/>
              </a:ext>
            </a:extLst>
          </p:cNvPr>
          <p:cNvSpPr>
            <a:spLocks noGrp="1"/>
          </p:cNvSpPr>
          <p:nvPr>
            <p:ph type="ftr" sz="quarter" idx="11"/>
          </p:nvPr>
        </p:nvSpPr>
        <p:spPr/>
        <p:txBody>
          <a:bodyPr/>
          <a:lstStyle>
            <a:lvl1pPr>
              <a:defRPr/>
            </a:lvl1pPr>
          </a:lstStyle>
          <a:p>
            <a:pPr>
              <a:defRPr/>
            </a:pPr>
            <a:r>
              <a:rPr lang="en-US"/>
              <a:t>Dr. Lokesh Chouhan NFSU || Information Warefare</a:t>
            </a:r>
          </a:p>
        </p:txBody>
      </p:sp>
      <p:sp>
        <p:nvSpPr>
          <p:cNvPr id="7" name="Slide Number Placeholder 6">
            <a:extLst>
              <a:ext uri="{FF2B5EF4-FFF2-40B4-BE49-F238E27FC236}">
                <a16:creationId xmlns:a16="http://schemas.microsoft.com/office/drawing/2014/main" id="{5DD63D6A-1F7B-4C79-9139-7320D7F223D5}"/>
              </a:ext>
            </a:extLst>
          </p:cNvPr>
          <p:cNvSpPr>
            <a:spLocks noGrp="1"/>
          </p:cNvSpPr>
          <p:nvPr>
            <p:ph type="sldNum" sz="quarter" idx="12"/>
          </p:nvPr>
        </p:nvSpPr>
        <p:spPr/>
        <p:txBody>
          <a:bodyPr/>
          <a:lstStyle>
            <a:lvl1pPr>
              <a:defRPr smtClean="0"/>
            </a:lvl1pPr>
          </a:lstStyle>
          <a:p>
            <a:pPr>
              <a:defRPr/>
            </a:pPr>
            <a:fld id="{AF7EA0EA-1D1D-488C-BAF0-69B1C7FA0DEA}" type="slidenum">
              <a:rPr lang="en-US" altLang="en-US"/>
              <a:pPr>
                <a:defRPr/>
              </a:pPr>
              <a:t>‹#›</a:t>
            </a:fld>
            <a:endParaRPr lang="en-US" altLang="en-US"/>
          </a:p>
        </p:txBody>
      </p:sp>
    </p:spTree>
    <p:extLst>
      <p:ext uri="{BB962C8B-B14F-4D97-AF65-F5344CB8AC3E}">
        <p14:creationId xmlns:p14="http://schemas.microsoft.com/office/powerpoint/2010/main" val="1827525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2"/>
            <a:ext cx="73152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40"/>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83CA59B7-13DA-433B-B444-1D47FB415A9A}"/>
              </a:ext>
            </a:extLst>
          </p:cNvPr>
          <p:cNvSpPr>
            <a:spLocks noGrp="1"/>
          </p:cNvSpPr>
          <p:nvPr>
            <p:ph type="dt" sz="half" idx="10"/>
          </p:nvPr>
        </p:nvSpPr>
        <p:spPr/>
        <p:txBody>
          <a:bodyPr/>
          <a:lstStyle>
            <a:lvl1pPr>
              <a:defRPr/>
            </a:lvl1pPr>
          </a:lstStyle>
          <a:p>
            <a:pPr>
              <a:defRPr/>
            </a:pPr>
            <a:fld id="{30F5C55D-97D8-4BD6-ABB5-FB6A65CAF214}" type="datetime1">
              <a:rPr lang="en-US" smtClean="0"/>
              <a:t>12/27/2022</a:t>
            </a:fld>
            <a:endParaRPr lang="en-US"/>
          </a:p>
        </p:txBody>
      </p:sp>
      <p:sp>
        <p:nvSpPr>
          <p:cNvPr id="6" name="Footer Placeholder 5">
            <a:extLst>
              <a:ext uri="{FF2B5EF4-FFF2-40B4-BE49-F238E27FC236}">
                <a16:creationId xmlns:a16="http://schemas.microsoft.com/office/drawing/2014/main" id="{7B016724-4841-46B2-AD50-22638CC3DA96}"/>
              </a:ext>
            </a:extLst>
          </p:cNvPr>
          <p:cNvSpPr>
            <a:spLocks noGrp="1"/>
          </p:cNvSpPr>
          <p:nvPr>
            <p:ph type="ftr" sz="quarter" idx="11"/>
          </p:nvPr>
        </p:nvSpPr>
        <p:spPr/>
        <p:txBody>
          <a:bodyPr/>
          <a:lstStyle>
            <a:lvl1pPr>
              <a:defRPr/>
            </a:lvl1pPr>
          </a:lstStyle>
          <a:p>
            <a:pPr>
              <a:defRPr/>
            </a:pPr>
            <a:r>
              <a:rPr lang="en-US"/>
              <a:t>Dr. Lokesh Chouhan NFSU || Information Warefare</a:t>
            </a:r>
          </a:p>
        </p:txBody>
      </p:sp>
      <p:sp>
        <p:nvSpPr>
          <p:cNvPr id="7" name="Slide Number Placeholder 6">
            <a:extLst>
              <a:ext uri="{FF2B5EF4-FFF2-40B4-BE49-F238E27FC236}">
                <a16:creationId xmlns:a16="http://schemas.microsoft.com/office/drawing/2014/main" id="{822E23D1-FC9C-45A0-89BB-83DF85877F29}"/>
              </a:ext>
            </a:extLst>
          </p:cNvPr>
          <p:cNvSpPr>
            <a:spLocks noGrp="1"/>
          </p:cNvSpPr>
          <p:nvPr>
            <p:ph type="sldNum" sz="quarter" idx="12"/>
          </p:nvPr>
        </p:nvSpPr>
        <p:spPr/>
        <p:txBody>
          <a:bodyPr/>
          <a:lstStyle>
            <a:lvl1pPr>
              <a:defRPr smtClean="0"/>
            </a:lvl1pPr>
          </a:lstStyle>
          <a:p>
            <a:pPr>
              <a:defRPr/>
            </a:pPr>
            <a:fld id="{C8D26F0B-8B0E-4753-B0BD-260BFB9CBB9E}" type="slidenum">
              <a:rPr lang="en-US" altLang="en-US"/>
              <a:pPr>
                <a:defRPr/>
              </a:pPr>
              <a:t>‹#›</a:t>
            </a:fld>
            <a:endParaRPr lang="en-US" altLang="en-US"/>
          </a:p>
        </p:txBody>
      </p:sp>
    </p:spTree>
    <p:extLst>
      <p:ext uri="{BB962C8B-B14F-4D97-AF65-F5344CB8AC3E}">
        <p14:creationId xmlns:p14="http://schemas.microsoft.com/office/powerpoint/2010/main" val="1991573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F9E4139-ECD9-4D0D-AB3D-6F11BB850EF3}"/>
              </a:ext>
            </a:extLst>
          </p:cNvPr>
          <p:cNvSpPr>
            <a:spLocks noGrp="1"/>
          </p:cNvSpPr>
          <p:nvPr>
            <p:ph type="title"/>
          </p:nvPr>
        </p:nvSpPr>
        <p:spPr bwMode="auto">
          <a:xfrm>
            <a:off x="673100" y="568325"/>
            <a:ext cx="10972800" cy="5953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70BA3488-C276-4B0E-A956-D2B788277D12}"/>
              </a:ext>
            </a:extLst>
          </p:cNvPr>
          <p:cNvSpPr>
            <a:spLocks noGrp="1"/>
          </p:cNvSpPr>
          <p:nvPr>
            <p:ph type="body" idx="1"/>
          </p:nvPr>
        </p:nvSpPr>
        <p:spPr bwMode="auto">
          <a:xfrm>
            <a:off x="673100" y="1350963"/>
            <a:ext cx="10972800" cy="550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12399D9-CD01-4C65-AB14-41AE6A199CE2}"/>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r" eaLnBrk="1" hangingPunct="1">
              <a:defRPr sz="1200">
                <a:solidFill>
                  <a:schemeClr val="tx1">
                    <a:tint val="75000"/>
                  </a:schemeClr>
                </a:solidFill>
                <a:latin typeface="Arial" charset="0"/>
              </a:defRPr>
            </a:lvl1pPr>
          </a:lstStyle>
          <a:p>
            <a:pPr>
              <a:defRPr/>
            </a:pPr>
            <a:fld id="{21DF6EEA-A19B-4B90-BA54-6498526B02B5}" type="datetime1">
              <a:rPr lang="en-US" smtClean="0"/>
              <a:t>12/27/2022</a:t>
            </a:fld>
            <a:endParaRPr lang="en-US" dirty="0">
              <a:solidFill>
                <a:schemeClr val="tx2"/>
              </a:solidFill>
            </a:endParaRPr>
          </a:p>
        </p:txBody>
      </p:sp>
      <p:sp>
        <p:nvSpPr>
          <p:cNvPr id="5" name="Footer Placeholder 4">
            <a:extLst>
              <a:ext uri="{FF2B5EF4-FFF2-40B4-BE49-F238E27FC236}">
                <a16:creationId xmlns:a16="http://schemas.microsoft.com/office/drawing/2014/main" id="{6514839A-7B44-4A99-9537-533855FB4496}"/>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defRPr>
            </a:lvl1pPr>
          </a:lstStyle>
          <a:p>
            <a:pPr>
              <a:defRPr/>
            </a:pPr>
            <a:r>
              <a:rPr lang="en-US"/>
              <a:t>Dr. Lokesh Chouhan NFSU || Information Warefare</a:t>
            </a:r>
          </a:p>
        </p:txBody>
      </p:sp>
      <p:sp>
        <p:nvSpPr>
          <p:cNvPr id="6" name="Slide Number Placeholder 5">
            <a:extLst>
              <a:ext uri="{FF2B5EF4-FFF2-40B4-BE49-F238E27FC236}">
                <a16:creationId xmlns:a16="http://schemas.microsoft.com/office/drawing/2014/main" id="{5E69A5E9-DF6D-4F12-A854-20D21D80D6F6}"/>
              </a:ext>
            </a:extLst>
          </p:cNvPr>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B577E924-A622-44AB-ABB0-B92BF0B0A1BB}" type="slidenum">
              <a:rPr lang="en-US" altLang="en-US"/>
              <a:pPr>
                <a:defRPr/>
              </a:pPr>
              <a:t>‹#›</a:t>
            </a:fld>
            <a:endParaRPr lang="en-US" altLang="en-US"/>
          </a:p>
        </p:txBody>
      </p:sp>
      <p:sp>
        <p:nvSpPr>
          <p:cNvPr id="1031" name="Rectangle 11">
            <a:extLst>
              <a:ext uri="{FF2B5EF4-FFF2-40B4-BE49-F238E27FC236}">
                <a16:creationId xmlns:a16="http://schemas.microsoft.com/office/drawing/2014/main" id="{0AF7A750-53BA-4BB3-864C-9EF23BEB1279}"/>
              </a:ext>
            </a:extLst>
          </p:cNvPr>
          <p:cNvSpPr>
            <a:spLocks noChangeArrowheads="1"/>
          </p:cNvSpPr>
          <p:nvPr userDrawn="1"/>
        </p:nvSpPr>
        <p:spPr bwMode="auto">
          <a:xfrm>
            <a:off x="3295650" y="44450"/>
            <a:ext cx="5543550" cy="460375"/>
          </a:xfrm>
          <a:prstGeom prst="rect">
            <a:avLst/>
          </a:prstGeom>
          <a:noFill/>
          <a:ln>
            <a:noFill/>
          </a:ln>
          <a:effectLst>
            <a:prstShdw prst="shdw17" dist="17961" dir="2700000">
              <a:srgbClr val="959596"/>
            </a:prstShdw>
          </a:effectLst>
        </p:spPr>
        <p:txBody>
          <a:bodyPr lIns="0" tIns="-15870" rIns="0" bIns="-1587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hi-IN" altLang="en-US" sz="1600">
                <a:solidFill>
                  <a:schemeClr val="tx2"/>
                </a:solidFill>
                <a:latin typeface="inherit"/>
              </a:rPr>
              <a:t>राष्ट्रीय न्यायिक विज्ञान विश्वविद्यालय</a:t>
            </a:r>
            <a:endParaRPr lang="en-IN" altLang="en-US" sz="1600">
              <a:solidFill>
                <a:schemeClr val="tx2"/>
              </a:solidFill>
              <a:latin typeface="inherit"/>
              <a:cs typeface="Mangal" panose="02040503050203030202" pitchFamily="18" charset="0"/>
            </a:endParaRPr>
          </a:p>
          <a:p>
            <a:pPr algn="ctr">
              <a:defRPr/>
            </a:pPr>
            <a:r>
              <a:rPr lang="en-US" altLang="en-US" sz="1600">
                <a:solidFill>
                  <a:schemeClr val="tx2"/>
                </a:solidFill>
              </a:rPr>
              <a:t>National Forensic Sciences University </a:t>
            </a:r>
          </a:p>
        </p:txBody>
      </p:sp>
      <p:pic>
        <p:nvPicPr>
          <p:cNvPr id="1032" name="Picture 6">
            <a:extLst>
              <a:ext uri="{FF2B5EF4-FFF2-40B4-BE49-F238E27FC236}">
                <a16:creationId xmlns:a16="http://schemas.microsoft.com/office/drawing/2014/main" id="{79A9F8DC-67E1-4CEA-8F5C-1C2FE61971CB}"/>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69863" y="44450"/>
            <a:ext cx="1535112"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0">
            <a:extLst>
              <a:ext uri="{FF2B5EF4-FFF2-40B4-BE49-F238E27FC236}">
                <a16:creationId xmlns:a16="http://schemas.microsoft.com/office/drawing/2014/main" id="{8C5F8767-8CCE-467C-A217-031C935372B1}"/>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1571288" y="26988"/>
            <a:ext cx="5778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467" r:id="rId1"/>
    <p:sldLayoutId id="2147485468" r:id="rId2"/>
    <p:sldLayoutId id="2147485469" r:id="rId3"/>
    <p:sldLayoutId id="2147485470" r:id="rId4"/>
    <p:sldLayoutId id="2147485471" r:id="rId5"/>
    <p:sldLayoutId id="2147485472" r:id="rId6"/>
    <p:sldLayoutId id="2147485473" r:id="rId7"/>
    <p:sldLayoutId id="2147485474" r:id="rId8"/>
    <p:sldLayoutId id="2147485475" r:id="rId9"/>
    <p:sldLayoutId id="2147485476" r:id="rId10"/>
    <p:sldLayoutId id="2147485477" r:id="rId11"/>
  </p:sldLayoutIdLst>
  <p:hf sldNum="0" hdr="0" dt="0"/>
  <p:txStyles>
    <p:titleStyle>
      <a:lvl1pPr algn="ctr" rtl="0" eaLnBrk="0" fontAlgn="base" hangingPunct="0">
        <a:spcBef>
          <a:spcPct val="0"/>
        </a:spcBef>
        <a:spcAft>
          <a:spcPct val="0"/>
        </a:spcAft>
        <a:defRPr sz="3200" kern="1200">
          <a:solidFill>
            <a:schemeClr val="bg1"/>
          </a:solidFill>
          <a:latin typeface="+mj-lt"/>
          <a:ea typeface="+mj-ea"/>
          <a:cs typeface="+mj-cs"/>
        </a:defRPr>
      </a:lvl1pPr>
      <a:lvl2pPr algn="ctr" rtl="0" eaLnBrk="0" fontAlgn="base" hangingPunct="0">
        <a:spcBef>
          <a:spcPct val="0"/>
        </a:spcBef>
        <a:spcAft>
          <a:spcPct val="0"/>
        </a:spcAft>
        <a:defRPr sz="3200">
          <a:solidFill>
            <a:schemeClr val="bg1"/>
          </a:solidFill>
          <a:latin typeface="Calibri" pitchFamily="34" charset="0"/>
        </a:defRPr>
      </a:lvl2pPr>
      <a:lvl3pPr algn="ctr" rtl="0" eaLnBrk="0" fontAlgn="base" hangingPunct="0">
        <a:spcBef>
          <a:spcPct val="0"/>
        </a:spcBef>
        <a:spcAft>
          <a:spcPct val="0"/>
        </a:spcAft>
        <a:defRPr sz="3200">
          <a:solidFill>
            <a:schemeClr val="bg1"/>
          </a:solidFill>
          <a:latin typeface="Calibri" pitchFamily="34" charset="0"/>
        </a:defRPr>
      </a:lvl3pPr>
      <a:lvl4pPr algn="ctr" rtl="0" eaLnBrk="0" fontAlgn="base" hangingPunct="0">
        <a:spcBef>
          <a:spcPct val="0"/>
        </a:spcBef>
        <a:spcAft>
          <a:spcPct val="0"/>
        </a:spcAft>
        <a:defRPr sz="3200">
          <a:solidFill>
            <a:schemeClr val="bg1"/>
          </a:solidFill>
          <a:latin typeface="Calibri" pitchFamily="34" charset="0"/>
        </a:defRPr>
      </a:lvl4pPr>
      <a:lvl5pPr algn="ctr" rtl="0" eaLnBrk="0" fontAlgn="base" hangingPunct="0">
        <a:spcBef>
          <a:spcPct val="0"/>
        </a:spcBef>
        <a:spcAft>
          <a:spcPct val="0"/>
        </a:spcAft>
        <a:defRPr sz="3200">
          <a:solidFill>
            <a:schemeClr val="bg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eg"/><Relationship Id="rId13" Type="http://schemas.openxmlformats.org/officeDocument/2006/relationships/image" Target="../media/image9.jpe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image" Target="../media/image7.png"/><Relationship Id="rId5" Type="http://schemas.openxmlformats.org/officeDocument/2006/relationships/diagramQuickStyle" Target="../diagrams/quickStyle1.xml"/><Relationship Id="rId10" Type="http://schemas.openxmlformats.org/officeDocument/2006/relationships/image" Target="../media/image6.jpeg"/><Relationship Id="rId4" Type="http://schemas.openxmlformats.org/officeDocument/2006/relationships/diagramLayout" Target="../diagrams/layout1.xml"/><Relationship Id="rId9" Type="http://schemas.openxmlformats.org/officeDocument/2006/relationships/image" Target="../media/image5.jpeg"/><Relationship Id="rId14" Type="http://schemas.openxmlformats.org/officeDocument/2006/relationships/image" Target="../media/image10.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44858540-726B-475B-96C6-A3DC77A2DAA8}"/>
              </a:ext>
            </a:extLst>
          </p:cNvPr>
          <p:cNvSpPr>
            <a:spLocks noGrp="1"/>
          </p:cNvSpPr>
          <p:nvPr>
            <p:ph type="subTitle" idx="1"/>
          </p:nvPr>
        </p:nvSpPr>
        <p:spPr>
          <a:xfrm>
            <a:off x="1524000" y="5759450"/>
            <a:ext cx="10431463" cy="987425"/>
          </a:xfrm>
        </p:spPr>
        <p:txBody>
          <a:bodyPr/>
          <a:lstStyle/>
          <a:p>
            <a:pPr eaLnBrk="1" hangingPunct="1"/>
            <a:r>
              <a:rPr lang="en-US" altLang="en-US" sz="2400">
                <a:solidFill>
                  <a:schemeClr val="tx2"/>
                </a:solidFill>
              </a:rPr>
              <a:t>E-Mail: Lokeshchouhan@gmail.com, Lokesh.chouhan_goa@nfsu.ac.in </a:t>
            </a:r>
          </a:p>
          <a:p>
            <a:r>
              <a:rPr lang="en-US" altLang="en-US" sz="2400">
                <a:solidFill>
                  <a:schemeClr val="tx2"/>
                </a:solidFill>
              </a:rPr>
              <a:t>Mob: +91-898924399, 9827235155</a:t>
            </a:r>
          </a:p>
        </p:txBody>
      </p:sp>
      <p:sp>
        <p:nvSpPr>
          <p:cNvPr id="7" name="Rectangle 6">
            <a:extLst>
              <a:ext uri="{FF2B5EF4-FFF2-40B4-BE49-F238E27FC236}">
                <a16:creationId xmlns:a16="http://schemas.microsoft.com/office/drawing/2014/main" id="{B1E6D6DE-8386-447A-9465-8FF48CEA6515}"/>
              </a:ext>
            </a:extLst>
          </p:cNvPr>
          <p:cNvSpPr/>
          <p:nvPr/>
        </p:nvSpPr>
        <p:spPr>
          <a:xfrm>
            <a:off x="2990850" y="3508375"/>
            <a:ext cx="6272213" cy="954088"/>
          </a:xfrm>
          <a:prstGeom prst="rect">
            <a:avLst/>
          </a:prstGeom>
        </p:spPr>
        <p:txBody>
          <a:bodyPr>
            <a:spAutoFit/>
          </a:bodyPr>
          <a:lstStyle/>
          <a:p>
            <a:pPr algn="ctr" eaLnBrk="1" hangingPunct="1">
              <a:defRPr/>
            </a:pPr>
            <a:r>
              <a:rPr lang="en-US" sz="3200" b="1" dirty="0">
                <a:solidFill>
                  <a:schemeClr val="tx2"/>
                </a:solidFill>
                <a:latin typeface="+mj-lt"/>
              </a:rPr>
              <a:t>Dr. </a:t>
            </a:r>
            <a:r>
              <a:rPr lang="en-US" sz="3200" b="1" dirty="0" err="1">
                <a:solidFill>
                  <a:schemeClr val="tx2"/>
                </a:solidFill>
                <a:latin typeface="+mj-lt"/>
              </a:rPr>
              <a:t>Lokesh</a:t>
            </a:r>
            <a:r>
              <a:rPr lang="en-US" sz="3200" b="1" dirty="0">
                <a:solidFill>
                  <a:schemeClr val="tx2"/>
                </a:solidFill>
                <a:latin typeface="+mj-lt"/>
              </a:rPr>
              <a:t> </a:t>
            </a:r>
            <a:r>
              <a:rPr lang="en-US" sz="3200" b="1" dirty="0" err="1">
                <a:solidFill>
                  <a:schemeClr val="tx2"/>
                </a:solidFill>
                <a:latin typeface="+mj-lt"/>
              </a:rPr>
              <a:t>Chouhan</a:t>
            </a:r>
            <a:endParaRPr lang="en-US" sz="3200" b="1" dirty="0">
              <a:solidFill>
                <a:schemeClr val="tx2"/>
              </a:solidFill>
              <a:latin typeface="+mj-lt"/>
            </a:endParaRPr>
          </a:p>
          <a:p>
            <a:pPr algn="ctr" eaLnBrk="1" hangingPunct="1">
              <a:defRPr/>
            </a:pPr>
            <a:r>
              <a:rPr lang="en-US" sz="2400" b="1" dirty="0">
                <a:solidFill>
                  <a:schemeClr val="tx2"/>
                </a:solidFill>
                <a:latin typeface="+mj-lt"/>
              </a:rPr>
              <a:t>Associate Professor</a:t>
            </a:r>
          </a:p>
        </p:txBody>
      </p:sp>
      <p:cxnSp>
        <p:nvCxnSpPr>
          <p:cNvPr id="21" name="Straight Connector 20">
            <a:extLst>
              <a:ext uri="{FF2B5EF4-FFF2-40B4-BE49-F238E27FC236}">
                <a16:creationId xmlns:a16="http://schemas.microsoft.com/office/drawing/2014/main" id="{374026E9-F160-42CA-B215-67959544030F}"/>
              </a:ext>
            </a:extLst>
          </p:cNvPr>
          <p:cNvCxnSpPr/>
          <p:nvPr/>
        </p:nvCxnSpPr>
        <p:spPr>
          <a:xfrm flipV="1">
            <a:off x="0" y="3398838"/>
            <a:ext cx="12192000" cy="8572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8A3C151-F511-495C-B91D-4ADE17923060}"/>
              </a:ext>
            </a:extLst>
          </p:cNvPr>
          <p:cNvCxnSpPr/>
          <p:nvPr/>
        </p:nvCxnSpPr>
        <p:spPr>
          <a:xfrm flipV="1">
            <a:off x="0" y="1863725"/>
            <a:ext cx="12192000" cy="7938"/>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15" name="Diagram 14">
            <a:extLst>
              <a:ext uri="{FF2B5EF4-FFF2-40B4-BE49-F238E27FC236}">
                <a16:creationId xmlns:a16="http://schemas.microsoft.com/office/drawing/2014/main" id="{92D44AE1-B0AC-47F2-9DC7-1AD9985C30F7}"/>
              </a:ext>
            </a:extLst>
          </p:cNvPr>
          <p:cNvGraphicFramePr/>
          <p:nvPr>
            <p:extLst>
              <p:ext uri="{D42A27DB-BD31-4B8C-83A1-F6EECF244321}">
                <p14:modId xmlns:p14="http://schemas.microsoft.com/office/powerpoint/2010/main" val="2370890816"/>
              </p:ext>
            </p:extLst>
          </p:nvPr>
        </p:nvGraphicFramePr>
        <p:xfrm>
          <a:off x="86264" y="601335"/>
          <a:ext cx="11234200" cy="12175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7415" name="Picture 3" descr="C:\Users\cse\Desktop\it_photo_165757a.jpg">
            <a:extLst>
              <a:ext uri="{FF2B5EF4-FFF2-40B4-BE49-F238E27FC236}">
                <a16:creationId xmlns:a16="http://schemas.microsoft.com/office/drawing/2014/main" id="{B49115BB-B48D-43E0-8644-1384604E8B6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25613" y="1984375"/>
            <a:ext cx="25749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6" name="Picture 1" descr="C:\Users\cse\Desktop\mobile-forensics.jpg">
            <a:extLst>
              <a:ext uri="{FF2B5EF4-FFF2-40B4-BE49-F238E27FC236}">
                <a16:creationId xmlns:a16="http://schemas.microsoft.com/office/drawing/2014/main" id="{B3EF910C-E9D7-4B57-BE47-9AD6455E33A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54575" y="1962150"/>
            <a:ext cx="184785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7" name="Picture 2" descr="C:\Users\cse\Desktop\images.jpg">
            <a:extLst>
              <a:ext uri="{FF2B5EF4-FFF2-40B4-BE49-F238E27FC236}">
                <a16:creationId xmlns:a16="http://schemas.microsoft.com/office/drawing/2014/main" id="{AA428F53-00B3-42DD-9D81-68C15F438E6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81800" y="1951038"/>
            <a:ext cx="3732213"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8" name="Picture 3" descr="power-tower2">
            <a:extLst>
              <a:ext uri="{FF2B5EF4-FFF2-40B4-BE49-F238E27FC236}">
                <a16:creationId xmlns:a16="http://schemas.microsoft.com/office/drawing/2014/main" id="{6B6E87BF-B971-4F0F-9D49-3515FC6447C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320463" y="604838"/>
            <a:ext cx="719137"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9" name="Picture 14">
            <a:extLst>
              <a:ext uri="{FF2B5EF4-FFF2-40B4-BE49-F238E27FC236}">
                <a16:creationId xmlns:a16="http://schemas.microsoft.com/office/drawing/2014/main" id="{34392507-0E17-4CEA-967A-9AF86F4AB87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0" y="3484563"/>
            <a:ext cx="2428875"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0" name="Picture 6" descr="C:\Users\LOKESH\Desktop\download (1).jpg">
            <a:extLst>
              <a:ext uri="{FF2B5EF4-FFF2-40B4-BE49-F238E27FC236}">
                <a16:creationId xmlns:a16="http://schemas.microsoft.com/office/drawing/2014/main" id="{45D29DB9-F800-4E7E-A884-9794BA040D6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871200" y="3471863"/>
            <a:ext cx="89852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Straight Connector 16">
            <a:extLst>
              <a:ext uri="{FF2B5EF4-FFF2-40B4-BE49-F238E27FC236}">
                <a16:creationId xmlns:a16="http://schemas.microsoft.com/office/drawing/2014/main" id="{913A6589-F79A-4C8A-BDFF-BAAA23FB1A13}"/>
              </a:ext>
            </a:extLst>
          </p:cNvPr>
          <p:cNvCxnSpPr/>
          <p:nvPr/>
        </p:nvCxnSpPr>
        <p:spPr>
          <a:xfrm flipV="1">
            <a:off x="0" y="4419600"/>
            <a:ext cx="12192000" cy="85725"/>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7422" name="Picture 17" descr="1.jpg">
            <a:extLst>
              <a:ext uri="{FF2B5EF4-FFF2-40B4-BE49-F238E27FC236}">
                <a16:creationId xmlns:a16="http://schemas.microsoft.com/office/drawing/2014/main" id="{83CE6CB1-1533-439D-9B72-855DFD080DE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5725" y="4537075"/>
            <a:ext cx="12106275"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FCC13-ADEE-436F-876F-34D3353BB8AB}"/>
              </a:ext>
            </a:extLst>
          </p:cNvPr>
          <p:cNvSpPr>
            <a:spLocks noGrp="1"/>
          </p:cNvSpPr>
          <p:nvPr>
            <p:ph type="title"/>
          </p:nvPr>
        </p:nvSpPr>
        <p:spPr/>
        <p:txBody>
          <a:bodyPr/>
          <a:lstStyle/>
          <a:p>
            <a:r>
              <a:rPr lang="en-IN" dirty="0"/>
              <a:t>Psychological operations</a:t>
            </a:r>
          </a:p>
        </p:txBody>
      </p:sp>
      <p:sp>
        <p:nvSpPr>
          <p:cNvPr id="3" name="Content Placeholder 2">
            <a:extLst>
              <a:ext uri="{FF2B5EF4-FFF2-40B4-BE49-F238E27FC236}">
                <a16:creationId xmlns:a16="http://schemas.microsoft.com/office/drawing/2014/main" id="{A546313E-C26F-4308-BEBE-0FA92F6D2875}"/>
              </a:ext>
            </a:extLst>
          </p:cNvPr>
          <p:cNvSpPr>
            <a:spLocks noGrp="1"/>
          </p:cNvSpPr>
          <p:nvPr>
            <p:ph idx="1"/>
          </p:nvPr>
        </p:nvSpPr>
        <p:spPr/>
        <p:txBody>
          <a:bodyPr/>
          <a:lstStyle/>
          <a:p>
            <a:pPr algn="just">
              <a:buFont typeface="Arial" panose="020B0604020202020204" pitchFamily="34" charset="0"/>
              <a:buChar char="•"/>
            </a:pPr>
            <a:r>
              <a:rPr lang="en-US" sz="2400" i="0" dirty="0">
                <a:solidFill>
                  <a:srgbClr val="4A4A4A"/>
                </a:solidFill>
                <a:effectLst/>
                <a:latin typeface="Open Sans" panose="020B0606030504020204" pitchFamily="34" charset="0"/>
              </a:rPr>
              <a:t>Psychological operations (PSYOP) are operations to convey selected information and indicators to audiences to influence their emotions, motives, and objective reasoning, and ultimately the behavior of governments, organizations, groups, and individuals.</a:t>
            </a:r>
          </a:p>
        </p:txBody>
      </p:sp>
      <p:sp>
        <p:nvSpPr>
          <p:cNvPr id="4" name="Footer Placeholder 3">
            <a:extLst>
              <a:ext uri="{FF2B5EF4-FFF2-40B4-BE49-F238E27FC236}">
                <a16:creationId xmlns:a16="http://schemas.microsoft.com/office/drawing/2014/main" id="{7A6AF698-72A2-43B6-948F-2A229E6766BC}"/>
              </a:ext>
            </a:extLst>
          </p:cNvPr>
          <p:cNvSpPr>
            <a:spLocks noGrp="1"/>
          </p:cNvSpPr>
          <p:nvPr>
            <p:ph type="ftr" sz="quarter" idx="11"/>
          </p:nvPr>
        </p:nvSpPr>
        <p:spPr/>
        <p:txBody>
          <a:bodyPr/>
          <a:lstStyle/>
          <a:p>
            <a:pPr>
              <a:defRPr/>
            </a:pPr>
            <a:r>
              <a:rPr lang="en-US"/>
              <a:t>Dr. Lokesh Chouhan NFSU || Information Warefare</a:t>
            </a:r>
          </a:p>
        </p:txBody>
      </p:sp>
    </p:spTree>
    <p:extLst>
      <p:ext uri="{BB962C8B-B14F-4D97-AF65-F5344CB8AC3E}">
        <p14:creationId xmlns:p14="http://schemas.microsoft.com/office/powerpoint/2010/main" val="4113143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FCC13-ADEE-436F-876F-34D3353BB8AB}"/>
              </a:ext>
            </a:extLst>
          </p:cNvPr>
          <p:cNvSpPr>
            <a:spLocks noGrp="1"/>
          </p:cNvSpPr>
          <p:nvPr>
            <p:ph type="title"/>
          </p:nvPr>
        </p:nvSpPr>
        <p:spPr/>
        <p:txBody>
          <a:bodyPr/>
          <a:lstStyle/>
          <a:p>
            <a:r>
              <a:rPr lang="en-IN" dirty="0"/>
              <a:t>Psychological Warfare</a:t>
            </a:r>
          </a:p>
        </p:txBody>
      </p:sp>
      <p:sp>
        <p:nvSpPr>
          <p:cNvPr id="3" name="Content Placeholder 2">
            <a:extLst>
              <a:ext uri="{FF2B5EF4-FFF2-40B4-BE49-F238E27FC236}">
                <a16:creationId xmlns:a16="http://schemas.microsoft.com/office/drawing/2014/main" id="{A546313E-C26F-4308-BEBE-0FA92F6D2875}"/>
              </a:ext>
            </a:extLst>
          </p:cNvPr>
          <p:cNvSpPr>
            <a:spLocks noGrp="1"/>
          </p:cNvSpPr>
          <p:nvPr>
            <p:ph idx="1"/>
          </p:nvPr>
        </p:nvSpPr>
        <p:spPr/>
        <p:txBody>
          <a:bodyPr/>
          <a:lstStyle/>
          <a:p>
            <a:pPr algn="just">
              <a:buFont typeface="Arial" panose="020B0604020202020204" pitchFamily="34" charset="0"/>
              <a:buChar char="•"/>
            </a:pPr>
            <a:r>
              <a:rPr lang="en-US" sz="2800" b="1" i="0" dirty="0">
                <a:solidFill>
                  <a:srgbClr val="4A4A4A"/>
                </a:solidFill>
                <a:effectLst/>
                <a:latin typeface="Open Sans" panose="020B0606030504020204" pitchFamily="34" charset="0"/>
              </a:rPr>
              <a:t>Psychological </a:t>
            </a:r>
            <a:r>
              <a:rPr lang="en-US" sz="2800" i="0" dirty="0">
                <a:solidFill>
                  <a:srgbClr val="4A4A4A"/>
                </a:solidFill>
                <a:effectLst/>
                <a:latin typeface="Open Sans" panose="020B0606030504020204" pitchFamily="34" charset="0"/>
              </a:rPr>
              <a:t>warfare is the planned tactical use of propaganda, threats, and other non-combat techniques during wars, threats of war, or periods of geopolitical unrest to mislead, intimidate, demoralize, or otherwise influence the thinking or behavior of an enemy.</a:t>
            </a:r>
          </a:p>
        </p:txBody>
      </p:sp>
      <p:sp>
        <p:nvSpPr>
          <p:cNvPr id="4" name="Footer Placeholder 3">
            <a:extLst>
              <a:ext uri="{FF2B5EF4-FFF2-40B4-BE49-F238E27FC236}">
                <a16:creationId xmlns:a16="http://schemas.microsoft.com/office/drawing/2014/main" id="{7A6AF698-72A2-43B6-948F-2A229E6766BC}"/>
              </a:ext>
            </a:extLst>
          </p:cNvPr>
          <p:cNvSpPr>
            <a:spLocks noGrp="1"/>
          </p:cNvSpPr>
          <p:nvPr>
            <p:ph type="ftr" sz="quarter" idx="11"/>
          </p:nvPr>
        </p:nvSpPr>
        <p:spPr/>
        <p:txBody>
          <a:bodyPr/>
          <a:lstStyle/>
          <a:p>
            <a:pPr>
              <a:defRPr/>
            </a:pPr>
            <a:r>
              <a:rPr lang="en-US"/>
              <a:t>Dr. Lokesh Chouhan NFSU || Information Warefare</a:t>
            </a:r>
          </a:p>
        </p:txBody>
      </p:sp>
    </p:spTree>
    <p:extLst>
      <p:ext uri="{BB962C8B-B14F-4D97-AF65-F5344CB8AC3E}">
        <p14:creationId xmlns:p14="http://schemas.microsoft.com/office/powerpoint/2010/main" val="928247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FCC13-ADEE-436F-876F-34D3353BB8AB}"/>
              </a:ext>
            </a:extLst>
          </p:cNvPr>
          <p:cNvSpPr>
            <a:spLocks noGrp="1"/>
          </p:cNvSpPr>
          <p:nvPr>
            <p:ph type="title"/>
          </p:nvPr>
        </p:nvSpPr>
        <p:spPr/>
        <p:txBody>
          <a:bodyPr/>
          <a:lstStyle/>
          <a:p>
            <a:r>
              <a:rPr lang="en-IN" dirty="0"/>
              <a:t>Psychological Warfare</a:t>
            </a:r>
          </a:p>
        </p:txBody>
      </p:sp>
      <p:sp>
        <p:nvSpPr>
          <p:cNvPr id="3" name="Content Placeholder 2">
            <a:extLst>
              <a:ext uri="{FF2B5EF4-FFF2-40B4-BE49-F238E27FC236}">
                <a16:creationId xmlns:a16="http://schemas.microsoft.com/office/drawing/2014/main" id="{A546313E-C26F-4308-BEBE-0FA92F6D2875}"/>
              </a:ext>
            </a:extLst>
          </p:cNvPr>
          <p:cNvSpPr>
            <a:spLocks noGrp="1"/>
          </p:cNvSpPr>
          <p:nvPr>
            <p:ph idx="1"/>
          </p:nvPr>
        </p:nvSpPr>
        <p:spPr/>
        <p:txBody>
          <a:bodyPr/>
          <a:lstStyle/>
          <a:p>
            <a:pPr algn="just">
              <a:buFont typeface="Arial" panose="020B0604020202020204" pitchFamily="34" charset="0"/>
              <a:buChar char="•"/>
            </a:pPr>
            <a:r>
              <a:rPr lang="en-US" sz="2800" i="0" dirty="0">
                <a:solidFill>
                  <a:srgbClr val="4A4A4A"/>
                </a:solidFill>
                <a:effectLst/>
                <a:latin typeface="Open Sans" panose="020B0606030504020204" pitchFamily="34" charset="0"/>
              </a:rPr>
              <a:t>While all nations employ it, the U.S. Central Intelligence Agency (CIA) lists the tactical goals of psychological warfare (PSYWAR) or psychological operations (PSYOP) as:</a:t>
            </a:r>
            <a:endParaRPr lang="en-US" sz="2800" b="1" i="0" dirty="0">
              <a:solidFill>
                <a:srgbClr val="4A4A4A"/>
              </a:solidFill>
              <a:effectLst/>
              <a:latin typeface="Open Sans" panose="020B0606030504020204" pitchFamily="34" charset="0"/>
            </a:endParaRPr>
          </a:p>
          <a:p>
            <a:pPr lvl="1" algn="just">
              <a:buFont typeface="Arial" panose="020B0604020202020204" pitchFamily="34" charset="0"/>
              <a:buChar char="•"/>
            </a:pPr>
            <a:r>
              <a:rPr lang="en-US" sz="2400" i="0" dirty="0">
                <a:solidFill>
                  <a:srgbClr val="4A4A4A"/>
                </a:solidFill>
                <a:effectLst/>
                <a:latin typeface="Open Sans" panose="020B0606030504020204" pitchFamily="34" charset="0"/>
              </a:rPr>
              <a:t>Assisting in overcoming an enemy’s will to fight</a:t>
            </a:r>
          </a:p>
          <a:p>
            <a:pPr lvl="1" algn="just">
              <a:buFont typeface="Arial" panose="020B0604020202020204" pitchFamily="34" charset="0"/>
              <a:buChar char="•"/>
            </a:pPr>
            <a:r>
              <a:rPr lang="en-US" sz="2400" i="0" dirty="0">
                <a:solidFill>
                  <a:srgbClr val="4A4A4A"/>
                </a:solidFill>
                <a:effectLst/>
                <a:latin typeface="Open Sans" panose="020B0606030504020204" pitchFamily="34" charset="0"/>
              </a:rPr>
              <a:t>Sustaining the morale and winning the alliance of friendly groups in countries occupied by the enemy</a:t>
            </a:r>
          </a:p>
          <a:p>
            <a:pPr lvl="1" algn="just">
              <a:buFont typeface="Arial" panose="020B0604020202020204" pitchFamily="34" charset="0"/>
              <a:buChar char="•"/>
            </a:pPr>
            <a:r>
              <a:rPr lang="en-US" sz="2400" i="0" dirty="0">
                <a:solidFill>
                  <a:srgbClr val="4A4A4A"/>
                </a:solidFill>
                <a:effectLst/>
                <a:latin typeface="Open Sans" panose="020B0606030504020204" pitchFamily="34" charset="0"/>
              </a:rPr>
              <a:t>Influencing the morale and attitudes of people in friendly and neutral countries toward the United States</a:t>
            </a:r>
          </a:p>
        </p:txBody>
      </p:sp>
      <p:sp>
        <p:nvSpPr>
          <p:cNvPr id="4" name="Footer Placeholder 3">
            <a:extLst>
              <a:ext uri="{FF2B5EF4-FFF2-40B4-BE49-F238E27FC236}">
                <a16:creationId xmlns:a16="http://schemas.microsoft.com/office/drawing/2014/main" id="{7A6AF698-72A2-43B6-948F-2A229E6766BC}"/>
              </a:ext>
            </a:extLst>
          </p:cNvPr>
          <p:cNvSpPr>
            <a:spLocks noGrp="1"/>
          </p:cNvSpPr>
          <p:nvPr>
            <p:ph type="ftr" sz="quarter" idx="11"/>
          </p:nvPr>
        </p:nvSpPr>
        <p:spPr/>
        <p:txBody>
          <a:bodyPr/>
          <a:lstStyle/>
          <a:p>
            <a:pPr>
              <a:defRPr/>
            </a:pPr>
            <a:r>
              <a:rPr lang="en-US"/>
              <a:t>Dr. Lokesh Chouhan NFSU || Information Warefare</a:t>
            </a:r>
          </a:p>
        </p:txBody>
      </p:sp>
    </p:spTree>
    <p:extLst>
      <p:ext uri="{BB962C8B-B14F-4D97-AF65-F5344CB8AC3E}">
        <p14:creationId xmlns:p14="http://schemas.microsoft.com/office/powerpoint/2010/main" val="681552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FCC13-ADEE-436F-876F-34D3353BB8AB}"/>
              </a:ext>
            </a:extLst>
          </p:cNvPr>
          <p:cNvSpPr>
            <a:spLocks noGrp="1"/>
          </p:cNvSpPr>
          <p:nvPr>
            <p:ph type="title"/>
          </p:nvPr>
        </p:nvSpPr>
        <p:spPr/>
        <p:txBody>
          <a:bodyPr/>
          <a:lstStyle/>
          <a:p>
            <a:r>
              <a:rPr lang="en-IN" dirty="0"/>
              <a:t>Psychological Warfare- </a:t>
            </a:r>
            <a:r>
              <a:rPr lang="en-US" dirty="0"/>
              <a:t>A War of the Mind</a:t>
            </a:r>
            <a:endParaRPr lang="en-IN" dirty="0"/>
          </a:p>
        </p:txBody>
      </p:sp>
      <p:sp>
        <p:nvSpPr>
          <p:cNvPr id="3" name="Content Placeholder 2">
            <a:extLst>
              <a:ext uri="{FF2B5EF4-FFF2-40B4-BE49-F238E27FC236}">
                <a16:creationId xmlns:a16="http://schemas.microsoft.com/office/drawing/2014/main" id="{A546313E-C26F-4308-BEBE-0FA92F6D2875}"/>
              </a:ext>
            </a:extLst>
          </p:cNvPr>
          <p:cNvSpPr>
            <a:spLocks noGrp="1"/>
          </p:cNvSpPr>
          <p:nvPr>
            <p:ph idx="1"/>
          </p:nvPr>
        </p:nvSpPr>
        <p:spPr/>
        <p:txBody>
          <a:bodyPr/>
          <a:lstStyle/>
          <a:p>
            <a:pPr algn="just">
              <a:buFont typeface="Arial" panose="020B0604020202020204" pitchFamily="34" charset="0"/>
              <a:buChar char="•"/>
            </a:pPr>
            <a:r>
              <a:rPr lang="en-US" sz="2400" i="0" dirty="0">
                <a:solidFill>
                  <a:srgbClr val="4A4A4A"/>
                </a:solidFill>
                <a:effectLst/>
                <a:latin typeface="Open Sans" panose="020B0606030504020204" pitchFamily="34" charset="0"/>
              </a:rPr>
              <a:t>As a non-lethal effort to capture "hearts and minds," psychological warfare typically employs propaganda to influence the values, beliefs, emotions, reasoning, motives, or behavior of its targets. The targets of such propaganda campaigns can include governments, political organizations, advocacy groups, military personnel, and civilian individuals.</a:t>
            </a:r>
          </a:p>
        </p:txBody>
      </p:sp>
      <p:sp>
        <p:nvSpPr>
          <p:cNvPr id="4" name="Footer Placeholder 3">
            <a:extLst>
              <a:ext uri="{FF2B5EF4-FFF2-40B4-BE49-F238E27FC236}">
                <a16:creationId xmlns:a16="http://schemas.microsoft.com/office/drawing/2014/main" id="{7A6AF698-72A2-43B6-948F-2A229E6766BC}"/>
              </a:ext>
            </a:extLst>
          </p:cNvPr>
          <p:cNvSpPr>
            <a:spLocks noGrp="1"/>
          </p:cNvSpPr>
          <p:nvPr>
            <p:ph type="ftr" sz="quarter" idx="11"/>
          </p:nvPr>
        </p:nvSpPr>
        <p:spPr/>
        <p:txBody>
          <a:bodyPr/>
          <a:lstStyle/>
          <a:p>
            <a:pPr>
              <a:defRPr/>
            </a:pPr>
            <a:r>
              <a:rPr lang="en-US"/>
              <a:t>Dr. Lokesh Chouhan NFSU || Information Warefare</a:t>
            </a:r>
          </a:p>
        </p:txBody>
      </p:sp>
    </p:spTree>
    <p:extLst>
      <p:ext uri="{BB962C8B-B14F-4D97-AF65-F5344CB8AC3E}">
        <p14:creationId xmlns:p14="http://schemas.microsoft.com/office/powerpoint/2010/main" val="1969602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FCC13-ADEE-436F-876F-34D3353BB8AB}"/>
              </a:ext>
            </a:extLst>
          </p:cNvPr>
          <p:cNvSpPr>
            <a:spLocks noGrp="1"/>
          </p:cNvSpPr>
          <p:nvPr>
            <p:ph type="title"/>
          </p:nvPr>
        </p:nvSpPr>
        <p:spPr/>
        <p:txBody>
          <a:bodyPr/>
          <a:lstStyle/>
          <a:p>
            <a:r>
              <a:rPr lang="en-IN" dirty="0"/>
              <a:t>Psychological Warfare- </a:t>
            </a:r>
            <a:r>
              <a:rPr lang="en-US" dirty="0"/>
              <a:t>A War of the Mind</a:t>
            </a:r>
            <a:endParaRPr lang="en-IN" dirty="0"/>
          </a:p>
        </p:txBody>
      </p:sp>
      <p:sp>
        <p:nvSpPr>
          <p:cNvPr id="3" name="Content Placeholder 2">
            <a:extLst>
              <a:ext uri="{FF2B5EF4-FFF2-40B4-BE49-F238E27FC236}">
                <a16:creationId xmlns:a16="http://schemas.microsoft.com/office/drawing/2014/main" id="{A546313E-C26F-4308-BEBE-0FA92F6D2875}"/>
              </a:ext>
            </a:extLst>
          </p:cNvPr>
          <p:cNvSpPr>
            <a:spLocks noGrp="1"/>
          </p:cNvSpPr>
          <p:nvPr>
            <p:ph idx="1"/>
          </p:nvPr>
        </p:nvSpPr>
        <p:spPr/>
        <p:txBody>
          <a:bodyPr/>
          <a:lstStyle/>
          <a:p>
            <a:pPr algn="just">
              <a:buFont typeface="Arial" panose="020B0604020202020204" pitchFamily="34" charset="0"/>
              <a:buChar char="•"/>
            </a:pPr>
            <a:r>
              <a:rPr lang="en-US" sz="2400" i="0" dirty="0">
                <a:solidFill>
                  <a:srgbClr val="4A4A4A"/>
                </a:solidFill>
                <a:effectLst/>
                <a:latin typeface="Open Sans" panose="020B0606030504020204" pitchFamily="34" charset="0"/>
              </a:rPr>
              <a:t>Simply a form of cleverly “weaponized” information, PSYOP propaganda may be disseminated in any or all of several ways:</a:t>
            </a:r>
          </a:p>
          <a:p>
            <a:pPr lvl="1" algn="just">
              <a:buFont typeface="Arial" panose="020B0604020202020204" pitchFamily="34" charset="0"/>
              <a:buChar char="•"/>
            </a:pPr>
            <a:r>
              <a:rPr lang="en-US" sz="2000" i="0" dirty="0">
                <a:solidFill>
                  <a:srgbClr val="4A4A4A"/>
                </a:solidFill>
                <a:effectLst/>
                <a:latin typeface="Open Sans" panose="020B0606030504020204" pitchFamily="34" charset="0"/>
              </a:rPr>
              <a:t>Face-to-face verbal communication</a:t>
            </a:r>
          </a:p>
          <a:p>
            <a:pPr lvl="1" algn="just">
              <a:buFont typeface="Arial" panose="020B0604020202020204" pitchFamily="34" charset="0"/>
              <a:buChar char="•"/>
            </a:pPr>
            <a:r>
              <a:rPr lang="en-US" sz="2000" i="0" dirty="0">
                <a:solidFill>
                  <a:srgbClr val="4A4A4A"/>
                </a:solidFill>
                <a:effectLst/>
                <a:latin typeface="Open Sans" panose="020B0606030504020204" pitchFamily="34" charset="0"/>
              </a:rPr>
              <a:t>Audiovisual media, like television and movies</a:t>
            </a:r>
          </a:p>
          <a:p>
            <a:pPr lvl="1" algn="just">
              <a:buFont typeface="Arial" panose="020B0604020202020204" pitchFamily="34" charset="0"/>
              <a:buChar char="•"/>
            </a:pPr>
            <a:r>
              <a:rPr lang="en-US" sz="2000" i="0" dirty="0">
                <a:solidFill>
                  <a:srgbClr val="4A4A4A"/>
                </a:solidFill>
                <a:effectLst/>
                <a:latin typeface="Open Sans" panose="020B0606030504020204" pitchFamily="34" charset="0"/>
              </a:rPr>
              <a:t>Audio-only media including shortwave radio broadcasts like those of Radio Free Europe/Radio Liberty or Radio Havana</a:t>
            </a:r>
          </a:p>
          <a:p>
            <a:pPr lvl="1" algn="just">
              <a:buFont typeface="Arial" panose="020B0604020202020204" pitchFamily="34" charset="0"/>
              <a:buChar char="•"/>
            </a:pPr>
            <a:r>
              <a:rPr lang="en-US" sz="2000" i="0" dirty="0">
                <a:solidFill>
                  <a:srgbClr val="4A4A4A"/>
                </a:solidFill>
                <a:effectLst/>
                <a:latin typeface="Open Sans" panose="020B0606030504020204" pitchFamily="34" charset="0"/>
              </a:rPr>
              <a:t>Purely visual media, like leaflets, newspapers, books, magazines, or posters</a:t>
            </a:r>
          </a:p>
          <a:p>
            <a:pPr lvl="1" algn="just">
              <a:buFont typeface="Arial" panose="020B0604020202020204" pitchFamily="34" charset="0"/>
              <a:buChar char="•"/>
            </a:pPr>
            <a:r>
              <a:rPr lang="en-US" sz="2000" i="0" dirty="0">
                <a:solidFill>
                  <a:srgbClr val="4A4A4A"/>
                </a:solidFill>
                <a:effectLst/>
                <a:latin typeface="Open Sans" panose="020B0606030504020204" pitchFamily="34" charset="0"/>
              </a:rPr>
              <a:t>More important than how these weapons of propaganda are delivered is the message they carry and how well they influence or persuade the target audience. </a:t>
            </a:r>
          </a:p>
        </p:txBody>
      </p:sp>
      <p:sp>
        <p:nvSpPr>
          <p:cNvPr id="4" name="Footer Placeholder 3">
            <a:extLst>
              <a:ext uri="{FF2B5EF4-FFF2-40B4-BE49-F238E27FC236}">
                <a16:creationId xmlns:a16="http://schemas.microsoft.com/office/drawing/2014/main" id="{7A6AF698-72A2-43B6-948F-2A229E6766BC}"/>
              </a:ext>
            </a:extLst>
          </p:cNvPr>
          <p:cNvSpPr>
            <a:spLocks noGrp="1"/>
          </p:cNvSpPr>
          <p:nvPr>
            <p:ph type="ftr" sz="quarter" idx="11"/>
          </p:nvPr>
        </p:nvSpPr>
        <p:spPr/>
        <p:txBody>
          <a:bodyPr/>
          <a:lstStyle/>
          <a:p>
            <a:pPr>
              <a:defRPr/>
            </a:pPr>
            <a:r>
              <a:rPr lang="en-US"/>
              <a:t>Dr. Lokesh Chouhan NFSU || Information Warefare</a:t>
            </a:r>
          </a:p>
        </p:txBody>
      </p:sp>
    </p:spTree>
    <p:extLst>
      <p:ext uri="{BB962C8B-B14F-4D97-AF65-F5344CB8AC3E}">
        <p14:creationId xmlns:p14="http://schemas.microsoft.com/office/powerpoint/2010/main" val="3118758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FCC13-ADEE-436F-876F-34D3353BB8AB}"/>
              </a:ext>
            </a:extLst>
          </p:cNvPr>
          <p:cNvSpPr>
            <a:spLocks noGrp="1"/>
          </p:cNvSpPr>
          <p:nvPr>
            <p:ph type="title"/>
          </p:nvPr>
        </p:nvSpPr>
        <p:spPr/>
        <p:txBody>
          <a:bodyPr/>
          <a:lstStyle/>
          <a:p>
            <a:r>
              <a:rPr lang="en-IN" dirty="0"/>
              <a:t>Three Shades of Propaganda</a:t>
            </a:r>
          </a:p>
        </p:txBody>
      </p:sp>
      <p:sp>
        <p:nvSpPr>
          <p:cNvPr id="3" name="Content Placeholder 2">
            <a:extLst>
              <a:ext uri="{FF2B5EF4-FFF2-40B4-BE49-F238E27FC236}">
                <a16:creationId xmlns:a16="http://schemas.microsoft.com/office/drawing/2014/main" id="{A546313E-C26F-4308-BEBE-0FA92F6D2875}"/>
              </a:ext>
            </a:extLst>
          </p:cNvPr>
          <p:cNvSpPr>
            <a:spLocks noGrp="1"/>
          </p:cNvSpPr>
          <p:nvPr>
            <p:ph idx="1"/>
          </p:nvPr>
        </p:nvSpPr>
        <p:spPr/>
        <p:txBody>
          <a:bodyPr/>
          <a:lstStyle/>
          <a:p>
            <a:pPr algn="just">
              <a:buFont typeface="Arial" panose="020B0604020202020204" pitchFamily="34" charset="0"/>
              <a:buChar char="•"/>
            </a:pPr>
            <a:r>
              <a:rPr lang="en-US" sz="2400" i="0" dirty="0">
                <a:solidFill>
                  <a:srgbClr val="4A4A4A"/>
                </a:solidFill>
                <a:effectLst/>
                <a:latin typeface="Open Sans" panose="020B0606030504020204" pitchFamily="34" charset="0"/>
              </a:rPr>
              <a:t>In his 1949 book, Psychological Warfare Against Nazi Germany, former OSS (now the CIA) operative Daniel Lerner details the U.S. military's WWII </a:t>
            </a:r>
            <a:r>
              <a:rPr lang="en-US" sz="2400" i="0" dirty="0" err="1">
                <a:solidFill>
                  <a:srgbClr val="4A4A4A"/>
                </a:solidFill>
                <a:effectLst/>
                <a:latin typeface="Open Sans" panose="020B0606030504020204" pitchFamily="34" charset="0"/>
              </a:rPr>
              <a:t>Skyewar</a:t>
            </a:r>
            <a:r>
              <a:rPr lang="en-US" sz="2400" i="0" dirty="0">
                <a:solidFill>
                  <a:srgbClr val="4A4A4A"/>
                </a:solidFill>
                <a:effectLst/>
                <a:latin typeface="Open Sans" panose="020B0606030504020204" pitchFamily="34" charset="0"/>
              </a:rPr>
              <a:t> campaign. Lerner separates psychological warfare propaganda into three categories: </a:t>
            </a:r>
          </a:p>
          <a:p>
            <a:pPr lvl="1" algn="just">
              <a:buFont typeface="Arial" panose="020B0604020202020204" pitchFamily="34" charset="0"/>
              <a:buChar char="•"/>
            </a:pPr>
            <a:r>
              <a:rPr lang="en-US" sz="2000" b="1" i="0" dirty="0">
                <a:solidFill>
                  <a:srgbClr val="4A4A4A"/>
                </a:solidFill>
                <a:effectLst/>
                <a:latin typeface="Open Sans" panose="020B0606030504020204" pitchFamily="34" charset="0"/>
              </a:rPr>
              <a:t>White propaganda</a:t>
            </a:r>
            <a:r>
              <a:rPr lang="en-US" sz="2000" i="0" dirty="0">
                <a:solidFill>
                  <a:srgbClr val="4A4A4A"/>
                </a:solidFill>
                <a:effectLst/>
                <a:latin typeface="Open Sans" panose="020B0606030504020204" pitchFamily="34" charset="0"/>
              </a:rPr>
              <a:t>: The information is truthful and only moderately biased. The source of the information is cited.</a:t>
            </a:r>
          </a:p>
          <a:p>
            <a:pPr lvl="1" algn="just">
              <a:buFont typeface="Arial" panose="020B0604020202020204" pitchFamily="34" charset="0"/>
              <a:buChar char="•"/>
            </a:pPr>
            <a:r>
              <a:rPr lang="en-US" sz="2000" b="1" i="0" dirty="0">
                <a:solidFill>
                  <a:srgbClr val="4A4A4A"/>
                </a:solidFill>
                <a:effectLst/>
                <a:latin typeface="Open Sans" panose="020B0606030504020204" pitchFamily="34" charset="0"/>
              </a:rPr>
              <a:t>Grey propaganda</a:t>
            </a:r>
            <a:r>
              <a:rPr lang="en-US" sz="2000" i="0" dirty="0">
                <a:solidFill>
                  <a:srgbClr val="4A4A4A"/>
                </a:solidFill>
                <a:effectLst/>
                <a:latin typeface="Open Sans" panose="020B0606030504020204" pitchFamily="34" charset="0"/>
              </a:rPr>
              <a:t>: The information is mostly truthful and contains no information that can be disproven. However, no sources are cited.</a:t>
            </a:r>
          </a:p>
          <a:p>
            <a:pPr lvl="1" algn="just">
              <a:buFont typeface="Arial" panose="020B0604020202020204" pitchFamily="34" charset="0"/>
              <a:buChar char="•"/>
            </a:pPr>
            <a:r>
              <a:rPr lang="en-US" sz="2000" b="1" i="0" dirty="0">
                <a:solidFill>
                  <a:srgbClr val="4A4A4A"/>
                </a:solidFill>
                <a:effectLst/>
                <a:latin typeface="Open Sans" panose="020B0606030504020204" pitchFamily="34" charset="0"/>
              </a:rPr>
              <a:t>Black propaganda</a:t>
            </a:r>
            <a:r>
              <a:rPr lang="en-US" sz="2000" i="0" dirty="0">
                <a:solidFill>
                  <a:srgbClr val="4A4A4A"/>
                </a:solidFill>
                <a:effectLst/>
                <a:latin typeface="Open Sans" panose="020B0606030504020204" pitchFamily="34" charset="0"/>
              </a:rPr>
              <a:t>: Literally “fake news,” the information is false or deceitful and is attributed to sources not responsible for its creation.</a:t>
            </a:r>
          </a:p>
        </p:txBody>
      </p:sp>
      <p:sp>
        <p:nvSpPr>
          <p:cNvPr id="4" name="Footer Placeholder 3">
            <a:extLst>
              <a:ext uri="{FF2B5EF4-FFF2-40B4-BE49-F238E27FC236}">
                <a16:creationId xmlns:a16="http://schemas.microsoft.com/office/drawing/2014/main" id="{7A6AF698-72A2-43B6-948F-2A229E6766BC}"/>
              </a:ext>
            </a:extLst>
          </p:cNvPr>
          <p:cNvSpPr>
            <a:spLocks noGrp="1"/>
          </p:cNvSpPr>
          <p:nvPr>
            <p:ph type="ftr" sz="quarter" idx="11"/>
          </p:nvPr>
        </p:nvSpPr>
        <p:spPr/>
        <p:txBody>
          <a:bodyPr/>
          <a:lstStyle/>
          <a:p>
            <a:pPr>
              <a:defRPr/>
            </a:pPr>
            <a:r>
              <a:rPr lang="en-US"/>
              <a:t>Dr. Lokesh Chouhan NFSU || Information Warefare</a:t>
            </a:r>
          </a:p>
        </p:txBody>
      </p:sp>
    </p:spTree>
    <p:extLst>
      <p:ext uri="{BB962C8B-B14F-4D97-AF65-F5344CB8AC3E}">
        <p14:creationId xmlns:p14="http://schemas.microsoft.com/office/powerpoint/2010/main" val="1737310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FCC13-ADEE-436F-876F-34D3353BB8AB}"/>
              </a:ext>
            </a:extLst>
          </p:cNvPr>
          <p:cNvSpPr>
            <a:spLocks noGrp="1"/>
          </p:cNvSpPr>
          <p:nvPr>
            <p:ph type="title"/>
          </p:nvPr>
        </p:nvSpPr>
        <p:spPr/>
        <p:txBody>
          <a:bodyPr/>
          <a:lstStyle/>
          <a:p>
            <a:r>
              <a:rPr lang="en-IN" dirty="0"/>
              <a:t>Three Shades of Propaganda</a:t>
            </a:r>
          </a:p>
        </p:txBody>
      </p:sp>
      <p:sp>
        <p:nvSpPr>
          <p:cNvPr id="3" name="Content Placeholder 2">
            <a:extLst>
              <a:ext uri="{FF2B5EF4-FFF2-40B4-BE49-F238E27FC236}">
                <a16:creationId xmlns:a16="http://schemas.microsoft.com/office/drawing/2014/main" id="{A546313E-C26F-4308-BEBE-0FA92F6D2875}"/>
              </a:ext>
            </a:extLst>
          </p:cNvPr>
          <p:cNvSpPr>
            <a:spLocks noGrp="1"/>
          </p:cNvSpPr>
          <p:nvPr>
            <p:ph idx="1"/>
          </p:nvPr>
        </p:nvSpPr>
        <p:spPr/>
        <p:txBody>
          <a:bodyPr/>
          <a:lstStyle/>
          <a:p>
            <a:pPr algn="just">
              <a:buFont typeface="Arial" panose="020B0604020202020204" pitchFamily="34" charset="0"/>
              <a:buChar char="•"/>
            </a:pPr>
            <a:r>
              <a:rPr lang="en-US" sz="2400" i="0" dirty="0">
                <a:solidFill>
                  <a:srgbClr val="4A4A4A"/>
                </a:solidFill>
                <a:effectLst/>
                <a:latin typeface="Open Sans" panose="020B0606030504020204" pitchFamily="34" charset="0"/>
              </a:rPr>
              <a:t>While grey and black propaganda campaigns often have the most immediate impact, they also carry the greatest risk. Sooner or later, the target population identifies the information as being false, thus discrediting the source. As Lerner wrote, "Credibility is a condition of persuasion. Before you can make a man do as you say, you must make him believe what you say.”</a:t>
            </a:r>
            <a:endParaRPr lang="en-US" sz="2000" i="0" dirty="0">
              <a:solidFill>
                <a:srgbClr val="4A4A4A"/>
              </a:solidFill>
              <a:effectLst/>
              <a:latin typeface="Open Sans" panose="020B0606030504020204" pitchFamily="34" charset="0"/>
            </a:endParaRPr>
          </a:p>
        </p:txBody>
      </p:sp>
      <p:sp>
        <p:nvSpPr>
          <p:cNvPr id="4" name="Footer Placeholder 3">
            <a:extLst>
              <a:ext uri="{FF2B5EF4-FFF2-40B4-BE49-F238E27FC236}">
                <a16:creationId xmlns:a16="http://schemas.microsoft.com/office/drawing/2014/main" id="{7A6AF698-72A2-43B6-948F-2A229E6766BC}"/>
              </a:ext>
            </a:extLst>
          </p:cNvPr>
          <p:cNvSpPr>
            <a:spLocks noGrp="1"/>
          </p:cNvSpPr>
          <p:nvPr>
            <p:ph type="ftr" sz="quarter" idx="11"/>
          </p:nvPr>
        </p:nvSpPr>
        <p:spPr/>
        <p:txBody>
          <a:bodyPr/>
          <a:lstStyle/>
          <a:p>
            <a:pPr>
              <a:defRPr/>
            </a:pPr>
            <a:r>
              <a:rPr lang="en-US"/>
              <a:t>Dr. Lokesh Chouhan NFSU || Information Warefare</a:t>
            </a:r>
          </a:p>
        </p:txBody>
      </p:sp>
    </p:spTree>
    <p:extLst>
      <p:ext uri="{BB962C8B-B14F-4D97-AF65-F5344CB8AC3E}">
        <p14:creationId xmlns:p14="http://schemas.microsoft.com/office/powerpoint/2010/main" val="2477627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FCC13-ADEE-436F-876F-34D3353BB8AB}"/>
              </a:ext>
            </a:extLst>
          </p:cNvPr>
          <p:cNvSpPr>
            <a:spLocks noGrp="1"/>
          </p:cNvSpPr>
          <p:nvPr>
            <p:ph type="title"/>
          </p:nvPr>
        </p:nvSpPr>
        <p:spPr/>
        <p:txBody>
          <a:bodyPr/>
          <a:lstStyle/>
          <a:p>
            <a:r>
              <a:rPr lang="en-IN" dirty="0"/>
              <a:t>Information </a:t>
            </a:r>
            <a:r>
              <a:rPr lang="en-IN" dirty="0" err="1"/>
              <a:t>Warefare</a:t>
            </a:r>
            <a:endParaRPr lang="en-IN" dirty="0"/>
          </a:p>
        </p:txBody>
      </p:sp>
      <p:sp>
        <p:nvSpPr>
          <p:cNvPr id="3" name="Content Placeholder 2">
            <a:extLst>
              <a:ext uri="{FF2B5EF4-FFF2-40B4-BE49-F238E27FC236}">
                <a16:creationId xmlns:a16="http://schemas.microsoft.com/office/drawing/2014/main" id="{A546313E-C26F-4308-BEBE-0FA92F6D2875}"/>
              </a:ext>
            </a:extLst>
          </p:cNvPr>
          <p:cNvSpPr>
            <a:spLocks noGrp="1"/>
          </p:cNvSpPr>
          <p:nvPr>
            <p:ph idx="1"/>
          </p:nvPr>
        </p:nvSpPr>
        <p:spPr/>
        <p:txBody>
          <a:bodyPr/>
          <a:lstStyle/>
          <a:p>
            <a:pPr algn="l">
              <a:buFont typeface="Arial" panose="020B0604020202020204" pitchFamily="34" charset="0"/>
              <a:buChar char="•"/>
            </a:pPr>
            <a:r>
              <a:rPr lang="en-US" sz="2800" b="0" i="0" dirty="0">
                <a:solidFill>
                  <a:srgbClr val="4A4A4A"/>
                </a:solidFill>
                <a:effectLst/>
                <a:latin typeface="Open Sans" panose="020B0606030504020204" pitchFamily="34" charset="0"/>
              </a:rPr>
              <a:t>Information Assurance, </a:t>
            </a:r>
          </a:p>
          <a:p>
            <a:pPr algn="l">
              <a:buFont typeface="Arial" panose="020B0604020202020204" pitchFamily="34" charset="0"/>
              <a:buChar char="•"/>
            </a:pPr>
            <a:r>
              <a:rPr lang="en-US" sz="2800" b="0" i="0" dirty="0">
                <a:solidFill>
                  <a:srgbClr val="4A4A4A"/>
                </a:solidFill>
                <a:effectLst/>
                <a:latin typeface="Open Sans" panose="020B0606030504020204" pitchFamily="34" charset="0"/>
              </a:rPr>
              <a:t>Information Operations, </a:t>
            </a:r>
          </a:p>
          <a:p>
            <a:pPr algn="l">
              <a:buFont typeface="Arial" panose="020B0604020202020204" pitchFamily="34" charset="0"/>
              <a:buChar char="•"/>
            </a:pPr>
            <a:r>
              <a:rPr lang="en-US" sz="2800" b="0" i="0" dirty="0">
                <a:solidFill>
                  <a:srgbClr val="4A4A4A"/>
                </a:solidFill>
                <a:effectLst/>
                <a:latin typeface="Open Sans" panose="020B0606030504020204" pitchFamily="34" charset="0"/>
              </a:rPr>
              <a:t>Information Superiority, </a:t>
            </a:r>
          </a:p>
          <a:p>
            <a:pPr algn="l">
              <a:buFont typeface="Arial" panose="020B0604020202020204" pitchFamily="34" charset="0"/>
              <a:buChar char="•"/>
            </a:pPr>
            <a:r>
              <a:rPr lang="en-US" sz="2800" b="0" i="0" dirty="0">
                <a:solidFill>
                  <a:srgbClr val="4A4A4A"/>
                </a:solidFill>
                <a:effectLst/>
                <a:latin typeface="Open Sans" panose="020B0606030504020204" pitchFamily="34" charset="0"/>
              </a:rPr>
              <a:t>Information Warfare, </a:t>
            </a:r>
          </a:p>
          <a:p>
            <a:pPr algn="l">
              <a:buFont typeface="Arial" panose="020B0604020202020204" pitchFamily="34" charset="0"/>
              <a:buChar char="•"/>
            </a:pPr>
            <a:r>
              <a:rPr lang="en-US" sz="2800" b="0" i="0" dirty="0">
                <a:solidFill>
                  <a:srgbClr val="4A4A4A"/>
                </a:solidFill>
                <a:effectLst/>
                <a:latin typeface="Open Sans" panose="020B0606030504020204" pitchFamily="34" charset="0"/>
              </a:rPr>
              <a:t>Network Centric Operations, </a:t>
            </a:r>
          </a:p>
          <a:p>
            <a:pPr algn="l">
              <a:buFont typeface="Arial" panose="020B0604020202020204" pitchFamily="34" charset="0"/>
              <a:buChar char="•"/>
            </a:pPr>
            <a:r>
              <a:rPr lang="en-US" sz="2800" b="0" i="0" dirty="0">
                <a:solidFill>
                  <a:srgbClr val="4A4A4A"/>
                </a:solidFill>
                <a:effectLst/>
                <a:latin typeface="Open Sans" panose="020B0606030504020204" pitchFamily="34" charset="0"/>
              </a:rPr>
              <a:t>Psychological Operations, </a:t>
            </a:r>
          </a:p>
          <a:p>
            <a:pPr algn="l">
              <a:buFont typeface="Arial" panose="020B0604020202020204" pitchFamily="34" charset="0"/>
              <a:buChar char="•"/>
            </a:pPr>
            <a:r>
              <a:rPr lang="en-US" sz="2800" b="0" i="0" dirty="0">
                <a:solidFill>
                  <a:srgbClr val="4A4A4A"/>
                </a:solidFill>
                <a:effectLst/>
                <a:latin typeface="Open Sans" panose="020B0606030504020204" pitchFamily="34" charset="0"/>
              </a:rPr>
              <a:t>Psychological Warfare.</a:t>
            </a:r>
          </a:p>
        </p:txBody>
      </p:sp>
      <p:sp>
        <p:nvSpPr>
          <p:cNvPr id="4" name="Footer Placeholder 3">
            <a:extLst>
              <a:ext uri="{FF2B5EF4-FFF2-40B4-BE49-F238E27FC236}">
                <a16:creationId xmlns:a16="http://schemas.microsoft.com/office/drawing/2014/main" id="{7A6AF698-72A2-43B6-948F-2A229E6766BC}"/>
              </a:ext>
            </a:extLst>
          </p:cNvPr>
          <p:cNvSpPr>
            <a:spLocks noGrp="1"/>
          </p:cNvSpPr>
          <p:nvPr>
            <p:ph type="ftr" sz="quarter" idx="11"/>
          </p:nvPr>
        </p:nvSpPr>
        <p:spPr/>
        <p:txBody>
          <a:bodyPr/>
          <a:lstStyle/>
          <a:p>
            <a:pPr>
              <a:defRPr/>
            </a:pPr>
            <a:r>
              <a:rPr lang="en-US"/>
              <a:t>Dr. Lokesh Chouhan NFSU || Information Warefare</a:t>
            </a:r>
          </a:p>
        </p:txBody>
      </p:sp>
    </p:spTree>
    <p:extLst>
      <p:ext uri="{BB962C8B-B14F-4D97-AF65-F5344CB8AC3E}">
        <p14:creationId xmlns:p14="http://schemas.microsoft.com/office/powerpoint/2010/main" val="1853922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FCC13-ADEE-436F-876F-34D3353BB8AB}"/>
              </a:ext>
            </a:extLst>
          </p:cNvPr>
          <p:cNvSpPr>
            <a:spLocks noGrp="1"/>
          </p:cNvSpPr>
          <p:nvPr>
            <p:ph type="title"/>
          </p:nvPr>
        </p:nvSpPr>
        <p:spPr/>
        <p:txBody>
          <a:bodyPr/>
          <a:lstStyle/>
          <a:p>
            <a:r>
              <a:rPr lang="en-IN" dirty="0"/>
              <a:t>Information </a:t>
            </a:r>
            <a:r>
              <a:rPr lang="en-IN" dirty="0" err="1"/>
              <a:t>Warefare</a:t>
            </a:r>
            <a:endParaRPr lang="en-IN" dirty="0"/>
          </a:p>
        </p:txBody>
      </p:sp>
      <p:sp>
        <p:nvSpPr>
          <p:cNvPr id="3" name="Content Placeholder 2">
            <a:extLst>
              <a:ext uri="{FF2B5EF4-FFF2-40B4-BE49-F238E27FC236}">
                <a16:creationId xmlns:a16="http://schemas.microsoft.com/office/drawing/2014/main" id="{A546313E-C26F-4308-BEBE-0FA92F6D2875}"/>
              </a:ext>
            </a:extLst>
          </p:cNvPr>
          <p:cNvSpPr>
            <a:spLocks noGrp="1"/>
          </p:cNvSpPr>
          <p:nvPr>
            <p:ph idx="1"/>
          </p:nvPr>
        </p:nvSpPr>
        <p:spPr/>
        <p:txBody>
          <a:bodyPr/>
          <a:lstStyle/>
          <a:p>
            <a:pPr algn="l">
              <a:buFont typeface="Arial" panose="020B0604020202020204" pitchFamily="34" charset="0"/>
              <a:buChar char="•"/>
            </a:pPr>
            <a:r>
              <a:rPr lang="en-US" sz="2800" b="0" i="0" dirty="0">
                <a:solidFill>
                  <a:srgbClr val="4A4A4A"/>
                </a:solidFill>
                <a:effectLst/>
                <a:latin typeface="Open Sans" panose="020B0606030504020204" pitchFamily="34" charset="0"/>
              </a:rPr>
              <a:t>Information is the key to successful military operations; strategically, operationally, tactically, and technically. From war to OOTW, the adversity who wins the Information War prevails.</a:t>
            </a:r>
          </a:p>
          <a:p>
            <a:pPr marL="0" indent="0" algn="l">
              <a:buNone/>
            </a:pPr>
            <a:r>
              <a:rPr lang="en-US" b="1" i="0" dirty="0">
                <a:solidFill>
                  <a:srgbClr val="4A4A4A"/>
                </a:solidFill>
                <a:effectLst/>
                <a:latin typeface="Open Sans" panose="020B0606030504020204" pitchFamily="34" charset="0"/>
              </a:rPr>
              <a:t>					--GEN (RET) Glenn Otis, 1991</a:t>
            </a:r>
          </a:p>
        </p:txBody>
      </p:sp>
      <p:sp>
        <p:nvSpPr>
          <p:cNvPr id="4" name="Footer Placeholder 3">
            <a:extLst>
              <a:ext uri="{FF2B5EF4-FFF2-40B4-BE49-F238E27FC236}">
                <a16:creationId xmlns:a16="http://schemas.microsoft.com/office/drawing/2014/main" id="{7A6AF698-72A2-43B6-948F-2A229E6766BC}"/>
              </a:ext>
            </a:extLst>
          </p:cNvPr>
          <p:cNvSpPr>
            <a:spLocks noGrp="1"/>
          </p:cNvSpPr>
          <p:nvPr>
            <p:ph type="ftr" sz="quarter" idx="11"/>
          </p:nvPr>
        </p:nvSpPr>
        <p:spPr/>
        <p:txBody>
          <a:bodyPr/>
          <a:lstStyle/>
          <a:p>
            <a:pPr>
              <a:defRPr/>
            </a:pPr>
            <a:r>
              <a:rPr lang="en-US"/>
              <a:t>Dr. Lokesh Chouhan NFSU || Information Warefare</a:t>
            </a:r>
            <a:endParaRPr lang="en-US" dirty="0"/>
          </a:p>
        </p:txBody>
      </p:sp>
      <p:sp>
        <p:nvSpPr>
          <p:cNvPr id="10" name="TextBox 9">
            <a:extLst>
              <a:ext uri="{FF2B5EF4-FFF2-40B4-BE49-F238E27FC236}">
                <a16:creationId xmlns:a16="http://schemas.microsoft.com/office/drawing/2014/main" id="{687ADFC8-00B0-45B8-AB22-6195B533D814}"/>
              </a:ext>
            </a:extLst>
          </p:cNvPr>
          <p:cNvSpPr txBox="1"/>
          <p:nvPr/>
        </p:nvSpPr>
        <p:spPr>
          <a:xfrm>
            <a:off x="7111268" y="5799693"/>
            <a:ext cx="6097464" cy="369332"/>
          </a:xfrm>
          <a:prstGeom prst="rect">
            <a:avLst/>
          </a:prstGeom>
          <a:noFill/>
        </p:spPr>
        <p:txBody>
          <a:bodyPr wrap="square">
            <a:spAutoFit/>
          </a:bodyPr>
          <a:lstStyle/>
          <a:p>
            <a:r>
              <a:rPr lang="en-US" b="1" i="0" dirty="0">
                <a:solidFill>
                  <a:srgbClr val="5F6368"/>
                </a:solidFill>
                <a:effectLst/>
                <a:latin typeface="arial" panose="020B0604020202020204" pitchFamily="34" charset="0"/>
              </a:rPr>
              <a:t>Military</a:t>
            </a:r>
            <a:r>
              <a:rPr lang="en-US" b="0" i="0" dirty="0">
                <a:solidFill>
                  <a:srgbClr val="4D5156"/>
                </a:solidFill>
                <a:effectLst/>
                <a:latin typeface="arial" panose="020B0604020202020204" pitchFamily="34" charset="0"/>
              </a:rPr>
              <a:t> operations other than war (MOOTW)</a:t>
            </a:r>
            <a:endParaRPr lang="en-IN" dirty="0"/>
          </a:p>
        </p:txBody>
      </p:sp>
    </p:spTree>
    <p:extLst>
      <p:ext uri="{BB962C8B-B14F-4D97-AF65-F5344CB8AC3E}">
        <p14:creationId xmlns:p14="http://schemas.microsoft.com/office/powerpoint/2010/main" val="4023955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FCC13-ADEE-436F-876F-34D3353BB8AB}"/>
              </a:ext>
            </a:extLst>
          </p:cNvPr>
          <p:cNvSpPr>
            <a:spLocks noGrp="1"/>
          </p:cNvSpPr>
          <p:nvPr>
            <p:ph type="title"/>
          </p:nvPr>
        </p:nvSpPr>
        <p:spPr/>
        <p:txBody>
          <a:bodyPr/>
          <a:lstStyle/>
          <a:p>
            <a:r>
              <a:rPr lang="en-IN" dirty="0"/>
              <a:t>Information Assurance</a:t>
            </a:r>
          </a:p>
        </p:txBody>
      </p:sp>
      <p:sp>
        <p:nvSpPr>
          <p:cNvPr id="3" name="Content Placeholder 2">
            <a:extLst>
              <a:ext uri="{FF2B5EF4-FFF2-40B4-BE49-F238E27FC236}">
                <a16:creationId xmlns:a16="http://schemas.microsoft.com/office/drawing/2014/main" id="{A546313E-C26F-4308-BEBE-0FA92F6D2875}"/>
              </a:ext>
            </a:extLst>
          </p:cNvPr>
          <p:cNvSpPr>
            <a:spLocks noGrp="1"/>
          </p:cNvSpPr>
          <p:nvPr>
            <p:ph idx="1"/>
          </p:nvPr>
        </p:nvSpPr>
        <p:spPr/>
        <p:txBody>
          <a:bodyPr/>
          <a:lstStyle/>
          <a:p>
            <a:pPr algn="just">
              <a:buFont typeface="Arial" panose="020B0604020202020204" pitchFamily="34" charset="0"/>
              <a:buChar char="•"/>
            </a:pPr>
            <a:r>
              <a:rPr lang="en-US" sz="2800" b="1" i="0" dirty="0">
                <a:solidFill>
                  <a:srgbClr val="4A4A4A"/>
                </a:solidFill>
                <a:effectLst/>
                <a:latin typeface="Open Sans" panose="020B0606030504020204" pitchFamily="34" charset="0"/>
              </a:rPr>
              <a:t>Information assurance (IA) </a:t>
            </a:r>
            <a:r>
              <a:rPr lang="en-US" sz="2800" b="0" i="0" dirty="0">
                <a:solidFill>
                  <a:srgbClr val="4A4A4A"/>
                </a:solidFill>
                <a:effectLst/>
                <a:latin typeface="Open Sans" panose="020B0606030504020204" pitchFamily="34" charset="0"/>
              </a:rPr>
              <a:t>is the practice of assuring information and managing risks related to the use, processing, storage, and transmission of information. Information assurance includes protection of the integrity, availability, authenticity, non-repudiation and confidentiality of user data. </a:t>
            </a:r>
          </a:p>
          <a:p>
            <a:pPr algn="just">
              <a:buFont typeface="Arial" panose="020B0604020202020204" pitchFamily="34" charset="0"/>
              <a:buChar char="•"/>
            </a:pPr>
            <a:r>
              <a:rPr lang="en-US" sz="2800" b="0" i="0" dirty="0">
                <a:solidFill>
                  <a:srgbClr val="4A4A4A"/>
                </a:solidFill>
                <a:effectLst/>
                <a:latin typeface="Open Sans" panose="020B0606030504020204" pitchFamily="34" charset="0"/>
              </a:rPr>
              <a:t>IA encompasses not only digital protections but also physical techniques. These protections apply to data in transit, both physical and electronic forms, as well as data at rest . IA is best thought of as a superset of information security (i.e. umbrella term), and as the business outcome of information risk management.</a:t>
            </a:r>
          </a:p>
        </p:txBody>
      </p:sp>
      <p:sp>
        <p:nvSpPr>
          <p:cNvPr id="4" name="Footer Placeholder 3">
            <a:extLst>
              <a:ext uri="{FF2B5EF4-FFF2-40B4-BE49-F238E27FC236}">
                <a16:creationId xmlns:a16="http://schemas.microsoft.com/office/drawing/2014/main" id="{7A6AF698-72A2-43B6-948F-2A229E6766BC}"/>
              </a:ext>
            </a:extLst>
          </p:cNvPr>
          <p:cNvSpPr>
            <a:spLocks noGrp="1"/>
          </p:cNvSpPr>
          <p:nvPr>
            <p:ph type="ftr" sz="quarter" idx="11"/>
          </p:nvPr>
        </p:nvSpPr>
        <p:spPr/>
        <p:txBody>
          <a:bodyPr/>
          <a:lstStyle/>
          <a:p>
            <a:pPr>
              <a:defRPr/>
            </a:pPr>
            <a:r>
              <a:rPr lang="en-US"/>
              <a:t>Dr. Lokesh Chouhan NFSU || Information Warefare</a:t>
            </a:r>
          </a:p>
        </p:txBody>
      </p:sp>
    </p:spTree>
    <p:extLst>
      <p:ext uri="{BB962C8B-B14F-4D97-AF65-F5344CB8AC3E}">
        <p14:creationId xmlns:p14="http://schemas.microsoft.com/office/powerpoint/2010/main" val="3147706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FCC13-ADEE-436F-876F-34D3353BB8AB}"/>
              </a:ext>
            </a:extLst>
          </p:cNvPr>
          <p:cNvSpPr>
            <a:spLocks noGrp="1"/>
          </p:cNvSpPr>
          <p:nvPr>
            <p:ph type="title"/>
          </p:nvPr>
        </p:nvSpPr>
        <p:spPr/>
        <p:txBody>
          <a:bodyPr/>
          <a:lstStyle/>
          <a:p>
            <a:r>
              <a:rPr lang="en-IN" dirty="0"/>
              <a:t>Information Assurance</a:t>
            </a:r>
          </a:p>
        </p:txBody>
      </p:sp>
      <p:sp>
        <p:nvSpPr>
          <p:cNvPr id="3" name="Content Placeholder 2">
            <a:extLst>
              <a:ext uri="{FF2B5EF4-FFF2-40B4-BE49-F238E27FC236}">
                <a16:creationId xmlns:a16="http://schemas.microsoft.com/office/drawing/2014/main" id="{A546313E-C26F-4308-BEBE-0FA92F6D2875}"/>
              </a:ext>
            </a:extLst>
          </p:cNvPr>
          <p:cNvSpPr>
            <a:spLocks noGrp="1"/>
          </p:cNvSpPr>
          <p:nvPr>
            <p:ph idx="1"/>
          </p:nvPr>
        </p:nvSpPr>
        <p:spPr/>
        <p:txBody>
          <a:bodyPr/>
          <a:lstStyle/>
          <a:p>
            <a:pPr algn="just">
              <a:buFont typeface="Arial" panose="020B0604020202020204" pitchFamily="34" charset="0"/>
              <a:buChar char="•"/>
            </a:pPr>
            <a:r>
              <a:rPr lang="en-US" sz="2800" b="0" i="0" dirty="0">
                <a:solidFill>
                  <a:srgbClr val="4A4A4A"/>
                </a:solidFill>
                <a:effectLst/>
                <a:latin typeface="Open Sans" panose="020B0606030504020204" pitchFamily="34" charset="0"/>
              </a:rPr>
              <a:t>The </a:t>
            </a:r>
            <a:r>
              <a:rPr lang="en-US" sz="2800" b="0" i="0" dirty="0" err="1">
                <a:solidFill>
                  <a:srgbClr val="4A4A4A"/>
                </a:solidFill>
                <a:effectLst/>
                <a:latin typeface="Open Sans" panose="020B0606030504020204" pitchFamily="34" charset="0"/>
              </a:rPr>
              <a:t>McCumber</a:t>
            </a:r>
            <a:r>
              <a:rPr lang="en-US" sz="2800" b="0" i="0" dirty="0">
                <a:solidFill>
                  <a:srgbClr val="4A4A4A"/>
                </a:solidFill>
                <a:effectLst/>
                <a:latin typeface="Open Sans" panose="020B0606030504020204" pitchFamily="34" charset="0"/>
              </a:rPr>
              <a:t> Cube: one of the common information assurance schematics</a:t>
            </a:r>
          </a:p>
        </p:txBody>
      </p:sp>
      <p:sp>
        <p:nvSpPr>
          <p:cNvPr id="4" name="Footer Placeholder 3">
            <a:extLst>
              <a:ext uri="{FF2B5EF4-FFF2-40B4-BE49-F238E27FC236}">
                <a16:creationId xmlns:a16="http://schemas.microsoft.com/office/drawing/2014/main" id="{7A6AF698-72A2-43B6-948F-2A229E6766BC}"/>
              </a:ext>
            </a:extLst>
          </p:cNvPr>
          <p:cNvSpPr>
            <a:spLocks noGrp="1"/>
          </p:cNvSpPr>
          <p:nvPr>
            <p:ph type="ftr" sz="quarter" idx="11"/>
          </p:nvPr>
        </p:nvSpPr>
        <p:spPr/>
        <p:txBody>
          <a:bodyPr/>
          <a:lstStyle/>
          <a:p>
            <a:pPr>
              <a:defRPr/>
            </a:pPr>
            <a:r>
              <a:rPr lang="en-US"/>
              <a:t>Dr. Lokesh Chouhan NFSU || Information Warefare</a:t>
            </a:r>
          </a:p>
        </p:txBody>
      </p:sp>
      <p:pic>
        <p:nvPicPr>
          <p:cNvPr id="1029" name="Picture 5">
            <a:extLst>
              <a:ext uri="{FF2B5EF4-FFF2-40B4-BE49-F238E27FC236}">
                <a16:creationId xmlns:a16="http://schemas.microsoft.com/office/drawing/2014/main" id="{01BCC379-5496-4C00-A1A2-29387B71A8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1961" y="2229272"/>
            <a:ext cx="4088423" cy="393975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E309D41-DA5F-4F6F-AEC2-E2FBD78F0413}"/>
              </a:ext>
            </a:extLst>
          </p:cNvPr>
          <p:cNvSpPr txBox="1"/>
          <p:nvPr/>
        </p:nvSpPr>
        <p:spPr>
          <a:xfrm>
            <a:off x="804497" y="2483634"/>
            <a:ext cx="6097464" cy="2585323"/>
          </a:xfrm>
          <a:prstGeom prst="rect">
            <a:avLst/>
          </a:prstGeom>
          <a:noFill/>
        </p:spPr>
        <p:txBody>
          <a:bodyPr wrap="square">
            <a:spAutoFit/>
          </a:bodyPr>
          <a:lstStyle/>
          <a:p>
            <a:pPr algn="l"/>
            <a:r>
              <a:rPr lang="en-US" b="0" i="0" dirty="0">
                <a:solidFill>
                  <a:srgbClr val="3B3D40"/>
                </a:solidFill>
                <a:effectLst/>
                <a:latin typeface="SegoeRegular"/>
              </a:rPr>
              <a:t>The 5 pillars of Information Assurance</a:t>
            </a:r>
          </a:p>
          <a:p>
            <a:pPr algn="l"/>
            <a:r>
              <a:rPr lang="en-US" b="0" i="0" dirty="0">
                <a:solidFill>
                  <a:srgbClr val="656B6F"/>
                </a:solidFill>
                <a:effectLst/>
                <a:latin typeface="segoeRegular"/>
              </a:rPr>
              <a:t>Information Assurance (IA) is essentially protecting information systems, and is often associated with the following five pillars:</a:t>
            </a:r>
          </a:p>
          <a:p>
            <a:pPr algn="l">
              <a:buFont typeface="+mj-lt"/>
              <a:buAutoNum type="arabicPeriod"/>
            </a:pPr>
            <a:r>
              <a:rPr lang="en-US" b="0" i="0" dirty="0">
                <a:solidFill>
                  <a:srgbClr val="656B6F"/>
                </a:solidFill>
                <a:effectLst/>
                <a:latin typeface="segoeRegular"/>
              </a:rPr>
              <a:t>Integrity</a:t>
            </a:r>
          </a:p>
          <a:p>
            <a:pPr algn="l">
              <a:buFont typeface="+mj-lt"/>
              <a:buAutoNum type="arabicPeriod"/>
            </a:pPr>
            <a:r>
              <a:rPr lang="en-US" b="0" i="0" dirty="0">
                <a:solidFill>
                  <a:srgbClr val="656B6F"/>
                </a:solidFill>
                <a:effectLst/>
                <a:latin typeface="segoeRegular"/>
              </a:rPr>
              <a:t>Availability</a:t>
            </a:r>
          </a:p>
          <a:p>
            <a:pPr algn="l">
              <a:buFont typeface="+mj-lt"/>
              <a:buAutoNum type="arabicPeriod"/>
            </a:pPr>
            <a:r>
              <a:rPr lang="en-US" b="0" i="0" dirty="0">
                <a:solidFill>
                  <a:srgbClr val="656B6F"/>
                </a:solidFill>
                <a:effectLst/>
                <a:latin typeface="segoeRegular"/>
              </a:rPr>
              <a:t>Authentication</a:t>
            </a:r>
          </a:p>
          <a:p>
            <a:pPr algn="l">
              <a:buFont typeface="+mj-lt"/>
              <a:buAutoNum type="arabicPeriod"/>
            </a:pPr>
            <a:r>
              <a:rPr lang="en-US" b="0" i="0" dirty="0">
                <a:solidFill>
                  <a:srgbClr val="656B6F"/>
                </a:solidFill>
                <a:effectLst/>
                <a:latin typeface="segoeRegular"/>
              </a:rPr>
              <a:t>Confidentiality</a:t>
            </a:r>
          </a:p>
          <a:p>
            <a:pPr algn="l">
              <a:buFont typeface="+mj-lt"/>
              <a:buAutoNum type="arabicPeriod"/>
            </a:pPr>
            <a:r>
              <a:rPr lang="en-US" b="0" i="0" dirty="0">
                <a:solidFill>
                  <a:srgbClr val="656B6F"/>
                </a:solidFill>
                <a:effectLst/>
                <a:latin typeface="segoeRegular"/>
              </a:rPr>
              <a:t>Nonrepudiation</a:t>
            </a:r>
          </a:p>
        </p:txBody>
      </p:sp>
    </p:spTree>
    <p:extLst>
      <p:ext uri="{BB962C8B-B14F-4D97-AF65-F5344CB8AC3E}">
        <p14:creationId xmlns:p14="http://schemas.microsoft.com/office/powerpoint/2010/main" val="2464296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FCC13-ADEE-436F-876F-34D3353BB8AB}"/>
              </a:ext>
            </a:extLst>
          </p:cNvPr>
          <p:cNvSpPr>
            <a:spLocks noGrp="1"/>
          </p:cNvSpPr>
          <p:nvPr>
            <p:ph type="title"/>
          </p:nvPr>
        </p:nvSpPr>
        <p:spPr/>
        <p:txBody>
          <a:bodyPr/>
          <a:lstStyle/>
          <a:p>
            <a:r>
              <a:rPr lang="en-IN" dirty="0"/>
              <a:t>Information Operations </a:t>
            </a:r>
          </a:p>
        </p:txBody>
      </p:sp>
      <p:sp>
        <p:nvSpPr>
          <p:cNvPr id="3" name="Content Placeholder 2">
            <a:extLst>
              <a:ext uri="{FF2B5EF4-FFF2-40B4-BE49-F238E27FC236}">
                <a16:creationId xmlns:a16="http://schemas.microsoft.com/office/drawing/2014/main" id="{A546313E-C26F-4308-BEBE-0FA92F6D2875}"/>
              </a:ext>
            </a:extLst>
          </p:cNvPr>
          <p:cNvSpPr>
            <a:spLocks noGrp="1"/>
          </p:cNvSpPr>
          <p:nvPr>
            <p:ph idx="1"/>
          </p:nvPr>
        </p:nvSpPr>
        <p:spPr>
          <a:xfrm>
            <a:off x="609600" y="1163638"/>
            <a:ext cx="10972800" cy="5507037"/>
          </a:xfrm>
        </p:spPr>
        <p:txBody>
          <a:bodyPr/>
          <a:lstStyle/>
          <a:p>
            <a:pPr algn="just">
              <a:buFont typeface="Arial" panose="020B0604020202020204" pitchFamily="34" charset="0"/>
              <a:buChar char="•"/>
            </a:pPr>
            <a:r>
              <a:rPr lang="en-US" sz="2400" b="1" i="0" dirty="0">
                <a:solidFill>
                  <a:srgbClr val="4A4A4A"/>
                </a:solidFill>
                <a:effectLst/>
                <a:latin typeface="Open Sans" panose="020B0606030504020204" pitchFamily="34" charset="0"/>
              </a:rPr>
              <a:t>Information Operations </a:t>
            </a:r>
            <a:r>
              <a:rPr lang="en-US" sz="2400" b="0" i="0" dirty="0">
                <a:solidFill>
                  <a:srgbClr val="4A4A4A"/>
                </a:solidFill>
                <a:effectLst/>
                <a:latin typeface="Open Sans" panose="020B0606030504020204" pitchFamily="34" charset="0"/>
              </a:rPr>
              <a:t>is a category of direct and indirect support operations for the United States Military. By definition in Joint Publication 3-13, "IO are described as the integrated employment of electronic warfare (EW), computer network operations (CNO), psychological operations (PSYOP), military deception (MILDEC), and operations security (OPSEC), in concert with specified supporting and related capabilities, to influence, disrupt, corrupt or usurp adversarial human and automated decision making while protecting our own.</a:t>
            </a:r>
          </a:p>
          <a:p>
            <a:pPr algn="just">
              <a:buFont typeface="Arial" panose="020B0604020202020204" pitchFamily="34" charset="0"/>
              <a:buChar char="•"/>
            </a:pPr>
            <a:r>
              <a:rPr lang="en-US" sz="2400" b="0" i="0" dirty="0">
                <a:solidFill>
                  <a:srgbClr val="4A4A4A"/>
                </a:solidFill>
                <a:effectLst/>
                <a:latin typeface="Open Sans" panose="020B0606030504020204" pitchFamily="34" charset="0"/>
              </a:rPr>
              <a:t> Information Operations (IO) are actions taken to affect adversary information and information systems while defending one's own information and information systems.</a:t>
            </a:r>
          </a:p>
          <a:p>
            <a:pPr algn="just">
              <a:buFont typeface="Arial" panose="020B0604020202020204" pitchFamily="34" charset="0"/>
              <a:buChar char="•"/>
            </a:pPr>
            <a:r>
              <a:rPr lang="en-US" sz="2400" b="0" i="0" dirty="0">
                <a:solidFill>
                  <a:srgbClr val="4A4A4A"/>
                </a:solidFill>
                <a:effectLst/>
                <a:latin typeface="Open Sans" panose="020B0606030504020204" pitchFamily="34" charset="0"/>
              </a:rPr>
              <a:t>In the U.S. Navy, information operations are often supervised by a Navy Information Operations Command (NIOC), for example in the United States Tenth Fleet which has several NIOCs.</a:t>
            </a:r>
          </a:p>
        </p:txBody>
      </p:sp>
      <p:sp>
        <p:nvSpPr>
          <p:cNvPr id="4" name="Footer Placeholder 3">
            <a:extLst>
              <a:ext uri="{FF2B5EF4-FFF2-40B4-BE49-F238E27FC236}">
                <a16:creationId xmlns:a16="http://schemas.microsoft.com/office/drawing/2014/main" id="{7A6AF698-72A2-43B6-948F-2A229E6766BC}"/>
              </a:ext>
            </a:extLst>
          </p:cNvPr>
          <p:cNvSpPr>
            <a:spLocks noGrp="1"/>
          </p:cNvSpPr>
          <p:nvPr>
            <p:ph type="ftr" sz="quarter" idx="11"/>
          </p:nvPr>
        </p:nvSpPr>
        <p:spPr/>
        <p:txBody>
          <a:bodyPr/>
          <a:lstStyle/>
          <a:p>
            <a:pPr>
              <a:defRPr/>
            </a:pPr>
            <a:r>
              <a:rPr lang="en-US"/>
              <a:t>Dr. Lokesh Chouhan NFSU || Information Warefare</a:t>
            </a:r>
          </a:p>
        </p:txBody>
      </p:sp>
    </p:spTree>
    <p:extLst>
      <p:ext uri="{BB962C8B-B14F-4D97-AF65-F5344CB8AC3E}">
        <p14:creationId xmlns:p14="http://schemas.microsoft.com/office/powerpoint/2010/main" val="923094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FCC13-ADEE-436F-876F-34D3353BB8AB}"/>
              </a:ext>
            </a:extLst>
          </p:cNvPr>
          <p:cNvSpPr>
            <a:spLocks noGrp="1"/>
          </p:cNvSpPr>
          <p:nvPr>
            <p:ph type="title"/>
          </p:nvPr>
        </p:nvSpPr>
        <p:spPr/>
        <p:txBody>
          <a:bodyPr/>
          <a:lstStyle/>
          <a:p>
            <a:r>
              <a:rPr lang="en-IN" dirty="0"/>
              <a:t>Information Superiority</a:t>
            </a:r>
          </a:p>
        </p:txBody>
      </p:sp>
      <p:sp>
        <p:nvSpPr>
          <p:cNvPr id="3" name="Content Placeholder 2">
            <a:extLst>
              <a:ext uri="{FF2B5EF4-FFF2-40B4-BE49-F238E27FC236}">
                <a16:creationId xmlns:a16="http://schemas.microsoft.com/office/drawing/2014/main" id="{A546313E-C26F-4308-BEBE-0FA92F6D2875}"/>
              </a:ext>
            </a:extLst>
          </p:cNvPr>
          <p:cNvSpPr>
            <a:spLocks noGrp="1"/>
          </p:cNvSpPr>
          <p:nvPr>
            <p:ph idx="1"/>
          </p:nvPr>
        </p:nvSpPr>
        <p:spPr/>
        <p:txBody>
          <a:bodyPr/>
          <a:lstStyle/>
          <a:p>
            <a:pPr algn="just">
              <a:buFont typeface="Arial" panose="020B0604020202020204" pitchFamily="34" charset="0"/>
              <a:buChar char="•"/>
            </a:pPr>
            <a:r>
              <a:rPr lang="en-US" sz="2800" b="1" i="0" dirty="0">
                <a:solidFill>
                  <a:srgbClr val="4A4A4A"/>
                </a:solidFill>
                <a:effectLst/>
                <a:latin typeface="Open Sans" panose="020B0606030504020204" pitchFamily="34" charset="0"/>
              </a:rPr>
              <a:t>Information Superiority </a:t>
            </a:r>
            <a:r>
              <a:rPr lang="en-US" sz="2800" b="0" i="0" dirty="0">
                <a:solidFill>
                  <a:srgbClr val="4A4A4A"/>
                </a:solidFill>
                <a:effectLst/>
                <a:latin typeface="Open Sans" panose="020B0606030504020204" pitchFamily="34" charset="0"/>
              </a:rPr>
              <a:t>is the operational advantage derived from the ability to collect, process, and disseminate an uninterrupted flow of information while exploiting or denying an adversary’s ability to do the same.</a:t>
            </a:r>
          </a:p>
        </p:txBody>
      </p:sp>
      <p:sp>
        <p:nvSpPr>
          <p:cNvPr id="4" name="Footer Placeholder 3">
            <a:extLst>
              <a:ext uri="{FF2B5EF4-FFF2-40B4-BE49-F238E27FC236}">
                <a16:creationId xmlns:a16="http://schemas.microsoft.com/office/drawing/2014/main" id="{7A6AF698-72A2-43B6-948F-2A229E6766BC}"/>
              </a:ext>
            </a:extLst>
          </p:cNvPr>
          <p:cNvSpPr>
            <a:spLocks noGrp="1"/>
          </p:cNvSpPr>
          <p:nvPr>
            <p:ph type="ftr" sz="quarter" idx="11"/>
          </p:nvPr>
        </p:nvSpPr>
        <p:spPr/>
        <p:txBody>
          <a:bodyPr/>
          <a:lstStyle/>
          <a:p>
            <a:pPr>
              <a:defRPr/>
            </a:pPr>
            <a:r>
              <a:rPr lang="en-US"/>
              <a:t>Dr. Lokesh Chouhan NFSU || Information Warefare</a:t>
            </a:r>
          </a:p>
        </p:txBody>
      </p:sp>
    </p:spTree>
    <p:extLst>
      <p:ext uri="{BB962C8B-B14F-4D97-AF65-F5344CB8AC3E}">
        <p14:creationId xmlns:p14="http://schemas.microsoft.com/office/powerpoint/2010/main" val="806223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FCC13-ADEE-436F-876F-34D3353BB8AB}"/>
              </a:ext>
            </a:extLst>
          </p:cNvPr>
          <p:cNvSpPr>
            <a:spLocks noGrp="1"/>
          </p:cNvSpPr>
          <p:nvPr>
            <p:ph type="title"/>
          </p:nvPr>
        </p:nvSpPr>
        <p:spPr/>
        <p:txBody>
          <a:bodyPr/>
          <a:lstStyle/>
          <a:p>
            <a:r>
              <a:rPr lang="en-IN" dirty="0"/>
              <a:t>Network Centric Operations</a:t>
            </a:r>
          </a:p>
        </p:txBody>
      </p:sp>
      <p:sp>
        <p:nvSpPr>
          <p:cNvPr id="3" name="Content Placeholder 2">
            <a:extLst>
              <a:ext uri="{FF2B5EF4-FFF2-40B4-BE49-F238E27FC236}">
                <a16:creationId xmlns:a16="http://schemas.microsoft.com/office/drawing/2014/main" id="{A546313E-C26F-4308-BEBE-0FA92F6D2875}"/>
              </a:ext>
            </a:extLst>
          </p:cNvPr>
          <p:cNvSpPr>
            <a:spLocks noGrp="1"/>
          </p:cNvSpPr>
          <p:nvPr>
            <p:ph idx="1"/>
          </p:nvPr>
        </p:nvSpPr>
        <p:spPr/>
        <p:txBody>
          <a:bodyPr/>
          <a:lstStyle/>
          <a:p>
            <a:pPr algn="just">
              <a:buFont typeface="Arial" panose="020B0604020202020204" pitchFamily="34" charset="0"/>
              <a:buChar char="•"/>
            </a:pPr>
            <a:r>
              <a:rPr lang="en-US" sz="2800" b="1" i="0" dirty="0">
                <a:solidFill>
                  <a:srgbClr val="4A4A4A"/>
                </a:solidFill>
                <a:effectLst/>
                <a:latin typeface="Open Sans" panose="020B0606030504020204" pitchFamily="34" charset="0"/>
              </a:rPr>
              <a:t>Network-centric warfare, </a:t>
            </a:r>
            <a:r>
              <a:rPr lang="en-US" sz="2800" i="0" dirty="0">
                <a:solidFill>
                  <a:srgbClr val="4A4A4A"/>
                </a:solidFill>
                <a:effectLst/>
                <a:latin typeface="Open Sans" panose="020B0606030504020204" pitchFamily="34" charset="0"/>
              </a:rPr>
              <a:t>also called </a:t>
            </a:r>
            <a:r>
              <a:rPr lang="en-US" sz="2800" b="1" i="0" dirty="0">
                <a:solidFill>
                  <a:srgbClr val="4A4A4A"/>
                </a:solidFill>
                <a:effectLst/>
                <a:latin typeface="Open Sans" panose="020B0606030504020204" pitchFamily="34" charset="0"/>
              </a:rPr>
              <a:t>network-centric operations or</a:t>
            </a:r>
            <a:r>
              <a:rPr lang="en-US" sz="2800" i="0" dirty="0">
                <a:solidFill>
                  <a:srgbClr val="4A4A4A"/>
                </a:solidFill>
                <a:effectLst/>
                <a:latin typeface="Open Sans" panose="020B0606030504020204" pitchFamily="34" charset="0"/>
              </a:rPr>
              <a:t> </a:t>
            </a:r>
            <a:r>
              <a:rPr lang="en-US" sz="2800" b="1" i="0" dirty="0">
                <a:solidFill>
                  <a:srgbClr val="4A4A4A"/>
                </a:solidFill>
                <a:effectLst/>
                <a:latin typeface="Open Sans" panose="020B0606030504020204" pitchFamily="34" charset="0"/>
              </a:rPr>
              <a:t>net-centric warfare</a:t>
            </a:r>
            <a:r>
              <a:rPr lang="en-US" sz="2800" i="0" dirty="0">
                <a:solidFill>
                  <a:srgbClr val="4A4A4A"/>
                </a:solidFill>
                <a:effectLst/>
                <a:latin typeface="Open Sans" panose="020B0606030504020204" pitchFamily="34" charset="0"/>
              </a:rPr>
              <a:t>, is a military doctrine or theory of war that aims to translate an information advantage, enabled partly by information technology, into a competitive advantage through the computer networking of dispersed forces. It was pioneered by the United States Department of Defense in the 1990s.</a:t>
            </a:r>
          </a:p>
        </p:txBody>
      </p:sp>
      <p:sp>
        <p:nvSpPr>
          <p:cNvPr id="4" name="Footer Placeholder 3">
            <a:extLst>
              <a:ext uri="{FF2B5EF4-FFF2-40B4-BE49-F238E27FC236}">
                <a16:creationId xmlns:a16="http://schemas.microsoft.com/office/drawing/2014/main" id="{7A6AF698-72A2-43B6-948F-2A229E6766BC}"/>
              </a:ext>
            </a:extLst>
          </p:cNvPr>
          <p:cNvSpPr>
            <a:spLocks noGrp="1"/>
          </p:cNvSpPr>
          <p:nvPr>
            <p:ph type="ftr" sz="quarter" idx="11"/>
          </p:nvPr>
        </p:nvSpPr>
        <p:spPr/>
        <p:txBody>
          <a:bodyPr/>
          <a:lstStyle/>
          <a:p>
            <a:pPr>
              <a:defRPr/>
            </a:pPr>
            <a:r>
              <a:rPr lang="en-US"/>
              <a:t>Dr. Lokesh Chouhan NFSU || Information Warefare</a:t>
            </a:r>
          </a:p>
        </p:txBody>
      </p:sp>
    </p:spTree>
    <p:extLst>
      <p:ext uri="{BB962C8B-B14F-4D97-AF65-F5344CB8AC3E}">
        <p14:creationId xmlns:p14="http://schemas.microsoft.com/office/powerpoint/2010/main" val="3637988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FCC13-ADEE-436F-876F-34D3353BB8AB}"/>
              </a:ext>
            </a:extLst>
          </p:cNvPr>
          <p:cNvSpPr>
            <a:spLocks noGrp="1"/>
          </p:cNvSpPr>
          <p:nvPr>
            <p:ph type="title"/>
          </p:nvPr>
        </p:nvSpPr>
        <p:spPr/>
        <p:txBody>
          <a:bodyPr/>
          <a:lstStyle/>
          <a:p>
            <a:r>
              <a:rPr lang="en-IN" dirty="0"/>
              <a:t>Network Centric Operations</a:t>
            </a:r>
          </a:p>
        </p:txBody>
      </p:sp>
      <p:sp>
        <p:nvSpPr>
          <p:cNvPr id="3" name="Content Placeholder 2">
            <a:extLst>
              <a:ext uri="{FF2B5EF4-FFF2-40B4-BE49-F238E27FC236}">
                <a16:creationId xmlns:a16="http://schemas.microsoft.com/office/drawing/2014/main" id="{A546313E-C26F-4308-BEBE-0FA92F6D2875}"/>
              </a:ext>
            </a:extLst>
          </p:cNvPr>
          <p:cNvSpPr>
            <a:spLocks noGrp="1"/>
          </p:cNvSpPr>
          <p:nvPr>
            <p:ph idx="1"/>
          </p:nvPr>
        </p:nvSpPr>
        <p:spPr/>
        <p:txBody>
          <a:bodyPr/>
          <a:lstStyle/>
          <a:p>
            <a:pPr algn="just">
              <a:buFont typeface="Arial" panose="020B0604020202020204" pitchFamily="34" charset="0"/>
              <a:buChar char="•"/>
            </a:pPr>
            <a:r>
              <a:rPr lang="en-US" sz="2400" i="0" dirty="0">
                <a:solidFill>
                  <a:srgbClr val="4A4A4A"/>
                </a:solidFill>
                <a:effectLst/>
                <a:latin typeface="Open Sans" panose="020B0606030504020204" pitchFamily="34" charset="0"/>
              </a:rPr>
              <a:t>The term “network-centric warfare” (NCW) broadly describes the combination of emerging tactics, techniques, and procedures that a fully or even partially networked force can employ to create a decisive warfighting advantage. </a:t>
            </a:r>
          </a:p>
          <a:p>
            <a:pPr algn="just">
              <a:buFont typeface="Arial" panose="020B0604020202020204" pitchFamily="34" charset="0"/>
              <a:buChar char="•"/>
            </a:pPr>
            <a:r>
              <a:rPr lang="en-US" sz="2400" i="0" dirty="0">
                <a:solidFill>
                  <a:srgbClr val="4A4A4A"/>
                </a:solidFill>
                <a:effectLst/>
                <a:latin typeface="Open Sans" panose="020B0606030504020204" pitchFamily="34" charset="0"/>
              </a:rPr>
              <a:t>NCW generates increased combat power by networking sensors, decision-makers, and shooters to achieve shared awareness, increased speed of command, high tempo of operations, greater lethality, raised survivability, and a degree of self-synchronization. </a:t>
            </a:r>
          </a:p>
          <a:p>
            <a:pPr algn="just">
              <a:buFont typeface="Arial" panose="020B0604020202020204" pitchFamily="34" charset="0"/>
              <a:buChar char="•"/>
            </a:pPr>
            <a:r>
              <a:rPr lang="en-US" sz="2400" i="0" dirty="0">
                <a:solidFill>
                  <a:srgbClr val="4A4A4A"/>
                </a:solidFill>
                <a:effectLst/>
                <a:latin typeface="Open Sans" panose="020B0606030504020204" pitchFamily="34" charset="0"/>
              </a:rPr>
              <a:t>It translates information superiority into combat power by effectively linking friendly forces within the battlespace, providing a much-improved shared awareness of the situation, and enabling more rapid, effective decision-making.</a:t>
            </a:r>
          </a:p>
        </p:txBody>
      </p:sp>
      <p:sp>
        <p:nvSpPr>
          <p:cNvPr id="4" name="Footer Placeholder 3">
            <a:extLst>
              <a:ext uri="{FF2B5EF4-FFF2-40B4-BE49-F238E27FC236}">
                <a16:creationId xmlns:a16="http://schemas.microsoft.com/office/drawing/2014/main" id="{7A6AF698-72A2-43B6-948F-2A229E6766BC}"/>
              </a:ext>
            </a:extLst>
          </p:cNvPr>
          <p:cNvSpPr>
            <a:spLocks noGrp="1"/>
          </p:cNvSpPr>
          <p:nvPr>
            <p:ph type="ftr" sz="quarter" idx="11"/>
          </p:nvPr>
        </p:nvSpPr>
        <p:spPr/>
        <p:txBody>
          <a:bodyPr/>
          <a:lstStyle/>
          <a:p>
            <a:pPr>
              <a:defRPr/>
            </a:pPr>
            <a:r>
              <a:rPr lang="en-US"/>
              <a:t>Dr. Lokesh Chouhan NFSU || Information Warefare</a:t>
            </a:r>
          </a:p>
        </p:txBody>
      </p:sp>
    </p:spTree>
    <p:extLst>
      <p:ext uri="{BB962C8B-B14F-4D97-AF65-F5344CB8AC3E}">
        <p14:creationId xmlns:p14="http://schemas.microsoft.com/office/powerpoint/2010/main" val="624058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RSTLOKESH@FDXLATVLUVWYY57I" val="586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7962</TotalTime>
  <Words>1272</Words>
  <Application>Microsoft Office PowerPoint</Application>
  <PresentationFormat>Widescreen</PresentationFormat>
  <Paragraphs>82</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Arial</vt:lpstr>
      <vt:lpstr>Calibri</vt:lpstr>
      <vt:lpstr>inherit</vt:lpstr>
      <vt:lpstr>Open Sans</vt:lpstr>
      <vt:lpstr>segoeRegular</vt:lpstr>
      <vt:lpstr>segoeRegular</vt:lpstr>
      <vt:lpstr>Times New Roman</vt:lpstr>
      <vt:lpstr>Office Theme</vt:lpstr>
      <vt:lpstr>PowerPoint Presentation</vt:lpstr>
      <vt:lpstr>Information Warefare</vt:lpstr>
      <vt:lpstr>Information Warefare</vt:lpstr>
      <vt:lpstr>Information Assurance</vt:lpstr>
      <vt:lpstr>Information Assurance</vt:lpstr>
      <vt:lpstr>Information Operations </vt:lpstr>
      <vt:lpstr>Information Superiority</vt:lpstr>
      <vt:lpstr>Network Centric Operations</vt:lpstr>
      <vt:lpstr>Network Centric Operations</vt:lpstr>
      <vt:lpstr>Psychological operations</vt:lpstr>
      <vt:lpstr>Psychological Warfare</vt:lpstr>
      <vt:lpstr>Psychological Warfare</vt:lpstr>
      <vt:lpstr>Psychological Warfare- A War of the Mind</vt:lpstr>
      <vt:lpstr>Psychological Warfare- A War of the Mind</vt:lpstr>
      <vt:lpstr>Three Shades of Propaganda</vt:lpstr>
      <vt:lpstr>Three Shades of Propaganda</vt:lpstr>
    </vt:vector>
  </TitlesOfParts>
  <Company>East Texas Data Service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lokesh</dc:creator>
  <cp:lastModifiedBy>Lokesh Chouhan</cp:lastModifiedBy>
  <cp:revision>751</cp:revision>
  <dcterms:created xsi:type="dcterms:W3CDTF">2002-06-28T19:04:26Z</dcterms:created>
  <dcterms:modified xsi:type="dcterms:W3CDTF">2022-12-27T07:11:43Z</dcterms:modified>
</cp:coreProperties>
</file>