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2" r:id="rId4"/>
    <p:sldId id="261" r:id="rId5"/>
    <p:sldId id="263" r:id="rId6"/>
    <p:sldId id="264" r:id="rId7"/>
    <p:sldId id="267" r:id="rId8"/>
    <p:sldId id="265"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D5A4-706E-3732-938A-0F00347F41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CA452EB-7AEB-E1F6-D1C5-68975A9EB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722D46B-408F-02A0-D718-4E981428BD45}"/>
              </a:ext>
            </a:extLst>
          </p:cNvPr>
          <p:cNvSpPr>
            <a:spLocks noGrp="1"/>
          </p:cNvSpPr>
          <p:nvPr>
            <p:ph type="dt" sz="half" idx="10"/>
          </p:nvPr>
        </p:nvSpPr>
        <p:spPr/>
        <p:txBody>
          <a:bodyPr/>
          <a:lstStyle/>
          <a:p>
            <a:fld id="{4EEAD132-24B9-5746-ABD5-052FB000DEF6}" type="datetimeFigureOut">
              <a:rPr lang="en-US" smtClean="0"/>
              <a:t>9/5/22</a:t>
            </a:fld>
            <a:endParaRPr lang="en-US"/>
          </a:p>
        </p:txBody>
      </p:sp>
      <p:sp>
        <p:nvSpPr>
          <p:cNvPr id="5" name="Footer Placeholder 4">
            <a:extLst>
              <a:ext uri="{FF2B5EF4-FFF2-40B4-BE49-F238E27FC236}">
                <a16:creationId xmlns:a16="http://schemas.microsoft.com/office/drawing/2014/main" id="{0F8167FB-63D6-A053-721A-D912548E1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AA41C-C6E8-1F13-4941-259254431579}"/>
              </a:ext>
            </a:extLst>
          </p:cNvPr>
          <p:cNvSpPr>
            <a:spLocks noGrp="1"/>
          </p:cNvSpPr>
          <p:nvPr>
            <p:ph type="sldNum" sz="quarter" idx="12"/>
          </p:nvPr>
        </p:nvSpPr>
        <p:spPr/>
        <p:txBody>
          <a:bodyPr/>
          <a:lstStyle/>
          <a:p>
            <a:fld id="{D7B9D8F2-BA16-5B4A-B875-FF7B89A34475}" type="slidenum">
              <a:rPr lang="en-US" smtClean="0"/>
              <a:t>‹#›</a:t>
            </a:fld>
            <a:endParaRPr lang="en-US"/>
          </a:p>
        </p:txBody>
      </p:sp>
    </p:spTree>
    <p:extLst>
      <p:ext uri="{BB962C8B-B14F-4D97-AF65-F5344CB8AC3E}">
        <p14:creationId xmlns:p14="http://schemas.microsoft.com/office/powerpoint/2010/main" val="347586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BFCC-23A8-C710-8663-F24483448A5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8147CE5-BC39-A405-0FD0-B287479F5B4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D9882E-26A5-D532-D05D-E6F7EB78C845}"/>
              </a:ext>
            </a:extLst>
          </p:cNvPr>
          <p:cNvSpPr>
            <a:spLocks noGrp="1"/>
          </p:cNvSpPr>
          <p:nvPr>
            <p:ph type="dt" sz="half" idx="10"/>
          </p:nvPr>
        </p:nvSpPr>
        <p:spPr/>
        <p:txBody>
          <a:bodyPr/>
          <a:lstStyle/>
          <a:p>
            <a:fld id="{4EEAD132-24B9-5746-ABD5-052FB000DEF6}" type="datetimeFigureOut">
              <a:rPr lang="en-US" smtClean="0"/>
              <a:t>9/5/22</a:t>
            </a:fld>
            <a:endParaRPr lang="en-US"/>
          </a:p>
        </p:txBody>
      </p:sp>
      <p:sp>
        <p:nvSpPr>
          <p:cNvPr id="5" name="Footer Placeholder 4">
            <a:extLst>
              <a:ext uri="{FF2B5EF4-FFF2-40B4-BE49-F238E27FC236}">
                <a16:creationId xmlns:a16="http://schemas.microsoft.com/office/drawing/2014/main" id="{7FE6ECBB-EBD2-3A96-C09C-92E358D15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834A4-A499-EFE7-DFC5-B7C75A08DF7C}"/>
              </a:ext>
            </a:extLst>
          </p:cNvPr>
          <p:cNvSpPr>
            <a:spLocks noGrp="1"/>
          </p:cNvSpPr>
          <p:nvPr>
            <p:ph type="sldNum" sz="quarter" idx="12"/>
          </p:nvPr>
        </p:nvSpPr>
        <p:spPr/>
        <p:txBody>
          <a:bodyPr/>
          <a:lstStyle/>
          <a:p>
            <a:fld id="{D7B9D8F2-BA16-5B4A-B875-FF7B89A34475}" type="slidenum">
              <a:rPr lang="en-US" smtClean="0"/>
              <a:t>‹#›</a:t>
            </a:fld>
            <a:endParaRPr lang="en-US"/>
          </a:p>
        </p:txBody>
      </p:sp>
    </p:spTree>
    <p:extLst>
      <p:ext uri="{BB962C8B-B14F-4D97-AF65-F5344CB8AC3E}">
        <p14:creationId xmlns:p14="http://schemas.microsoft.com/office/powerpoint/2010/main" val="120034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0D457-F7ED-B934-4833-631F7D9DF02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1BA0C6-4E92-D434-7CE1-315EBC3504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DFBEA7-D492-76A3-B218-6B20FADD5D89}"/>
              </a:ext>
            </a:extLst>
          </p:cNvPr>
          <p:cNvSpPr>
            <a:spLocks noGrp="1"/>
          </p:cNvSpPr>
          <p:nvPr>
            <p:ph type="dt" sz="half" idx="10"/>
          </p:nvPr>
        </p:nvSpPr>
        <p:spPr/>
        <p:txBody>
          <a:bodyPr/>
          <a:lstStyle/>
          <a:p>
            <a:fld id="{4EEAD132-24B9-5746-ABD5-052FB000DEF6}" type="datetimeFigureOut">
              <a:rPr lang="en-US" smtClean="0"/>
              <a:t>9/5/22</a:t>
            </a:fld>
            <a:endParaRPr lang="en-US"/>
          </a:p>
        </p:txBody>
      </p:sp>
      <p:sp>
        <p:nvSpPr>
          <p:cNvPr id="5" name="Footer Placeholder 4">
            <a:extLst>
              <a:ext uri="{FF2B5EF4-FFF2-40B4-BE49-F238E27FC236}">
                <a16:creationId xmlns:a16="http://schemas.microsoft.com/office/drawing/2014/main" id="{1C9239CA-602E-F1B4-0C85-81CD69FA8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D4B1B-19A2-816E-D488-B1466340B15E}"/>
              </a:ext>
            </a:extLst>
          </p:cNvPr>
          <p:cNvSpPr>
            <a:spLocks noGrp="1"/>
          </p:cNvSpPr>
          <p:nvPr>
            <p:ph type="sldNum" sz="quarter" idx="12"/>
          </p:nvPr>
        </p:nvSpPr>
        <p:spPr/>
        <p:txBody>
          <a:bodyPr/>
          <a:lstStyle/>
          <a:p>
            <a:fld id="{D7B9D8F2-BA16-5B4A-B875-FF7B89A34475}" type="slidenum">
              <a:rPr lang="en-US" smtClean="0"/>
              <a:t>‹#›</a:t>
            </a:fld>
            <a:endParaRPr lang="en-US"/>
          </a:p>
        </p:txBody>
      </p:sp>
    </p:spTree>
    <p:extLst>
      <p:ext uri="{BB962C8B-B14F-4D97-AF65-F5344CB8AC3E}">
        <p14:creationId xmlns:p14="http://schemas.microsoft.com/office/powerpoint/2010/main" val="39414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AB72-5F3E-C8F3-0AB3-FD7CA27461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E34A31E-7328-C30C-C176-8F58C64CBED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597486-11D3-D927-0F24-FDD87E5C179D}"/>
              </a:ext>
            </a:extLst>
          </p:cNvPr>
          <p:cNvSpPr>
            <a:spLocks noGrp="1"/>
          </p:cNvSpPr>
          <p:nvPr>
            <p:ph type="dt" sz="half" idx="10"/>
          </p:nvPr>
        </p:nvSpPr>
        <p:spPr/>
        <p:txBody>
          <a:bodyPr/>
          <a:lstStyle/>
          <a:p>
            <a:fld id="{4EEAD132-24B9-5746-ABD5-052FB000DEF6}" type="datetimeFigureOut">
              <a:rPr lang="en-US" smtClean="0"/>
              <a:t>9/5/22</a:t>
            </a:fld>
            <a:endParaRPr lang="en-US"/>
          </a:p>
        </p:txBody>
      </p:sp>
      <p:sp>
        <p:nvSpPr>
          <p:cNvPr id="5" name="Footer Placeholder 4">
            <a:extLst>
              <a:ext uri="{FF2B5EF4-FFF2-40B4-BE49-F238E27FC236}">
                <a16:creationId xmlns:a16="http://schemas.microsoft.com/office/drawing/2014/main" id="{DC4FA6BB-9444-1472-9483-CD2B22D16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0C8D0-1EB0-2403-4E04-F7E605B3EAC3}"/>
              </a:ext>
            </a:extLst>
          </p:cNvPr>
          <p:cNvSpPr>
            <a:spLocks noGrp="1"/>
          </p:cNvSpPr>
          <p:nvPr>
            <p:ph type="sldNum" sz="quarter" idx="12"/>
          </p:nvPr>
        </p:nvSpPr>
        <p:spPr/>
        <p:txBody>
          <a:bodyPr/>
          <a:lstStyle/>
          <a:p>
            <a:fld id="{D7B9D8F2-BA16-5B4A-B875-FF7B89A34475}" type="slidenum">
              <a:rPr lang="en-US" smtClean="0"/>
              <a:t>‹#›</a:t>
            </a:fld>
            <a:endParaRPr lang="en-US"/>
          </a:p>
        </p:txBody>
      </p:sp>
    </p:spTree>
    <p:extLst>
      <p:ext uri="{BB962C8B-B14F-4D97-AF65-F5344CB8AC3E}">
        <p14:creationId xmlns:p14="http://schemas.microsoft.com/office/powerpoint/2010/main" val="351712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71DE-E905-0409-E227-47918238483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5B5309C-1894-2735-AD34-8AE4957A9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26E4F2-4F2D-F815-53C4-D2AA9386A32D}"/>
              </a:ext>
            </a:extLst>
          </p:cNvPr>
          <p:cNvSpPr>
            <a:spLocks noGrp="1"/>
          </p:cNvSpPr>
          <p:nvPr>
            <p:ph type="dt" sz="half" idx="10"/>
          </p:nvPr>
        </p:nvSpPr>
        <p:spPr/>
        <p:txBody>
          <a:bodyPr/>
          <a:lstStyle/>
          <a:p>
            <a:fld id="{4EEAD132-24B9-5746-ABD5-052FB000DEF6}" type="datetimeFigureOut">
              <a:rPr lang="en-US" smtClean="0"/>
              <a:t>9/5/22</a:t>
            </a:fld>
            <a:endParaRPr lang="en-US"/>
          </a:p>
        </p:txBody>
      </p:sp>
      <p:sp>
        <p:nvSpPr>
          <p:cNvPr id="5" name="Footer Placeholder 4">
            <a:extLst>
              <a:ext uri="{FF2B5EF4-FFF2-40B4-BE49-F238E27FC236}">
                <a16:creationId xmlns:a16="http://schemas.microsoft.com/office/drawing/2014/main" id="{C248B0C7-41EA-8DA0-E193-29E0DBC85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39F3A-312E-3082-281C-CB76F710D330}"/>
              </a:ext>
            </a:extLst>
          </p:cNvPr>
          <p:cNvSpPr>
            <a:spLocks noGrp="1"/>
          </p:cNvSpPr>
          <p:nvPr>
            <p:ph type="sldNum" sz="quarter" idx="12"/>
          </p:nvPr>
        </p:nvSpPr>
        <p:spPr/>
        <p:txBody>
          <a:bodyPr/>
          <a:lstStyle/>
          <a:p>
            <a:fld id="{D7B9D8F2-BA16-5B4A-B875-FF7B89A34475}" type="slidenum">
              <a:rPr lang="en-US" smtClean="0"/>
              <a:t>‹#›</a:t>
            </a:fld>
            <a:endParaRPr lang="en-US"/>
          </a:p>
        </p:txBody>
      </p:sp>
    </p:spTree>
    <p:extLst>
      <p:ext uri="{BB962C8B-B14F-4D97-AF65-F5344CB8AC3E}">
        <p14:creationId xmlns:p14="http://schemas.microsoft.com/office/powerpoint/2010/main" val="218503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46DC-A52F-B806-9BD0-9B2D36DC204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95AD197-51A7-12CD-9ADE-4C97DAE3CA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4A10FE2-D8EB-3B39-4069-D072879E7EF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751B245-99E3-C02F-A97D-3C57AE414A46}"/>
              </a:ext>
            </a:extLst>
          </p:cNvPr>
          <p:cNvSpPr>
            <a:spLocks noGrp="1"/>
          </p:cNvSpPr>
          <p:nvPr>
            <p:ph type="dt" sz="half" idx="10"/>
          </p:nvPr>
        </p:nvSpPr>
        <p:spPr/>
        <p:txBody>
          <a:bodyPr/>
          <a:lstStyle/>
          <a:p>
            <a:fld id="{4EEAD132-24B9-5746-ABD5-052FB000DEF6}" type="datetimeFigureOut">
              <a:rPr lang="en-US" smtClean="0"/>
              <a:t>9/5/22</a:t>
            </a:fld>
            <a:endParaRPr lang="en-US"/>
          </a:p>
        </p:txBody>
      </p:sp>
      <p:sp>
        <p:nvSpPr>
          <p:cNvPr id="6" name="Footer Placeholder 5">
            <a:extLst>
              <a:ext uri="{FF2B5EF4-FFF2-40B4-BE49-F238E27FC236}">
                <a16:creationId xmlns:a16="http://schemas.microsoft.com/office/drawing/2014/main" id="{B7F7E40B-AFEC-BF2B-4FA8-2FFC63B07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E393B-F3DE-B441-F5F1-FBB3B4DC6FAB}"/>
              </a:ext>
            </a:extLst>
          </p:cNvPr>
          <p:cNvSpPr>
            <a:spLocks noGrp="1"/>
          </p:cNvSpPr>
          <p:nvPr>
            <p:ph type="sldNum" sz="quarter" idx="12"/>
          </p:nvPr>
        </p:nvSpPr>
        <p:spPr/>
        <p:txBody>
          <a:bodyPr/>
          <a:lstStyle/>
          <a:p>
            <a:fld id="{D7B9D8F2-BA16-5B4A-B875-FF7B89A34475}" type="slidenum">
              <a:rPr lang="en-US" smtClean="0"/>
              <a:t>‹#›</a:t>
            </a:fld>
            <a:endParaRPr lang="en-US"/>
          </a:p>
        </p:txBody>
      </p:sp>
    </p:spTree>
    <p:extLst>
      <p:ext uri="{BB962C8B-B14F-4D97-AF65-F5344CB8AC3E}">
        <p14:creationId xmlns:p14="http://schemas.microsoft.com/office/powerpoint/2010/main" val="354369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8E1F-3D84-BCE4-AB28-3A98BBD50F5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2A124C8-303C-71AB-C65C-7780A44DE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060677-8AA2-38E5-ACA9-B75791DB259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AD20B94-6986-3CDC-3EAE-EE69CD94A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AB3788-4528-8AEF-07C6-D45D5B36F7B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AAEB89-11E5-7AB3-FC2C-3C6FFB5DCB89}"/>
              </a:ext>
            </a:extLst>
          </p:cNvPr>
          <p:cNvSpPr>
            <a:spLocks noGrp="1"/>
          </p:cNvSpPr>
          <p:nvPr>
            <p:ph type="dt" sz="half" idx="10"/>
          </p:nvPr>
        </p:nvSpPr>
        <p:spPr/>
        <p:txBody>
          <a:bodyPr/>
          <a:lstStyle/>
          <a:p>
            <a:fld id="{4EEAD132-24B9-5746-ABD5-052FB000DEF6}" type="datetimeFigureOut">
              <a:rPr lang="en-US" smtClean="0"/>
              <a:t>9/5/22</a:t>
            </a:fld>
            <a:endParaRPr lang="en-US"/>
          </a:p>
        </p:txBody>
      </p:sp>
      <p:sp>
        <p:nvSpPr>
          <p:cNvPr id="8" name="Footer Placeholder 7">
            <a:extLst>
              <a:ext uri="{FF2B5EF4-FFF2-40B4-BE49-F238E27FC236}">
                <a16:creationId xmlns:a16="http://schemas.microsoft.com/office/drawing/2014/main" id="{D4DEDA29-E42E-8F20-533A-BBB28526CB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27BBED-54E2-DCB2-BD5C-CA2EE8ADE3E2}"/>
              </a:ext>
            </a:extLst>
          </p:cNvPr>
          <p:cNvSpPr>
            <a:spLocks noGrp="1"/>
          </p:cNvSpPr>
          <p:nvPr>
            <p:ph type="sldNum" sz="quarter" idx="12"/>
          </p:nvPr>
        </p:nvSpPr>
        <p:spPr/>
        <p:txBody>
          <a:bodyPr/>
          <a:lstStyle/>
          <a:p>
            <a:fld id="{D7B9D8F2-BA16-5B4A-B875-FF7B89A34475}" type="slidenum">
              <a:rPr lang="en-US" smtClean="0"/>
              <a:t>‹#›</a:t>
            </a:fld>
            <a:endParaRPr lang="en-US"/>
          </a:p>
        </p:txBody>
      </p:sp>
    </p:spTree>
    <p:extLst>
      <p:ext uri="{BB962C8B-B14F-4D97-AF65-F5344CB8AC3E}">
        <p14:creationId xmlns:p14="http://schemas.microsoft.com/office/powerpoint/2010/main" val="294860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D672-9727-DB0E-80C1-5CCE9F3A8C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57CD25D-9CDE-0870-7B59-D80396031D2A}"/>
              </a:ext>
            </a:extLst>
          </p:cNvPr>
          <p:cNvSpPr>
            <a:spLocks noGrp="1"/>
          </p:cNvSpPr>
          <p:nvPr>
            <p:ph type="dt" sz="half" idx="10"/>
          </p:nvPr>
        </p:nvSpPr>
        <p:spPr/>
        <p:txBody>
          <a:bodyPr/>
          <a:lstStyle/>
          <a:p>
            <a:fld id="{4EEAD132-24B9-5746-ABD5-052FB000DEF6}" type="datetimeFigureOut">
              <a:rPr lang="en-US" smtClean="0"/>
              <a:t>9/5/22</a:t>
            </a:fld>
            <a:endParaRPr lang="en-US"/>
          </a:p>
        </p:txBody>
      </p:sp>
      <p:sp>
        <p:nvSpPr>
          <p:cNvPr id="4" name="Footer Placeholder 3">
            <a:extLst>
              <a:ext uri="{FF2B5EF4-FFF2-40B4-BE49-F238E27FC236}">
                <a16:creationId xmlns:a16="http://schemas.microsoft.com/office/drawing/2014/main" id="{C2E5552B-887A-55D6-FEE8-281A99E25F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446EE-2243-DC59-3294-F13C1A2B02D9}"/>
              </a:ext>
            </a:extLst>
          </p:cNvPr>
          <p:cNvSpPr>
            <a:spLocks noGrp="1"/>
          </p:cNvSpPr>
          <p:nvPr>
            <p:ph type="sldNum" sz="quarter" idx="12"/>
          </p:nvPr>
        </p:nvSpPr>
        <p:spPr/>
        <p:txBody>
          <a:bodyPr/>
          <a:lstStyle/>
          <a:p>
            <a:fld id="{D7B9D8F2-BA16-5B4A-B875-FF7B89A34475}" type="slidenum">
              <a:rPr lang="en-US" smtClean="0"/>
              <a:t>‹#›</a:t>
            </a:fld>
            <a:endParaRPr lang="en-US"/>
          </a:p>
        </p:txBody>
      </p:sp>
    </p:spTree>
    <p:extLst>
      <p:ext uri="{BB962C8B-B14F-4D97-AF65-F5344CB8AC3E}">
        <p14:creationId xmlns:p14="http://schemas.microsoft.com/office/powerpoint/2010/main" val="8762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A9A391-14C1-CD6C-1E12-8EF0EC9B3DB2}"/>
              </a:ext>
            </a:extLst>
          </p:cNvPr>
          <p:cNvSpPr>
            <a:spLocks noGrp="1"/>
          </p:cNvSpPr>
          <p:nvPr>
            <p:ph type="dt" sz="half" idx="10"/>
          </p:nvPr>
        </p:nvSpPr>
        <p:spPr/>
        <p:txBody>
          <a:bodyPr/>
          <a:lstStyle/>
          <a:p>
            <a:fld id="{4EEAD132-24B9-5746-ABD5-052FB000DEF6}" type="datetimeFigureOut">
              <a:rPr lang="en-US" smtClean="0"/>
              <a:t>9/5/22</a:t>
            </a:fld>
            <a:endParaRPr lang="en-US"/>
          </a:p>
        </p:txBody>
      </p:sp>
      <p:sp>
        <p:nvSpPr>
          <p:cNvPr id="3" name="Footer Placeholder 2">
            <a:extLst>
              <a:ext uri="{FF2B5EF4-FFF2-40B4-BE49-F238E27FC236}">
                <a16:creationId xmlns:a16="http://schemas.microsoft.com/office/drawing/2014/main" id="{AB034656-BF75-D9F1-2720-0A0F1ABA7F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973BEF-0340-1954-8A40-E5A8E30CDFF5}"/>
              </a:ext>
            </a:extLst>
          </p:cNvPr>
          <p:cNvSpPr>
            <a:spLocks noGrp="1"/>
          </p:cNvSpPr>
          <p:nvPr>
            <p:ph type="sldNum" sz="quarter" idx="12"/>
          </p:nvPr>
        </p:nvSpPr>
        <p:spPr/>
        <p:txBody>
          <a:bodyPr/>
          <a:lstStyle/>
          <a:p>
            <a:fld id="{D7B9D8F2-BA16-5B4A-B875-FF7B89A34475}" type="slidenum">
              <a:rPr lang="en-US" smtClean="0"/>
              <a:t>‹#›</a:t>
            </a:fld>
            <a:endParaRPr lang="en-US"/>
          </a:p>
        </p:txBody>
      </p:sp>
    </p:spTree>
    <p:extLst>
      <p:ext uri="{BB962C8B-B14F-4D97-AF65-F5344CB8AC3E}">
        <p14:creationId xmlns:p14="http://schemas.microsoft.com/office/powerpoint/2010/main" val="63241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82AC-2FC1-83D6-8257-6ABE26D927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435AD94-E699-DCE2-96C7-BD474BA97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0925BAC-99AF-AE36-1E7C-28AE72E80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4AE87B-24BA-5FF1-51B6-E268ACDFB66B}"/>
              </a:ext>
            </a:extLst>
          </p:cNvPr>
          <p:cNvSpPr>
            <a:spLocks noGrp="1"/>
          </p:cNvSpPr>
          <p:nvPr>
            <p:ph type="dt" sz="half" idx="10"/>
          </p:nvPr>
        </p:nvSpPr>
        <p:spPr/>
        <p:txBody>
          <a:bodyPr/>
          <a:lstStyle/>
          <a:p>
            <a:fld id="{4EEAD132-24B9-5746-ABD5-052FB000DEF6}" type="datetimeFigureOut">
              <a:rPr lang="en-US" smtClean="0"/>
              <a:t>9/5/22</a:t>
            </a:fld>
            <a:endParaRPr lang="en-US"/>
          </a:p>
        </p:txBody>
      </p:sp>
      <p:sp>
        <p:nvSpPr>
          <p:cNvPr id="6" name="Footer Placeholder 5">
            <a:extLst>
              <a:ext uri="{FF2B5EF4-FFF2-40B4-BE49-F238E27FC236}">
                <a16:creationId xmlns:a16="http://schemas.microsoft.com/office/drawing/2014/main" id="{4178194D-750B-3B25-93EF-901F0CDAE1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A41F9-4909-10D0-58D8-5FF3C58E821E}"/>
              </a:ext>
            </a:extLst>
          </p:cNvPr>
          <p:cNvSpPr>
            <a:spLocks noGrp="1"/>
          </p:cNvSpPr>
          <p:nvPr>
            <p:ph type="sldNum" sz="quarter" idx="12"/>
          </p:nvPr>
        </p:nvSpPr>
        <p:spPr/>
        <p:txBody>
          <a:bodyPr/>
          <a:lstStyle/>
          <a:p>
            <a:fld id="{D7B9D8F2-BA16-5B4A-B875-FF7B89A34475}" type="slidenum">
              <a:rPr lang="en-US" smtClean="0"/>
              <a:t>‹#›</a:t>
            </a:fld>
            <a:endParaRPr lang="en-US"/>
          </a:p>
        </p:txBody>
      </p:sp>
    </p:spTree>
    <p:extLst>
      <p:ext uri="{BB962C8B-B14F-4D97-AF65-F5344CB8AC3E}">
        <p14:creationId xmlns:p14="http://schemas.microsoft.com/office/powerpoint/2010/main" val="214223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31DE-3C96-F590-C60C-502865FA44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57F041-C46A-BACE-2CB6-D88748180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87E7DB-279C-08CC-DC36-7546BC7B2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2D1A900-0147-A46C-93C0-450FE79212D6}"/>
              </a:ext>
            </a:extLst>
          </p:cNvPr>
          <p:cNvSpPr>
            <a:spLocks noGrp="1"/>
          </p:cNvSpPr>
          <p:nvPr>
            <p:ph type="dt" sz="half" idx="10"/>
          </p:nvPr>
        </p:nvSpPr>
        <p:spPr/>
        <p:txBody>
          <a:bodyPr/>
          <a:lstStyle/>
          <a:p>
            <a:fld id="{4EEAD132-24B9-5746-ABD5-052FB000DEF6}" type="datetimeFigureOut">
              <a:rPr lang="en-US" smtClean="0"/>
              <a:t>9/5/22</a:t>
            </a:fld>
            <a:endParaRPr lang="en-US"/>
          </a:p>
        </p:txBody>
      </p:sp>
      <p:sp>
        <p:nvSpPr>
          <p:cNvPr id="6" name="Footer Placeholder 5">
            <a:extLst>
              <a:ext uri="{FF2B5EF4-FFF2-40B4-BE49-F238E27FC236}">
                <a16:creationId xmlns:a16="http://schemas.microsoft.com/office/drawing/2014/main" id="{FCEDC782-17F8-EC59-2AFE-3D37D7958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0EA5-7CE2-4D61-19AE-0646BCC4D7AC}"/>
              </a:ext>
            </a:extLst>
          </p:cNvPr>
          <p:cNvSpPr>
            <a:spLocks noGrp="1"/>
          </p:cNvSpPr>
          <p:nvPr>
            <p:ph type="sldNum" sz="quarter" idx="12"/>
          </p:nvPr>
        </p:nvSpPr>
        <p:spPr/>
        <p:txBody>
          <a:bodyPr/>
          <a:lstStyle/>
          <a:p>
            <a:fld id="{D7B9D8F2-BA16-5B4A-B875-FF7B89A34475}" type="slidenum">
              <a:rPr lang="en-US" smtClean="0"/>
              <a:t>‹#›</a:t>
            </a:fld>
            <a:endParaRPr lang="en-US"/>
          </a:p>
        </p:txBody>
      </p:sp>
    </p:spTree>
    <p:extLst>
      <p:ext uri="{BB962C8B-B14F-4D97-AF65-F5344CB8AC3E}">
        <p14:creationId xmlns:p14="http://schemas.microsoft.com/office/powerpoint/2010/main" val="62688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E5E21-212D-4019-75D3-FE143D1FA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4BB7C44-8436-3F81-82D0-B2B1FE4ED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5CAB32-4178-B492-A060-F56222615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AD132-24B9-5746-ABD5-052FB000DEF6}" type="datetimeFigureOut">
              <a:rPr lang="en-US" smtClean="0"/>
              <a:t>9/5/22</a:t>
            </a:fld>
            <a:endParaRPr lang="en-US"/>
          </a:p>
        </p:txBody>
      </p:sp>
      <p:sp>
        <p:nvSpPr>
          <p:cNvPr id="5" name="Footer Placeholder 4">
            <a:extLst>
              <a:ext uri="{FF2B5EF4-FFF2-40B4-BE49-F238E27FC236}">
                <a16:creationId xmlns:a16="http://schemas.microsoft.com/office/drawing/2014/main" id="{465A918C-6873-FBBE-CC1E-8E234D1A5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0BD55D-FB7B-1963-2E2A-6B68F2A84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9D8F2-BA16-5B4A-B875-FF7B89A34475}" type="slidenum">
              <a:rPr lang="en-US" smtClean="0"/>
              <a:t>‹#›</a:t>
            </a:fld>
            <a:endParaRPr lang="en-US"/>
          </a:p>
        </p:txBody>
      </p:sp>
    </p:spTree>
    <p:extLst>
      <p:ext uri="{BB962C8B-B14F-4D97-AF65-F5344CB8AC3E}">
        <p14:creationId xmlns:p14="http://schemas.microsoft.com/office/powerpoint/2010/main" val="80590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allstreetmojo.com/publicly-traded-companies/" TargetMode="External"/><Relationship Id="rId2" Type="http://schemas.openxmlformats.org/officeDocument/2006/relationships/hyperlink" Target="https://www.wallstreetmojo.com/financial-information/" TargetMode="External"/><Relationship Id="rId1" Type="http://schemas.openxmlformats.org/officeDocument/2006/relationships/slideLayout" Target="../slideLayouts/slideLayout2.xml"/><Relationship Id="rId5" Type="http://schemas.openxmlformats.org/officeDocument/2006/relationships/hyperlink" Target="https://www.wallstreetmojo.com/financial-institutions/" TargetMode="External"/><Relationship Id="rId4" Type="http://schemas.openxmlformats.org/officeDocument/2006/relationships/hyperlink" Target="https://www.wallstreetmojo.com/initial-public-offering-ip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7367-5906-E455-1F4F-5ECB0E7DC69F}"/>
              </a:ext>
            </a:extLst>
          </p:cNvPr>
          <p:cNvSpPr>
            <a:spLocks noGrp="1"/>
          </p:cNvSpPr>
          <p:nvPr>
            <p:ph type="title"/>
          </p:nvPr>
        </p:nvSpPr>
        <p:spPr/>
        <p:txBody>
          <a:bodyPr>
            <a:normAutofit/>
          </a:bodyPr>
          <a:lstStyle/>
          <a:p>
            <a:r>
              <a:rPr lang="en-IN" dirty="0"/>
              <a:t>What is the Compliance Audit?</a:t>
            </a:r>
          </a:p>
        </p:txBody>
      </p:sp>
      <p:sp>
        <p:nvSpPr>
          <p:cNvPr id="3" name="Content Placeholder 2">
            <a:extLst>
              <a:ext uri="{FF2B5EF4-FFF2-40B4-BE49-F238E27FC236}">
                <a16:creationId xmlns:a16="http://schemas.microsoft.com/office/drawing/2014/main" id="{E503CB5D-938C-9648-1193-3A2A74F59003}"/>
              </a:ext>
            </a:extLst>
          </p:cNvPr>
          <p:cNvSpPr>
            <a:spLocks noGrp="1"/>
          </p:cNvSpPr>
          <p:nvPr>
            <p:ph idx="1"/>
          </p:nvPr>
        </p:nvSpPr>
        <p:spPr/>
        <p:txBody>
          <a:bodyPr/>
          <a:lstStyle/>
          <a:p>
            <a:pPr algn="just"/>
            <a:r>
              <a:rPr lang="en-IN" dirty="0"/>
              <a:t>Compliance Audit is detailed review of organization’s loyalty towards uphold of the rules and regulations which includes statutory and internal rules, regulations, policies and procedures framed by Government, local authorities and organization’s management by evaluating compliance procedure, security policies, user access control, risk management procedure and entity’s policy, procedure and processes.  This is a type of audit service that focuses on whether the entity complying with statutory laws, local laws, internal rules and decisions of the organization as applicable on it or not.</a:t>
            </a:r>
          </a:p>
        </p:txBody>
      </p:sp>
    </p:spTree>
    <p:extLst>
      <p:ext uri="{BB962C8B-B14F-4D97-AF65-F5344CB8AC3E}">
        <p14:creationId xmlns:p14="http://schemas.microsoft.com/office/powerpoint/2010/main" val="348718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18CB-A0CF-6F11-05F3-1BE3ACB9889E}"/>
              </a:ext>
            </a:extLst>
          </p:cNvPr>
          <p:cNvSpPr>
            <a:spLocks noGrp="1"/>
          </p:cNvSpPr>
          <p:nvPr>
            <p:ph type="title"/>
          </p:nvPr>
        </p:nvSpPr>
        <p:spPr/>
        <p:txBody>
          <a:bodyPr/>
          <a:lstStyle/>
          <a:p>
            <a:r>
              <a:rPr lang="en-US" dirty="0"/>
              <a:t>what does your organization do to be in compliance</a:t>
            </a:r>
          </a:p>
        </p:txBody>
      </p:sp>
      <p:sp>
        <p:nvSpPr>
          <p:cNvPr id="3" name="Content Placeholder 2">
            <a:extLst>
              <a:ext uri="{FF2B5EF4-FFF2-40B4-BE49-F238E27FC236}">
                <a16:creationId xmlns:a16="http://schemas.microsoft.com/office/drawing/2014/main" id="{21EF6E19-DE17-FF46-FFDB-5269DDD2A0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567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67B71-F033-C8A1-3D96-F2CF1084485A}"/>
              </a:ext>
            </a:extLst>
          </p:cNvPr>
          <p:cNvSpPr>
            <a:spLocks noGrp="1"/>
          </p:cNvSpPr>
          <p:nvPr>
            <p:ph idx="1"/>
          </p:nvPr>
        </p:nvSpPr>
        <p:spPr/>
        <p:txBody>
          <a:bodyPr>
            <a:normAutofit fontScale="62500" lnSpcReduction="20000"/>
          </a:bodyPr>
          <a:lstStyle/>
          <a:p>
            <a:r>
              <a:rPr lang="en-US" dirty="0">
                <a:highlight>
                  <a:srgbClr val="FFFF00"/>
                </a:highlight>
              </a:rPr>
              <a:t>Purpose</a:t>
            </a:r>
          </a:p>
          <a:p>
            <a:endParaRPr lang="en-US" dirty="0"/>
          </a:p>
          <a:p>
            <a:r>
              <a:rPr lang="en-US" dirty="0"/>
              <a:t>The purpose behind conducting a compliance audit is to assess the organization’s compliance program is effective or not and bringing out the non-compliance in front of management and Government/Tax authorities.</a:t>
            </a:r>
          </a:p>
          <a:p>
            <a:endParaRPr lang="en-US" dirty="0"/>
          </a:p>
          <a:p>
            <a:r>
              <a:rPr lang="en-US" dirty="0">
                <a:highlight>
                  <a:srgbClr val="FFFF00"/>
                </a:highlight>
              </a:rPr>
              <a:t>Objectives</a:t>
            </a:r>
          </a:p>
          <a:p>
            <a:endParaRPr lang="en-US" dirty="0"/>
          </a:p>
          <a:p>
            <a:r>
              <a:rPr lang="en-US" dirty="0"/>
              <a:t>To ensure a company meets the guidelines from Government regulatory agencies and it’s own internal policies.</a:t>
            </a:r>
          </a:p>
          <a:p>
            <a:r>
              <a:rPr lang="en-US" dirty="0"/>
              <a:t>To improve the organization’s efficiency in the business environment.</a:t>
            </a:r>
          </a:p>
          <a:p>
            <a:r>
              <a:rPr lang="en-US" dirty="0"/>
              <a:t>To uphold the faith of stakeholders.</a:t>
            </a:r>
          </a:p>
          <a:p>
            <a:r>
              <a:rPr lang="en-US" dirty="0"/>
              <a:t>To comply with the various other laws like Environmental laws, Consumer safety laws, etc.</a:t>
            </a:r>
          </a:p>
          <a:p>
            <a:r>
              <a:rPr lang="en-US" dirty="0"/>
              <a:t>To ensure standard operating procedure has been followed throughout the organization.</a:t>
            </a:r>
          </a:p>
        </p:txBody>
      </p:sp>
    </p:spTree>
    <p:extLst>
      <p:ext uri="{BB962C8B-B14F-4D97-AF65-F5344CB8AC3E}">
        <p14:creationId xmlns:p14="http://schemas.microsoft.com/office/powerpoint/2010/main" val="245345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67B71-F033-C8A1-3D96-F2CF1084485A}"/>
              </a:ext>
            </a:extLst>
          </p:cNvPr>
          <p:cNvSpPr>
            <a:spLocks noGrp="1"/>
          </p:cNvSpPr>
          <p:nvPr>
            <p:ph idx="1"/>
          </p:nvPr>
        </p:nvSpPr>
        <p:spPr>
          <a:xfrm>
            <a:off x="106878" y="154379"/>
            <a:ext cx="12085122" cy="6022584"/>
          </a:xfrm>
        </p:spPr>
        <p:txBody>
          <a:bodyPr>
            <a:normAutofit fontScale="47500" lnSpcReduction="20000"/>
          </a:bodyPr>
          <a:lstStyle/>
          <a:p>
            <a:pPr marL="0" indent="0">
              <a:buNone/>
            </a:pPr>
            <a:r>
              <a:rPr lang="en-US" dirty="0">
                <a:highlight>
                  <a:srgbClr val="FFFF00"/>
                </a:highlight>
              </a:rPr>
              <a:t>Compliance Audit Process</a:t>
            </a:r>
            <a:endParaRPr lang="en-US" dirty="0"/>
          </a:p>
          <a:p>
            <a:r>
              <a:rPr lang="en-US" dirty="0"/>
              <a:t>The process from the perspective of each of them are:</a:t>
            </a:r>
          </a:p>
          <a:p>
            <a:pPr marL="0" indent="0">
              <a:buNone/>
            </a:pPr>
            <a:r>
              <a:rPr lang="en-US" dirty="0">
                <a:highlight>
                  <a:srgbClr val="FFFF00"/>
                </a:highlight>
              </a:rPr>
              <a:t>#1 – For Organization</a:t>
            </a:r>
            <a:endParaRPr lang="en-US" dirty="0"/>
          </a:p>
          <a:p>
            <a:r>
              <a:rPr lang="en-US" dirty="0"/>
              <a:t>Identify the need and extent of the audit.</a:t>
            </a:r>
          </a:p>
          <a:p>
            <a:r>
              <a:rPr lang="en-US" dirty="0"/>
              <a:t>Select the Auditor</a:t>
            </a:r>
          </a:p>
          <a:p>
            <a:r>
              <a:rPr lang="en-US" dirty="0"/>
              <a:t>/ team to perform, verify the Auditor/Team meet the qualification criteria for conducting an audit.</a:t>
            </a:r>
          </a:p>
          <a:p>
            <a:r>
              <a:rPr lang="en-US" dirty="0"/>
              <a:t>Co-ordinate with the auditor with all requirements and information asked for.</a:t>
            </a:r>
          </a:p>
          <a:p>
            <a:pPr marL="0" indent="0">
              <a:buNone/>
            </a:pPr>
            <a:r>
              <a:rPr lang="en-US" dirty="0">
                <a:highlight>
                  <a:srgbClr val="FFFF00"/>
                </a:highlight>
              </a:rPr>
              <a:t>#2 – For Auditor</a:t>
            </a:r>
            <a:endParaRPr lang="en-US" dirty="0"/>
          </a:p>
          <a:p>
            <a:r>
              <a:rPr lang="en-US" dirty="0"/>
              <a:t>List out the Statutory Laws applicable to the entity.</a:t>
            </a:r>
          </a:p>
          <a:p>
            <a:r>
              <a:rPr lang="en-US" dirty="0"/>
              <a:t>Obtain a list of the company’s internal policies, procedures, and decisions for compliance.</a:t>
            </a:r>
          </a:p>
          <a:p>
            <a:r>
              <a:rPr lang="en-US" dirty="0"/>
              <a:t>Engage the experienced team members for the CA assignment.</a:t>
            </a:r>
          </a:p>
          <a:p>
            <a:r>
              <a:rPr lang="en-US" dirty="0"/>
              <a:t>Segregate the different areas of the organization to audit. Prioritize the areas of examination.</a:t>
            </a:r>
          </a:p>
          <a:p>
            <a:r>
              <a:rPr lang="en-US" dirty="0"/>
              <a:t>Obtain a list of laws applicable to entity and their compliance status.</a:t>
            </a:r>
          </a:p>
          <a:p>
            <a:r>
              <a:rPr lang="en-US" dirty="0"/>
              <a:t>Plan the audit, nature, extent, timing, and procedures to be performed. Prepare Checklist.</a:t>
            </a:r>
          </a:p>
          <a:p>
            <a:r>
              <a:rPr lang="en-US" dirty="0"/>
              <a:t>Review the procedure of the organization on compliance with laws and internal policies and communication processes regarding the same.</a:t>
            </a:r>
          </a:p>
          <a:p>
            <a:r>
              <a:rPr lang="en-US" dirty="0"/>
              <a:t>Review the Internal Auditor</a:t>
            </a:r>
          </a:p>
          <a:p>
            <a:r>
              <a:rPr lang="en-US" dirty="0"/>
              <a:t> Report, Tax/Statutory Audit reports</a:t>
            </a:r>
          </a:p>
          <a:p>
            <a:r>
              <a:rPr lang="en-US" dirty="0"/>
              <a:t>, and previous year’s report of a compliance audit.</a:t>
            </a:r>
          </a:p>
          <a:p>
            <a:r>
              <a:rPr lang="en-US" dirty="0"/>
              <a:t>Conduct the audit to discuss non-compliance with the management of the organization.</a:t>
            </a:r>
          </a:p>
          <a:p>
            <a:r>
              <a:rPr lang="en-US" dirty="0"/>
              <a:t>Suggest ways to improve.</a:t>
            </a:r>
          </a:p>
          <a:p>
            <a:r>
              <a:rPr lang="en-US" dirty="0"/>
              <a:t>American Institute of Certified Public Accountants that apply to service providers that hold or process Prepare audit reports and submit to the appointing authority/ Management. Ensure that all information is arranged in an easily understood manner.</a:t>
            </a:r>
          </a:p>
        </p:txBody>
      </p:sp>
    </p:spTree>
    <p:extLst>
      <p:ext uri="{BB962C8B-B14F-4D97-AF65-F5344CB8AC3E}">
        <p14:creationId xmlns:p14="http://schemas.microsoft.com/office/powerpoint/2010/main" val="385231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BF6F8C-920B-A0BD-964A-9224137D7FAB}"/>
              </a:ext>
            </a:extLst>
          </p:cNvPr>
          <p:cNvSpPr txBox="1"/>
          <p:nvPr/>
        </p:nvSpPr>
        <p:spPr>
          <a:xfrm>
            <a:off x="0" y="1039596"/>
            <a:ext cx="12192000" cy="4247317"/>
          </a:xfrm>
          <a:prstGeom prst="rect">
            <a:avLst/>
          </a:prstGeom>
          <a:noFill/>
        </p:spPr>
        <p:txBody>
          <a:bodyPr wrap="square">
            <a:spAutoFit/>
          </a:bodyPr>
          <a:lstStyle/>
          <a:p>
            <a:pPr algn="l"/>
            <a:r>
              <a:rPr lang="en-IN" b="1" i="0" strike="noStrike" dirty="0">
                <a:effectLst/>
                <a:highlight>
                  <a:srgbClr val="FFFF00"/>
                </a:highlight>
                <a:latin typeface="Poppins" pitchFamily="2" charset="77"/>
              </a:rPr>
              <a:t>Types</a:t>
            </a:r>
          </a:p>
          <a:p>
            <a:pPr algn="l">
              <a:buFont typeface="+mj-lt"/>
              <a:buAutoNum type="arabicPeriod"/>
            </a:pPr>
            <a:r>
              <a:rPr lang="en-IN" b="1" i="0" strike="noStrike" dirty="0">
                <a:effectLst/>
                <a:latin typeface="-apple-system"/>
              </a:rPr>
              <a:t>SOC 2:</a:t>
            </a:r>
            <a:r>
              <a:rPr lang="en-IN" b="0" i="0" strike="noStrike" dirty="0">
                <a:effectLst/>
                <a:latin typeface="-apple-system"/>
              </a:rPr>
              <a:t> This defined by the data in the cloud.</a:t>
            </a:r>
          </a:p>
          <a:p>
            <a:pPr algn="l">
              <a:buFont typeface="+mj-lt"/>
              <a:buAutoNum type="arabicPeriod"/>
            </a:pPr>
            <a:r>
              <a:rPr lang="en-IN" b="1" i="0" strike="noStrike" dirty="0">
                <a:effectLst/>
                <a:latin typeface="-apple-system"/>
              </a:rPr>
              <a:t>ISO 27001 (27000 Series):</a:t>
            </a:r>
            <a:r>
              <a:rPr lang="en-IN" b="0" i="0" strike="noStrike" dirty="0">
                <a:effectLst/>
                <a:latin typeface="-apple-system"/>
              </a:rPr>
              <a:t> It applies to companies/ Organizations that manage the security of assets, such as employee or third-party data, </a:t>
            </a:r>
            <a:r>
              <a:rPr lang="en-IN" b="1" i="0" strike="noStrike" dirty="0">
                <a:effectLst/>
                <a:latin typeface="-apple-system"/>
                <a:hlinkClick r:id="rId2">
                  <a:extLst>
                    <a:ext uri="{A12FA001-AC4F-418D-AE19-62706E023703}">
                      <ahyp:hlinkClr xmlns:ahyp="http://schemas.microsoft.com/office/drawing/2018/hyperlinkcolor" val="tx"/>
                    </a:ext>
                  </a:extLst>
                </a:hlinkClick>
              </a:rPr>
              <a:t>financial information</a:t>
            </a:r>
            <a:r>
              <a:rPr lang="en-IN" b="0" i="0" strike="noStrike" dirty="0">
                <a:effectLst/>
                <a:latin typeface="-apple-system"/>
              </a:rPr>
              <a:t>, and intellectual property.</a:t>
            </a:r>
          </a:p>
          <a:p>
            <a:pPr algn="l">
              <a:buFont typeface="+mj-lt"/>
              <a:buAutoNum type="arabicPeriod"/>
            </a:pPr>
            <a:r>
              <a:rPr lang="en-IN" b="1" i="0" strike="noStrike" dirty="0">
                <a:effectLst/>
                <a:latin typeface="-apple-system"/>
              </a:rPr>
              <a:t>General Data Protection Regulation:</a:t>
            </a:r>
            <a:r>
              <a:rPr lang="en-IN" b="0" i="0" strike="noStrike" dirty="0">
                <a:effectLst/>
                <a:latin typeface="-apple-system"/>
              </a:rPr>
              <a:t> It applies to companies/ organizations that process the data of European citizens.</a:t>
            </a:r>
          </a:p>
          <a:p>
            <a:pPr algn="l">
              <a:buFont typeface="+mj-lt"/>
              <a:buAutoNum type="arabicPeriod"/>
            </a:pPr>
            <a:r>
              <a:rPr lang="en-IN" b="1" i="0" strike="noStrike" dirty="0">
                <a:effectLst/>
                <a:latin typeface="-apple-system"/>
              </a:rPr>
              <a:t>Sarbanes- Oxley:</a:t>
            </a:r>
            <a:r>
              <a:rPr lang="en-IN" b="0" i="0" strike="noStrike" dirty="0">
                <a:effectLst/>
                <a:latin typeface="-apple-system"/>
              </a:rPr>
              <a:t> It applies to </a:t>
            </a:r>
            <a:r>
              <a:rPr lang="en-IN" b="1" i="0" strike="noStrike" dirty="0">
                <a:effectLst/>
                <a:latin typeface="-apple-system"/>
                <a:hlinkClick r:id="rId3">
                  <a:extLst>
                    <a:ext uri="{A12FA001-AC4F-418D-AE19-62706E023703}">
                      <ahyp:hlinkClr xmlns:ahyp="http://schemas.microsoft.com/office/drawing/2018/hyperlinkcolor" val="tx"/>
                    </a:ext>
                  </a:extLst>
                </a:hlinkClick>
              </a:rPr>
              <a:t>public companies</a:t>
            </a:r>
            <a:r>
              <a:rPr lang="en-IN" b="0" i="0" strike="noStrike" dirty="0">
                <a:effectLst/>
                <a:latin typeface="-apple-system"/>
              </a:rPr>
              <a:t> which issue </a:t>
            </a:r>
            <a:r>
              <a:rPr lang="en-IN" b="1" i="0" strike="noStrike" dirty="0">
                <a:effectLst/>
                <a:latin typeface="-apple-system"/>
                <a:hlinkClick r:id="rId4">
                  <a:extLst>
                    <a:ext uri="{A12FA001-AC4F-418D-AE19-62706E023703}">
                      <ahyp:hlinkClr xmlns:ahyp="http://schemas.microsoft.com/office/drawing/2018/hyperlinkcolor" val="tx"/>
                    </a:ext>
                  </a:extLst>
                </a:hlinkClick>
              </a:rPr>
              <a:t>IPO</a:t>
            </a:r>
            <a:r>
              <a:rPr lang="en-IN" b="0" i="0" strike="noStrike" dirty="0">
                <a:effectLst/>
                <a:latin typeface="-apple-system"/>
              </a:rPr>
              <a:t> is required to get compliance audit of financial and IT related laws.</a:t>
            </a:r>
          </a:p>
          <a:p>
            <a:pPr algn="l">
              <a:buFont typeface="+mj-lt"/>
              <a:buAutoNum type="arabicPeriod"/>
            </a:pPr>
            <a:r>
              <a:rPr lang="en-IN" b="1" i="0" strike="noStrike" dirty="0">
                <a:effectLst/>
                <a:latin typeface="-apple-system"/>
              </a:rPr>
              <a:t>PCI Compliance Standards:</a:t>
            </a:r>
            <a:r>
              <a:rPr lang="en-IN" b="0" i="0" strike="noStrike" dirty="0">
                <a:effectLst/>
                <a:latin typeface="-apple-system"/>
              </a:rPr>
              <a:t> It is applicable to credit card and payment industries like merchants, </a:t>
            </a:r>
            <a:r>
              <a:rPr lang="en-IN" b="1" i="0" strike="noStrike" dirty="0">
                <a:effectLst/>
                <a:latin typeface="-apple-system"/>
                <a:hlinkClick r:id="rId5">
                  <a:extLst>
                    <a:ext uri="{A12FA001-AC4F-418D-AE19-62706E023703}">
                      <ahyp:hlinkClr xmlns:ahyp="http://schemas.microsoft.com/office/drawing/2018/hyperlinkcolor" val="tx"/>
                    </a:ext>
                  </a:extLst>
                </a:hlinkClick>
              </a:rPr>
              <a:t>financial institutions</a:t>
            </a:r>
            <a:r>
              <a:rPr lang="en-IN" b="0" i="0" strike="noStrike" dirty="0">
                <a:effectLst/>
                <a:latin typeface="-apple-system"/>
              </a:rPr>
              <a:t>, and payment solution providers.</a:t>
            </a:r>
          </a:p>
          <a:p>
            <a:pPr algn="l">
              <a:buFont typeface="+mj-lt"/>
              <a:buAutoNum type="arabicPeriod"/>
            </a:pPr>
            <a:r>
              <a:rPr lang="en-IN" b="1" i="0" strike="noStrike" dirty="0">
                <a:effectLst/>
                <a:latin typeface="-apple-system"/>
              </a:rPr>
              <a:t>HIPAA Compliance Regulation:</a:t>
            </a:r>
            <a:r>
              <a:rPr lang="en-IN" b="0" i="0" strike="noStrike" dirty="0">
                <a:effectLst/>
                <a:latin typeface="-apple-system"/>
              </a:rPr>
              <a:t> It applies to the health care industry, like hospitals and medical service providers.</a:t>
            </a:r>
          </a:p>
          <a:p>
            <a:pPr algn="l">
              <a:buFont typeface="+mj-lt"/>
              <a:buAutoNum type="arabicPeriod"/>
            </a:pPr>
            <a:r>
              <a:rPr lang="en-IN" b="1" i="0" strike="noStrike" dirty="0">
                <a:effectLst/>
                <a:latin typeface="-apple-system"/>
              </a:rPr>
              <a:t>FINRA:</a:t>
            </a:r>
            <a:r>
              <a:rPr lang="en-IN" b="0" i="0" strike="noStrike" dirty="0">
                <a:effectLst/>
                <a:latin typeface="-apple-system"/>
              </a:rPr>
              <a:t> It applies to the investment industry, specifically those who register as stockbroker or broker-dealer firms, protecting investors against potential fraud on U.S Securities and Exchange Commission.</a:t>
            </a:r>
          </a:p>
          <a:p>
            <a:pPr algn="l">
              <a:buFont typeface="+mj-lt"/>
              <a:buAutoNum type="arabicPeriod"/>
            </a:pPr>
            <a:r>
              <a:rPr lang="en-IN" b="1" i="0" strike="noStrike" dirty="0">
                <a:effectLst/>
                <a:latin typeface="-apple-system"/>
              </a:rPr>
              <a:t>FISMA:</a:t>
            </a:r>
            <a:r>
              <a:rPr lang="en-IN" b="0" i="0" strike="noStrike" dirty="0">
                <a:effectLst/>
                <a:latin typeface="-apple-system"/>
              </a:rPr>
              <a:t> It applies to US Governmental organizations.</a:t>
            </a:r>
          </a:p>
          <a:p>
            <a:pPr algn="l">
              <a:buFont typeface="+mj-lt"/>
              <a:buAutoNum type="arabicPeriod"/>
            </a:pPr>
            <a:r>
              <a:rPr lang="en-IN" b="1" i="0" strike="noStrike" dirty="0">
                <a:effectLst/>
                <a:latin typeface="-apple-system"/>
              </a:rPr>
              <a:t>Obligatory Compliance Audit:</a:t>
            </a:r>
            <a:r>
              <a:rPr lang="en-IN" b="0" i="0" strike="noStrike" dirty="0">
                <a:effectLst/>
                <a:latin typeface="-apple-system"/>
              </a:rPr>
              <a:t> Any Organization that wants to conduct an audit can do so by appointing any person who might be an internal auditor or any other person who meets the qualification criteria.</a:t>
            </a:r>
          </a:p>
        </p:txBody>
      </p:sp>
    </p:spTree>
    <p:extLst>
      <p:ext uri="{BB962C8B-B14F-4D97-AF65-F5344CB8AC3E}">
        <p14:creationId xmlns:p14="http://schemas.microsoft.com/office/powerpoint/2010/main" val="380379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38E55-140C-9D9F-924D-FB68F57A82EC}"/>
              </a:ext>
            </a:extLst>
          </p:cNvPr>
          <p:cNvSpPr txBox="1"/>
          <p:nvPr/>
        </p:nvSpPr>
        <p:spPr>
          <a:xfrm>
            <a:off x="692727" y="1720840"/>
            <a:ext cx="10806545" cy="3416320"/>
          </a:xfrm>
          <a:prstGeom prst="rect">
            <a:avLst/>
          </a:prstGeom>
          <a:noFill/>
        </p:spPr>
        <p:txBody>
          <a:bodyPr wrap="square">
            <a:spAutoFit/>
          </a:bodyPr>
          <a:lstStyle/>
          <a:p>
            <a:pPr algn="l"/>
            <a:r>
              <a:rPr lang="en-IN" b="1" i="0" u="none" strike="noStrike" dirty="0">
                <a:solidFill>
                  <a:srgbClr val="0C4E54"/>
                </a:solidFill>
                <a:effectLst/>
                <a:latin typeface="Poppins" pitchFamily="2" charset="77"/>
              </a:rPr>
              <a:t>Who does the Compliance Audit Perform?</a:t>
            </a:r>
          </a:p>
          <a:p>
            <a:pPr algn="l">
              <a:buFont typeface="Arial" panose="020B0604020202020204" pitchFamily="34" charset="0"/>
              <a:buChar char="•"/>
            </a:pPr>
            <a:r>
              <a:rPr lang="en-IN" b="0" i="0" u="none" strike="noStrike" dirty="0">
                <a:solidFill>
                  <a:srgbClr val="212121"/>
                </a:solidFill>
                <a:effectLst/>
                <a:latin typeface="-apple-system"/>
              </a:rPr>
              <a:t>The company’s internal auditor may conduct it.</a:t>
            </a:r>
          </a:p>
          <a:p>
            <a:pPr algn="l">
              <a:buFont typeface="Arial" panose="020B0604020202020204" pitchFamily="34" charset="0"/>
              <a:buChar char="•"/>
            </a:pPr>
            <a:r>
              <a:rPr lang="en-IN" b="0" i="0" u="none" strike="noStrike" dirty="0">
                <a:solidFill>
                  <a:srgbClr val="212121"/>
                </a:solidFill>
                <a:effectLst/>
                <a:latin typeface="-apple-system"/>
              </a:rPr>
              <a:t>Sometimes it could be performed by external auditors depends upon the choice of management.</a:t>
            </a:r>
          </a:p>
          <a:p>
            <a:pPr algn="l">
              <a:buFont typeface="Arial" panose="020B0604020202020204" pitchFamily="34" charset="0"/>
              <a:buChar char="•"/>
            </a:pPr>
            <a:r>
              <a:rPr lang="en-IN" b="0" i="0" u="none" strike="noStrike" dirty="0">
                <a:solidFill>
                  <a:srgbClr val="212121"/>
                </a:solidFill>
                <a:effectLst/>
                <a:latin typeface="-apple-system"/>
              </a:rPr>
              <a:t>For companies who require a compulsory compliance audit – this is conducted by the person mentioned in that law.</a:t>
            </a:r>
          </a:p>
          <a:p>
            <a:pPr algn="l">
              <a:buFont typeface="Arial" panose="020B0604020202020204" pitchFamily="34" charset="0"/>
              <a:buChar char="•"/>
            </a:pPr>
            <a:r>
              <a:rPr lang="en-IN" b="0" i="0" u="none" strike="noStrike" dirty="0">
                <a:solidFill>
                  <a:srgbClr val="212121"/>
                </a:solidFill>
                <a:effectLst/>
                <a:latin typeface="-apple-system"/>
              </a:rPr>
              <a:t>For companies that perform obligatorily, the person who meets the qualification criteria can perform the audit.</a:t>
            </a:r>
          </a:p>
          <a:p>
            <a:pPr algn="l"/>
            <a:r>
              <a:rPr lang="en-IN" b="1" i="0" u="none" strike="noStrike" dirty="0">
                <a:solidFill>
                  <a:srgbClr val="0C4E54"/>
                </a:solidFill>
                <a:effectLst/>
                <a:latin typeface="Poppins" pitchFamily="2" charset="77"/>
              </a:rPr>
              <a:t>Importance</a:t>
            </a:r>
          </a:p>
          <a:p>
            <a:pPr algn="l">
              <a:buFont typeface="Arial" panose="020B0604020202020204" pitchFamily="34" charset="0"/>
              <a:buChar char="•"/>
            </a:pPr>
            <a:r>
              <a:rPr lang="en-IN" b="0" i="0" u="none" strike="noStrike" dirty="0">
                <a:solidFill>
                  <a:srgbClr val="212121"/>
                </a:solidFill>
                <a:effectLst/>
                <a:latin typeface="-apple-system"/>
              </a:rPr>
              <a:t>Identify weaknesses in the regulatory compliance process.</a:t>
            </a:r>
          </a:p>
          <a:p>
            <a:pPr algn="l">
              <a:buFont typeface="Arial" panose="020B0604020202020204" pitchFamily="34" charset="0"/>
              <a:buChar char="•"/>
            </a:pPr>
            <a:r>
              <a:rPr lang="en-IN" b="0" i="0" u="none" strike="noStrike" dirty="0">
                <a:solidFill>
                  <a:srgbClr val="212121"/>
                </a:solidFill>
                <a:effectLst/>
                <a:latin typeface="-apple-system"/>
              </a:rPr>
              <a:t>Help to reduce risk.</a:t>
            </a:r>
          </a:p>
          <a:p>
            <a:pPr algn="l">
              <a:buFont typeface="Arial" panose="020B0604020202020204" pitchFamily="34" charset="0"/>
              <a:buChar char="•"/>
            </a:pPr>
            <a:r>
              <a:rPr lang="en-IN" b="0" i="0" u="none" strike="noStrike" dirty="0">
                <a:solidFill>
                  <a:srgbClr val="212121"/>
                </a:solidFill>
                <a:effectLst/>
                <a:latin typeface="-apple-system"/>
              </a:rPr>
              <a:t>Keep the faith of stakeholders.</a:t>
            </a:r>
          </a:p>
          <a:p>
            <a:pPr algn="l">
              <a:buFont typeface="Arial" panose="020B0604020202020204" pitchFamily="34" charset="0"/>
              <a:buChar char="•"/>
            </a:pPr>
            <a:r>
              <a:rPr lang="en-IN" b="0" i="0" u="none" strike="noStrike" dirty="0">
                <a:solidFill>
                  <a:srgbClr val="212121"/>
                </a:solidFill>
                <a:effectLst/>
                <a:latin typeface="-apple-system"/>
              </a:rPr>
              <a:t>Ensures that all laws have been followed.</a:t>
            </a:r>
          </a:p>
          <a:p>
            <a:pPr algn="l">
              <a:buFont typeface="Arial" panose="020B0604020202020204" pitchFamily="34" charset="0"/>
              <a:buChar char="•"/>
            </a:pPr>
            <a:r>
              <a:rPr lang="en-IN" b="0" i="0" u="none" strike="noStrike" dirty="0">
                <a:solidFill>
                  <a:srgbClr val="212121"/>
                </a:solidFill>
                <a:effectLst/>
                <a:latin typeface="-apple-system"/>
              </a:rPr>
              <a:t>Non-compliance can be identified and corrected.</a:t>
            </a:r>
          </a:p>
        </p:txBody>
      </p:sp>
    </p:spTree>
    <p:extLst>
      <p:ext uri="{BB962C8B-B14F-4D97-AF65-F5344CB8AC3E}">
        <p14:creationId xmlns:p14="http://schemas.microsoft.com/office/powerpoint/2010/main" val="224895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9808FA-F734-C99A-75D1-B64185FF5E00}"/>
              </a:ext>
            </a:extLst>
          </p:cNvPr>
          <p:cNvSpPr txBox="1"/>
          <p:nvPr/>
        </p:nvSpPr>
        <p:spPr>
          <a:xfrm>
            <a:off x="1736272" y="1166842"/>
            <a:ext cx="8719456" cy="4524315"/>
          </a:xfrm>
          <a:prstGeom prst="rect">
            <a:avLst/>
          </a:prstGeom>
          <a:noFill/>
        </p:spPr>
        <p:txBody>
          <a:bodyPr wrap="square">
            <a:spAutoFit/>
          </a:bodyPr>
          <a:lstStyle/>
          <a:p>
            <a:pPr algn="l"/>
            <a:r>
              <a:rPr lang="en-IN" b="1" i="0" u="none" strike="noStrike" dirty="0">
                <a:solidFill>
                  <a:srgbClr val="0C4E54"/>
                </a:solidFill>
                <a:effectLst/>
                <a:latin typeface="Poppins" pitchFamily="2" charset="77"/>
              </a:rPr>
              <a:t>Difference Between Compliance Audit and Financial Audit</a:t>
            </a:r>
          </a:p>
          <a:p>
            <a:pPr algn="l">
              <a:buFont typeface="Arial" panose="020B0604020202020204" pitchFamily="34" charset="0"/>
              <a:buChar char="•"/>
            </a:pPr>
            <a:r>
              <a:rPr lang="en-IN" b="0" i="0" u="none" strike="noStrike" dirty="0">
                <a:solidFill>
                  <a:srgbClr val="212121"/>
                </a:solidFill>
                <a:effectLst/>
                <a:latin typeface="-apple-system"/>
              </a:rPr>
              <a:t>A financial audit is an examination of financial statements, and a compliance audit is the examination of laws and procedures complied.</a:t>
            </a:r>
          </a:p>
          <a:p>
            <a:pPr algn="l">
              <a:buFont typeface="Arial" panose="020B0604020202020204" pitchFamily="34" charset="0"/>
              <a:buChar char="•"/>
            </a:pPr>
            <a:r>
              <a:rPr lang="en-IN" b="0" i="0" u="none" strike="noStrike" dirty="0">
                <a:solidFill>
                  <a:srgbClr val="212121"/>
                </a:solidFill>
                <a:effectLst/>
                <a:latin typeface="-apple-system"/>
              </a:rPr>
              <a:t>Chartered Accountant does financial Audit, and Compliance audit may or may not done by CA.</a:t>
            </a:r>
          </a:p>
          <a:p>
            <a:pPr algn="l">
              <a:buFont typeface="Arial" panose="020B0604020202020204" pitchFamily="34" charset="0"/>
              <a:buChar char="•"/>
            </a:pPr>
            <a:r>
              <a:rPr lang="en-IN" b="0" i="0" u="none" strike="noStrike" dirty="0">
                <a:solidFill>
                  <a:srgbClr val="212121"/>
                </a:solidFill>
                <a:effectLst/>
                <a:latin typeface="-apple-system"/>
              </a:rPr>
              <a:t>Financial audit deals with financial data, while compliance audit deals with statutory and regulatory compliance.</a:t>
            </a:r>
          </a:p>
          <a:p>
            <a:pPr algn="l">
              <a:buFont typeface="Arial" panose="020B0604020202020204" pitchFamily="34" charset="0"/>
              <a:buChar char="•"/>
            </a:pPr>
            <a:r>
              <a:rPr lang="en-IN" b="0" i="0" u="none" strike="noStrike" dirty="0">
                <a:solidFill>
                  <a:srgbClr val="212121"/>
                </a:solidFill>
                <a:effectLst/>
                <a:latin typeface="-apple-system"/>
              </a:rPr>
              <a:t>An Independent auditor does a financial audit while a compliance audit is done by any person who meets qualification criteria may or may not independent.</a:t>
            </a:r>
          </a:p>
          <a:p>
            <a:pPr algn="l"/>
            <a:r>
              <a:rPr lang="en-IN" b="1" i="0" u="none" strike="noStrike" dirty="0">
                <a:solidFill>
                  <a:srgbClr val="0C4E54"/>
                </a:solidFill>
                <a:effectLst/>
                <a:latin typeface="Poppins" pitchFamily="2" charset="77"/>
              </a:rPr>
              <a:t>Benefits</a:t>
            </a:r>
          </a:p>
          <a:p>
            <a:pPr algn="l">
              <a:buFont typeface="Arial" panose="020B0604020202020204" pitchFamily="34" charset="0"/>
              <a:buChar char="•"/>
            </a:pPr>
            <a:r>
              <a:rPr lang="en-IN" b="0" i="0" u="none" strike="noStrike" dirty="0">
                <a:solidFill>
                  <a:srgbClr val="212121"/>
                </a:solidFill>
                <a:effectLst/>
                <a:latin typeface="-apple-system"/>
              </a:rPr>
              <a:t>It ensures proper compliance with statutory regulations and laws.</a:t>
            </a:r>
          </a:p>
          <a:p>
            <a:pPr algn="l">
              <a:buFont typeface="Arial" panose="020B0604020202020204" pitchFamily="34" charset="0"/>
              <a:buChar char="•"/>
            </a:pPr>
            <a:r>
              <a:rPr lang="en-IN" b="0" i="0" u="none" strike="noStrike" dirty="0">
                <a:solidFill>
                  <a:srgbClr val="212121"/>
                </a:solidFill>
                <a:effectLst/>
                <a:latin typeface="-apple-system"/>
              </a:rPr>
              <a:t>It reduces the legal risk of the company.</a:t>
            </a:r>
          </a:p>
          <a:p>
            <a:pPr algn="l">
              <a:buFont typeface="Arial" panose="020B0604020202020204" pitchFamily="34" charset="0"/>
              <a:buChar char="•"/>
            </a:pPr>
            <a:r>
              <a:rPr lang="en-IN" b="0" i="0" u="none" strike="noStrike" dirty="0">
                <a:solidFill>
                  <a:srgbClr val="212121"/>
                </a:solidFill>
                <a:effectLst/>
                <a:latin typeface="-apple-system"/>
              </a:rPr>
              <a:t>With this position, the trust of the general public in the company increases.</a:t>
            </a:r>
          </a:p>
          <a:p>
            <a:pPr algn="l">
              <a:buFont typeface="Arial" panose="020B0604020202020204" pitchFamily="34" charset="0"/>
              <a:buChar char="•"/>
            </a:pPr>
            <a:r>
              <a:rPr lang="en-IN" b="0" i="0" u="none" strike="noStrike" dirty="0">
                <a:solidFill>
                  <a:srgbClr val="212121"/>
                </a:solidFill>
                <a:effectLst/>
                <a:latin typeface="-apple-system"/>
              </a:rPr>
              <a:t>Ensures Transparent Reporting;</a:t>
            </a:r>
          </a:p>
          <a:p>
            <a:pPr algn="l">
              <a:buFont typeface="Arial" panose="020B0604020202020204" pitchFamily="34" charset="0"/>
              <a:buChar char="•"/>
            </a:pPr>
            <a:r>
              <a:rPr lang="en-IN" b="0" i="0" u="none" strike="noStrike" dirty="0">
                <a:solidFill>
                  <a:srgbClr val="212121"/>
                </a:solidFill>
                <a:effectLst/>
                <a:latin typeface="-apple-system"/>
              </a:rPr>
              <a:t>It helps in avoiding the future cost of the company that may apply to it.</a:t>
            </a:r>
          </a:p>
          <a:p>
            <a:pPr algn="l">
              <a:buFont typeface="Arial" panose="020B0604020202020204" pitchFamily="34" charset="0"/>
              <a:buChar char="•"/>
            </a:pPr>
            <a:r>
              <a:rPr lang="en-IN" b="0" i="0" u="none" strike="noStrike" dirty="0">
                <a:solidFill>
                  <a:srgbClr val="212121"/>
                </a:solidFill>
                <a:effectLst/>
                <a:latin typeface="-apple-system"/>
              </a:rPr>
              <a:t>It ensures proper management.</a:t>
            </a:r>
          </a:p>
        </p:txBody>
      </p:sp>
    </p:spTree>
    <p:extLst>
      <p:ext uri="{BB962C8B-B14F-4D97-AF65-F5344CB8AC3E}">
        <p14:creationId xmlns:p14="http://schemas.microsoft.com/office/powerpoint/2010/main" val="385777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0899-214B-3982-5BD2-EB84CF8FE517}"/>
              </a:ext>
            </a:extLst>
          </p:cNvPr>
          <p:cNvSpPr>
            <a:spLocks noGrp="1"/>
          </p:cNvSpPr>
          <p:nvPr>
            <p:ph type="title"/>
          </p:nvPr>
        </p:nvSpPr>
        <p:spPr/>
        <p:txBody>
          <a:bodyPr/>
          <a:lstStyle/>
          <a:p>
            <a:r>
              <a:rPr lang="en-US" dirty="0"/>
              <a:t>what if an organization does not comply with compliance laws</a:t>
            </a:r>
          </a:p>
        </p:txBody>
      </p:sp>
      <p:sp>
        <p:nvSpPr>
          <p:cNvPr id="3" name="Content Placeholder 2">
            <a:extLst>
              <a:ext uri="{FF2B5EF4-FFF2-40B4-BE49-F238E27FC236}">
                <a16:creationId xmlns:a16="http://schemas.microsoft.com/office/drawing/2014/main" id="{F727CE86-69BE-C37E-3B3C-5AE18F2F8007}"/>
              </a:ext>
            </a:extLst>
          </p:cNvPr>
          <p:cNvSpPr>
            <a:spLocks noGrp="1"/>
          </p:cNvSpPr>
          <p:nvPr>
            <p:ph idx="1"/>
          </p:nvPr>
        </p:nvSpPr>
        <p:spPr/>
        <p:txBody>
          <a:bodyPr>
            <a:normAutofit fontScale="92500"/>
          </a:bodyPr>
          <a:lstStyle/>
          <a:p>
            <a:r>
              <a:rPr lang="en-US" dirty="0">
                <a:highlight>
                  <a:srgbClr val="FFFF00"/>
                </a:highlight>
              </a:rPr>
              <a:t>What is Non Compliance?</a:t>
            </a:r>
            <a:endParaRPr lang="en-US" dirty="0"/>
          </a:p>
          <a:p>
            <a:r>
              <a:rPr lang="en-US" dirty="0"/>
              <a:t>Regulatory non-compliance occurs when an </a:t>
            </a:r>
            <a:r>
              <a:rPr lang="en-US" dirty="0" err="1"/>
              <a:t>organisation</a:t>
            </a:r>
            <a:r>
              <a:rPr lang="en-US" dirty="0"/>
              <a:t> fails to comply with the policies, standards, regulations or laws relevant to its operations.</a:t>
            </a:r>
          </a:p>
          <a:p>
            <a:r>
              <a:rPr lang="en-US" dirty="0">
                <a:highlight>
                  <a:srgbClr val="FFFF00"/>
                </a:highlight>
              </a:rPr>
              <a:t>Examples of non compliance include:</a:t>
            </a:r>
          </a:p>
          <a:p>
            <a:r>
              <a:rPr lang="en-US" dirty="0"/>
              <a:t>Failure to wear personal protective equipment (PPE)</a:t>
            </a:r>
          </a:p>
          <a:p>
            <a:r>
              <a:rPr lang="en-US" dirty="0"/>
              <a:t>Insufficient administration of operations</a:t>
            </a:r>
          </a:p>
          <a:p>
            <a:r>
              <a:rPr lang="en-US" dirty="0"/>
              <a:t>Failure to obtain proper certifications/illegal operations</a:t>
            </a:r>
          </a:p>
          <a:p>
            <a:r>
              <a:rPr lang="en-US" dirty="0"/>
              <a:t>Failure to follow operation procedures</a:t>
            </a:r>
          </a:p>
          <a:p>
            <a:r>
              <a:rPr lang="en-US" dirty="0"/>
              <a:t>Failure to report to relevant authorities</a:t>
            </a:r>
          </a:p>
        </p:txBody>
      </p:sp>
    </p:spTree>
    <p:extLst>
      <p:ext uri="{BB962C8B-B14F-4D97-AF65-F5344CB8AC3E}">
        <p14:creationId xmlns:p14="http://schemas.microsoft.com/office/powerpoint/2010/main" val="343081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9661-95D2-54F3-E72F-C3766D03DBC5}"/>
              </a:ext>
            </a:extLst>
          </p:cNvPr>
          <p:cNvSpPr>
            <a:spLocks noGrp="1"/>
          </p:cNvSpPr>
          <p:nvPr>
            <p:ph type="title"/>
          </p:nvPr>
        </p:nvSpPr>
        <p:spPr>
          <a:xfrm>
            <a:off x="838200" y="18255"/>
            <a:ext cx="10515600" cy="1325563"/>
          </a:xfrm>
        </p:spPr>
        <p:txBody>
          <a:bodyPr>
            <a:normAutofit/>
          </a:bodyPr>
          <a:lstStyle/>
          <a:p>
            <a:r>
              <a:rPr lang="en-US" dirty="0"/>
              <a:t>what if an organization does not comply with compliance laws</a:t>
            </a:r>
          </a:p>
        </p:txBody>
      </p:sp>
      <p:sp>
        <p:nvSpPr>
          <p:cNvPr id="3" name="Content Placeholder 2">
            <a:extLst>
              <a:ext uri="{FF2B5EF4-FFF2-40B4-BE49-F238E27FC236}">
                <a16:creationId xmlns:a16="http://schemas.microsoft.com/office/drawing/2014/main" id="{6DFD0906-246E-4D75-FA06-6C90900391AA}"/>
              </a:ext>
            </a:extLst>
          </p:cNvPr>
          <p:cNvSpPr>
            <a:spLocks noGrp="1"/>
          </p:cNvSpPr>
          <p:nvPr>
            <p:ph idx="1"/>
          </p:nvPr>
        </p:nvSpPr>
        <p:spPr>
          <a:xfrm>
            <a:off x="0" y="1343818"/>
            <a:ext cx="12192000" cy="5495927"/>
          </a:xfrm>
        </p:spPr>
        <p:txBody>
          <a:bodyPr>
            <a:normAutofit fontScale="55000" lnSpcReduction="20000"/>
          </a:bodyPr>
          <a:lstStyle/>
          <a:p>
            <a:pPr marL="0" indent="0" algn="just">
              <a:lnSpc>
                <a:spcPct val="170000"/>
              </a:lnSpc>
              <a:buNone/>
            </a:pPr>
            <a:r>
              <a:rPr lang="en-US" dirty="0">
                <a:highlight>
                  <a:srgbClr val="FFFF00"/>
                </a:highlight>
              </a:rPr>
              <a:t>Why is Statutory Compliance crucial?</a:t>
            </a:r>
            <a:endParaRPr lang="en-US" dirty="0"/>
          </a:p>
          <a:p>
            <a:pPr marL="0" indent="0" algn="just">
              <a:lnSpc>
                <a:spcPct val="170000"/>
              </a:lnSpc>
              <a:buNone/>
            </a:pPr>
            <a:r>
              <a:rPr lang="en-US" dirty="0">
                <a:highlight>
                  <a:srgbClr val="FFFF00"/>
                </a:highlight>
              </a:rPr>
              <a:t>The following are the fundamental reasons why an organization shouldn’t take statutory compliance lightly.</a:t>
            </a:r>
            <a:endParaRPr lang="en-US" dirty="0"/>
          </a:p>
          <a:p>
            <a:pPr marL="0" indent="0" algn="just">
              <a:lnSpc>
                <a:spcPct val="170000"/>
              </a:lnSpc>
              <a:buNone/>
            </a:pPr>
            <a:r>
              <a:rPr lang="en-US" dirty="0"/>
              <a:t>1. Required by Law – All registered companies are mandatorily obligated by the law to follow statutory regulations and comply with them.</a:t>
            </a:r>
          </a:p>
          <a:p>
            <a:pPr marL="0" indent="0" algn="just">
              <a:lnSpc>
                <a:spcPct val="170000"/>
              </a:lnSpc>
              <a:buNone/>
            </a:pPr>
            <a:r>
              <a:rPr lang="en-US" dirty="0"/>
              <a:t>2. Audits – Non-compliance also invites unnecessary inspection and audits, leading to waste of time and money.</a:t>
            </a:r>
          </a:p>
          <a:p>
            <a:pPr marL="0" indent="0" algn="just">
              <a:lnSpc>
                <a:spcPct val="170000"/>
              </a:lnSpc>
              <a:buNone/>
            </a:pPr>
            <a:r>
              <a:rPr lang="en-US" dirty="0"/>
              <a:t>3. Financial Penalties – Failing to adhere to statutory compliance will lead to imposition of heavy fines and indirect losses to organizations.</a:t>
            </a:r>
          </a:p>
          <a:p>
            <a:pPr marL="0" indent="0" algn="just">
              <a:lnSpc>
                <a:spcPct val="170000"/>
              </a:lnSpc>
              <a:buNone/>
            </a:pPr>
            <a:r>
              <a:rPr lang="en-US" dirty="0"/>
              <a:t>4. Imprisonment – Severe cases of non-compliance may result in imprisonment of the organization’s CEO/Directors/Board members.</a:t>
            </a:r>
          </a:p>
          <a:p>
            <a:pPr marL="0" indent="0" algn="just">
              <a:lnSpc>
                <a:spcPct val="170000"/>
              </a:lnSpc>
              <a:buNone/>
            </a:pPr>
            <a:r>
              <a:rPr lang="en-US" dirty="0"/>
              <a:t>5. Brand Value and Market Reputation – Payment of fines and imprisonment can destroy a company’s brand name in the market it thrives in.</a:t>
            </a:r>
          </a:p>
          <a:p>
            <a:pPr marL="0" indent="0" algn="just">
              <a:lnSpc>
                <a:spcPct val="170000"/>
              </a:lnSpc>
              <a:buNone/>
            </a:pPr>
            <a:r>
              <a:rPr lang="en-US" dirty="0"/>
              <a:t>6. Forced Shutdown of the Company – In cases that exhibit perilous non-compliance, authorities can even order companies to cease operations.</a:t>
            </a:r>
          </a:p>
        </p:txBody>
      </p:sp>
    </p:spTree>
    <p:extLst>
      <p:ext uri="{BB962C8B-B14F-4D97-AF65-F5344CB8AC3E}">
        <p14:creationId xmlns:p14="http://schemas.microsoft.com/office/powerpoint/2010/main" val="311693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2BDD-42B2-ECD7-3343-E2FEAE18D754}"/>
              </a:ext>
            </a:extLst>
          </p:cNvPr>
          <p:cNvSpPr>
            <a:spLocks noGrp="1"/>
          </p:cNvSpPr>
          <p:nvPr>
            <p:ph type="title"/>
          </p:nvPr>
        </p:nvSpPr>
        <p:spPr/>
        <p:txBody>
          <a:bodyPr/>
          <a:lstStyle/>
          <a:p>
            <a:r>
              <a:rPr lang="en-US" dirty="0"/>
              <a:t>what is an organization is not comply with compliance laws</a:t>
            </a:r>
          </a:p>
        </p:txBody>
      </p:sp>
      <p:pic>
        <p:nvPicPr>
          <p:cNvPr id="1026" name="Picture 2" descr="risk of regulatory non compliance">
            <a:extLst>
              <a:ext uri="{FF2B5EF4-FFF2-40B4-BE49-F238E27FC236}">
                <a16:creationId xmlns:a16="http://schemas.microsoft.com/office/drawing/2014/main" id="{4D7ECA4E-DF60-9707-FC49-5152C6B816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6643" y="1825625"/>
            <a:ext cx="461871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307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1176</Words>
  <Application>Microsoft Macintosh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Poppins</vt:lpstr>
      <vt:lpstr>Office Theme</vt:lpstr>
      <vt:lpstr>What is the Compliance Audit?</vt:lpstr>
      <vt:lpstr>PowerPoint Presentation</vt:lpstr>
      <vt:lpstr>PowerPoint Presentation</vt:lpstr>
      <vt:lpstr>PowerPoint Presentation</vt:lpstr>
      <vt:lpstr>PowerPoint Presentation</vt:lpstr>
      <vt:lpstr>PowerPoint Presentation</vt:lpstr>
      <vt:lpstr>what if an organization does not comply with compliance laws</vt:lpstr>
      <vt:lpstr>what if an organization does not comply with compliance laws</vt:lpstr>
      <vt:lpstr>what is an organization is not comply with compliance laws</vt:lpstr>
      <vt:lpstr>what does your organization do to be in compliance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21</cp:revision>
  <dcterms:created xsi:type="dcterms:W3CDTF">2022-08-08T04:42:46Z</dcterms:created>
  <dcterms:modified xsi:type="dcterms:W3CDTF">2022-09-05T07:04:55Z</dcterms:modified>
</cp:coreProperties>
</file>