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handoutMasterIdLst>
    <p:handoutMasterId r:id="rId35"/>
  </p:handoutMasterIdLst>
  <p:sldIdLst>
    <p:sldId id="256" r:id="rId2"/>
    <p:sldId id="257" r:id="rId3"/>
    <p:sldId id="258" r:id="rId4"/>
    <p:sldId id="28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7"/>
    <p:restoredTop sz="95603"/>
  </p:normalViewPr>
  <p:slideViewPr>
    <p:cSldViewPr snapToGrid="0" snapToObjects="1">
      <p:cViewPr varScale="1">
        <p:scale>
          <a:sx n="106" d="100"/>
          <a:sy n="106" d="100"/>
        </p:scale>
        <p:origin x="280" y="176"/>
      </p:cViewPr>
      <p:guideLst>
        <p:guide orient="horz" pos="2160"/>
        <p:guide pos="3840"/>
      </p:guideLst>
    </p:cSldViewPr>
  </p:slideViewPr>
  <p:outlineViewPr>
    <p:cViewPr>
      <p:scale>
        <a:sx n="33" d="100"/>
        <a:sy n="33" d="100"/>
      </p:scale>
      <p:origin x="0" y="-24552"/>
    </p:cViewPr>
  </p:outlineViewPr>
  <p:notesTextViewPr>
    <p:cViewPr>
      <p:scale>
        <a:sx n="1" d="1"/>
        <a:sy n="1" d="1"/>
      </p:scale>
      <p:origin x="0" y="0"/>
    </p:cViewPr>
  </p:notesTextViewPr>
  <p:notesViewPr>
    <p:cSldViewPr snapToGrid="0" snapToObjects="1">
      <p:cViewPr varScale="1">
        <p:scale>
          <a:sx n="80" d="100"/>
          <a:sy n="80" d="100"/>
        </p:scale>
        <p:origin x="3408"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520F65-0D90-6245-8DA6-78D4D56623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95BC384-F498-CE43-B6D7-C56A30176D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25AC-D17C-8745-BBB1-9D32A66E9EF1}" type="datetimeFigureOut">
              <a:rPr lang="en-US" smtClean="0"/>
              <a:t>12/17/23</a:t>
            </a:fld>
            <a:endParaRPr lang="en-US"/>
          </a:p>
        </p:txBody>
      </p:sp>
      <p:sp>
        <p:nvSpPr>
          <p:cNvPr id="4" name="Footer Placeholder 3">
            <a:extLst>
              <a:ext uri="{FF2B5EF4-FFF2-40B4-BE49-F238E27FC236}">
                <a16:creationId xmlns:a16="http://schemas.microsoft.com/office/drawing/2014/main" id="{BD2F6A9B-0638-E44C-8656-1646AC555A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6156914-361D-4F45-B662-8A6E31C861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FF0130-F0B3-BA4D-83C3-73D0F3DE6D45}" type="slidenum">
              <a:rPr lang="en-US" smtClean="0"/>
              <a:t>‹#›</a:t>
            </a:fld>
            <a:endParaRPr lang="en-US"/>
          </a:p>
        </p:txBody>
      </p:sp>
    </p:spTree>
    <p:extLst>
      <p:ext uri="{BB962C8B-B14F-4D97-AF65-F5344CB8AC3E}">
        <p14:creationId xmlns:p14="http://schemas.microsoft.com/office/powerpoint/2010/main" val="9418404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12/17/23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12/17/23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12/17/23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12/17/23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3104-631B-2845-AE52-5CC934DC734A}"/>
              </a:ext>
            </a:extLst>
          </p:cNvPr>
          <p:cNvSpPr>
            <a:spLocks noGrp="1"/>
          </p:cNvSpPr>
          <p:nvPr>
            <p:ph type="ctrTitle"/>
          </p:nvPr>
        </p:nvSpPr>
        <p:spPr/>
        <p:txBody>
          <a:bodyPr/>
          <a:lstStyle/>
          <a:p>
            <a:r>
              <a:rPr lang="en-US" dirty="0"/>
              <a:t>BCP &amp; DRP</a:t>
            </a:r>
          </a:p>
        </p:txBody>
      </p:sp>
      <p:sp>
        <p:nvSpPr>
          <p:cNvPr id="3" name="Subtitle 2">
            <a:extLst>
              <a:ext uri="{FF2B5EF4-FFF2-40B4-BE49-F238E27FC236}">
                <a16:creationId xmlns:a16="http://schemas.microsoft.com/office/drawing/2014/main" id="{1BC92480-65CB-F840-890A-E3C58B1642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40185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14B9-CE43-9E4D-890D-E008565F4D5D}"/>
              </a:ext>
            </a:extLst>
          </p:cNvPr>
          <p:cNvSpPr>
            <a:spLocks noGrp="1"/>
          </p:cNvSpPr>
          <p:nvPr>
            <p:ph type="title"/>
          </p:nvPr>
        </p:nvSpPr>
        <p:spPr/>
        <p:txBody>
          <a:bodyPr>
            <a:normAutofit/>
          </a:bodyPr>
          <a:lstStyle/>
          <a:p>
            <a:r>
              <a:rPr lang="en-US" dirty="0"/>
              <a:t>Obtain Management Support &amp; Plan Project</a:t>
            </a:r>
          </a:p>
        </p:txBody>
      </p:sp>
      <p:sp>
        <p:nvSpPr>
          <p:cNvPr id="3" name="Content Placeholder 2">
            <a:extLst>
              <a:ext uri="{FF2B5EF4-FFF2-40B4-BE49-F238E27FC236}">
                <a16:creationId xmlns:a16="http://schemas.microsoft.com/office/drawing/2014/main" id="{202A4E2F-69B0-F34F-B068-9BAE0FAB96BF}"/>
              </a:ext>
            </a:extLst>
          </p:cNvPr>
          <p:cNvSpPr>
            <a:spLocks noGrp="1"/>
          </p:cNvSpPr>
          <p:nvPr>
            <p:ph idx="1"/>
          </p:nvPr>
        </p:nvSpPr>
        <p:spPr/>
        <p:txBody>
          <a:bodyPr>
            <a:normAutofit fontScale="92500" lnSpcReduction="10000"/>
          </a:bodyPr>
          <a:lstStyle/>
          <a:p>
            <a:pPr algn="just"/>
            <a:r>
              <a:rPr lang="en-US" dirty="0"/>
              <a:t>Obtain management support and identify stakeholders.</a:t>
            </a:r>
          </a:p>
          <a:p>
            <a:pPr algn="just"/>
            <a:r>
              <a:rPr lang="en-US" dirty="0"/>
              <a:t>Identify strategic internal and external resources to ensure that BCP matches overall business and technology plans.</a:t>
            </a:r>
          </a:p>
          <a:p>
            <a:pPr algn="just"/>
            <a:r>
              <a:rPr lang="en-US" dirty="0"/>
              <a:t>Establish the project management work plan, including the:</a:t>
            </a:r>
          </a:p>
          <a:p>
            <a:pPr lvl="1" algn="just"/>
            <a:r>
              <a:rPr lang="en-US" dirty="0"/>
              <a:t>Define scope and objectives of the project.</a:t>
            </a:r>
          </a:p>
          <a:p>
            <a:pPr lvl="1" algn="just"/>
            <a:r>
              <a:rPr lang="en-US" dirty="0"/>
              <a:t>Determine methods for organizing and managing development of the BCP.</a:t>
            </a:r>
          </a:p>
          <a:p>
            <a:pPr lvl="1" algn="just"/>
            <a:r>
              <a:rPr lang="en-US" dirty="0"/>
              <a:t>Establish members of the BCP team (both technical &amp; functional).</a:t>
            </a:r>
          </a:p>
          <a:p>
            <a:pPr lvl="1" algn="just"/>
            <a:r>
              <a:rPr lang="en-US" dirty="0"/>
              <a:t>Identification of related tasks and responsibilities.</a:t>
            </a:r>
          </a:p>
          <a:p>
            <a:pPr lvl="1" algn="just"/>
            <a:r>
              <a:rPr lang="en-US" dirty="0"/>
              <a:t>Schedule project management reviews (PMR) and set project milestones.</a:t>
            </a:r>
          </a:p>
          <a:p>
            <a:pPr algn="just"/>
            <a:endParaRPr lang="en-US" dirty="0"/>
          </a:p>
        </p:txBody>
      </p:sp>
    </p:spTree>
    <p:extLst>
      <p:ext uri="{BB962C8B-B14F-4D97-AF65-F5344CB8AC3E}">
        <p14:creationId xmlns:p14="http://schemas.microsoft.com/office/powerpoint/2010/main" val="22008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6609-3793-A848-83FE-BD7F170A55F2}"/>
              </a:ext>
            </a:extLst>
          </p:cNvPr>
          <p:cNvSpPr>
            <a:spLocks noGrp="1"/>
          </p:cNvSpPr>
          <p:nvPr>
            <p:ph type="title"/>
          </p:nvPr>
        </p:nvSpPr>
        <p:spPr/>
        <p:txBody>
          <a:bodyPr>
            <a:normAutofit/>
          </a:bodyPr>
          <a:lstStyle/>
          <a:p>
            <a:r>
              <a:rPr lang="en-US" dirty="0"/>
              <a:t>Role &amp; Responsibility of a BCP Coordinator</a:t>
            </a:r>
          </a:p>
        </p:txBody>
      </p:sp>
      <p:sp>
        <p:nvSpPr>
          <p:cNvPr id="3" name="Content Placeholder 2">
            <a:extLst>
              <a:ext uri="{FF2B5EF4-FFF2-40B4-BE49-F238E27FC236}">
                <a16:creationId xmlns:a16="http://schemas.microsoft.com/office/drawing/2014/main" id="{5C52C6A0-0C7F-8B48-A2FA-17817B391D2B}"/>
              </a:ext>
            </a:extLst>
          </p:cNvPr>
          <p:cNvSpPr>
            <a:spLocks noGrp="1"/>
          </p:cNvSpPr>
          <p:nvPr>
            <p:ph idx="1"/>
          </p:nvPr>
        </p:nvSpPr>
        <p:spPr/>
        <p:txBody>
          <a:bodyPr>
            <a:normAutofit fontScale="92500" lnSpcReduction="20000"/>
          </a:bodyPr>
          <a:lstStyle/>
          <a:p>
            <a:pPr algn="just"/>
            <a:r>
              <a:rPr lang="en-US" dirty="0"/>
              <a:t>To serve as the liaison between the planning, development team and management.</a:t>
            </a:r>
          </a:p>
          <a:p>
            <a:pPr algn="just"/>
            <a:r>
              <a:rPr lang="en-US" dirty="0"/>
              <a:t>Have direct access and authority to interact with all employees necessary to complete the planning.</a:t>
            </a:r>
          </a:p>
          <a:p>
            <a:pPr algn="just"/>
            <a:r>
              <a:rPr lang="en-US" dirty="0"/>
              <a:t>Possess a thorough business knowledge to understand how an outage can affect the organization.</a:t>
            </a:r>
          </a:p>
          <a:p>
            <a:pPr algn="just"/>
            <a:r>
              <a:rPr lang="en-US" dirty="0"/>
              <a:t>Be familiar with the entire organization and in a position within the organization to balance the overall needs of the organization with the needs of individual business units that would be affected.</a:t>
            </a:r>
          </a:p>
          <a:p>
            <a:pPr algn="just"/>
            <a:r>
              <a:rPr lang="en-US" dirty="0"/>
              <a:t>Have easy access to executive management.</a:t>
            </a:r>
          </a:p>
          <a:p>
            <a:pPr algn="just"/>
            <a:r>
              <a:rPr lang="en-US" dirty="0"/>
              <a:t>Understand the charter, mission statement, and executive viewpoint when decisions need to be made.</a:t>
            </a:r>
          </a:p>
          <a:p>
            <a:endParaRPr lang="en-US" dirty="0"/>
          </a:p>
        </p:txBody>
      </p:sp>
    </p:spTree>
    <p:extLst>
      <p:ext uri="{BB962C8B-B14F-4D97-AF65-F5344CB8AC3E}">
        <p14:creationId xmlns:p14="http://schemas.microsoft.com/office/powerpoint/2010/main" val="149544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19A7-7C23-F649-88D0-DAF52FAC52C2}"/>
              </a:ext>
            </a:extLst>
          </p:cNvPr>
          <p:cNvSpPr>
            <a:spLocks noGrp="1"/>
          </p:cNvSpPr>
          <p:nvPr>
            <p:ph type="title"/>
          </p:nvPr>
        </p:nvSpPr>
        <p:spPr/>
        <p:txBody>
          <a:bodyPr>
            <a:normAutofit/>
          </a:bodyPr>
          <a:lstStyle/>
          <a:p>
            <a:r>
              <a:rPr lang="en-US" dirty="0"/>
              <a:t>Phase II: Business Impact Analysis (BIA)</a:t>
            </a:r>
          </a:p>
        </p:txBody>
      </p:sp>
      <p:sp>
        <p:nvSpPr>
          <p:cNvPr id="3" name="Content Placeholder 2">
            <a:extLst>
              <a:ext uri="{FF2B5EF4-FFF2-40B4-BE49-F238E27FC236}">
                <a16:creationId xmlns:a16="http://schemas.microsoft.com/office/drawing/2014/main" id="{B9224BB8-5F68-F745-B67A-4B92B2FA2E22}"/>
              </a:ext>
            </a:extLst>
          </p:cNvPr>
          <p:cNvSpPr>
            <a:spLocks noGrp="1"/>
          </p:cNvSpPr>
          <p:nvPr>
            <p:ph idx="1"/>
          </p:nvPr>
        </p:nvSpPr>
        <p:spPr>
          <a:xfrm>
            <a:off x="2231136" y="2638044"/>
            <a:ext cx="7729728" cy="4099640"/>
          </a:xfrm>
        </p:spPr>
        <p:txBody>
          <a:bodyPr>
            <a:normAutofit lnSpcReduction="10000"/>
          </a:bodyPr>
          <a:lstStyle/>
          <a:p>
            <a:pPr algn="just"/>
            <a:r>
              <a:rPr lang="en-US" dirty="0"/>
              <a:t>Provide written documentation to assist the organization’s management in understanding the business impact associated with possible outages.</a:t>
            </a:r>
          </a:p>
          <a:p>
            <a:pPr algn="just"/>
            <a:r>
              <a:rPr lang="en-US" dirty="0"/>
              <a:t>Identify an organization’s business functions and associated information systems to determine how critical those functions are to the organization.</a:t>
            </a:r>
          </a:p>
          <a:p>
            <a:pPr algn="just"/>
            <a:r>
              <a:rPr lang="en-US" dirty="0"/>
              <a:t>Identify any concerns that staff or management may have regarding the ability to function in less than optimal modes</a:t>
            </a:r>
          </a:p>
          <a:p>
            <a:pPr algn="just"/>
            <a:r>
              <a:rPr lang="en-US" dirty="0"/>
              <a:t>Prioritize critical information systems.</a:t>
            </a:r>
          </a:p>
          <a:p>
            <a:pPr algn="just"/>
            <a:r>
              <a:rPr lang="en-US" dirty="0"/>
              <a:t>Analyze impact of an outage, such as loss of revenue, additional operating expenses, delay of income, and loss of competitive advantage and public confidence</a:t>
            </a:r>
          </a:p>
          <a:p>
            <a:pPr algn="just"/>
            <a:r>
              <a:rPr lang="en-US" dirty="0"/>
              <a:t>Determine recovery windows for each business function, such as determining how long the organization may be able to perform critical functions manually or through some other alternative methods.</a:t>
            </a:r>
          </a:p>
          <a:p>
            <a:endParaRPr lang="en-US" dirty="0"/>
          </a:p>
        </p:txBody>
      </p:sp>
    </p:spTree>
    <p:extLst>
      <p:ext uri="{BB962C8B-B14F-4D97-AF65-F5344CB8AC3E}">
        <p14:creationId xmlns:p14="http://schemas.microsoft.com/office/powerpoint/2010/main" val="1461094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73F7-3EBA-2B46-AB30-86F44A314348}"/>
              </a:ext>
            </a:extLst>
          </p:cNvPr>
          <p:cNvSpPr>
            <a:spLocks noGrp="1"/>
          </p:cNvSpPr>
          <p:nvPr>
            <p:ph type="title"/>
          </p:nvPr>
        </p:nvSpPr>
        <p:spPr/>
        <p:txBody>
          <a:bodyPr/>
          <a:lstStyle/>
          <a:p>
            <a:r>
              <a:rPr lang="en-US" dirty="0"/>
              <a:t>Business Impact Analysis (BIA)</a:t>
            </a:r>
          </a:p>
        </p:txBody>
      </p:sp>
      <p:sp>
        <p:nvSpPr>
          <p:cNvPr id="3" name="Content Placeholder 2">
            <a:extLst>
              <a:ext uri="{FF2B5EF4-FFF2-40B4-BE49-F238E27FC236}">
                <a16:creationId xmlns:a16="http://schemas.microsoft.com/office/drawing/2014/main" id="{C0B56903-6324-254C-8F43-B6D1A04EF515}"/>
              </a:ext>
            </a:extLst>
          </p:cNvPr>
          <p:cNvSpPr>
            <a:spLocks noGrp="1"/>
          </p:cNvSpPr>
          <p:nvPr>
            <p:ph idx="1"/>
          </p:nvPr>
        </p:nvSpPr>
        <p:spPr/>
        <p:txBody>
          <a:bodyPr>
            <a:normAutofit fontScale="85000" lnSpcReduction="20000"/>
          </a:bodyPr>
          <a:lstStyle/>
          <a:p>
            <a:r>
              <a:rPr lang="en-US" dirty="0"/>
              <a:t>BIA is a management-level functional analysis that identifies the impact to business operations should an outage occur.</a:t>
            </a:r>
          </a:p>
          <a:p>
            <a:r>
              <a:rPr lang="en-US" dirty="0"/>
              <a:t>BIA leverages information from risk assessment, but it is not only an IT risk assessment.</a:t>
            </a:r>
          </a:p>
          <a:p>
            <a:r>
              <a:rPr lang="en-US" dirty="0"/>
              <a:t>Impact is measured by:</a:t>
            </a:r>
          </a:p>
          <a:p>
            <a:pPr lvl="1"/>
            <a:r>
              <a:rPr lang="en-US" dirty="0"/>
              <a:t>Tangible attributes:</a:t>
            </a:r>
          </a:p>
          <a:p>
            <a:pPr lvl="2"/>
            <a:r>
              <a:rPr lang="en-US" dirty="0"/>
              <a:t>Allowable business interruption – Maximum Tolerable Downtime (MTD) or Maximum Tolerable Outage (MTO)</a:t>
            </a:r>
          </a:p>
          <a:p>
            <a:pPr lvl="2"/>
            <a:r>
              <a:rPr lang="en-US" dirty="0"/>
              <a:t>Financial cost considerations.</a:t>
            </a:r>
          </a:p>
          <a:p>
            <a:pPr lvl="2"/>
            <a:r>
              <a:rPr lang="en-US" dirty="0"/>
              <a:t>Regulatory requirements.</a:t>
            </a:r>
          </a:p>
          <a:p>
            <a:pPr lvl="1"/>
            <a:r>
              <a:rPr lang="en-US" dirty="0"/>
              <a:t>Intangible attributes:</a:t>
            </a:r>
          </a:p>
          <a:p>
            <a:pPr lvl="2"/>
            <a:r>
              <a:rPr lang="en-US" dirty="0"/>
              <a:t>Organizational reputation.</a:t>
            </a:r>
          </a:p>
          <a:p>
            <a:endParaRPr lang="en-US" dirty="0"/>
          </a:p>
        </p:txBody>
      </p:sp>
    </p:spTree>
    <p:extLst>
      <p:ext uri="{BB962C8B-B14F-4D97-AF65-F5344CB8AC3E}">
        <p14:creationId xmlns:p14="http://schemas.microsoft.com/office/powerpoint/2010/main" val="266219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A184-9689-464F-83C1-2888D8DA4456}"/>
              </a:ext>
            </a:extLst>
          </p:cNvPr>
          <p:cNvSpPr>
            <a:spLocks noGrp="1"/>
          </p:cNvSpPr>
          <p:nvPr>
            <p:ph type="title"/>
          </p:nvPr>
        </p:nvSpPr>
        <p:spPr/>
        <p:txBody>
          <a:bodyPr/>
          <a:lstStyle/>
          <a:p>
            <a:r>
              <a:rPr lang="en-US" dirty="0"/>
              <a:t>Phase III: Recovery Strategy</a:t>
            </a:r>
          </a:p>
        </p:txBody>
      </p:sp>
      <p:sp>
        <p:nvSpPr>
          <p:cNvPr id="3" name="Content Placeholder 2">
            <a:extLst>
              <a:ext uri="{FF2B5EF4-FFF2-40B4-BE49-F238E27FC236}">
                <a16:creationId xmlns:a16="http://schemas.microsoft.com/office/drawing/2014/main" id="{5E0F1E1E-9D93-684A-B57E-0937FB147414}"/>
              </a:ext>
            </a:extLst>
          </p:cNvPr>
          <p:cNvSpPr>
            <a:spLocks noGrp="1"/>
          </p:cNvSpPr>
          <p:nvPr>
            <p:ph idx="1"/>
          </p:nvPr>
        </p:nvSpPr>
        <p:spPr>
          <a:xfrm>
            <a:off x="2231136" y="2638044"/>
            <a:ext cx="7729728" cy="3895103"/>
          </a:xfrm>
        </p:spPr>
        <p:txBody>
          <a:bodyPr>
            <a:normAutofit fontScale="92500" lnSpcReduction="20000"/>
          </a:bodyPr>
          <a:lstStyle/>
          <a:p>
            <a:pPr algn="just"/>
            <a:r>
              <a:rPr lang="en-US" dirty="0"/>
              <a:t>Recovery strategy is a set of predefined &amp; management approved actions implemented in response to a business interruption from a disaster.</a:t>
            </a:r>
          </a:p>
          <a:p>
            <a:pPr lvl="1" algn="just"/>
            <a:r>
              <a:rPr lang="en-US" dirty="0"/>
              <a:t>Natural / Environmental</a:t>
            </a:r>
          </a:p>
          <a:p>
            <a:pPr lvl="2" algn="just"/>
            <a:r>
              <a:rPr lang="en-US" dirty="0"/>
              <a:t>Earthquakes, floods, storms, hurricanes, fires, snow/ice, etc.</a:t>
            </a:r>
          </a:p>
          <a:p>
            <a:pPr lvl="1" algn="just"/>
            <a:r>
              <a:rPr lang="en-US" dirty="0"/>
              <a:t>Man made / political events</a:t>
            </a:r>
          </a:p>
          <a:p>
            <a:pPr lvl="2" algn="just"/>
            <a:r>
              <a:rPr lang="en-US" dirty="0"/>
              <a:t>Explosives, disgruntled employees, unauthorized access, employee errors, espionage, sabotage, arson/fires, hazardous/toxic spills, chemical contamination, malicious code, vandalism and theft, etc.</a:t>
            </a:r>
          </a:p>
          <a:p>
            <a:pPr algn="just"/>
            <a:r>
              <a:rPr lang="en-US" dirty="0"/>
              <a:t>Recovery strategy focuses on:</a:t>
            </a:r>
          </a:p>
          <a:p>
            <a:pPr lvl="1" algn="just"/>
            <a:r>
              <a:rPr lang="en-US" dirty="0"/>
              <a:t>Meeting the predetermined recovery time frames (i.e. MTD).</a:t>
            </a:r>
          </a:p>
          <a:p>
            <a:pPr lvl="1" algn="just"/>
            <a:r>
              <a:rPr lang="en-US" dirty="0"/>
              <a:t>Maintaining the operation of the critical business functions.</a:t>
            </a:r>
          </a:p>
          <a:p>
            <a:pPr lvl="1" algn="just"/>
            <a:r>
              <a:rPr lang="en-US" dirty="0"/>
              <a:t>Compiling the resource requirements.</a:t>
            </a:r>
          </a:p>
          <a:p>
            <a:pPr lvl="1" algn="just"/>
            <a:r>
              <a:rPr lang="en-US" dirty="0"/>
              <a:t>Identifying alternatives that are available for recovery.</a:t>
            </a:r>
          </a:p>
          <a:p>
            <a:pPr algn="just"/>
            <a:endParaRPr lang="en-US" dirty="0"/>
          </a:p>
        </p:txBody>
      </p:sp>
    </p:spTree>
    <p:extLst>
      <p:ext uri="{BB962C8B-B14F-4D97-AF65-F5344CB8AC3E}">
        <p14:creationId xmlns:p14="http://schemas.microsoft.com/office/powerpoint/2010/main" val="175665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6548-1E63-E746-98BF-B11499EA35AD}"/>
              </a:ext>
            </a:extLst>
          </p:cNvPr>
          <p:cNvSpPr>
            <a:spLocks noGrp="1"/>
          </p:cNvSpPr>
          <p:nvPr>
            <p:ph type="title"/>
          </p:nvPr>
        </p:nvSpPr>
        <p:spPr/>
        <p:txBody>
          <a:bodyPr>
            <a:normAutofit/>
          </a:bodyPr>
          <a:lstStyle/>
          <a:p>
            <a:r>
              <a:rPr lang="en-US" dirty="0"/>
              <a:t>Procedure for developing a recovery strategy</a:t>
            </a:r>
          </a:p>
        </p:txBody>
      </p:sp>
      <p:sp>
        <p:nvSpPr>
          <p:cNvPr id="3" name="Content Placeholder 2">
            <a:extLst>
              <a:ext uri="{FF2B5EF4-FFF2-40B4-BE49-F238E27FC236}">
                <a16:creationId xmlns:a16="http://schemas.microsoft.com/office/drawing/2014/main" id="{D1052F83-C6D4-D844-9F1B-2D92ECD82326}"/>
              </a:ext>
            </a:extLst>
          </p:cNvPr>
          <p:cNvSpPr>
            <a:spLocks noGrp="1"/>
          </p:cNvSpPr>
          <p:nvPr>
            <p:ph idx="1"/>
          </p:nvPr>
        </p:nvSpPr>
        <p:spPr/>
        <p:txBody>
          <a:bodyPr>
            <a:normAutofit lnSpcReduction="10000"/>
          </a:bodyPr>
          <a:lstStyle/>
          <a:p>
            <a:pPr algn="just"/>
            <a:r>
              <a:rPr lang="en-US" dirty="0"/>
              <a:t>Step 1: Document all costs associated with each contingencies.</a:t>
            </a:r>
          </a:p>
          <a:p>
            <a:pPr algn="just"/>
            <a:r>
              <a:rPr lang="en-US" dirty="0"/>
              <a:t>Step 2: Obtain cost estimates for any outside services (using RFI, RFQ, or RFP).</a:t>
            </a:r>
          </a:p>
          <a:p>
            <a:pPr algn="just"/>
            <a:r>
              <a:rPr lang="en-US" dirty="0"/>
              <a:t>Step 3: Develop written agreements for outside services (i.e. Service Level Agreement (SLA)).</a:t>
            </a:r>
          </a:p>
          <a:p>
            <a:pPr algn="just"/>
            <a:r>
              <a:rPr lang="en-US" dirty="0"/>
              <a:t>Step 4: Evaluate resumption strategies based on a full loss of the facility.</a:t>
            </a:r>
          </a:p>
          <a:p>
            <a:pPr algn="just"/>
            <a:r>
              <a:rPr lang="en-US" dirty="0"/>
              <a:t>Step 5: Identify risk reduction measures and update Business Resumption Plan (BRP).</a:t>
            </a:r>
          </a:p>
          <a:p>
            <a:pPr algn="just"/>
            <a:r>
              <a:rPr lang="en-US" dirty="0"/>
              <a:t>Step 6: Document recovery strategies and present to management for comments and approval.</a:t>
            </a:r>
          </a:p>
          <a:p>
            <a:endParaRPr lang="en-US" dirty="0"/>
          </a:p>
        </p:txBody>
      </p:sp>
    </p:spTree>
    <p:extLst>
      <p:ext uri="{BB962C8B-B14F-4D97-AF65-F5344CB8AC3E}">
        <p14:creationId xmlns:p14="http://schemas.microsoft.com/office/powerpoint/2010/main" val="1051556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2104-942E-8143-86F1-0FFC11CA6C08}"/>
              </a:ext>
            </a:extLst>
          </p:cNvPr>
          <p:cNvSpPr>
            <a:spLocks noGrp="1"/>
          </p:cNvSpPr>
          <p:nvPr>
            <p:ph type="title"/>
          </p:nvPr>
        </p:nvSpPr>
        <p:spPr/>
        <p:txBody>
          <a:bodyPr/>
          <a:lstStyle/>
          <a:p>
            <a:r>
              <a:rPr lang="en-US" dirty="0"/>
              <a:t>Elements of Recovery</a:t>
            </a:r>
          </a:p>
        </p:txBody>
      </p:sp>
      <p:sp>
        <p:nvSpPr>
          <p:cNvPr id="3" name="Content Placeholder 2">
            <a:extLst>
              <a:ext uri="{FF2B5EF4-FFF2-40B4-BE49-F238E27FC236}">
                <a16:creationId xmlns:a16="http://schemas.microsoft.com/office/drawing/2014/main" id="{1013252A-5AF9-CF4C-A1D7-4A4DF68A0600}"/>
              </a:ext>
            </a:extLst>
          </p:cNvPr>
          <p:cNvSpPr>
            <a:spLocks noGrp="1"/>
          </p:cNvSpPr>
          <p:nvPr>
            <p:ph idx="1"/>
          </p:nvPr>
        </p:nvSpPr>
        <p:spPr>
          <a:xfrm>
            <a:off x="2231136" y="2638044"/>
            <a:ext cx="7729728" cy="4051514"/>
          </a:xfrm>
        </p:spPr>
        <p:txBody>
          <a:bodyPr>
            <a:normAutofit/>
          </a:bodyPr>
          <a:lstStyle/>
          <a:p>
            <a:pPr algn="just"/>
            <a:r>
              <a:rPr lang="en-US" dirty="0"/>
              <a:t>Business recovery strategy</a:t>
            </a:r>
          </a:p>
          <a:p>
            <a:pPr lvl="1" algn="just"/>
            <a:r>
              <a:rPr lang="en-US" dirty="0"/>
              <a:t>Focus on recovery of business operations.</a:t>
            </a:r>
          </a:p>
          <a:p>
            <a:pPr algn="just"/>
            <a:r>
              <a:rPr lang="en-US" dirty="0"/>
              <a:t>Facility &amp; supply recovery strategy</a:t>
            </a:r>
          </a:p>
          <a:p>
            <a:pPr lvl="1" algn="just"/>
            <a:r>
              <a:rPr lang="en-US" dirty="0"/>
              <a:t>Focus on facility restoration and enable alternate recovery site(s).</a:t>
            </a:r>
          </a:p>
          <a:p>
            <a:pPr algn="just"/>
            <a:r>
              <a:rPr lang="en-US" dirty="0"/>
              <a:t>User recovery strategy</a:t>
            </a:r>
          </a:p>
          <a:p>
            <a:pPr lvl="1" algn="just"/>
            <a:r>
              <a:rPr lang="en-US" dirty="0"/>
              <a:t>Focus on people and accommodations.</a:t>
            </a:r>
          </a:p>
          <a:p>
            <a:pPr algn="just"/>
            <a:r>
              <a:rPr lang="en-US" dirty="0"/>
              <a:t>Technical recovery strategy</a:t>
            </a:r>
          </a:p>
          <a:p>
            <a:pPr lvl="1" algn="just"/>
            <a:r>
              <a:rPr lang="en-US" dirty="0"/>
              <a:t>Focus on recovery of IT services.</a:t>
            </a:r>
          </a:p>
          <a:p>
            <a:pPr algn="just"/>
            <a:r>
              <a:rPr lang="en-US" dirty="0"/>
              <a:t>Data recovery strategy</a:t>
            </a:r>
          </a:p>
          <a:p>
            <a:pPr lvl="1" algn="just"/>
            <a:r>
              <a:rPr lang="en-US" dirty="0"/>
              <a:t>Focus on recovery of information assets.</a:t>
            </a:r>
          </a:p>
          <a:p>
            <a:endParaRPr lang="en-US" dirty="0"/>
          </a:p>
        </p:txBody>
      </p:sp>
    </p:spTree>
    <p:extLst>
      <p:ext uri="{BB962C8B-B14F-4D97-AF65-F5344CB8AC3E}">
        <p14:creationId xmlns:p14="http://schemas.microsoft.com/office/powerpoint/2010/main" val="1995141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5EDE-6103-7541-A384-2087F39523E2}"/>
              </a:ext>
            </a:extLst>
          </p:cNvPr>
          <p:cNvSpPr>
            <a:spLocks noGrp="1"/>
          </p:cNvSpPr>
          <p:nvPr>
            <p:ph type="title"/>
          </p:nvPr>
        </p:nvSpPr>
        <p:spPr/>
        <p:txBody>
          <a:bodyPr/>
          <a:lstStyle/>
          <a:p>
            <a:r>
              <a:rPr lang="en-US" dirty="0"/>
              <a:t>Business Recovery</a:t>
            </a:r>
          </a:p>
        </p:txBody>
      </p:sp>
      <p:sp>
        <p:nvSpPr>
          <p:cNvPr id="3" name="Content Placeholder 2">
            <a:extLst>
              <a:ext uri="{FF2B5EF4-FFF2-40B4-BE49-F238E27FC236}">
                <a16:creationId xmlns:a16="http://schemas.microsoft.com/office/drawing/2014/main" id="{3E8CEADE-24AF-164C-995E-0C5822B0FE50}"/>
              </a:ext>
            </a:extLst>
          </p:cNvPr>
          <p:cNvSpPr>
            <a:spLocks noGrp="1"/>
          </p:cNvSpPr>
          <p:nvPr>
            <p:ph idx="1"/>
          </p:nvPr>
        </p:nvSpPr>
        <p:spPr>
          <a:xfrm>
            <a:off x="2231136" y="2638044"/>
            <a:ext cx="7729728" cy="4219956"/>
          </a:xfrm>
        </p:spPr>
        <p:txBody>
          <a:bodyPr>
            <a:normAutofit/>
          </a:bodyPr>
          <a:lstStyle/>
          <a:p>
            <a:pPr algn="just"/>
            <a:r>
              <a:rPr lang="en-US" dirty="0"/>
              <a:t>Business recovery strategy focuses on recovery of business operations by identifying:</a:t>
            </a:r>
          </a:p>
          <a:p>
            <a:pPr lvl="1" algn="just"/>
            <a:r>
              <a:rPr lang="en-US" dirty="0"/>
              <a:t>Critical business units and their associated business functions.</a:t>
            </a:r>
          </a:p>
          <a:p>
            <a:pPr lvl="1" algn="just"/>
            <a:r>
              <a:rPr lang="en-US" dirty="0"/>
              <a:t>Critical IT system requirements for each business function.</a:t>
            </a:r>
          </a:p>
          <a:p>
            <a:pPr lvl="1" algn="just"/>
            <a:r>
              <a:rPr lang="en-US" dirty="0"/>
              <a:t>Critical office equipment and supplies requirements for each business function.</a:t>
            </a:r>
          </a:p>
          <a:p>
            <a:pPr lvl="1" algn="just"/>
            <a:r>
              <a:rPr lang="en-US" dirty="0"/>
              <a:t>Essential office space requirements for each business unit.</a:t>
            </a:r>
          </a:p>
          <a:p>
            <a:pPr lvl="1" algn="just"/>
            <a:r>
              <a:rPr lang="en-US" dirty="0"/>
              <a:t>Key operations personnel for each business unit.</a:t>
            </a:r>
          </a:p>
          <a:p>
            <a:pPr lvl="1" algn="just"/>
            <a:r>
              <a:rPr lang="en-US" dirty="0"/>
              <a:t>Supporting infrastructure (i.e. telecom., utilities, and postal service) for service redirection to recovery site(s).</a:t>
            </a:r>
          </a:p>
          <a:p>
            <a:pPr lvl="1" algn="just"/>
            <a:r>
              <a:rPr lang="en-US" dirty="0"/>
              <a:t>Business unit interdependencies.</a:t>
            </a:r>
          </a:p>
          <a:p>
            <a:pPr lvl="1" algn="just"/>
            <a:r>
              <a:rPr lang="en-US" dirty="0"/>
              <a:t>Off-site storage.</a:t>
            </a:r>
          </a:p>
          <a:p>
            <a:pPr algn="just"/>
            <a:endParaRPr lang="en-US" dirty="0"/>
          </a:p>
        </p:txBody>
      </p:sp>
    </p:spTree>
    <p:extLst>
      <p:ext uri="{BB962C8B-B14F-4D97-AF65-F5344CB8AC3E}">
        <p14:creationId xmlns:p14="http://schemas.microsoft.com/office/powerpoint/2010/main" val="858735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4182-A35D-EC45-84EF-FFEFD31D72D1}"/>
              </a:ext>
            </a:extLst>
          </p:cNvPr>
          <p:cNvSpPr>
            <a:spLocks noGrp="1"/>
          </p:cNvSpPr>
          <p:nvPr>
            <p:ph type="title"/>
          </p:nvPr>
        </p:nvSpPr>
        <p:spPr/>
        <p:txBody>
          <a:bodyPr/>
          <a:lstStyle/>
          <a:p>
            <a:r>
              <a:rPr lang="en-US" dirty="0"/>
              <a:t>User recovery</a:t>
            </a:r>
          </a:p>
        </p:txBody>
      </p:sp>
      <p:sp>
        <p:nvSpPr>
          <p:cNvPr id="3" name="Content Placeholder 2">
            <a:extLst>
              <a:ext uri="{FF2B5EF4-FFF2-40B4-BE49-F238E27FC236}">
                <a16:creationId xmlns:a16="http://schemas.microsoft.com/office/drawing/2014/main" id="{7233D01D-6008-0F4F-A13E-DA92177235A7}"/>
              </a:ext>
            </a:extLst>
          </p:cNvPr>
          <p:cNvSpPr>
            <a:spLocks noGrp="1"/>
          </p:cNvSpPr>
          <p:nvPr>
            <p:ph idx="1"/>
          </p:nvPr>
        </p:nvSpPr>
        <p:spPr>
          <a:xfrm>
            <a:off x="2231136" y="2638044"/>
            <a:ext cx="7729728" cy="4135735"/>
          </a:xfrm>
        </p:spPr>
        <p:txBody>
          <a:bodyPr>
            <a:normAutofit/>
          </a:bodyPr>
          <a:lstStyle/>
          <a:p>
            <a:pPr algn="just"/>
            <a:r>
              <a:rPr lang="en-US" dirty="0"/>
              <a:t>User recovery strategy focuses on:</a:t>
            </a:r>
          </a:p>
          <a:p>
            <a:pPr lvl="1" algn="just"/>
            <a:r>
              <a:rPr lang="en-US" dirty="0"/>
              <a:t>Contingency business operations procedures (manual or automated).</a:t>
            </a:r>
          </a:p>
          <a:p>
            <a:pPr lvl="1" algn="just"/>
            <a:r>
              <a:rPr lang="en-US" dirty="0"/>
              <a:t>Employee access procedure for recovery site.</a:t>
            </a:r>
          </a:p>
          <a:p>
            <a:pPr lvl="1" algn="just"/>
            <a:r>
              <a:rPr lang="en-US" dirty="0"/>
              <a:t>Transport and storage of critical business documentation and forms.</a:t>
            </a:r>
          </a:p>
          <a:p>
            <a:pPr lvl="1" algn="just"/>
            <a:r>
              <a:rPr lang="en-US" dirty="0"/>
              <a:t>Storage of vital records (i.e. personnel, legal business, and medical records, etc.)</a:t>
            </a:r>
          </a:p>
          <a:p>
            <a:pPr lvl="1" algn="just"/>
            <a:r>
              <a:rPr lang="en-US" dirty="0"/>
              <a:t>Employee notification procedures.</a:t>
            </a:r>
          </a:p>
          <a:p>
            <a:pPr lvl="1" algn="just"/>
            <a:r>
              <a:rPr lang="en-US" dirty="0"/>
              <a:t>Transportation arrangements for employee to recovery site.</a:t>
            </a:r>
          </a:p>
          <a:p>
            <a:pPr lvl="1" algn="just"/>
            <a:r>
              <a:rPr lang="en-US" dirty="0"/>
              <a:t>Employee accommodations (e.g. user workspace, equipment, food, water, sleeping, and plumbing, etc.)</a:t>
            </a:r>
          </a:p>
          <a:p>
            <a:endParaRPr lang="en-US" dirty="0"/>
          </a:p>
        </p:txBody>
      </p:sp>
    </p:spTree>
    <p:extLst>
      <p:ext uri="{BB962C8B-B14F-4D97-AF65-F5344CB8AC3E}">
        <p14:creationId xmlns:p14="http://schemas.microsoft.com/office/powerpoint/2010/main" val="369730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6B11-47EA-9349-A62C-A4DB7512408F}"/>
              </a:ext>
            </a:extLst>
          </p:cNvPr>
          <p:cNvSpPr>
            <a:spLocks noGrp="1"/>
          </p:cNvSpPr>
          <p:nvPr>
            <p:ph type="title"/>
          </p:nvPr>
        </p:nvSpPr>
        <p:spPr/>
        <p:txBody>
          <a:bodyPr/>
          <a:lstStyle/>
          <a:p>
            <a:r>
              <a:rPr lang="en-US" dirty="0"/>
              <a:t>Technical Recovery</a:t>
            </a:r>
          </a:p>
        </p:txBody>
      </p:sp>
      <p:sp>
        <p:nvSpPr>
          <p:cNvPr id="3" name="Content Placeholder 2">
            <a:extLst>
              <a:ext uri="{FF2B5EF4-FFF2-40B4-BE49-F238E27FC236}">
                <a16:creationId xmlns:a16="http://schemas.microsoft.com/office/drawing/2014/main" id="{4CF4ADBF-540E-F349-9C57-7AAC8E7D54AA}"/>
              </a:ext>
            </a:extLst>
          </p:cNvPr>
          <p:cNvSpPr>
            <a:spLocks noGrp="1"/>
          </p:cNvSpPr>
          <p:nvPr>
            <p:ph idx="1"/>
          </p:nvPr>
        </p:nvSpPr>
        <p:spPr>
          <a:xfrm>
            <a:off x="2231136" y="2361317"/>
            <a:ext cx="7729728" cy="4039482"/>
          </a:xfrm>
        </p:spPr>
        <p:txBody>
          <a:bodyPr>
            <a:noAutofit/>
          </a:bodyPr>
          <a:lstStyle/>
          <a:p>
            <a:r>
              <a:rPr lang="en-US" sz="2000" dirty="0"/>
              <a:t>Technical recovery strategy focuses on:</a:t>
            </a:r>
          </a:p>
          <a:p>
            <a:pPr lvl="1"/>
            <a:r>
              <a:rPr lang="en-US" sz="2000" dirty="0"/>
              <a:t>Data Center Recovery</a:t>
            </a:r>
          </a:p>
          <a:p>
            <a:pPr lvl="1"/>
            <a:r>
              <a:rPr lang="en-US" sz="2000" dirty="0"/>
              <a:t>Network and Data Communication Recovery Planning</a:t>
            </a:r>
          </a:p>
          <a:p>
            <a:pPr lvl="1"/>
            <a:r>
              <a:rPr lang="en-US" sz="2000" dirty="0"/>
              <a:t>Telecommunications Recovery</a:t>
            </a:r>
          </a:p>
        </p:txBody>
      </p:sp>
    </p:spTree>
    <p:extLst>
      <p:ext uri="{BB962C8B-B14F-4D97-AF65-F5344CB8AC3E}">
        <p14:creationId xmlns:p14="http://schemas.microsoft.com/office/powerpoint/2010/main" val="72843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1EBD-A02F-F847-BCFC-7D9D58A51853}"/>
              </a:ext>
            </a:extLst>
          </p:cNvPr>
          <p:cNvSpPr>
            <a:spLocks noGrp="1"/>
          </p:cNvSpPr>
          <p:nvPr>
            <p:ph type="title"/>
          </p:nvPr>
        </p:nvSpPr>
        <p:spPr/>
        <p:txBody>
          <a:bodyPr>
            <a:normAutofit/>
          </a:bodyPr>
          <a:lstStyle/>
          <a:p>
            <a:r>
              <a:rPr lang="en-US" dirty="0"/>
              <a:t>Business Continuity &amp; Disaster Recovery Planning</a:t>
            </a:r>
          </a:p>
        </p:txBody>
      </p:sp>
      <p:sp>
        <p:nvSpPr>
          <p:cNvPr id="3" name="Content Placeholder 2">
            <a:extLst>
              <a:ext uri="{FF2B5EF4-FFF2-40B4-BE49-F238E27FC236}">
                <a16:creationId xmlns:a16="http://schemas.microsoft.com/office/drawing/2014/main" id="{1D069CCA-A1F8-6543-BFB8-07788D9D47B6}"/>
              </a:ext>
            </a:extLst>
          </p:cNvPr>
          <p:cNvSpPr>
            <a:spLocks noGrp="1"/>
          </p:cNvSpPr>
          <p:nvPr>
            <p:ph idx="1"/>
          </p:nvPr>
        </p:nvSpPr>
        <p:spPr/>
        <p:txBody>
          <a:bodyPr>
            <a:normAutofit fontScale="85000" lnSpcReduction="10000"/>
          </a:bodyPr>
          <a:lstStyle/>
          <a:p>
            <a:pPr algn="just"/>
            <a:r>
              <a:rPr lang="en-US" dirty="0"/>
              <a:t>The Business Continuity Planning (BCP) and Disaster Recovery Planning (DRP) addresses the preservation of the business in the face of major disruptions to normal business operations.</a:t>
            </a:r>
          </a:p>
          <a:p>
            <a:pPr algn="just"/>
            <a:r>
              <a:rPr lang="en-US" dirty="0"/>
              <a:t>BCP and DRP involve the preparation, testing and updating of specific actions to protect critical business processes from the effect of major system and network failures.</a:t>
            </a:r>
          </a:p>
          <a:p>
            <a:pPr algn="just"/>
            <a:r>
              <a:rPr lang="en-US" dirty="0"/>
              <a:t>BCP helps to identify the organization’s exposure to internal and external threats; synthesize hard and soft assets to provide effective prevention and recovery for the organization, and maintains competitive advantage and value system integrity.</a:t>
            </a:r>
          </a:p>
          <a:p>
            <a:pPr algn="just"/>
            <a:r>
              <a:rPr lang="en-US" dirty="0"/>
              <a:t>BCP counteracts interruptions to business activities and should be available to protect critical business processes from the effects of major failures or disasters. It deals with the natural and man-made events and the consequences, if not dealt with promptly and effectively.</a:t>
            </a:r>
          </a:p>
          <a:p>
            <a:endParaRPr lang="en-US" dirty="0"/>
          </a:p>
        </p:txBody>
      </p:sp>
    </p:spTree>
    <p:extLst>
      <p:ext uri="{BB962C8B-B14F-4D97-AF65-F5344CB8AC3E}">
        <p14:creationId xmlns:p14="http://schemas.microsoft.com/office/powerpoint/2010/main" val="244776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6B11-47EA-9349-A62C-A4DB7512408F}"/>
              </a:ext>
            </a:extLst>
          </p:cNvPr>
          <p:cNvSpPr>
            <a:spLocks noGrp="1"/>
          </p:cNvSpPr>
          <p:nvPr>
            <p:ph type="title"/>
          </p:nvPr>
        </p:nvSpPr>
        <p:spPr/>
        <p:txBody>
          <a:bodyPr/>
          <a:lstStyle/>
          <a:p>
            <a:r>
              <a:rPr lang="en-US" dirty="0"/>
              <a:t>Technical Recovery</a:t>
            </a:r>
          </a:p>
        </p:txBody>
      </p:sp>
      <p:sp>
        <p:nvSpPr>
          <p:cNvPr id="3" name="Content Placeholder 2">
            <a:extLst>
              <a:ext uri="{FF2B5EF4-FFF2-40B4-BE49-F238E27FC236}">
                <a16:creationId xmlns:a16="http://schemas.microsoft.com/office/drawing/2014/main" id="{4CF4ADBF-540E-F349-9C57-7AAC8E7D54AA}"/>
              </a:ext>
            </a:extLst>
          </p:cNvPr>
          <p:cNvSpPr>
            <a:spLocks noGrp="1"/>
          </p:cNvSpPr>
          <p:nvPr>
            <p:ph idx="1"/>
          </p:nvPr>
        </p:nvSpPr>
        <p:spPr>
          <a:xfrm>
            <a:off x="2231136" y="2361317"/>
            <a:ext cx="7729728" cy="4039482"/>
          </a:xfrm>
        </p:spPr>
        <p:txBody>
          <a:bodyPr>
            <a:noAutofit/>
          </a:bodyPr>
          <a:lstStyle/>
          <a:p>
            <a:r>
              <a:rPr lang="en-US" sz="2000" dirty="0"/>
              <a:t>The key elements to the technical recovery are:</a:t>
            </a:r>
          </a:p>
          <a:p>
            <a:pPr lvl="1"/>
            <a:r>
              <a:rPr lang="en-US" sz="2000" dirty="0"/>
              <a:t>Subscription Services</a:t>
            </a:r>
          </a:p>
          <a:p>
            <a:pPr lvl="2"/>
            <a:r>
              <a:rPr lang="en-US" sz="2000" dirty="0"/>
              <a:t>Hot Site</a:t>
            </a:r>
          </a:p>
          <a:p>
            <a:pPr lvl="2"/>
            <a:r>
              <a:rPr lang="en-US" sz="2000" dirty="0"/>
              <a:t>Warm Site</a:t>
            </a:r>
          </a:p>
          <a:p>
            <a:pPr lvl="2"/>
            <a:r>
              <a:rPr lang="en-US" sz="2000" dirty="0"/>
              <a:t>Cold Site</a:t>
            </a:r>
          </a:p>
          <a:p>
            <a:pPr lvl="2"/>
            <a:r>
              <a:rPr lang="en-US" sz="2000" dirty="0"/>
              <a:t>Mirror Site or Multiple Processing Centers</a:t>
            </a:r>
          </a:p>
          <a:p>
            <a:pPr lvl="2"/>
            <a:r>
              <a:rPr lang="en-US" sz="2000" dirty="0"/>
              <a:t>Mobile site</a:t>
            </a:r>
          </a:p>
          <a:p>
            <a:pPr lvl="1"/>
            <a:r>
              <a:rPr lang="en-US" sz="2000" dirty="0"/>
              <a:t>Reciprocal or Mutual Aide Agreement</a:t>
            </a:r>
          </a:p>
          <a:p>
            <a:pPr lvl="1"/>
            <a:r>
              <a:rPr lang="en-US" sz="2000" dirty="0"/>
              <a:t>Service Bureaus</a:t>
            </a:r>
          </a:p>
        </p:txBody>
      </p:sp>
    </p:spTree>
    <p:extLst>
      <p:ext uri="{BB962C8B-B14F-4D97-AF65-F5344CB8AC3E}">
        <p14:creationId xmlns:p14="http://schemas.microsoft.com/office/powerpoint/2010/main" val="332953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E258-4B8D-E344-91A6-8BCF21B11028}"/>
              </a:ext>
            </a:extLst>
          </p:cNvPr>
          <p:cNvSpPr>
            <a:spLocks noGrp="1"/>
          </p:cNvSpPr>
          <p:nvPr>
            <p:ph type="title"/>
          </p:nvPr>
        </p:nvSpPr>
        <p:spPr/>
        <p:txBody>
          <a:bodyPr/>
          <a:lstStyle/>
          <a:p>
            <a:r>
              <a:rPr lang="en-US" dirty="0"/>
              <a:t>Subscription Service: Hot Site</a:t>
            </a:r>
          </a:p>
        </p:txBody>
      </p:sp>
      <p:sp>
        <p:nvSpPr>
          <p:cNvPr id="3" name="Content Placeholder 2">
            <a:extLst>
              <a:ext uri="{FF2B5EF4-FFF2-40B4-BE49-F238E27FC236}">
                <a16:creationId xmlns:a16="http://schemas.microsoft.com/office/drawing/2014/main" id="{6BE40E76-32E3-D149-91BB-63406DB15152}"/>
              </a:ext>
            </a:extLst>
          </p:cNvPr>
          <p:cNvSpPr>
            <a:spLocks noGrp="1"/>
          </p:cNvSpPr>
          <p:nvPr>
            <p:ph idx="1"/>
          </p:nvPr>
        </p:nvSpPr>
        <p:spPr>
          <a:xfrm>
            <a:off x="2231136" y="2433508"/>
            <a:ext cx="7729728" cy="4219956"/>
          </a:xfrm>
        </p:spPr>
        <p:txBody>
          <a:bodyPr>
            <a:normAutofit lnSpcReduction="10000"/>
          </a:bodyPr>
          <a:lstStyle/>
          <a:p>
            <a:r>
              <a:rPr lang="en-US" dirty="0"/>
              <a:t>A Hot Site is a fully configured computer facility with complete customer required systems</a:t>
            </a:r>
          </a:p>
          <a:p>
            <a:pPr lvl="1"/>
            <a:r>
              <a:rPr lang="en-US" dirty="0"/>
              <a:t>Computing infrastructure (i.e. servers, workstations, and networks)</a:t>
            </a:r>
          </a:p>
          <a:p>
            <a:pPr lvl="1"/>
            <a:r>
              <a:rPr lang="en-US" dirty="0"/>
              <a:t>Critical infrastructure (i.e. electricity, water, HVAC, physical security, etc.)</a:t>
            </a:r>
          </a:p>
          <a:p>
            <a:r>
              <a:rPr lang="en-US" dirty="0"/>
              <a:t>Advantage</a:t>
            </a:r>
          </a:p>
          <a:p>
            <a:pPr lvl="1"/>
            <a:r>
              <a:rPr lang="en-US" dirty="0"/>
              <a:t>24/7 availability.</a:t>
            </a:r>
          </a:p>
          <a:p>
            <a:r>
              <a:rPr lang="en-US" dirty="0"/>
              <a:t>Disadvantage</a:t>
            </a:r>
          </a:p>
          <a:p>
            <a:pPr lvl="1"/>
            <a:r>
              <a:rPr lang="en-US" dirty="0"/>
              <a:t>Expensive to maintain.</a:t>
            </a:r>
          </a:p>
          <a:p>
            <a:pPr lvl="1"/>
            <a:r>
              <a:rPr lang="en-US" dirty="0"/>
              <a:t>Need data restoration from backup. (Data is not mirrored)</a:t>
            </a:r>
          </a:p>
          <a:p>
            <a:pPr lvl="1"/>
            <a:r>
              <a:rPr lang="en-US" dirty="0"/>
              <a:t>The service provider might oversell capacity, thus create possible contentions for resources between multiple companies during a regional disaster.</a:t>
            </a:r>
          </a:p>
          <a:p>
            <a:pPr lvl="1"/>
            <a:r>
              <a:rPr lang="en-US" dirty="0"/>
              <a:t>Security control of information asset must be maintained in multiple places.</a:t>
            </a:r>
          </a:p>
          <a:p>
            <a:endParaRPr lang="en-US" dirty="0"/>
          </a:p>
        </p:txBody>
      </p:sp>
    </p:spTree>
    <p:extLst>
      <p:ext uri="{BB962C8B-B14F-4D97-AF65-F5344CB8AC3E}">
        <p14:creationId xmlns:p14="http://schemas.microsoft.com/office/powerpoint/2010/main" val="404054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B9C9-2341-CA4D-87A4-FD2BDAC6E74B}"/>
              </a:ext>
            </a:extLst>
          </p:cNvPr>
          <p:cNvSpPr>
            <a:spLocks noGrp="1"/>
          </p:cNvSpPr>
          <p:nvPr>
            <p:ph type="title"/>
          </p:nvPr>
        </p:nvSpPr>
        <p:spPr/>
        <p:txBody>
          <a:bodyPr/>
          <a:lstStyle/>
          <a:p>
            <a:r>
              <a:rPr lang="en-US" dirty="0"/>
              <a:t>Subscription Service: Warm Site</a:t>
            </a:r>
          </a:p>
        </p:txBody>
      </p:sp>
      <p:sp>
        <p:nvSpPr>
          <p:cNvPr id="3" name="Content Placeholder 2">
            <a:extLst>
              <a:ext uri="{FF2B5EF4-FFF2-40B4-BE49-F238E27FC236}">
                <a16:creationId xmlns:a16="http://schemas.microsoft.com/office/drawing/2014/main" id="{42D4AB2D-D4CB-F54C-90E2-04252A4FE2C6}"/>
              </a:ext>
            </a:extLst>
          </p:cNvPr>
          <p:cNvSpPr>
            <a:spLocks noGrp="1"/>
          </p:cNvSpPr>
          <p:nvPr>
            <p:ph idx="1"/>
          </p:nvPr>
        </p:nvSpPr>
        <p:spPr>
          <a:xfrm>
            <a:off x="2231136" y="2409444"/>
            <a:ext cx="7729728" cy="4087609"/>
          </a:xfrm>
        </p:spPr>
        <p:txBody>
          <a:bodyPr>
            <a:normAutofit/>
          </a:bodyPr>
          <a:lstStyle/>
          <a:p>
            <a:pPr algn="just"/>
            <a:r>
              <a:rPr lang="en-US" dirty="0"/>
              <a:t>A Warm Site is a facility readily available with electrical power and HVAC and computers, but the applications may not be installed.</a:t>
            </a:r>
          </a:p>
          <a:p>
            <a:pPr algn="just"/>
            <a:r>
              <a:rPr lang="en-US" dirty="0"/>
              <a:t>Advantages</a:t>
            </a:r>
          </a:p>
          <a:p>
            <a:pPr lvl="1" algn="just"/>
            <a:r>
              <a:rPr lang="en-US" dirty="0"/>
              <a:t>Availability is assured for longer timeframes.</a:t>
            </a:r>
          </a:p>
          <a:p>
            <a:pPr lvl="1" algn="just"/>
            <a:r>
              <a:rPr lang="en-US" dirty="0"/>
              <a:t>Cost is less than a hot site subscription service.</a:t>
            </a:r>
          </a:p>
          <a:p>
            <a:pPr lvl="1" algn="just"/>
            <a:r>
              <a:rPr lang="en-US" dirty="0"/>
              <a:t>Flexible in the choice of sites (i.e. locations).</a:t>
            </a:r>
          </a:p>
          <a:p>
            <a:pPr lvl="1" algn="just"/>
            <a:r>
              <a:rPr lang="en-US" dirty="0"/>
              <a:t>Uses less administrative resources than a hot site.</a:t>
            </a:r>
          </a:p>
          <a:p>
            <a:pPr algn="just"/>
            <a:r>
              <a:rPr lang="en-US" dirty="0"/>
              <a:t>Disadvantage</a:t>
            </a:r>
          </a:p>
          <a:p>
            <a:pPr lvl="1" algn="just"/>
            <a:r>
              <a:rPr lang="en-US" dirty="0"/>
              <a:t>Operational testing is not possible.</a:t>
            </a:r>
          </a:p>
          <a:p>
            <a:pPr lvl="1" algn="just"/>
            <a:r>
              <a:rPr lang="en-US" dirty="0"/>
              <a:t>Required resources may not be immediately available. (i.e. data restoration).</a:t>
            </a:r>
          </a:p>
          <a:p>
            <a:pPr lvl="1" algn="just"/>
            <a:r>
              <a:rPr lang="en-US" dirty="0"/>
              <a:t>More expensive than a cold site or in-house recovery sites.</a:t>
            </a:r>
          </a:p>
          <a:p>
            <a:endParaRPr lang="en-US" dirty="0"/>
          </a:p>
        </p:txBody>
      </p:sp>
    </p:spTree>
    <p:extLst>
      <p:ext uri="{BB962C8B-B14F-4D97-AF65-F5344CB8AC3E}">
        <p14:creationId xmlns:p14="http://schemas.microsoft.com/office/powerpoint/2010/main" val="4287330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602E-9AE9-D445-B623-4BB77A67B8D9}"/>
              </a:ext>
            </a:extLst>
          </p:cNvPr>
          <p:cNvSpPr>
            <a:spLocks noGrp="1"/>
          </p:cNvSpPr>
          <p:nvPr>
            <p:ph type="title"/>
          </p:nvPr>
        </p:nvSpPr>
        <p:spPr/>
        <p:txBody>
          <a:bodyPr/>
          <a:lstStyle/>
          <a:p>
            <a:r>
              <a:rPr lang="en-US" dirty="0"/>
              <a:t>Subscription Service: Cold Site</a:t>
            </a:r>
          </a:p>
        </p:txBody>
      </p:sp>
      <p:sp>
        <p:nvSpPr>
          <p:cNvPr id="3" name="Content Placeholder 2">
            <a:extLst>
              <a:ext uri="{FF2B5EF4-FFF2-40B4-BE49-F238E27FC236}">
                <a16:creationId xmlns:a16="http://schemas.microsoft.com/office/drawing/2014/main" id="{A2380B1F-B36B-A14C-BCB4-5B0AF00B5DD7}"/>
              </a:ext>
            </a:extLst>
          </p:cNvPr>
          <p:cNvSpPr>
            <a:spLocks noGrp="1"/>
          </p:cNvSpPr>
          <p:nvPr>
            <p:ph idx="1"/>
          </p:nvPr>
        </p:nvSpPr>
        <p:spPr/>
        <p:txBody>
          <a:bodyPr>
            <a:normAutofit fontScale="85000" lnSpcReduction="20000"/>
          </a:bodyPr>
          <a:lstStyle/>
          <a:p>
            <a:pPr algn="just"/>
            <a:r>
              <a:rPr lang="en-US" dirty="0"/>
              <a:t>A Cold Site is a facility with critical infrastructure services only. It does not include any IT equipment, or resources.</a:t>
            </a:r>
          </a:p>
          <a:p>
            <a:pPr algn="just"/>
            <a:r>
              <a:rPr lang="en-US" dirty="0"/>
              <a:t>Advantages</a:t>
            </a:r>
          </a:p>
          <a:p>
            <a:pPr lvl="1" algn="just"/>
            <a:r>
              <a:rPr lang="en-US" dirty="0"/>
              <a:t>Lower cost than hot or warm site subscription service.</a:t>
            </a:r>
          </a:p>
          <a:p>
            <a:pPr lvl="1" algn="just"/>
            <a:r>
              <a:rPr lang="en-US" dirty="0"/>
              <a:t>Available for longer periods of time.</a:t>
            </a:r>
          </a:p>
          <a:p>
            <a:pPr lvl="1" algn="just"/>
            <a:r>
              <a:rPr lang="en-US" dirty="0"/>
              <a:t>Site can be in various locations.</a:t>
            </a:r>
          </a:p>
          <a:p>
            <a:pPr algn="just"/>
            <a:r>
              <a:rPr lang="en-US" dirty="0"/>
              <a:t>Disadvantage</a:t>
            </a:r>
          </a:p>
          <a:p>
            <a:pPr lvl="1" algn="just"/>
            <a:r>
              <a:rPr lang="en-US" dirty="0"/>
              <a:t>Required resources may not be immediately available. (i.e. equipment transport, setup, and data restoration)</a:t>
            </a:r>
          </a:p>
          <a:p>
            <a:pPr lvl="1" algn="just"/>
            <a:r>
              <a:rPr lang="en-US" dirty="0"/>
              <a:t>Operating testing is not possible.</a:t>
            </a:r>
          </a:p>
          <a:p>
            <a:pPr lvl="1" algn="just"/>
            <a:r>
              <a:rPr lang="en-US" dirty="0"/>
              <a:t>Costs are more expensive than in-house facilities.</a:t>
            </a:r>
          </a:p>
          <a:p>
            <a:endParaRPr lang="en-US" dirty="0"/>
          </a:p>
        </p:txBody>
      </p:sp>
    </p:spTree>
    <p:extLst>
      <p:ext uri="{BB962C8B-B14F-4D97-AF65-F5344CB8AC3E}">
        <p14:creationId xmlns:p14="http://schemas.microsoft.com/office/powerpoint/2010/main" val="2920769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964E-6EDF-1748-B3C3-E759CB806000}"/>
              </a:ext>
            </a:extLst>
          </p:cNvPr>
          <p:cNvSpPr>
            <a:spLocks noGrp="1"/>
          </p:cNvSpPr>
          <p:nvPr>
            <p:ph type="title"/>
          </p:nvPr>
        </p:nvSpPr>
        <p:spPr/>
        <p:txBody>
          <a:bodyPr>
            <a:normAutofit/>
          </a:bodyPr>
          <a:lstStyle/>
          <a:p>
            <a:r>
              <a:rPr lang="en-US" dirty="0"/>
              <a:t>Mirror Site or Multiple Processing Centers</a:t>
            </a:r>
          </a:p>
        </p:txBody>
      </p:sp>
      <p:sp>
        <p:nvSpPr>
          <p:cNvPr id="3" name="Content Placeholder 2">
            <a:extLst>
              <a:ext uri="{FF2B5EF4-FFF2-40B4-BE49-F238E27FC236}">
                <a16:creationId xmlns:a16="http://schemas.microsoft.com/office/drawing/2014/main" id="{3D006ABB-A2B0-954D-8F4E-713B1570E3CD}"/>
              </a:ext>
            </a:extLst>
          </p:cNvPr>
          <p:cNvSpPr>
            <a:spLocks noGrp="1"/>
          </p:cNvSpPr>
          <p:nvPr>
            <p:ph idx="1"/>
          </p:nvPr>
        </p:nvSpPr>
        <p:spPr>
          <a:xfrm>
            <a:off x="2231136" y="2638044"/>
            <a:ext cx="7729728" cy="4027451"/>
          </a:xfrm>
        </p:spPr>
        <p:txBody>
          <a:bodyPr>
            <a:normAutofit lnSpcReduction="10000"/>
          </a:bodyPr>
          <a:lstStyle/>
          <a:p>
            <a:pPr algn="just"/>
            <a:r>
              <a:rPr lang="en-US" dirty="0"/>
              <a:t>The information processing is distributed over multiple data centers. The available resources are shared &amp; fully redundant.</a:t>
            </a:r>
          </a:p>
          <a:p>
            <a:pPr algn="just"/>
            <a:r>
              <a:rPr lang="en-US" dirty="0"/>
              <a:t>Advantage</a:t>
            </a:r>
          </a:p>
          <a:p>
            <a:pPr lvl="1" algn="just"/>
            <a:r>
              <a:rPr lang="en-US" dirty="0"/>
              <a:t>No MTD issue, minimal business impact when there is a disaster at one site.</a:t>
            </a:r>
          </a:p>
          <a:p>
            <a:pPr lvl="1" algn="just"/>
            <a:r>
              <a:rPr lang="en-US" dirty="0"/>
              <a:t>The organization have full control over all data centers.</a:t>
            </a:r>
          </a:p>
          <a:p>
            <a:pPr lvl="1" algn="just"/>
            <a:r>
              <a:rPr lang="en-US" dirty="0"/>
              <a:t>Resources are fully available.</a:t>
            </a:r>
          </a:p>
          <a:p>
            <a:pPr algn="just"/>
            <a:r>
              <a:rPr lang="en-US" dirty="0"/>
              <a:t>Disadvantage</a:t>
            </a:r>
          </a:p>
          <a:p>
            <a:pPr lvl="1" algn="just"/>
            <a:r>
              <a:rPr lang="en-US" dirty="0"/>
              <a:t>For distributed Multiple Processing Centers: Shared computing resources may not maintain excess capacity, then a major disaster could easily overtake the processing capability of processing sites.</a:t>
            </a:r>
          </a:p>
          <a:p>
            <a:pPr lvl="1" algn="just"/>
            <a:r>
              <a:rPr lang="en-US" dirty="0"/>
              <a:t>If maintain excess capacity for major disaster, it can be cost prohibitive.</a:t>
            </a:r>
          </a:p>
          <a:p>
            <a:pPr lvl="1" algn="just"/>
            <a:r>
              <a:rPr lang="en-US" dirty="0"/>
              <a:t>Logistics of maintaining multiple sites may lead to CM problems.</a:t>
            </a:r>
          </a:p>
          <a:p>
            <a:endParaRPr lang="en-US" dirty="0"/>
          </a:p>
        </p:txBody>
      </p:sp>
    </p:spTree>
    <p:extLst>
      <p:ext uri="{BB962C8B-B14F-4D97-AF65-F5344CB8AC3E}">
        <p14:creationId xmlns:p14="http://schemas.microsoft.com/office/powerpoint/2010/main" val="3088715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5745-A527-5B47-BEA0-51DF189F4A04}"/>
              </a:ext>
            </a:extLst>
          </p:cNvPr>
          <p:cNvSpPr>
            <a:spLocks noGrp="1"/>
          </p:cNvSpPr>
          <p:nvPr>
            <p:ph type="title"/>
          </p:nvPr>
        </p:nvSpPr>
        <p:spPr/>
        <p:txBody>
          <a:bodyPr/>
          <a:lstStyle/>
          <a:p>
            <a:r>
              <a:rPr lang="en-US" dirty="0"/>
              <a:t>Mobile Site</a:t>
            </a:r>
          </a:p>
        </p:txBody>
      </p:sp>
      <p:sp>
        <p:nvSpPr>
          <p:cNvPr id="3" name="Content Placeholder 2">
            <a:extLst>
              <a:ext uri="{FF2B5EF4-FFF2-40B4-BE49-F238E27FC236}">
                <a16:creationId xmlns:a16="http://schemas.microsoft.com/office/drawing/2014/main" id="{EF3E6E81-9855-F244-8E9B-CFA96BB08227}"/>
              </a:ext>
            </a:extLst>
          </p:cNvPr>
          <p:cNvSpPr>
            <a:spLocks noGrp="1"/>
          </p:cNvSpPr>
          <p:nvPr>
            <p:ph idx="1"/>
          </p:nvPr>
        </p:nvSpPr>
        <p:spPr>
          <a:xfrm>
            <a:off x="1372883" y="2630705"/>
            <a:ext cx="4723117" cy="4147767"/>
          </a:xfrm>
        </p:spPr>
        <p:txBody>
          <a:bodyPr>
            <a:normAutofit lnSpcReduction="10000"/>
          </a:bodyPr>
          <a:lstStyle/>
          <a:p>
            <a:pPr algn="just"/>
            <a:r>
              <a:rPr lang="en-US" dirty="0"/>
              <a:t>A Mobile Site is self-contained, transportable shelter custom-fitted with specific telecommunications and IT equipment.</a:t>
            </a:r>
          </a:p>
          <a:p>
            <a:pPr algn="just"/>
            <a:r>
              <a:rPr lang="en-US" dirty="0"/>
              <a:t>Advantage</a:t>
            </a:r>
          </a:p>
          <a:p>
            <a:pPr algn="just"/>
            <a:r>
              <a:rPr lang="en-US" dirty="0"/>
              <a:t>The organization have full control over all equipment.</a:t>
            </a:r>
          </a:p>
          <a:p>
            <a:pPr algn="just"/>
            <a:r>
              <a:rPr lang="en-US" dirty="0"/>
              <a:t>Disadvantage</a:t>
            </a:r>
          </a:p>
          <a:p>
            <a:pPr algn="just"/>
            <a:r>
              <a:rPr lang="en-US" dirty="0"/>
              <a:t>May offer limited information processing capacity (, as compared to the primary data center.)</a:t>
            </a:r>
          </a:p>
          <a:p>
            <a:pPr algn="just"/>
            <a:r>
              <a:rPr lang="en-US" dirty="0"/>
              <a:t>Require advance coordination, resources may not be immediately available (i.e. equipment transport, setup, and data restoration.)</a:t>
            </a:r>
          </a:p>
          <a:p>
            <a:endParaRPr lang="en-US" dirty="0"/>
          </a:p>
        </p:txBody>
      </p:sp>
      <p:pic>
        <p:nvPicPr>
          <p:cNvPr id="4" name="Picture 3">
            <a:extLst>
              <a:ext uri="{FF2B5EF4-FFF2-40B4-BE49-F238E27FC236}">
                <a16:creationId xmlns:a16="http://schemas.microsoft.com/office/drawing/2014/main" id="{BB2650BA-C7F6-D040-87AA-90327BFBC75A}"/>
              </a:ext>
            </a:extLst>
          </p:cNvPr>
          <p:cNvPicPr>
            <a:picLocks noChangeAspect="1"/>
          </p:cNvPicPr>
          <p:nvPr/>
        </p:nvPicPr>
        <p:blipFill rotWithShape="1">
          <a:blip r:embed="rId2"/>
          <a:srcRect l="12810" r="11936"/>
          <a:stretch/>
        </p:blipFill>
        <p:spPr>
          <a:xfrm>
            <a:off x="6096000" y="3118769"/>
            <a:ext cx="6220327" cy="2927434"/>
          </a:xfrm>
          <a:prstGeom prst="rect">
            <a:avLst/>
          </a:prstGeom>
        </p:spPr>
      </p:pic>
    </p:spTree>
    <p:extLst>
      <p:ext uri="{BB962C8B-B14F-4D97-AF65-F5344CB8AC3E}">
        <p14:creationId xmlns:p14="http://schemas.microsoft.com/office/powerpoint/2010/main" val="2519256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4EAF-5C6F-1142-BA13-3A79B30B8299}"/>
              </a:ext>
            </a:extLst>
          </p:cNvPr>
          <p:cNvSpPr>
            <a:spLocks noGrp="1"/>
          </p:cNvSpPr>
          <p:nvPr>
            <p:ph type="title"/>
          </p:nvPr>
        </p:nvSpPr>
        <p:spPr/>
        <p:txBody>
          <a:bodyPr>
            <a:normAutofit/>
          </a:bodyPr>
          <a:lstStyle/>
          <a:p>
            <a:r>
              <a:rPr lang="en-US" dirty="0"/>
              <a:t>Phase IV: Plan Design &amp; Development</a:t>
            </a:r>
          </a:p>
        </p:txBody>
      </p:sp>
      <p:sp>
        <p:nvSpPr>
          <p:cNvPr id="3" name="Content Placeholder 2">
            <a:extLst>
              <a:ext uri="{FF2B5EF4-FFF2-40B4-BE49-F238E27FC236}">
                <a16:creationId xmlns:a16="http://schemas.microsoft.com/office/drawing/2014/main" id="{105F3F02-80E8-B945-8C44-1A4B04AB202C}"/>
              </a:ext>
            </a:extLst>
          </p:cNvPr>
          <p:cNvSpPr>
            <a:spLocks noGrp="1"/>
          </p:cNvSpPr>
          <p:nvPr>
            <p:ph idx="1"/>
          </p:nvPr>
        </p:nvSpPr>
        <p:spPr/>
        <p:txBody>
          <a:bodyPr>
            <a:normAutofit fontScale="92500"/>
          </a:bodyPr>
          <a:lstStyle/>
          <a:p>
            <a:pPr algn="just"/>
            <a:r>
              <a:rPr lang="en-US" dirty="0"/>
              <a:t>Step 1: Determine management concerns &amp; priorities.</a:t>
            </a:r>
          </a:p>
          <a:p>
            <a:pPr algn="just"/>
            <a:r>
              <a:rPr lang="en-US" dirty="0"/>
              <a:t>Step 2: Determine planning scope such as geographical concerns, organizational issues, and the various recovery functions to be covered in the plan.</a:t>
            </a:r>
          </a:p>
          <a:p>
            <a:pPr algn="just"/>
            <a:r>
              <a:rPr lang="en-US" dirty="0"/>
              <a:t>Step 3: Establish outage assumptions.</a:t>
            </a:r>
          </a:p>
          <a:p>
            <a:pPr algn="just"/>
            <a:r>
              <a:rPr lang="en-US" dirty="0"/>
              <a:t>Step 4: Define prevention strategies for risk management, physical security, information security, insurance coverage, and how to mitigate the emergency.</a:t>
            </a:r>
          </a:p>
          <a:p>
            <a:pPr algn="just"/>
            <a:r>
              <a:rPr lang="en-US" dirty="0"/>
              <a:t>Step 5: Identify resumption strategies for mission critical- and non-mission critical-systems at alternate sites.</a:t>
            </a:r>
          </a:p>
          <a:p>
            <a:pPr algn="just"/>
            <a:r>
              <a:rPr lang="en-US" dirty="0"/>
              <a:t>Step 6: Identify the location for the emergency operations center/ command center.</a:t>
            </a:r>
          </a:p>
          <a:p>
            <a:pPr algn="just"/>
            <a:endParaRPr lang="en-US" dirty="0"/>
          </a:p>
        </p:txBody>
      </p:sp>
    </p:spTree>
    <p:extLst>
      <p:ext uri="{BB962C8B-B14F-4D97-AF65-F5344CB8AC3E}">
        <p14:creationId xmlns:p14="http://schemas.microsoft.com/office/powerpoint/2010/main" val="1039062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AFB6-593D-0D4A-AB5F-B48AAB7C9A9A}"/>
              </a:ext>
            </a:extLst>
          </p:cNvPr>
          <p:cNvSpPr>
            <a:spLocks noGrp="1"/>
          </p:cNvSpPr>
          <p:nvPr>
            <p:ph type="title"/>
          </p:nvPr>
        </p:nvSpPr>
        <p:spPr/>
        <p:txBody>
          <a:bodyPr/>
          <a:lstStyle/>
          <a:p>
            <a:r>
              <a:rPr lang="en-US" dirty="0"/>
              <a:t>Phase IV: Plan Design &amp; Development</a:t>
            </a:r>
          </a:p>
        </p:txBody>
      </p:sp>
      <p:sp>
        <p:nvSpPr>
          <p:cNvPr id="3" name="Content Placeholder 2">
            <a:extLst>
              <a:ext uri="{FF2B5EF4-FFF2-40B4-BE49-F238E27FC236}">
                <a16:creationId xmlns:a16="http://schemas.microsoft.com/office/drawing/2014/main" id="{F6BC0DD5-BE9C-3B4E-8697-ACBDF4889E5A}"/>
              </a:ext>
            </a:extLst>
          </p:cNvPr>
          <p:cNvSpPr>
            <a:spLocks noGrp="1"/>
          </p:cNvSpPr>
          <p:nvPr>
            <p:ph idx="1"/>
          </p:nvPr>
        </p:nvSpPr>
        <p:spPr>
          <a:xfrm>
            <a:off x="2231136" y="2638044"/>
            <a:ext cx="7729728" cy="4087609"/>
          </a:xfrm>
        </p:spPr>
        <p:txBody>
          <a:bodyPr>
            <a:normAutofit fontScale="92500" lnSpcReduction="10000"/>
          </a:bodyPr>
          <a:lstStyle/>
          <a:p>
            <a:pPr algn="just"/>
            <a:r>
              <a:rPr lang="en-US" dirty="0"/>
              <a:t>Step 7: Develop service function recovery plans, including information processing, telecommunications, etc.</a:t>
            </a:r>
          </a:p>
          <a:p>
            <a:pPr algn="just"/>
            <a:r>
              <a:rPr lang="en-US" dirty="0"/>
              <a:t>Step 8: Develop business function recovery plans and procedures.</a:t>
            </a:r>
          </a:p>
          <a:p>
            <a:pPr algn="just"/>
            <a:r>
              <a:rPr lang="en-US" dirty="0"/>
              <a:t>Step 9: Develop facility recovery plans.</a:t>
            </a:r>
          </a:p>
          <a:p>
            <a:pPr algn="just"/>
            <a:r>
              <a:rPr lang="en-US" dirty="0"/>
              <a:t>Step 10: Identify the response procedures, including:</a:t>
            </a:r>
          </a:p>
          <a:p>
            <a:pPr lvl="1" algn="just"/>
            <a:r>
              <a:rPr lang="en-US" dirty="0"/>
              <a:t>Evacuation and safety of personnel</a:t>
            </a:r>
          </a:p>
          <a:p>
            <a:pPr lvl="1" algn="just"/>
            <a:r>
              <a:rPr lang="en-US" dirty="0"/>
              <a:t>Notification of disaster</a:t>
            </a:r>
          </a:p>
          <a:p>
            <a:pPr lvl="1" algn="just"/>
            <a:r>
              <a:rPr lang="en-US" dirty="0"/>
              <a:t>Notifying alternate site(s)</a:t>
            </a:r>
          </a:p>
          <a:p>
            <a:pPr lvl="1" algn="just"/>
            <a:r>
              <a:rPr lang="en-US" dirty="0"/>
              <a:t>Initial damage assessment</a:t>
            </a:r>
          </a:p>
          <a:p>
            <a:pPr lvl="1" algn="just"/>
            <a:r>
              <a:rPr lang="en-US" dirty="0"/>
              <a:t>Securing home site</a:t>
            </a:r>
          </a:p>
          <a:p>
            <a:pPr lvl="1" algn="just"/>
            <a:r>
              <a:rPr lang="en-US" dirty="0"/>
              <a:t>Activating recovery teams, and emergency operations center/command center</a:t>
            </a:r>
          </a:p>
          <a:p>
            <a:pPr lvl="1" algn="just"/>
            <a:r>
              <a:rPr lang="en-US" dirty="0"/>
              <a:t>Relocating to alternate site(s)</a:t>
            </a:r>
          </a:p>
          <a:p>
            <a:pPr algn="just"/>
            <a:endParaRPr lang="en-US" dirty="0"/>
          </a:p>
        </p:txBody>
      </p:sp>
    </p:spTree>
    <p:extLst>
      <p:ext uri="{BB962C8B-B14F-4D97-AF65-F5344CB8AC3E}">
        <p14:creationId xmlns:p14="http://schemas.microsoft.com/office/powerpoint/2010/main" val="3542667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3815-5A29-3B4F-9054-FD8BC7129A9A}"/>
              </a:ext>
            </a:extLst>
          </p:cNvPr>
          <p:cNvSpPr>
            <a:spLocks noGrp="1"/>
          </p:cNvSpPr>
          <p:nvPr>
            <p:ph type="title"/>
          </p:nvPr>
        </p:nvSpPr>
        <p:spPr/>
        <p:txBody>
          <a:bodyPr/>
          <a:lstStyle/>
          <a:p>
            <a:r>
              <a:rPr lang="en-US" dirty="0"/>
              <a:t>Phase IV: Plan Design &amp; Development</a:t>
            </a:r>
          </a:p>
        </p:txBody>
      </p:sp>
      <p:sp>
        <p:nvSpPr>
          <p:cNvPr id="3" name="Content Placeholder 2">
            <a:extLst>
              <a:ext uri="{FF2B5EF4-FFF2-40B4-BE49-F238E27FC236}">
                <a16:creationId xmlns:a16="http://schemas.microsoft.com/office/drawing/2014/main" id="{3F928B1C-89BC-0C4B-9560-2E00E7E33691}"/>
              </a:ext>
            </a:extLst>
          </p:cNvPr>
          <p:cNvSpPr>
            <a:spLocks noGrp="1"/>
          </p:cNvSpPr>
          <p:nvPr>
            <p:ph idx="1"/>
          </p:nvPr>
        </p:nvSpPr>
        <p:spPr/>
        <p:txBody>
          <a:bodyPr>
            <a:normAutofit/>
          </a:bodyPr>
          <a:lstStyle/>
          <a:p>
            <a:pPr algn="just"/>
            <a:r>
              <a:rPr lang="en-US" dirty="0"/>
              <a:t>Step 11: Gather data required for plan completion. Develop support service plans, including human resources, public relations, transportation, facilities, information processing, telecommunications, etc.</a:t>
            </a:r>
          </a:p>
          <a:p>
            <a:pPr algn="just"/>
            <a:r>
              <a:rPr lang="en-US" dirty="0"/>
              <a:t>Step 12: Review and outline how the organization will interface with external groups.</a:t>
            </a:r>
          </a:p>
          <a:p>
            <a:pPr algn="just"/>
            <a:r>
              <a:rPr lang="en-US" dirty="0"/>
              <a:t>Step 13: Review and outline how the organization will cope with other complications beyond the actual disaster.</a:t>
            </a:r>
          </a:p>
          <a:p>
            <a:endParaRPr lang="en-US" dirty="0"/>
          </a:p>
        </p:txBody>
      </p:sp>
    </p:spTree>
    <p:extLst>
      <p:ext uri="{BB962C8B-B14F-4D97-AF65-F5344CB8AC3E}">
        <p14:creationId xmlns:p14="http://schemas.microsoft.com/office/powerpoint/2010/main" val="1907016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3832-10E1-0C45-8841-73A3D2AB1B87}"/>
              </a:ext>
            </a:extLst>
          </p:cNvPr>
          <p:cNvSpPr>
            <a:spLocks noGrp="1"/>
          </p:cNvSpPr>
          <p:nvPr>
            <p:ph type="title"/>
          </p:nvPr>
        </p:nvSpPr>
        <p:spPr/>
        <p:txBody>
          <a:bodyPr/>
          <a:lstStyle/>
          <a:p>
            <a:r>
              <a:rPr lang="en-US" dirty="0"/>
              <a:t>Phase V: Implementation</a:t>
            </a:r>
          </a:p>
        </p:txBody>
      </p:sp>
      <p:sp>
        <p:nvSpPr>
          <p:cNvPr id="3" name="Content Placeholder 2">
            <a:extLst>
              <a:ext uri="{FF2B5EF4-FFF2-40B4-BE49-F238E27FC236}">
                <a16:creationId xmlns:a16="http://schemas.microsoft.com/office/drawing/2014/main" id="{171031BD-93EB-0246-81EA-64B117DA9C5F}"/>
              </a:ext>
            </a:extLst>
          </p:cNvPr>
          <p:cNvSpPr>
            <a:spLocks noGrp="1"/>
          </p:cNvSpPr>
          <p:nvPr>
            <p:ph idx="1"/>
          </p:nvPr>
        </p:nvSpPr>
        <p:spPr/>
        <p:txBody>
          <a:bodyPr>
            <a:normAutofit/>
          </a:bodyPr>
          <a:lstStyle/>
          <a:p>
            <a:pPr algn="just"/>
            <a:r>
              <a:rPr lang="en-US" dirty="0"/>
              <a:t>Execute BCP as an integrated program that consists of…</a:t>
            </a:r>
          </a:p>
          <a:p>
            <a:pPr lvl="1" algn="just"/>
            <a:r>
              <a:rPr lang="en-US" dirty="0"/>
              <a:t>Business Resumption Plan</a:t>
            </a:r>
          </a:p>
          <a:p>
            <a:pPr lvl="1" algn="just"/>
            <a:r>
              <a:rPr lang="en-US" dirty="0"/>
              <a:t>Continuity of Operations (COOP) Plan</a:t>
            </a:r>
          </a:p>
          <a:p>
            <a:pPr lvl="1" algn="just"/>
            <a:r>
              <a:rPr lang="en-US" dirty="0"/>
              <a:t>IT Contingency Plan</a:t>
            </a:r>
          </a:p>
          <a:p>
            <a:pPr lvl="1" algn="just"/>
            <a:r>
              <a:rPr lang="en-US" dirty="0"/>
              <a:t>Crisis Communications Plan</a:t>
            </a:r>
          </a:p>
          <a:p>
            <a:pPr lvl="1" algn="just"/>
            <a:r>
              <a:rPr lang="en-US" dirty="0"/>
              <a:t>Cyber Incident Response Plan</a:t>
            </a:r>
          </a:p>
          <a:p>
            <a:pPr lvl="1" algn="just"/>
            <a:r>
              <a:rPr lang="en-US" dirty="0"/>
              <a:t>Disaster Recovery Plan</a:t>
            </a:r>
          </a:p>
          <a:p>
            <a:pPr lvl="1" algn="just"/>
            <a:r>
              <a:rPr lang="en-US" dirty="0"/>
              <a:t>Occupant Emergency Plan</a:t>
            </a:r>
          </a:p>
          <a:p>
            <a:endParaRPr lang="en-US" dirty="0"/>
          </a:p>
        </p:txBody>
      </p:sp>
    </p:spTree>
    <p:extLst>
      <p:ext uri="{BB962C8B-B14F-4D97-AF65-F5344CB8AC3E}">
        <p14:creationId xmlns:p14="http://schemas.microsoft.com/office/powerpoint/2010/main" val="380758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633-765A-7744-A929-D75B7D545446}"/>
              </a:ext>
            </a:extLst>
          </p:cNvPr>
          <p:cNvSpPr>
            <a:spLocks noGrp="1"/>
          </p:cNvSpPr>
          <p:nvPr>
            <p:ph type="title"/>
          </p:nvPr>
        </p:nvSpPr>
        <p:spPr/>
        <p:txBody>
          <a:bodyPr/>
          <a:lstStyle/>
          <a:p>
            <a:r>
              <a:rPr lang="en-US" dirty="0"/>
              <a:t>BIA and DRP</a:t>
            </a:r>
          </a:p>
        </p:txBody>
      </p:sp>
      <p:sp>
        <p:nvSpPr>
          <p:cNvPr id="3" name="Content Placeholder 2">
            <a:extLst>
              <a:ext uri="{FF2B5EF4-FFF2-40B4-BE49-F238E27FC236}">
                <a16:creationId xmlns:a16="http://schemas.microsoft.com/office/drawing/2014/main" id="{BD8E48F6-649A-A344-B5A9-44556E7A82EE}"/>
              </a:ext>
            </a:extLst>
          </p:cNvPr>
          <p:cNvSpPr>
            <a:spLocks noGrp="1"/>
          </p:cNvSpPr>
          <p:nvPr>
            <p:ph idx="1"/>
          </p:nvPr>
        </p:nvSpPr>
        <p:spPr/>
        <p:txBody>
          <a:bodyPr>
            <a:normAutofit lnSpcReduction="10000"/>
          </a:bodyPr>
          <a:lstStyle/>
          <a:p>
            <a:pPr algn="just"/>
            <a:r>
              <a:rPr lang="en-US" dirty="0"/>
              <a:t>Business Impact Analysis (BIA) determines the proportion of impact an individual business unit would sustain subsequent to a significant interruption of computing or telecommunication services. These impacts may be financial, in terms of monetary loss, or operational, in terms of inability to deliver.</a:t>
            </a:r>
          </a:p>
          <a:p>
            <a:pPr algn="just"/>
            <a:r>
              <a:rPr lang="en-US" dirty="0"/>
              <a:t>Disaster Recovery Plans (DRP) contains procedures for emergency response, extended backup operations and post-disaster recovery, should a computer installation experience a partial or total loss of computer resources and physical facilities. The primary objective of the disaster recovery plan is to provide the capability to process mission-essential applications, in a degraded mode, and return to normal mode of operation within a reasonable amount of time.</a:t>
            </a:r>
          </a:p>
          <a:p>
            <a:pPr algn="just"/>
            <a:endParaRPr lang="en-US" dirty="0"/>
          </a:p>
        </p:txBody>
      </p:sp>
    </p:spTree>
    <p:extLst>
      <p:ext uri="{BB962C8B-B14F-4D97-AF65-F5344CB8AC3E}">
        <p14:creationId xmlns:p14="http://schemas.microsoft.com/office/powerpoint/2010/main" val="3615216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EBFF-BF84-4346-B8D6-EBBD2FF4E0B0}"/>
              </a:ext>
            </a:extLst>
          </p:cNvPr>
          <p:cNvSpPr>
            <a:spLocks noGrp="1"/>
          </p:cNvSpPr>
          <p:nvPr>
            <p:ph type="title"/>
          </p:nvPr>
        </p:nvSpPr>
        <p:spPr/>
        <p:txBody>
          <a:bodyPr/>
          <a:lstStyle/>
          <a:p>
            <a:r>
              <a:rPr lang="en-US" dirty="0"/>
              <a:t>Phase VI: Testing</a:t>
            </a:r>
          </a:p>
        </p:txBody>
      </p:sp>
      <p:sp>
        <p:nvSpPr>
          <p:cNvPr id="3" name="Content Placeholder 2">
            <a:extLst>
              <a:ext uri="{FF2B5EF4-FFF2-40B4-BE49-F238E27FC236}">
                <a16:creationId xmlns:a16="http://schemas.microsoft.com/office/drawing/2014/main" id="{9418F5EC-63EA-3A46-82C8-9FCDF93D03F6}"/>
              </a:ext>
            </a:extLst>
          </p:cNvPr>
          <p:cNvSpPr>
            <a:spLocks noGrp="1"/>
          </p:cNvSpPr>
          <p:nvPr>
            <p:ph idx="1"/>
          </p:nvPr>
        </p:nvSpPr>
        <p:spPr/>
        <p:txBody>
          <a:bodyPr>
            <a:normAutofit/>
          </a:bodyPr>
          <a:lstStyle/>
          <a:p>
            <a:pPr algn="just"/>
            <a:r>
              <a:rPr lang="en-US" dirty="0"/>
              <a:t>Structured walk-through: Representatives from each department come together AS A GROUP, they walk through the plan and different scenarios from beginning to end to make sure nothing is left out.</a:t>
            </a:r>
          </a:p>
          <a:p>
            <a:pPr algn="just"/>
            <a:r>
              <a:rPr lang="en-US" dirty="0"/>
              <a:t>Checklist test: BCP is distributed to departments and functional areas for review. The Managers read over and indicate if anything is missing or should be modified. Each functional representatives review BCP plans and check off the points that are listed to ensure all concerns and activities are addressed.</a:t>
            </a:r>
          </a:p>
          <a:p>
            <a:endParaRPr lang="en-US" dirty="0"/>
          </a:p>
        </p:txBody>
      </p:sp>
    </p:spTree>
    <p:extLst>
      <p:ext uri="{BB962C8B-B14F-4D97-AF65-F5344CB8AC3E}">
        <p14:creationId xmlns:p14="http://schemas.microsoft.com/office/powerpoint/2010/main" val="4027052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2A8B-AB5D-8A4B-B0E9-32A678BCB6FC}"/>
              </a:ext>
            </a:extLst>
          </p:cNvPr>
          <p:cNvSpPr>
            <a:spLocks noGrp="1"/>
          </p:cNvSpPr>
          <p:nvPr>
            <p:ph type="title"/>
          </p:nvPr>
        </p:nvSpPr>
        <p:spPr/>
        <p:txBody>
          <a:bodyPr/>
          <a:lstStyle/>
          <a:p>
            <a:r>
              <a:rPr lang="en-US" dirty="0"/>
              <a:t>Phase VI: Testing</a:t>
            </a:r>
          </a:p>
        </p:txBody>
      </p:sp>
      <p:sp>
        <p:nvSpPr>
          <p:cNvPr id="3" name="Content Placeholder 2">
            <a:extLst>
              <a:ext uri="{FF2B5EF4-FFF2-40B4-BE49-F238E27FC236}">
                <a16:creationId xmlns:a16="http://schemas.microsoft.com/office/drawing/2014/main" id="{194179F8-DC3A-C44F-B353-EC8C1D96EA29}"/>
              </a:ext>
            </a:extLst>
          </p:cNvPr>
          <p:cNvSpPr>
            <a:spLocks noGrp="1"/>
          </p:cNvSpPr>
          <p:nvPr>
            <p:ph idx="1"/>
          </p:nvPr>
        </p:nvSpPr>
        <p:spPr/>
        <p:txBody>
          <a:bodyPr>
            <a:normAutofit/>
          </a:bodyPr>
          <a:lstStyle/>
          <a:p>
            <a:pPr algn="just"/>
            <a:r>
              <a:rPr lang="en-US" dirty="0"/>
              <a:t>Simulation: A specific scenario is proposed, all required employees come together and start to simulate that the event has happened and start taking action to recover. The idea is to see if any problems come up or if any concerns were left out.</a:t>
            </a:r>
          </a:p>
          <a:p>
            <a:pPr algn="just"/>
            <a:r>
              <a:rPr lang="en-US" dirty="0"/>
              <a:t>Parallel test: Some systems are moved to the alternate site and processing takes place. The results are compared to the real processing to see if anything needs to change.</a:t>
            </a:r>
          </a:p>
          <a:p>
            <a:pPr algn="just"/>
            <a:r>
              <a:rPr lang="en-US" dirty="0"/>
              <a:t>Full interruption test: Full scale operational test including shutdown of primary site and recovery of business operations at alternate site(s).</a:t>
            </a:r>
          </a:p>
          <a:p>
            <a:endParaRPr lang="en-US" dirty="0"/>
          </a:p>
        </p:txBody>
      </p:sp>
    </p:spTree>
    <p:extLst>
      <p:ext uri="{BB962C8B-B14F-4D97-AF65-F5344CB8AC3E}">
        <p14:creationId xmlns:p14="http://schemas.microsoft.com/office/powerpoint/2010/main" val="3650199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C68F-3575-094E-A098-01FA224BAEC0}"/>
              </a:ext>
            </a:extLst>
          </p:cNvPr>
          <p:cNvSpPr>
            <a:spLocks noGrp="1"/>
          </p:cNvSpPr>
          <p:nvPr>
            <p:ph type="title"/>
          </p:nvPr>
        </p:nvSpPr>
        <p:spPr/>
        <p:txBody>
          <a:bodyPr>
            <a:normAutofit/>
          </a:bodyPr>
          <a:lstStyle/>
          <a:p>
            <a:r>
              <a:rPr lang="en-US" dirty="0"/>
              <a:t>Phase VII: Maintenance, Awareness,</a:t>
            </a:r>
            <a:br>
              <a:rPr lang="en-US" dirty="0"/>
            </a:br>
            <a:r>
              <a:rPr lang="en-US" dirty="0"/>
              <a:t>and Training</a:t>
            </a:r>
          </a:p>
        </p:txBody>
      </p:sp>
      <p:sp>
        <p:nvSpPr>
          <p:cNvPr id="3" name="Content Placeholder 2">
            <a:extLst>
              <a:ext uri="{FF2B5EF4-FFF2-40B4-BE49-F238E27FC236}">
                <a16:creationId xmlns:a16="http://schemas.microsoft.com/office/drawing/2014/main" id="{79A32C7F-F177-A84E-97A9-E95C343A970C}"/>
              </a:ext>
            </a:extLst>
          </p:cNvPr>
          <p:cNvSpPr>
            <a:spLocks noGrp="1"/>
          </p:cNvSpPr>
          <p:nvPr>
            <p:ph idx="1"/>
          </p:nvPr>
        </p:nvSpPr>
        <p:spPr/>
        <p:txBody>
          <a:bodyPr/>
          <a:lstStyle/>
          <a:p>
            <a:pPr algn="just"/>
            <a:r>
              <a:rPr lang="en-US" dirty="0"/>
              <a:t>Monitor configuration management (CM) and update BCP plans accordingly.</a:t>
            </a:r>
          </a:p>
          <a:p>
            <a:pPr algn="just"/>
            <a:r>
              <a:rPr lang="en-US" dirty="0"/>
              <a:t>Plan &amp; schedule BCP maintenance reviews (Minimum: Annually review).</a:t>
            </a:r>
          </a:p>
          <a:p>
            <a:pPr algn="just"/>
            <a:r>
              <a:rPr lang="en-US" dirty="0"/>
              <a:t>Distribute updates to BCP plans.</a:t>
            </a:r>
          </a:p>
          <a:p>
            <a:endParaRPr lang="en-US" dirty="0"/>
          </a:p>
        </p:txBody>
      </p:sp>
    </p:spTree>
    <p:extLst>
      <p:ext uri="{BB962C8B-B14F-4D97-AF65-F5344CB8AC3E}">
        <p14:creationId xmlns:p14="http://schemas.microsoft.com/office/powerpoint/2010/main" val="3653611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15F4-3628-0A4E-92B8-3C301A195863}"/>
              </a:ext>
            </a:extLst>
          </p:cNvPr>
          <p:cNvSpPr>
            <a:spLocks noGrp="1"/>
          </p:cNvSpPr>
          <p:nvPr>
            <p:ph type="title"/>
          </p:nvPr>
        </p:nvSpPr>
        <p:spPr/>
        <p:txBody>
          <a:bodyPr>
            <a:normAutofit/>
          </a:bodyPr>
          <a:lstStyle/>
          <a:p>
            <a:r>
              <a:rPr lang="en-US" dirty="0"/>
              <a:t>BCP Awareness and</a:t>
            </a:r>
            <a:br>
              <a:rPr lang="en-US" dirty="0"/>
            </a:br>
            <a:r>
              <a:rPr lang="en-US" dirty="0"/>
              <a:t>Training</a:t>
            </a:r>
          </a:p>
        </p:txBody>
      </p:sp>
      <p:sp>
        <p:nvSpPr>
          <p:cNvPr id="3" name="Content Placeholder 2">
            <a:extLst>
              <a:ext uri="{FF2B5EF4-FFF2-40B4-BE49-F238E27FC236}">
                <a16:creationId xmlns:a16="http://schemas.microsoft.com/office/drawing/2014/main" id="{BB0AC92C-0F83-CA42-8EDA-D7A2027E3A4E}"/>
              </a:ext>
            </a:extLst>
          </p:cNvPr>
          <p:cNvSpPr>
            <a:spLocks noGrp="1"/>
          </p:cNvSpPr>
          <p:nvPr>
            <p:ph idx="1"/>
          </p:nvPr>
        </p:nvSpPr>
        <p:spPr/>
        <p:txBody>
          <a:bodyPr>
            <a:normAutofit/>
          </a:bodyPr>
          <a:lstStyle/>
          <a:p>
            <a:r>
              <a:rPr lang="en-US" dirty="0"/>
              <a:t>Like Security Awareness</a:t>
            </a:r>
          </a:p>
          <a:p>
            <a:r>
              <a:rPr lang="en-US" dirty="0"/>
              <a:t>&amp; Training, BCP awareness on policy and procedures should be conducted annually to all employees &amp; contractors.</a:t>
            </a:r>
          </a:p>
          <a:p>
            <a:r>
              <a:rPr lang="en-US" dirty="0"/>
              <a:t>BCP training should role-based that focuses on a specific functional area(s).</a:t>
            </a:r>
          </a:p>
          <a:p>
            <a:endParaRPr lang="en-US" dirty="0"/>
          </a:p>
        </p:txBody>
      </p:sp>
    </p:spTree>
    <p:extLst>
      <p:ext uri="{BB962C8B-B14F-4D97-AF65-F5344CB8AC3E}">
        <p14:creationId xmlns:p14="http://schemas.microsoft.com/office/powerpoint/2010/main" val="374889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8A31-AC07-F04B-B24C-69FD936E0C36}"/>
              </a:ext>
            </a:extLst>
          </p:cNvPr>
          <p:cNvSpPr>
            <a:spLocks noGrp="1"/>
          </p:cNvSpPr>
          <p:nvPr>
            <p:ph type="title"/>
          </p:nvPr>
        </p:nvSpPr>
        <p:spPr/>
        <p:txBody>
          <a:bodyPr/>
          <a:lstStyle/>
          <a:p>
            <a:r>
              <a:rPr lang="en-US" dirty="0"/>
              <a:t>Business Disruption</a:t>
            </a:r>
          </a:p>
        </p:txBody>
      </p:sp>
      <p:sp>
        <p:nvSpPr>
          <p:cNvPr id="3" name="Content Placeholder 2">
            <a:extLst>
              <a:ext uri="{FF2B5EF4-FFF2-40B4-BE49-F238E27FC236}">
                <a16:creationId xmlns:a16="http://schemas.microsoft.com/office/drawing/2014/main" id="{8365E2FC-F0B7-C14D-BBDF-28E477CCAA3C}"/>
              </a:ext>
            </a:extLst>
          </p:cNvPr>
          <p:cNvSpPr>
            <a:spLocks noGrp="1"/>
          </p:cNvSpPr>
          <p:nvPr>
            <p:ph idx="1"/>
          </p:nvPr>
        </p:nvSpPr>
        <p:spPr/>
        <p:txBody>
          <a:bodyPr/>
          <a:lstStyle/>
          <a:p>
            <a:pPr algn="just"/>
            <a:r>
              <a:rPr lang="en-US" dirty="0"/>
              <a:t>An organization is dependent on resources, personnel and tasks performed on a daily bases to be healthy and profitable. Loss or disruption of these resources can be detrimental. Causing great damage or even complete destruction of the business.</a:t>
            </a:r>
          </a:p>
          <a:p>
            <a:pPr algn="just"/>
            <a:r>
              <a:rPr lang="en-US" dirty="0"/>
              <a:t>Business MUST have a plan to deal with unforeseen events.</a:t>
            </a:r>
          </a:p>
        </p:txBody>
      </p:sp>
    </p:spTree>
    <p:extLst>
      <p:ext uri="{BB962C8B-B14F-4D97-AF65-F5344CB8AC3E}">
        <p14:creationId xmlns:p14="http://schemas.microsoft.com/office/powerpoint/2010/main" val="19023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F98F-0DDB-4F41-B7A4-B51944BD4225}"/>
              </a:ext>
            </a:extLst>
          </p:cNvPr>
          <p:cNvSpPr>
            <a:spLocks noGrp="1"/>
          </p:cNvSpPr>
          <p:nvPr>
            <p:ph type="title"/>
          </p:nvPr>
        </p:nvSpPr>
        <p:spPr/>
        <p:txBody>
          <a:bodyPr/>
          <a:lstStyle/>
          <a:p>
            <a:r>
              <a:rPr lang="en-US" dirty="0"/>
              <a:t>Why a Business Requires BCP?</a:t>
            </a:r>
          </a:p>
        </p:txBody>
      </p:sp>
      <p:sp>
        <p:nvSpPr>
          <p:cNvPr id="3" name="Content Placeholder 2">
            <a:extLst>
              <a:ext uri="{FF2B5EF4-FFF2-40B4-BE49-F238E27FC236}">
                <a16:creationId xmlns:a16="http://schemas.microsoft.com/office/drawing/2014/main" id="{F2F4CCAD-C46D-2548-8CD4-12A15851E191}"/>
              </a:ext>
            </a:extLst>
          </p:cNvPr>
          <p:cNvSpPr>
            <a:spLocks noGrp="1"/>
          </p:cNvSpPr>
          <p:nvPr>
            <p:ph idx="1"/>
          </p:nvPr>
        </p:nvSpPr>
        <p:spPr/>
        <p:txBody>
          <a:bodyPr>
            <a:normAutofit/>
          </a:bodyPr>
          <a:lstStyle/>
          <a:p>
            <a:pPr algn="just"/>
            <a:r>
              <a:rPr lang="en-US" dirty="0"/>
              <a:t>Provide an immediate response to emergency situations</a:t>
            </a:r>
          </a:p>
          <a:p>
            <a:pPr algn="just"/>
            <a:r>
              <a:rPr lang="en-US" dirty="0"/>
              <a:t>Protect lives and ensure safety</a:t>
            </a:r>
          </a:p>
          <a:p>
            <a:pPr algn="just"/>
            <a:r>
              <a:rPr lang="en-US" dirty="0"/>
              <a:t>Reduce business impact</a:t>
            </a:r>
          </a:p>
          <a:p>
            <a:pPr algn="just"/>
            <a:r>
              <a:rPr lang="en-US" dirty="0"/>
              <a:t>Resume critical business functions</a:t>
            </a:r>
          </a:p>
          <a:p>
            <a:pPr algn="just"/>
            <a:r>
              <a:rPr lang="en-US" dirty="0"/>
              <a:t>Reduce confusion during a crisis</a:t>
            </a:r>
          </a:p>
          <a:p>
            <a:pPr algn="just"/>
            <a:r>
              <a:rPr lang="en-US" dirty="0"/>
              <a:t>Ensure survivability of the business</a:t>
            </a:r>
          </a:p>
          <a:p>
            <a:pPr algn="just"/>
            <a:r>
              <a:rPr lang="en-US" dirty="0"/>
              <a:t>Get up and running ASAP after a disaster</a:t>
            </a:r>
          </a:p>
        </p:txBody>
      </p:sp>
    </p:spTree>
    <p:extLst>
      <p:ext uri="{BB962C8B-B14F-4D97-AF65-F5344CB8AC3E}">
        <p14:creationId xmlns:p14="http://schemas.microsoft.com/office/powerpoint/2010/main" val="371029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207D-DCBE-2044-9EAF-A6507A04F6E7}"/>
              </a:ext>
            </a:extLst>
          </p:cNvPr>
          <p:cNvSpPr>
            <a:spLocks noGrp="1"/>
          </p:cNvSpPr>
          <p:nvPr>
            <p:ph type="title"/>
          </p:nvPr>
        </p:nvSpPr>
        <p:spPr/>
        <p:txBody>
          <a:bodyPr>
            <a:normAutofit/>
          </a:bodyPr>
          <a:lstStyle/>
          <a:p>
            <a:r>
              <a:rPr lang="en-US" dirty="0"/>
              <a:t>Life Cycle of Business Continuity</a:t>
            </a:r>
          </a:p>
        </p:txBody>
      </p:sp>
      <p:sp>
        <p:nvSpPr>
          <p:cNvPr id="3" name="Content Placeholder 2">
            <a:extLst>
              <a:ext uri="{FF2B5EF4-FFF2-40B4-BE49-F238E27FC236}">
                <a16:creationId xmlns:a16="http://schemas.microsoft.com/office/drawing/2014/main" id="{F36BCCB6-C366-AF4B-A2EF-91CD47A7C260}"/>
              </a:ext>
            </a:extLst>
          </p:cNvPr>
          <p:cNvSpPr>
            <a:spLocks noGrp="1"/>
          </p:cNvSpPr>
          <p:nvPr>
            <p:ph idx="1"/>
          </p:nvPr>
        </p:nvSpPr>
        <p:spPr>
          <a:xfrm>
            <a:off x="2231136" y="2638044"/>
            <a:ext cx="2677748" cy="3101983"/>
          </a:xfrm>
        </p:spPr>
        <p:txBody>
          <a:bodyPr/>
          <a:lstStyle/>
          <a:p>
            <a:r>
              <a:rPr lang="en-US" dirty="0"/>
              <a:t>Sustain business operations</a:t>
            </a:r>
          </a:p>
          <a:p>
            <a:r>
              <a:rPr lang="en-US" dirty="0"/>
              <a:t>Recover / resume business operations</a:t>
            </a:r>
          </a:p>
          <a:p>
            <a:r>
              <a:rPr lang="en-US" dirty="0"/>
              <a:t>Protect business assets (People, reputation, and tangible assets)</a:t>
            </a:r>
          </a:p>
        </p:txBody>
      </p:sp>
      <p:pic>
        <p:nvPicPr>
          <p:cNvPr id="4" name="Picture 3">
            <a:extLst>
              <a:ext uri="{FF2B5EF4-FFF2-40B4-BE49-F238E27FC236}">
                <a16:creationId xmlns:a16="http://schemas.microsoft.com/office/drawing/2014/main" id="{247B0128-4302-0247-812B-CA24650A4069}"/>
              </a:ext>
            </a:extLst>
          </p:cNvPr>
          <p:cNvPicPr>
            <a:picLocks noChangeAspect="1"/>
          </p:cNvPicPr>
          <p:nvPr/>
        </p:nvPicPr>
        <p:blipFill>
          <a:blip r:embed="rId2"/>
          <a:stretch>
            <a:fillRect/>
          </a:stretch>
        </p:blipFill>
        <p:spPr>
          <a:xfrm>
            <a:off x="4908884" y="2361155"/>
            <a:ext cx="6358689" cy="3655760"/>
          </a:xfrm>
          <a:prstGeom prst="rect">
            <a:avLst/>
          </a:prstGeom>
        </p:spPr>
      </p:pic>
    </p:spTree>
    <p:extLst>
      <p:ext uri="{BB962C8B-B14F-4D97-AF65-F5344CB8AC3E}">
        <p14:creationId xmlns:p14="http://schemas.microsoft.com/office/powerpoint/2010/main" val="251331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3022-3804-4842-B57B-13CA88E9AFED}"/>
              </a:ext>
            </a:extLst>
          </p:cNvPr>
          <p:cNvSpPr>
            <a:spLocks noGrp="1"/>
          </p:cNvSpPr>
          <p:nvPr>
            <p:ph type="title"/>
          </p:nvPr>
        </p:nvSpPr>
        <p:spPr/>
        <p:txBody>
          <a:bodyPr/>
          <a:lstStyle/>
          <a:p>
            <a:r>
              <a:rPr lang="en-US" dirty="0"/>
              <a:t>Process of Creating BCP</a:t>
            </a:r>
          </a:p>
        </p:txBody>
      </p:sp>
      <p:sp>
        <p:nvSpPr>
          <p:cNvPr id="3" name="Content Placeholder 2">
            <a:extLst>
              <a:ext uri="{FF2B5EF4-FFF2-40B4-BE49-F238E27FC236}">
                <a16:creationId xmlns:a16="http://schemas.microsoft.com/office/drawing/2014/main" id="{910E366A-8674-4549-8DF4-81E4A08144C7}"/>
              </a:ext>
            </a:extLst>
          </p:cNvPr>
          <p:cNvSpPr>
            <a:spLocks noGrp="1"/>
          </p:cNvSpPr>
          <p:nvPr>
            <p:ph idx="1"/>
          </p:nvPr>
        </p:nvSpPr>
        <p:spPr/>
        <p:txBody>
          <a:bodyPr>
            <a:normAutofit/>
          </a:bodyPr>
          <a:lstStyle/>
          <a:p>
            <a:pPr algn="just"/>
            <a:r>
              <a:rPr lang="en-US" dirty="0"/>
              <a:t>Phase I: Project Initiation</a:t>
            </a:r>
          </a:p>
          <a:p>
            <a:pPr algn="just"/>
            <a:r>
              <a:rPr lang="en-US" dirty="0"/>
              <a:t>Phase II: Business Impact Analysis (BIA)</a:t>
            </a:r>
          </a:p>
          <a:p>
            <a:pPr algn="just"/>
            <a:r>
              <a:rPr lang="en-US" dirty="0"/>
              <a:t>Phase III: Recovery Strategy</a:t>
            </a:r>
          </a:p>
          <a:p>
            <a:pPr algn="just"/>
            <a:r>
              <a:rPr lang="en-US" dirty="0"/>
              <a:t>Phase IV: Plan Design &amp; Development</a:t>
            </a:r>
          </a:p>
          <a:p>
            <a:pPr algn="just"/>
            <a:r>
              <a:rPr lang="en-US" dirty="0"/>
              <a:t>Phase V: Implementation</a:t>
            </a:r>
          </a:p>
          <a:p>
            <a:pPr algn="just"/>
            <a:r>
              <a:rPr lang="en-US" dirty="0"/>
              <a:t>Phase VI: Testing</a:t>
            </a:r>
          </a:p>
          <a:p>
            <a:pPr algn="just"/>
            <a:r>
              <a:rPr lang="en-US" dirty="0"/>
              <a:t>Phase VII: Maintenance, Awareness, and Training</a:t>
            </a:r>
          </a:p>
          <a:p>
            <a:endParaRPr lang="en-US" dirty="0"/>
          </a:p>
        </p:txBody>
      </p:sp>
    </p:spTree>
    <p:extLst>
      <p:ext uri="{BB962C8B-B14F-4D97-AF65-F5344CB8AC3E}">
        <p14:creationId xmlns:p14="http://schemas.microsoft.com/office/powerpoint/2010/main" val="127262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EAD8-2967-064C-BA78-50660F2C37DD}"/>
              </a:ext>
            </a:extLst>
          </p:cNvPr>
          <p:cNvSpPr>
            <a:spLocks noGrp="1"/>
          </p:cNvSpPr>
          <p:nvPr>
            <p:ph type="title"/>
          </p:nvPr>
        </p:nvSpPr>
        <p:spPr/>
        <p:txBody>
          <a:bodyPr>
            <a:normAutofit/>
          </a:bodyPr>
          <a:lstStyle/>
          <a:p>
            <a:r>
              <a:rPr lang="en-US" dirty="0"/>
              <a:t>Phase I: Project Management and Initiation</a:t>
            </a:r>
          </a:p>
        </p:txBody>
      </p:sp>
      <p:sp>
        <p:nvSpPr>
          <p:cNvPr id="3" name="Content Placeholder 2">
            <a:extLst>
              <a:ext uri="{FF2B5EF4-FFF2-40B4-BE49-F238E27FC236}">
                <a16:creationId xmlns:a16="http://schemas.microsoft.com/office/drawing/2014/main" id="{F1A34628-2363-8049-B309-8B6DAF3783F4}"/>
              </a:ext>
            </a:extLst>
          </p:cNvPr>
          <p:cNvSpPr>
            <a:spLocks noGrp="1"/>
          </p:cNvSpPr>
          <p:nvPr>
            <p:ph idx="1"/>
          </p:nvPr>
        </p:nvSpPr>
        <p:spPr/>
        <p:txBody>
          <a:bodyPr/>
          <a:lstStyle/>
          <a:p>
            <a:r>
              <a:rPr lang="en-US" dirty="0"/>
              <a:t>Procedure to initiate a BCP project…</a:t>
            </a:r>
          </a:p>
          <a:p>
            <a:r>
              <a:rPr lang="en-US" dirty="0"/>
              <a:t>Step 1: Establish the need.</a:t>
            </a:r>
          </a:p>
          <a:p>
            <a:r>
              <a:rPr lang="en-US" dirty="0"/>
              <a:t>Step 2: Obtain management support.</a:t>
            </a:r>
          </a:p>
          <a:p>
            <a:r>
              <a:rPr lang="en-US" dirty="0"/>
              <a:t>Step 3: Identify stakeholders and resources.</a:t>
            </a:r>
          </a:p>
          <a:p>
            <a:r>
              <a:rPr lang="en-US" dirty="0"/>
              <a:t>Step 4: Create an project management work plan.</a:t>
            </a:r>
          </a:p>
          <a:p>
            <a:endParaRPr lang="en-US" dirty="0"/>
          </a:p>
        </p:txBody>
      </p:sp>
    </p:spTree>
    <p:extLst>
      <p:ext uri="{BB962C8B-B14F-4D97-AF65-F5344CB8AC3E}">
        <p14:creationId xmlns:p14="http://schemas.microsoft.com/office/powerpoint/2010/main" val="396006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500F-DFC1-8943-9D43-316BAA5F2E9E}"/>
              </a:ext>
            </a:extLst>
          </p:cNvPr>
          <p:cNvSpPr>
            <a:spLocks noGrp="1"/>
          </p:cNvSpPr>
          <p:nvPr>
            <p:ph type="title"/>
          </p:nvPr>
        </p:nvSpPr>
        <p:spPr/>
        <p:txBody>
          <a:bodyPr/>
          <a:lstStyle/>
          <a:p>
            <a:r>
              <a:rPr lang="en-US" dirty="0"/>
              <a:t>Phase I: Project Management and Initiation</a:t>
            </a:r>
          </a:p>
        </p:txBody>
      </p:sp>
      <p:sp>
        <p:nvSpPr>
          <p:cNvPr id="3" name="Content Placeholder 2">
            <a:extLst>
              <a:ext uri="{FF2B5EF4-FFF2-40B4-BE49-F238E27FC236}">
                <a16:creationId xmlns:a16="http://schemas.microsoft.com/office/drawing/2014/main" id="{9E4B7880-B4BF-7A43-AED5-E0B4F66137D3}"/>
              </a:ext>
            </a:extLst>
          </p:cNvPr>
          <p:cNvSpPr>
            <a:spLocks noGrp="1"/>
          </p:cNvSpPr>
          <p:nvPr>
            <p:ph idx="1"/>
          </p:nvPr>
        </p:nvSpPr>
        <p:spPr/>
        <p:txBody>
          <a:bodyPr>
            <a:normAutofit fontScale="92500" lnSpcReduction="10000"/>
          </a:bodyPr>
          <a:lstStyle/>
          <a:p>
            <a:pPr algn="just"/>
            <a:r>
              <a:rPr lang="en-US" dirty="0"/>
              <a:t>In this step</a:t>
            </a:r>
          </a:p>
          <a:p>
            <a:pPr algn="just"/>
            <a:r>
              <a:rPr lang="en-US" dirty="0"/>
              <a:t>we must solidify managements support, because without management support, NOTHING will be successful.</a:t>
            </a:r>
          </a:p>
          <a:p>
            <a:pPr algn="just"/>
            <a:r>
              <a:rPr lang="en-US" dirty="0"/>
              <a:t>Develop a “Continuity Planning Policy Statement” – lays out the scope of the BCP project, roles and members, and goals.</a:t>
            </a:r>
          </a:p>
          <a:p>
            <a:pPr algn="just"/>
            <a:r>
              <a:rPr lang="en-US" dirty="0"/>
              <a:t>We then must identify a “Business Continuity Coordinator” (the BCP team leader)</a:t>
            </a:r>
          </a:p>
          <a:p>
            <a:pPr algn="just"/>
            <a:r>
              <a:rPr lang="en-US" dirty="0"/>
              <a:t>Establish a BCP team</a:t>
            </a:r>
          </a:p>
          <a:p>
            <a:pPr lvl="1" algn="just"/>
            <a:r>
              <a:rPr lang="en-US" dirty="0"/>
              <a:t>What types of people/roles should be on the team…</a:t>
            </a:r>
          </a:p>
          <a:p>
            <a:pPr lvl="1" algn="just"/>
            <a:r>
              <a:rPr lang="en-US" dirty="0"/>
              <a:t>Which people will be chosen for the team</a:t>
            </a:r>
          </a:p>
        </p:txBody>
      </p:sp>
    </p:spTree>
    <p:extLst>
      <p:ext uri="{BB962C8B-B14F-4D97-AF65-F5344CB8AC3E}">
        <p14:creationId xmlns:p14="http://schemas.microsoft.com/office/powerpoint/2010/main" val="85173799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41</TotalTime>
  <Words>2575</Words>
  <Application>Microsoft Macintosh PowerPoint</Application>
  <PresentationFormat>Widescreen</PresentationFormat>
  <Paragraphs>238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Gill Sans MT</vt:lpstr>
      <vt:lpstr>Parcel</vt:lpstr>
      <vt:lpstr>BCP &amp; DRP</vt:lpstr>
      <vt:lpstr>Business Continuity &amp; Disaster Recovery Planning</vt:lpstr>
      <vt:lpstr>BIA and DRP</vt:lpstr>
      <vt:lpstr>Business Disruption</vt:lpstr>
      <vt:lpstr>Why a Business Requires BCP?</vt:lpstr>
      <vt:lpstr>Life Cycle of Business Continuity</vt:lpstr>
      <vt:lpstr>Process of Creating BCP</vt:lpstr>
      <vt:lpstr>Phase I: Project Management and Initiation</vt:lpstr>
      <vt:lpstr>Phase I: Project Management and Initiation</vt:lpstr>
      <vt:lpstr>Obtain Management Support &amp; Plan Project</vt:lpstr>
      <vt:lpstr>Role &amp; Responsibility of a BCP Coordinator</vt:lpstr>
      <vt:lpstr>Phase II: Business Impact Analysis (BIA)</vt:lpstr>
      <vt:lpstr>Business Impact Analysis (BIA)</vt:lpstr>
      <vt:lpstr>Phase III: Recovery Strategy</vt:lpstr>
      <vt:lpstr>Procedure for developing a recovery strategy</vt:lpstr>
      <vt:lpstr>Elements of Recovery</vt:lpstr>
      <vt:lpstr>Business Recovery</vt:lpstr>
      <vt:lpstr>User recovery</vt:lpstr>
      <vt:lpstr>Technical Recovery</vt:lpstr>
      <vt:lpstr>Technical Recovery</vt:lpstr>
      <vt:lpstr>Subscription Service: Hot Site</vt:lpstr>
      <vt:lpstr>Subscription Service: Warm Site</vt:lpstr>
      <vt:lpstr>Subscription Service: Cold Site</vt:lpstr>
      <vt:lpstr>Mirror Site or Multiple Processing Centers</vt:lpstr>
      <vt:lpstr>Mobile Site</vt:lpstr>
      <vt:lpstr>Phase IV: Plan Design &amp; Development</vt:lpstr>
      <vt:lpstr>Phase IV: Plan Design &amp; Development</vt:lpstr>
      <vt:lpstr>Phase IV: Plan Design &amp; Development</vt:lpstr>
      <vt:lpstr>Phase V: Implementation</vt:lpstr>
      <vt:lpstr>Phase VI: Testing</vt:lpstr>
      <vt:lpstr>Phase VI: Testing</vt:lpstr>
      <vt:lpstr>Phase VII: Maintenance, Awareness, and Training</vt:lpstr>
      <vt:lpstr>BCP Awareness and 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BCP &amp; DRP</dc:title>
  <dc:creator>Raihan Patel</dc:creator>
  <cp:lastModifiedBy>Raihan Patel</cp:lastModifiedBy>
  <cp:revision>1</cp:revision>
  <dcterms:created xsi:type="dcterms:W3CDTF">2023-12-17T17:26:56Z</dcterms:created>
  <dcterms:modified xsi:type="dcterms:W3CDTF">2023-12-17T18:08:41Z</dcterms:modified>
</cp:coreProperties>
</file>