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56" r:id="rId17"/>
    <p:sldId id="257" r:id="rId18"/>
    <p:sldId id="258" r:id="rId19"/>
    <p:sldId id="259" r:id="rId20"/>
    <p:sldId id="260" r:id="rId21"/>
    <p:sldId id="261"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7"/>
    <p:restoredTop sz="95230"/>
  </p:normalViewPr>
  <p:slideViewPr>
    <p:cSldViewPr snapToGrid="0" snapToObjects="1">
      <p:cViewPr varScale="1">
        <p:scale>
          <a:sx n="91" d="100"/>
          <a:sy n="91" d="100"/>
        </p:scale>
        <p:origin x="1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12/17/23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12/17/23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12/17/23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F3D-45D8-418D-9040-F2EC01F8F82A}"/>
              </a:ext>
            </a:extLst>
          </p:cNvPr>
          <p:cNvSpPr>
            <a:spLocks noGrp="1"/>
          </p:cNvSpPr>
          <p:nvPr>
            <p:ph type="title"/>
          </p:nvPr>
        </p:nvSpPr>
        <p:spPr/>
        <p:txBody>
          <a:bodyPr/>
          <a:lstStyle/>
          <a:p>
            <a:r>
              <a:rPr lang="en-US" dirty="0"/>
              <a:t>IT Act 2000/2008</a:t>
            </a:r>
            <a:endParaRPr lang="en-IN" dirty="0"/>
          </a:p>
        </p:txBody>
      </p:sp>
      <p:sp>
        <p:nvSpPr>
          <p:cNvPr id="3" name="Text Placeholder 2">
            <a:extLst>
              <a:ext uri="{FF2B5EF4-FFF2-40B4-BE49-F238E27FC236}">
                <a16:creationId xmlns:a16="http://schemas.microsoft.com/office/drawing/2014/main" id="{9C2A7FC9-70EC-455B-A7C3-24F6A40DD4C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0913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FD0E-315E-43BC-B27A-B285732434B1}"/>
              </a:ext>
            </a:extLst>
          </p:cNvPr>
          <p:cNvSpPr>
            <a:spLocks noGrp="1"/>
          </p:cNvSpPr>
          <p:nvPr>
            <p:ph type="title"/>
          </p:nvPr>
        </p:nvSpPr>
        <p:spPr>
          <a:xfrm>
            <a:off x="2231136" y="595723"/>
            <a:ext cx="7729728" cy="1409541"/>
          </a:xfrm>
        </p:spPr>
        <p:txBody>
          <a:bodyPr>
            <a:normAutofit fontScale="90000"/>
          </a:bodyPr>
          <a:lstStyle/>
          <a:p>
            <a:r>
              <a:rPr lang="en-US" dirty="0"/>
              <a:t>Section 67a – punishment for publishing or transmitting of material containing sexually explicit act</a:t>
            </a:r>
            <a:endParaRPr lang="en-IN" dirty="0"/>
          </a:p>
        </p:txBody>
      </p:sp>
      <p:sp>
        <p:nvSpPr>
          <p:cNvPr id="3" name="Content Placeholder 2">
            <a:extLst>
              <a:ext uri="{FF2B5EF4-FFF2-40B4-BE49-F238E27FC236}">
                <a16:creationId xmlns:a16="http://schemas.microsoft.com/office/drawing/2014/main" id="{FE312993-492B-4937-837C-CB1398BA3193}"/>
              </a:ext>
            </a:extLst>
          </p:cNvPr>
          <p:cNvSpPr>
            <a:spLocks noGrp="1"/>
          </p:cNvSpPr>
          <p:nvPr>
            <p:ph idx="1"/>
          </p:nvPr>
        </p:nvSpPr>
        <p:spPr>
          <a:xfrm>
            <a:off x="2231136" y="2188865"/>
            <a:ext cx="7729728" cy="3101983"/>
          </a:xfrm>
        </p:spPr>
        <p:txBody>
          <a:bodyPr>
            <a:noAutofit/>
          </a:bodyPr>
          <a:lstStyle/>
          <a:p>
            <a:pPr algn="just"/>
            <a:r>
              <a:rPr lang="en-US" sz="2400" dirty="0"/>
              <a:t>Whoever publishes or transmits or causes to be published or transmitted in the electronic form any material which contains sexually explicit act or conduct shall be punished.</a:t>
            </a:r>
          </a:p>
          <a:p>
            <a:pPr algn="just"/>
            <a:r>
              <a:rPr lang="en-US" sz="2400" dirty="0"/>
              <a:t>First conviction with imprisonment of either description for a term which may extend to five years and with fine which may extend to ten lakh rupees or both.</a:t>
            </a:r>
          </a:p>
          <a:p>
            <a:pPr algn="just"/>
            <a:r>
              <a:rPr lang="en-US" sz="2400" dirty="0"/>
              <a:t>In the event of second or subsequent conviction with imprisonment of either description for a term which may extend to seven years and also with fine which may extend to ten lakh rupees</a:t>
            </a:r>
            <a:endParaRPr lang="en-IN" sz="2400" dirty="0"/>
          </a:p>
        </p:txBody>
      </p:sp>
    </p:spTree>
    <p:extLst>
      <p:ext uri="{BB962C8B-B14F-4D97-AF65-F5344CB8AC3E}">
        <p14:creationId xmlns:p14="http://schemas.microsoft.com/office/powerpoint/2010/main" val="407205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D4FD-9E5D-4CB3-B3D1-7792E23EE3F3}"/>
              </a:ext>
            </a:extLst>
          </p:cNvPr>
          <p:cNvSpPr>
            <a:spLocks noGrp="1"/>
          </p:cNvSpPr>
          <p:nvPr>
            <p:ph type="title"/>
          </p:nvPr>
        </p:nvSpPr>
        <p:spPr>
          <a:xfrm>
            <a:off x="2231136" y="405181"/>
            <a:ext cx="7729728" cy="1425583"/>
          </a:xfrm>
        </p:spPr>
        <p:txBody>
          <a:bodyPr>
            <a:normAutofit fontScale="90000"/>
          </a:bodyPr>
          <a:lstStyle/>
          <a:p>
            <a:r>
              <a:rPr lang="en-US" dirty="0"/>
              <a:t>Section 67B – punishment for publishing or transmitting of material depicting child in sexually explicit act</a:t>
            </a:r>
            <a:endParaRPr lang="en-IN" dirty="0"/>
          </a:p>
        </p:txBody>
      </p:sp>
      <p:sp>
        <p:nvSpPr>
          <p:cNvPr id="3" name="Content Placeholder 2">
            <a:extLst>
              <a:ext uri="{FF2B5EF4-FFF2-40B4-BE49-F238E27FC236}">
                <a16:creationId xmlns:a16="http://schemas.microsoft.com/office/drawing/2014/main" id="{AD7679F9-7136-422D-BD4D-DFC5618837E9}"/>
              </a:ext>
            </a:extLst>
          </p:cNvPr>
          <p:cNvSpPr>
            <a:spLocks noGrp="1"/>
          </p:cNvSpPr>
          <p:nvPr>
            <p:ph idx="1"/>
          </p:nvPr>
        </p:nvSpPr>
        <p:spPr>
          <a:xfrm>
            <a:off x="2231136" y="1996561"/>
            <a:ext cx="7729728" cy="3101983"/>
          </a:xfrm>
        </p:spPr>
        <p:txBody>
          <a:bodyPr>
            <a:noAutofit/>
          </a:bodyPr>
          <a:lstStyle/>
          <a:p>
            <a:pPr algn="just"/>
            <a:r>
              <a:rPr lang="en-US" sz="2800" dirty="0"/>
              <a:t>First conviction with imprisonment of either description for a term which may extend to five years and with fine which may extend to ten lakh rupees.</a:t>
            </a:r>
          </a:p>
          <a:p>
            <a:pPr algn="just"/>
            <a:r>
              <a:rPr lang="en-US" sz="2800" dirty="0"/>
              <a:t>In the event of second or subsequent conviction with imprisonment of either description for a term which may extend to seven years and also with fine which may extend to ten lakh rupees.</a:t>
            </a:r>
            <a:endParaRPr lang="en-IN" sz="2800" dirty="0"/>
          </a:p>
        </p:txBody>
      </p:sp>
    </p:spTree>
    <p:extLst>
      <p:ext uri="{BB962C8B-B14F-4D97-AF65-F5344CB8AC3E}">
        <p14:creationId xmlns:p14="http://schemas.microsoft.com/office/powerpoint/2010/main" val="12528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220B-122B-45D6-AE7F-EB9E029B0E32}"/>
              </a:ext>
            </a:extLst>
          </p:cNvPr>
          <p:cNvSpPr>
            <a:spLocks noGrp="1"/>
          </p:cNvSpPr>
          <p:nvPr>
            <p:ph type="title"/>
          </p:nvPr>
        </p:nvSpPr>
        <p:spPr/>
        <p:txBody>
          <a:bodyPr/>
          <a:lstStyle/>
          <a:p>
            <a:r>
              <a:rPr lang="en-US" dirty="0"/>
              <a:t>Section 71 – penalty for misrepresentation</a:t>
            </a:r>
            <a:endParaRPr lang="en-IN" dirty="0"/>
          </a:p>
        </p:txBody>
      </p:sp>
      <p:sp>
        <p:nvSpPr>
          <p:cNvPr id="3" name="Content Placeholder 2">
            <a:extLst>
              <a:ext uri="{FF2B5EF4-FFF2-40B4-BE49-F238E27FC236}">
                <a16:creationId xmlns:a16="http://schemas.microsoft.com/office/drawing/2014/main" id="{6047B5FC-2844-4547-B6CA-10235BBCD941}"/>
              </a:ext>
            </a:extLst>
          </p:cNvPr>
          <p:cNvSpPr>
            <a:spLocks noGrp="1"/>
          </p:cNvSpPr>
          <p:nvPr>
            <p:ph idx="1"/>
          </p:nvPr>
        </p:nvSpPr>
        <p:spPr/>
        <p:txBody>
          <a:bodyPr>
            <a:noAutofit/>
          </a:bodyPr>
          <a:lstStyle/>
          <a:p>
            <a:pPr algn="just"/>
            <a:r>
              <a:rPr lang="en-US" sz="2800" dirty="0"/>
              <a:t>Whoever makes any misrepresentation to, or suppresses any material fact from the Controller or the Certifying Authority for obtaining any </a:t>
            </a:r>
            <a:r>
              <a:rPr lang="en-US" sz="2800" dirty="0" err="1"/>
              <a:t>licence</a:t>
            </a:r>
            <a:r>
              <a:rPr lang="en-US" sz="2800" dirty="0"/>
              <a:t> or [Electronic Signature] Certificate, as the case may be, shall be punished.</a:t>
            </a:r>
          </a:p>
          <a:p>
            <a:pPr algn="just"/>
            <a:r>
              <a:rPr lang="en-US" sz="2800" dirty="0"/>
              <a:t>Imprisonment for a term which may extend to two years, or with fine which may extend to one lakh rupees, or with both.</a:t>
            </a:r>
            <a:endParaRPr lang="en-IN" sz="2800" dirty="0"/>
          </a:p>
        </p:txBody>
      </p:sp>
    </p:spTree>
    <p:extLst>
      <p:ext uri="{BB962C8B-B14F-4D97-AF65-F5344CB8AC3E}">
        <p14:creationId xmlns:p14="http://schemas.microsoft.com/office/powerpoint/2010/main" val="360819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85EB-EF7D-4281-BC79-27C749DAAA37}"/>
              </a:ext>
            </a:extLst>
          </p:cNvPr>
          <p:cNvSpPr>
            <a:spLocks noGrp="1"/>
          </p:cNvSpPr>
          <p:nvPr>
            <p:ph type="title"/>
          </p:nvPr>
        </p:nvSpPr>
        <p:spPr/>
        <p:txBody>
          <a:bodyPr/>
          <a:lstStyle/>
          <a:p>
            <a:r>
              <a:rPr lang="en-US" dirty="0"/>
              <a:t>Section 72 – penalty for breach of confidentiality and privacy</a:t>
            </a:r>
            <a:endParaRPr lang="en-IN" dirty="0"/>
          </a:p>
        </p:txBody>
      </p:sp>
      <p:sp>
        <p:nvSpPr>
          <p:cNvPr id="3" name="Content Placeholder 2">
            <a:extLst>
              <a:ext uri="{FF2B5EF4-FFF2-40B4-BE49-F238E27FC236}">
                <a16:creationId xmlns:a16="http://schemas.microsoft.com/office/drawing/2014/main" id="{81899673-80B6-4691-A6C4-06DFBDEB5387}"/>
              </a:ext>
            </a:extLst>
          </p:cNvPr>
          <p:cNvSpPr>
            <a:spLocks noGrp="1"/>
          </p:cNvSpPr>
          <p:nvPr>
            <p:ph idx="1"/>
          </p:nvPr>
        </p:nvSpPr>
        <p:spPr>
          <a:xfrm>
            <a:off x="2231136" y="2413455"/>
            <a:ext cx="7729728" cy="3101983"/>
          </a:xfrm>
        </p:spPr>
        <p:txBody>
          <a:bodyPr>
            <a:noAutofit/>
          </a:bodyPr>
          <a:lstStyle/>
          <a:p>
            <a:pPr algn="just"/>
            <a:r>
              <a:rPr lang="en-US" sz="2400" dirty="0"/>
              <a:t>If any person who, in pursuance of any of the powers conferred under this Act, rules or regulations made thereunder, has secured access to any electronic record, book, register, correspondence, information, document or other material without the consent of the person concerned discloses such electronic record, book, register, correspondence, information, document or other material to any other person shall be punished.</a:t>
            </a:r>
          </a:p>
          <a:p>
            <a:pPr algn="just"/>
            <a:r>
              <a:rPr lang="en-US" sz="2400" dirty="0"/>
              <a:t>Imprisonment for a term which may extend to two years, or with fine which may extend to one lakh rupees, or with both.</a:t>
            </a:r>
            <a:endParaRPr lang="en-IN" sz="2400" dirty="0"/>
          </a:p>
        </p:txBody>
      </p:sp>
    </p:spTree>
    <p:extLst>
      <p:ext uri="{BB962C8B-B14F-4D97-AF65-F5344CB8AC3E}">
        <p14:creationId xmlns:p14="http://schemas.microsoft.com/office/powerpoint/2010/main" val="386603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A19B-181C-4CF9-9E27-BD5F9B9EE9E7}"/>
              </a:ext>
            </a:extLst>
          </p:cNvPr>
          <p:cNvSpPr>
            <a:spLocks noGrp="1"/>
          </p:cNvSpPr>
          <p:nvPr>
            <p:ph type="title"/>
          </p:nvPr>
        </p:nvSpPr>
        <p:spPr/>
        <p:txBody>
          <a:bodyPr>
            <a:normAutofit fontScale="90000"/>
          </a:bodyPr>
          <a:lstStyle/>
          <a:p>
            <a:r>
              <a:rPr lang="en-US" dirty="0"/>
              <a:t>Section 72a – punishment for disclosure of information in breach of lawful contract</a:t>
            </a:r>
            <a:endParaRPr lang="en-IN" dirty="0"/>
          </a:p>
        </p:txBody>
      </p:sp>
      <p:sp>
        <p:nvSpPr>
          <p:cNvPr id="3" name="Content Placeholder 2">
            <a:extLst>
              <a:ext uri="{FF2B5EF4-FFF2-40B4-BE49-F238E27FC236}">
                <a16:creationId xmlns:a16="http://schemas.microsoft.com/office/drawing/2014/main" id="{9B87D25B-FDEB-4D78-B519-BE65F58544A5}"/>
              </a:ext>
            </a:extLst>
          </p:cNvPr>
          <p:cNvSpPr>
            <a:spLocks noGrp="1"/>
          </p:cNvSpPr>
          <p:nvPr>
            <p:ph idx="1"/>
          </p:nvPr>
        </p:nvSpPr>
        <p:spPr>
          <a:xfrm>
            <a:off x="2231136" y="2413455"/>
            <a:ext cx="7729728" cy="3101983"/>
          </a:xfrm>
        </p:spPr>
        <p:txBody>
          <a:bodyPr>
            <a:noAutofit/>
          </a:bodyPr>
          <a:lstStyle/>
          <a:p>
            <a:pPr algn="just"/>
            <a:r>
              <a:rPr lang="en-US" sz="2400" dirty="0"/>
              <a:t>Any person including an intermediary who, while providing services under the terms of lawful contract, has secured access to any material containing personal information about another person, with the intent to cause or knowing that he is likely to cause wrongful loss or wrongful gain discloses, without the consent of the person concerned, or in breach of a lawful contract, such material to any other person, shall be punished.</a:t>
            </a:r>
          </a:p>
          <a:p>
            <a:pPr algn="just"/>
            <a:r>
              <a:rPr lang="en-US" sz="2400" dirty="0"/>
              <a:t>Imprisonment for a term which may extend to three years, or with fine which may extend to five lakh rupees, or with both.</a:t>
            </a:r>
            <a:endParaRPr lang="en-IN" sz="2400" dirty="0"/>
          </a:p>
        </p:txBody>
      </p:sp>
    </p:spTree>
    <p:extLst>
      <p:ext uri="{BB962C8B-B14F-4D97-AF65-F5344CB8AC3E}">
        <p14:creationId xmlns:p14="http://schemas.microsoft.com/office/powerpoint/2010/main" val="87394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4848-7B37-4A7C-8E2E-DAAC9F8A2D91}"/>
              </a:ext>
            </a:extLst>
          </p:cNvPr>
          <p:cNvSpPr>
            <a:spLocks noGrp="1"/>
          </p:cNvSpPr>
          <p:nvPr>
            <p:ph type="title"/>
          </p:nvPr>
        </p:nvSpPr>
        <p:spPr/>
        <p:txBody>
          <a:bodyPr/>
          <a:lstStyle/>
          <a:p>
            <a:r>
              <a:rPr lang="en-US" dirty="0"/>
              <a:t>Section 74 – publication for fraudulent purpose</a:t>
            </a:r>
            <a:endParaRPr lang="en-IN" dirty="0"/>
          </a:p>
        </p:txBody>
      </p:sp>
      <p:sp>
        <p:nvSpPr>
          <p:cNvPr id="3" name="Content Placeholder 2">
            <a:extLst>
              <a:ext uri="{FF2B5EF4-FFF2-40B4-BE49-F238E27FC236}">
                <a16:creationId xmlns:a16="http://schemas.microsoft.com/office/drawing/2014/main" id="{863E77DB-38B9-4798-ADE9-BA13A44610DE}"/>
              </a:ext>
            </a:extLst>
          </p:cNvPr>
          <p:cNvSpPr>
            <a:spLocks noGrp="1"/>
          </p:cNvSpPr>
          <p:nvPr>
            <p:ph idx="1"/>
          </p:nvPr>
        </p:nvSpPr>
        <p:spPr/>
        <p:txBody>
          <a:bodyPr>
            <a:normAutofit lnSpcReduction="10000"/>
          </a:bodyPr>
          <a:lstStyle/>
          <a:p>
            <a:pPr algn="just"/>
            <a:r>
              <a:rPr lang="en-US" sz="2800" dirty="0"/>
              <a:t>Whoever knowingly creates, publishes or otherwise makes available a [Electronic Signature] Certificate for any fraudulent or unlawful purpose shall be punished.</a:t>
            </a:r>
          </a:p>
          <a:p>
            <a:pPr algn="just"/>
            <a:r>
              <a:rPr lang="en-US" sz="2800" dirty="0"/>
              <a:t>Imprisonment for a term which may extend to two years, or with fine which may extend to one lakh rupees, or with both.</a:t>
            </a:r>
          </a:p>
          <a:p>
            <a:endParaRPr lang="en-IN" dirty="0"/>
          </a:p>
        </p:txBody>
      </p:sp>
    </p:spTree>
    <p:extLst>
      <p:ext uri="{BB962C8B-B14F-4D97-AF65-F5344CB8AC3E}">
        <p14:creationId xmlns:p14="http://schemas.microsoft.com/office/powerpoint/2010/main" val="279849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19F1-8261-D541-A523-C8E8B6066948}"/>
              </a:ext>
            </a:extLst>
          </p:cNvPr>
          <p:cNvSpPr>
            <a:spLocks noGrp="1"/>
          </p:cNvSpPr>
          <p:nvPr>
            <p:ph type="ctrTitle"/>
          </p:nvPr>
        </p:nvSpPr>
        <p:spPr/>
        <p:txBody>
          <a:bodyPr/>
          <a:lstStyle/>
          <a:p>
            <a:r>
              <a:rPr lang="en-US" dirty="0"/>
              <a:t>Auditing Standards and Frameworks</a:t>
            </a:r>
          </a:p>
        </p:txBody>
      </p:sp>
      <p:sp>
        <p:nvSpPr>
          <p:cNvPr id="3" name="Subtitle 2">
            <a:extLst>
              <a:ext uri="{FF2B5EF4-FFF2-40B4-BE49-F238E27FC236}">
                <a16:creationId xmlns:a16="http://schemas.microsoft.com/office/drawing/2014/main" id="{6529CD78-A4E2-7148-87B8-5AE5D3B200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814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AF3-E9E9-8B41-BD9B-D14CEC2A6FC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CAB9299-71D5-BD42-8610-1BA6E2DE659A}"/>
              </a:ext>
            </a:extLst>
          </p:cNvPr>
          <p:cNvSpPr>
            <a:spLocks noGrp="1"/>
          </p:cNvSpPr>
          <p:nvPr>
            <p:ph idx="1"/>
          </p:nvPr>
        </p:nvSpPr>
        <p:spPr/>
        <p:txBody>
          <a:bodyPr/>
          <a:lstStyle/>
          <a:p>
            <a:pPr algn="just"/>
            <a:r>
              <a:rPr lang="en-US" dirty="0"/>
              <a:t>It identifies both good practice and where practice needs to improve through a systematic approach to sampling files.</a:t>
            </a:r>
          </a:p>
          <a:p>
            <a:pPr algn="just"/>
            <a:r>
              <a:rPr lang="en-US" dirty="0"/>
              <a:t>It provides senior management with assurance as to the quality of our work.</a:t>
            </a:r>
          </a:p>
        </p:txBody>
      </p:sp>
    </p:spTree>
    <p:extLst>
      <p:ext uri="{BB962C8B-B14F-4D97-AF65-F5344CB8AC3E}">
        <p14:creationId xmlns:p14="http://schemas.microsoft.com/office/powerpoint/2010/main" val="90737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8784-9849-0F4A-A93F-7E11838433F5}"/>
              </a:ext>
            </a:extLst>
          </p:cNvPr>
          <p:cNvSpPr>
            <a:spLocks noGrp="1"/>
          </p:cNvSpPr>
          <p:nvPr>
            <p:ph type="title"/>
          </p:nvPr>
        </p:nvSpPr>
        <p:spPr/>
        <p:txBody>
          <a:bodyPr/>
          <a:lstStyle/>
          <a:p>
            <a:r>
              <a:rPr lang="en-US" dirty="0"/>
              <a:t>ISO/IEC 27001</a:t>
            </a:r>
          </a:p>
        </p:txBody>
      </p:sp>
      <p:sp>
        <p:nvSpPr>
          <p:cNvPr id="3" name="Content Placeholder 2">
            <a:extLst>
              <a:ext uri="{FF2B5EF4-FFF2-40B4-BE49-F238E27FC236}">
                <a16:creationId xmlns:a16="http://schemas.microsoft.com/office/drawing/2014/main" id="{FAA00AD4-BFD4-AB43-B29D-3DFABE4FF872}"/>
              </a:ext>
            </a:extLst>
          </p:cNvPr>
          <p:cNvSpPr>
            <a:spLocks noGrp="1"/>
          </p:cNvSpPr>
          <p:nvPr>
            <p:ph idx="1"/>
          </p:nvPr>
        </p:nvSpPr>
        <p:spPr/>
        <p:txBody>
          <a:bodyPr>
            <a:normAutofit/>
          </a:bodyPr>
          <a:lstStyle/>
          <a:p>
            <a:r>
              <a:rPr lang="en-US" dirty="0"/>
              <a:t>ISO/IEC 27001 is the international standard for information security. </a:t>
            </a:r>
          </a:p>
          <a:p>
            <a:r>
              <a:rPr lang="en-US" dirty="0"/>
              <a:t>It sets out the specification for an effective ISMS (information security management system).</a:t>
            </a:r>
          </a:p>
          <a:p>
            <a:r>
              <a:rPr lang="en-US" dirty="0"/>
              <a:t>The Standard has ten management system clauses : Scope, Normative references, Terms and definitions, Context of the organization, Leadership, Planning, Support, Operations, Performance evaluation, Improvement</a:t>
            </a:r>
          </a:p>
          <a:p>
            <a:endParaRPr lang="en-US" dirty="0"/>
          </a:p>
        </p:txBody>
      </p:sp>
    </p:spTree>
    <p:extLst>
      <p:ext uri="{BB962C8B-B14F-4D97-AF65-F5344CB8AC3E}">
        <p14:creationId xmlns:p14="http://schemas.microsoft.com/office/powerpoint/2010/main" val="419616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25E5-7864-A643-BA96-930E4A5DFE63}"/>
              </a:ext>
            </a:extLst>
          </p:cNvPr>
          <p:cNvSpPr>
            <a:spLocks noGrp="1"/>
          </p:cNvSpPr>
          <p:nvPr>
            <p:ph type="title"/>
          </p:nvPr>
        </p:nvSpPr>
        <p:spPr/>
        <p:txBody>
          <a:bodyPr/>
          <a:lstStyle/>
          <a:p>
            <a:r>
              <a:rPr lang="en-US" dirty="0"/>
              <a:t>COBIT</a:t>
            </a:r>
          </a:p>
        </p:txBody>
      </p:sp>
      <p:sp>
        <p:nvSpPr>
          <p:cNvPr id="3" name="Content Placeholder 2">
            <a:extLst>
              <a:ext uri="{FF2B5EF4-FFF2-40B4-BE49-F238E27FC236}">
                <a16:creationId xmlns:a16="http://schemas.microsoft.com/office/drawing/2014/main" id="{FBCF122B-80C8-F349-BE8E-6E9A9AAD1101}"/>
              </a:ext>
            </a:extLst>
          </p:cNvPr>
          <p:cNvSpPr>
            <a:spLocks noGrp="1"/>
          </p:cNvSpPr>
          <p:nvPr>
            <p:ph idx="1"/>
          </p:nvPr>
        </p:nvSpPr>
        <p:spPr/>
        <p:txBody>
          <a:bodyPr/>
          <a:lstStyle/>
          <a:p>
            <a:pPr algn="just"/>
            <a:r>
              <a:rPr lang="en-US" dirty="0"/>
              <a:t>It stands for Control Objectives for Information and Related Technologies.</a:t>
            </a:r>
          </a:p>
          <a:p>
            <a:pPr algn="just"/>
            <a:r>
              <a:rPr lang="en-US" dirty="0"/>
              <a:t>The COBIT framework was created by ISACA to bridge the crucial gap between technical issues, business risks and control requirements.</a:t>
            </a:r>
          </a:p>
          <a:p>
            <a:pPr algn="just"/>
            <a:r>
              <a:rPr lang="en-US" dirty="0"/>
              <a:t>COBIT is based on five principles: meeting stakeholder needs, covering the enterprise end-to-end, applying a single integrated framework, enabling a holistic approach, and separating governance from management.</a:t>
            </a:r>
          </a:p>
          <a:p>
            <a:pPr algn="just"/>
            <a:endParaRPr lang="en-US" dirty="0"/>
          </a:p>
        </p:txBody>
      </p:sp>
    </p:spTree>
    <p:extLst>
      <p:ext uri="{BB962C8B-B14F-4D97-AF65-F5344CB8AC3E}">
        <p14:creationId xmlns:p14="http://schemas.microsoft.com/office/powerpoint/2010/main" val="52771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41FC-C218-4E61-A5E7-C12B11A51388}"/>
              </a:ext>
            </a:extLst>
          </p:cNvPr>
          <p:cNvSpPr>
            <a:spLocks noGrp="1"/>
          </p:cNvSpPr>
          <p:nvPr>
            <p:ph type="title"/>
          </p:nvPr>
        </p:nvSpPr>
        <p:spPr/>
        <p:txBody>
          <a:bodyPr>
            <a:normAutofit fontScale="90000"/>
          </a:bodyPr>
          <a:lstStyle/>
          <a:p>
            <a:r>
              <a:rPr lang="en-US" dirty="0"/>
              <a:t>Section 43 - Penalty and compensation for damage to computer, computer system, etc.</a:t>
            </a:r>
            <a:endParaRPr lang="en-IN" dirty="0"/>
          </a:p>
        </p:txBody>
      </p:sp>
      <p:sp>
        <p:nvSpPr>
          <p:cNvPr id="3" name="Content Placeholder 2">
            <a:extLst>
              <a:ext uri="{FF2B5EF4-FFF2-40B4-BE49-F238E27FC236}">
                <a16:creationId xmlns:a16="http://schemas.microsoft.com/office/drawing/2014/main" id="{C4E3B61C-9B1A-4626-8204-B0C38CD979E5}"/>
              </a:ext>
            </a:extLst>
          </p:cNvPr>
          <p:cNvSpPr>
            <a:spLocks noGrp="1"/>
          </p:cNvSpPr>
          <p:nvPr>
            <p:ph idx="1"/>
          </p:nvPr>
        </p:nvSpPr>
        <p:spPr/>
        <p:txBody>
          <a:bodyPr>
            <a:noAutofit/>
          </a:bodyPr>
          <a:lstStyle/>
          <a:p>
            <a:pPr algn="just"/>
            <a:r>
              <a:rPr lang="en-US" sz="2000" dirty="0"/>
              <a:t>If any person without permission of the owner or any other person who is in-charge of a computer, computer system or computer network, or computer resource —</a:t>
            </a:r>
          </a:p>
          <a:p>
            <a:pPr marL="571500" lvl="1" indent="-342900" algn="just">
              <a:buFont typeface="+mj-lt"/>
              <a:buAutoNum type="arabicPeriod"/>
            </a:pPr>
            <a:r>
              <a:rPr lang="en-US" sz="2000" u="sng" dirty="0"/>
              <a:t>Unauthorized access computer</a:t>
            </a:r>
            <a:r>
              <a:rPr lang="en-US" sz="2000" dirty="0"/>
              <a:t>, computer system or computer network;</a:t>
            </a:r>
          </a:p>
          <a:p>
            <a:pPr marL="571500" lvl="1" indent="-342900" algn="just">
              <a:buFont typeface="+mj-lt"/>
              <a:buAutoNum type="arabicPeriod"/>
            </a:pPr>
            <a:r>
              <a:rPr lang="en-US" sz="2000" u="sng" dirty="0"/>
              <a:t>downloads, copies or extracts any data</a:t>
            </a:r>
            <a:r>
              <a:rPr lang="en-US" sz="2000" dirty="0"/>
              <a:t>, computer data base or information from such computer, computer system or computer network including information or data held or stored in any removable storage medium;</a:t>
            </a:r>
          </a:p>
          <a:p>
            <a:pPr marL="571500" lvl="1" indent="-342900" algn="just">
              <a:buFont typeface="+mj-lt"/>
              <a:buAutoNum type="arabicPeriod"/>
            </a:pPr>
            <a:r>
              <a:rPr lang="en-US" sz="2000" u="sng" dirty="0"/>
              <a:t>introduces or causes to be introduced </a:t>
            </a:r>
            <a:r>
              <a:rPr lang="en-US" sz="2000" dirty="0"/>
              <a:t>any computer contaminant or computer </a:t>
            </a:r>
            <a:r>
              <a:rPr lang="en-US" sz="2000" u="sng" dirty="0"/>
              <a:t>virus</a:t>
            </a:r>
            <a:r>
              <a:rPr lang="en-US" sz="2000" dirty="0"/>
              <a:t> into any computer, computer system or computer network;</a:t>
            </a:r>
            <a:endParaRPr lang="en-IN" sz="2000" dirty="0"/>
          </a:p>
        </p:txBody>
      </p:sp>
    </p:spTree>
    <p:extLst>
      <p:ext uri="{BB962C8B-B14F-4D97-AF65-F5344CB8AC3E}">
        <p14:creationId xmlns:p14="http://schemas.microsoft.com/office/powerpoint/2010/main" val="34166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6096-B788-0041-A16E-7B7065331BC1}"/>
              </a:ext>
            </a:extLst>
          </p:cNvPr>
          <p:cNvSpPr>
            <a:spLocks noGrp="1"/>
          </p:cNvSpPr>
          <p:nvPr>
            <p:ph type="title"/>
          </p:nvPr>
        </p:nvSpPr>
        <p:spPr/>
        <p:txBody>
          <a:bodyPr>
            <a:normAutofit/>
          </a:bodyPr>
          <a:lstStyle/>
          <a:p>
            <a:r>
              <a:rPr lang="en-US" dirty="0"/>
              <a:t>HIPAA</a:t>
            </a:r>
          </a:p>
        </p:txBody>
      </p:sp>
      <p:sp>
        <p:nvSpPr>
          <p:cNvPr id="3" name="Content Placeholder 2">
            <a:extLst>
              <a:ext uri="{FF2B5EF4-FFF2-40B4-BE49-F238E27FC236}">
                <a16:creationId xmlns:a16="http://schemas.microsoft.com/office/drawing/2014/main" id="{0B7F9EF6-3612-0147-8B76-19FB5EABA23F}"/>
              </a:ext>
            </a:extLst>
          </p:cNvPr>
          <p:cNvSpPr>
            <a:spLocks noGrp="1"/>
          </p:cNvSpPr>
          <p:nvPr>
            <p:ph idx="1"/>
          </p:nvPr>
        </p:nvSpPr>
        <p:spPr/>
        <p:txBody>
          <a:bodyPr/>
          <a:lstStyle/>
          <a:p>
            <a:pPr algn="just"/>
            <a:r>
              <a:rPr lang="en-US" dirty="0"/>
              <a:t>It stands for Health Insurance Portability and Accountability Act.</a:t>
            </a:r>
          </a:p>
          <a:p>
            <a:pPr algn="just"/>
            <a:r>
              <a:rPr lang="en-US" dirty="0"/>
              <a:t>The Health Insurance Portability and Accountability Act (HIPAA) enacted in 1996 is a set of regulatory standards that aims at safeguarding sensitive patient data from healthcare providers.</a:t>
            </a:r>
          </a:p>
          <a:p>
            <a:pPr algn="just"/>
            <a:r>
              <a:rPr lang="en-US" dirty="0"/>
              <a:t>It is a United States Act of Congress enacted by the 104th United States Congress and signed into law by President Bill Clinton on August 21, 1996.</a:t>
            </a:r>
          </a:p>
          <a:p>
            <a:pPr algn="just"/>
            <a:r>
              <a:rPr lang="en-US" dirty="0"/>
              <a:t>India has its own HIPAA equivalent, the Digital Information Security in Healthcare Act (DISHA). DISHA aims to provide healthcare data security, confidentiality, standardization, and privacy.</a:t>
            </a:r>
          </a:p>
          <a:p>
            <a:endParaRPr lang="en-US" dirty="0"/>
          </a:p>
        </p:txBody>
      </p:sp>
    </p:spTree>
    <p:extLst>
      <p:ext uri="{BB962C8B-B14F-4D97-AF65-F5344CB8AC3E}">
        <p14:creationId xmlns:p14="http://schemas.microsoft.com/office/powerpoint/2010/main" val="201186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3C47-1234-5B49-A1B1-0442D3D5ED82}"/>
              </a:ext>
            </a:extLst>
          </p:cNvPr>
          <p:cNvSpPr>
            <a:spLocks noGrp="1"/>
          </p:cNvSpPr>
          <p:nvPr>
            <p:ph type="title"/>
          </p:nvPr>
        </p:nvSpPr>
        <p:spPr/>
        <p:txBody>
          <a:bodyPr/>
          <a:lstStyle/>
          <a:p>
            <a:r>
              <a:rPr lang="en-US" dirty="0"/>
              <a:t>GDPR</a:t>
            </a:r>
          </a:p>
        </p:txBody>
      </p:sp>
      <p:sp>
        <p:nvSpPr>
          <p:cNvPr id="3" name="Content Placeholder 2">
            <a:extLst>
              <a:ext uri="{FF2B5EF4-FFF2-40B4-BE49-F238E27FC236}">
                <a16:creationId xmlns:a16="http://schemas.microsoft.com/office/drawing/2014/main" id="{17C02829-EDB0-A14D-98E7-F9A86B13E42E}"/>
              </a:ext>
            </a:extLst>
          </p:cNvPr>
          <p:cNvSpPr>
            <a:spLocks noGrp="1"/>
          </p:cNvSpPr>
          <p:nvPr>
            <p:ph idx="1"/>
          </p:nvPr>
        </p:nvSpPr>
        <p:spPr>
          <a:xfrm>
            <a:off x="2231136" y="2638044"/>
            <a:ext cx="7729728" cy="4086313"/>
          </a:xfrm>
        </p:spPr>
        <p:txBody>
          <a:bodyPr>
            <a:normAutofit/>
          </a:bodyPr>
          <a:lstStyle/>
          <a:p>
            <a:pPr algn="just"/>
            <a:r>
              <a:rPr lang="en-US" dirty="0"/>
              <a:t>The General Data Protection Regulation (GDPR) is a European law that sets guidelines for the collection and processing of personal data.</a:t>
            </a:r>
          </a:p>
          <a:p>
            <a:pPr algn="just"/>
            <a:r>
              <a:rPr lang="en-US" dirty="0"/>
              <a:t>The GDPR was approved in 2016 and went into effect in 2018.</a:t>
            </a:r>
          </a:p>
          <a:p>
            <a:pPr algn="just"/>
            <a:r>
              <a:rPr lang="en-US" dirty="0"/>
              <a:t>It replaces the EU Data Protection Directive of 1995.</a:t>
            </a:r>
          </a:p>
          <a:p>
            <a:pPr algn="just"/>
            <a:r>
              <a:rPr lang="en-US" dirty="0"/>
              <a:t>India has followed the EU's GDPR in allowing global digital companies to conduct business under certain conditions. The GDPR applies to Indian companies if they target EU individuals or monitor their behavior.</a:t>
            </a:r>
          </a:p>
          <a:p>
            <a:pPr algn="just"/>
            <a:r>
              <a:rPr lang="en-US" dirty="0"/>
              <a:t>India's Digital Personal Data Protection (DPDP) Act, 2023 is similar to the European Union's (EU) General Data Protection Regulation (GDPR). The DPDP Act is India's first cross-sectoral law on personal data protection. It applies to all organizations that process personal data of individuals located in India, regardless of the organization's location.</a:t>
            </a:r>
          </a:p>
        </p:txBody>
      </p:sp>
    </p:spTree>
    <p:extLst>
      <p:ext uri="{BB962C8B-B14F-4D97-AF65-F5344CB8AC3E}">
        <p14:creationId xmlns:p14="http://schemas.microsoft.com/office/powerpoint/2010/main" val="228890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8637-4CA3-9A4F-9A39-999FBAE1E030}"/>
              </a:ext>
            </a:extLst>
          </p:cNvPr>
          <p:cNvSpPr>
            <a:spLocks noGrp="1"/>
          </p:cNvSpPr>
          <p:nvPr>
            <p:ph type="title"/>
          </p:nvPr>
        </p:nvSpPr>
        <p:spPr/>
        <p:txBody>
          <a:bodyPr/>
          <a:lstStyle/>
          <a:p>
            <a:r>
              <a:rPr lang="en-US" dirty="0"/>
              <a:t>PCI DSS</a:t>
            </a:r>
          </a:p>
        </p:txBody>
      </p:sp>
      <p:sp>
        <p:nvSpPr>
          <p:cNvPr id="3" name="Content Placeholder 2">
            <a:extLst>
              <a:ext uri="{FF2B5EF4-FFF2-40B4-BE49-F238E27FC236}">
                <a16:creationId xmlns:a16="http://schemas.microsoft.com/office/drawing/2014/main" id="{5DD7D44A-4182-B940-981C-F1428697D2CD}"/>
              </a:ext>
            </a:extLst>
          </p:cNvPr>
          <p:cNvSpPr>
            <a:spLocks noGrp="1"/>
          </p:cNvSpPr>
          <p:nvPr>
            <p:ph idx="1"/>
          </p:nvPr>
        </p:nvSpPr>
        <p:spPr>
          <a:xfrm>
            <a:off x="2231136" y="2638044"/>
            <a:ext cx="3705430" cy="3101983"/>
          </a:xfrm>
        </p:spPr>
        <p:txBody>
          <a:bodyPr/>
          <a:lstStyle/>
          <a:p>
            <a:pPr algn="just"/>
            <a:r>
              <a:rPr lang="en-US" dirty="0"/>
              <a:t>It stands for Payment Card Industry Data Security Standard. </a:t>
            </a:r>
          </a:p>
          <a:p>
            <a:pPr algn="just"/>
            <a:r>
              <a:rPr lang="en-US" dirty="0"/>
              <a:t>PCI DSS compliance is a set of requirements for companies that process, store, or transmit credit card information. It's a global security standard that sets a baseline level of protection for consumers and helps reduce fraud and data breaches. </a:t>
            </a:r>
          </a:p>
          <a:p>
            <a:pPr algn="just"/>
            <a:endParaRPr lang="en-US" dirty="0"/>
          </a:p>
        </p:txBody>
      </p:sp>
      <p:pic>
        <p:nvPicPr>
          <p:cNvPr id="1026" name="Picture 2" descr="PCI DSS requirements">
            <a:extLst>
              <a:ext uri="{FF2B5EF4-FFF2-40B4-BE49-F238E27FC236}">
                <a16:creationId xmlns:a16="http://schemas.microsoft.com/office/drawing/2014/main" id="{5EE56BFF-2971-2B4B-974B-77155D916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43857"/>
            <a:ext cx="4023971" cy="394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01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7677D-383B-40A1-9F36-BCCAD6B9749E}"/>
              </a:ext>
            </a:extLst>
          </p:cNvPr>
          <p:cNvSpPr txBox="1"/>
          <p:nvPr/>
        </p:nvSpPr>
        <p:spPr>
          <a:xfrm>
            <a:off x="164893" y="374754"/>
            <a:ext cx="11907134" cy="6370975"/>
          </a:xfrm>
          <a:prstGeom prst="rect">
            <a:avLst/>
          </a:prstGeom>
          <a:noFill/>
        </p:spPr>
        <p:txBody>
          <a:bodyPr wrap="square" rtlCol="0">
            <a:spAutoFit/>
          </a:bodyPr>
          <a:lstStyle/>
          <a:p>
            <a:pPr marL="342900" indent="-342900" algn="just">
              <a:buFont typeface="+mj-lt"/>
              <a:buAutoNum type="arabicPeriod" startAt="4"/>
            </a:pPr>
            <a:r>
              <a:rPr lang="en-US" sz="2400" u="sng" dirty="0"/>
              <a:t>damages or causes to be damaged any computer</a:t>
            </a:r>
            <a:r>
              <a:rPr lang="en-US" sz="2400" dirty="0"/>
              <a:t>, computer system or computer network, data, computer data base or any other </a:t>
            </a:r>
            <a:r>
              <a:rPr lang="en-US" sz="2400" dirty="0" err="1"/>
              <a:t>programmes</a:t>
            </a:r>
            <a:r>
              <a:rPr lang="en-US" sz="2400" dirty="0"/>
              <a:t> residing in such computer, computer system or computer network;</a:t>
            </a:r>
          </a:p>
          <a:p>
            <a:pPr marL="342900" indent="-342900" algn="just">
              <a:buFont typeface="+mj-lt"/>
              <a:buAutoNum type="arabicPeriod" startAt="4"/>
            </a:pPr>
            <a:r>
              <a:rPr lang="en-US" sz="2400" u="sng" dirty="0"/>
              <a:t>disrupts or causes disruption of any computer</a:t>
            </a:r>
            <a:r>
              <a:rPr lang="en-US" sz="2400" dirty="0"/>
              <a:t>, computer system or computer network;</a:t>
            </a:r>
          </a:p>
          <a:p>
            <a:pPr marL="342900" indent="-342900" algn="just">
              <a:buFont typeface="+mj-lt"/>
              <a:buAutoNum type="arabicPeriod" startAt="4"/>
            </a:pPr>
            <a:r>
              <a:rPr lang="en-US" sz="2400" u="sng" dirty="0"/>
              <a:t>Denies or causes the denial of access </a:t>
            </a:r>
            <a:r>
              <a:rPr lang="en-US" sz="2400" dirty="0"/>
              <a:t>to any person authorized to access any computer, computer system or computer network by any means; provides any assistance to any person to facilitate access to a computer, computer system or computer network in contravention of the provisions of this Act, rules or regulations made thereunder;</a:t>
            </a:r>
          </a:p>
          <a:p>
            <a:pPr marL="342900" indent="-342900" algn="just">
              <a:buFont typeface="+mj-lt"/>
              <a:buAutoNum type="arabicPeriod" startAt="4"/>
            </a:pPr>
            <a:r>
              <a:rPr lang="en-US" sz="2400" u="sng" dirty="0"/>
              <a:t>Charges the services availed of by a person to the account of another person </a:t>
            </a:r>
            <a:r>
              <a:rPr lang="en-US" sz="2400" dirty="0"/>
              <a:t>by tampering with or manipulating any computer, computer system, or computer network, he shall be liable to pay damages by way of compensation to the person so affected.</a:t>
            </a:r>
          </a:p>
          <a:p>
            <a:pPr marL="342900" indent="-342900" algn="just">
              <a:buFont typeface="+mj-lt"/>
              <a:buAutoNum type="arabicPeriod" startAt="4"/>
            </a:pPr>
            <a:r>
              <a:rPr lang="en-US" sz="2400" u="sng" dirty="0"/>
              <a:t>destroys, deletes or alters any information residing in a computer resource </a:t>
            </a:r>
            <a:r>
              <a:rPr lang="en-US" sz="2400" dirty="0"/>
              <a:t>or diminishes its value or utility or affects it injuriously by any means;</a:t>
            </a:r>
          </a:p>
          <a:p>
            <a:pPr marL="342900" indent="-342900" algn="just">
              <a:buFont typeface="+mj-lt"/>
              <a:buAutoNum type="arabicPeriod" startAt="4"/>
            </a:pPr>
            <a:r>
              <a:rPr lang="en-US" sz="2400" u="sng" dirty="0"/>
              <a:t>steal, conceals, destroys or alters or causes any person to steal, conceal, destroy </a:t>
            </a:r>
            <a:r>
              <a:rPr lang="en-US" sz="2400" dirty="0"/>
              <a:t>or alter any computer source code used for a computer resource with an intention to cause damage;</a:t>
            </a:r>
          </a:p>
          <a:p>
            <a:pPr marL="342900" indent="-342900" algn="just">
              <a:buFont typeface="Arial" panose="020B0604020202020204" pitchFamily="34" charset="0"/>
              <a:buChar char="•"/>
            </a:pPr>
            <a:r>
              <a:rPr lang="en-US" sz="2400" dirty="0"/>
              <a:t>imprisonment for a term which may extend to three years or with fine which may extend to five lakh rupees or with both.</a:t>
            </a:r>
            <a:endParaRPr lang="en-IN" sz="2400" dirty="0"/>
          </a:p>
        </p:txBody>
      </p:sp>
    </p:spTree>
    <p:extLst>
      <p:ext uri="{BB962C8B-B14F-4D97-AF65-F5344CB8AC3E}">
        <p14:creationId xmlns:p14="http://schemas.microsoft.com/office/powerpoint/2010/main" val="129539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CD25-864F-493A-993C-32B62D91E359}"/>
              </a:ext>
            </a:extLst>
          </p:cNvPr>
          <p:cNvSpPr>
            <a:spLocks noGrp="1"/>
          </p:cNvSpPr>
          <p:nvPr>
            <p:ph type="title"/>
          </p:nvPr>
        </p:nvSpPr>
        <p:spPr/>
        <p:txBody>
          <a:bodyPr/>
          <a:lstStyle/>
          <a:p>
            <a:r>
              <a:rPr lang="en-US" dirty="0"/>
              <a:t>Section 65 – Tampering with computer source documents</a:t>
            </a:r>
            <a:endParaRPr lang="en-IN" dirty="0"/>
          </a:p>
        </p:txBody>
      </p:sp>
      <p:sp>
        <p:nvSpPr>
          <p:cNvPr id="3" name="Content Placeholder 2">
            <a:extLst>
              <a:ext uri="{FF2B5EF4-FFF2-40B4-BE49-F238E27FC236}">
                <a16:creationId xmlns:a16="http://schemas.microsoft.com/office/drawing/2014/main" id="{9FA4AD3E-5392-4A30-B3F0-0D29221021A4}"/>
              </a:ext>
            </a:extLst>
          </p:cNvPr>
          <p:cNvSpPr>
            <a:spLocks noGrp="1"/>
          </p:cNvSpPr>
          <p:nvPr>
            <p:ph idx="1"/>
          </p:nvPr>
        </p:nvSpPr>
        <p:spPr/>
        <p:txBody>
          <a:bodyPr>
            <a:noAutofit/>
          </a:bodyPr>
          <a:lstStyle/>
          <a:p>
            <a:pPr algn="just"/>
            <a:r>
              <a:rPr lang="en-US" sz="2400" dirty="0"/>
              <a:t>Whoever knowingly or intentionally conceals, destroys or alters or intentionally or knowingly causes another to conceal, destroy, or alter any computer source code used for a computer, computer program, computer system or computer network, when the computer source code is required to be kept or maintained by law for the time being in force, shall be punishable.</a:t>
            </a:r>
          </a:p>
          <a:p>
            <a:pPr algn="just"/>
            <a:r>
              <a:rPr lang="en-US" sz="2400" dirty="0"/>
              <a:t>Imprisonment up to three years, or with fine which may extend up to two lakh rupees, or with both.</a:t>
            </a:r>
            <a:endParaRPr lang="en-IN" sz="2400" dirty="0"/>
          </a:p>
        </p:txBody>
      </p:sp>
    </p:spTree>
    <p:extLst>
      <p:ext uri="{BB962C8B-B14F-4D97-AF65-F5344CB8AC3E}">
        <p14:creationId xmlns:p14="http://schemas.microsoft.com/office/powerpoint/2010/main" val="232667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3C8A-2586-4E84-94E9-6072EDD3A275}"/>
              </a:ext>
            </a:extLst>
          </p:cNvPr>
          <p:cNvSpPr>
            <a:spLocks noGrp="1"/>
          </p:cNvSpPr>
          <p:nvPr>
            <p:ph type="title"/>
          </p:nvPr>
        </p:nvSpPr>
        <p:spPr/>
        <p:txBody>
          <a:bodyPr>
            <a:normAutofit fontScale="90000"/>
          </a:bodyPr>
          <a:lstStyle/>
          <a:p>
            <a:r>
              <a:rPr lang="en-US" dirty="0"/>
              <a:t>Section 66A – Punishment for sending offensive messages through communication service</a:t>
            </a:r>
            <a:endParaRPr lang="en-IN" dirty="0"/>
          </a:p>
        </p:txBody>
      </p:sp>
      <p:sp>
        <p:nvSpPr>
          <p:cNvPr id="3" name="Content Placeholder 2">
            <a:extLst>
              <a:ext uri="{FF2B5EF4-FFF2-40B4-BE49-F238E27FC236}">
                <a16:creationId xmlns:a16="http://schemas.microsoft.com/office/drawing/2014/main" id="{FA35CFED-EF7A-4ADB-9F6C-0D2D8BE66733}"/>
              </a:ext>
            </a:extLst>
          </p:cNvPr>
          <p:cNvSpPr>
            <a:spLocks noGrp="1"/>
          </p:cNvSpPr>
          <p:nvPr>
            <p:ph idx="1"/>
          </p:nvPr>
        </p:nvSpPr>
        <p:spPr>
          <a:xfrm>
            <a:off x="2231135" y="2153412"/>
            <a:ext cx="8051853" cy="3586615"/>
          </a:xfrm>
        </p:spPr>
        <p:txBody>
          <a:bodyPr>
            <a:noAutofit/>
          </a:bodyPr>
          <a:lstStyle/>
          <a:p>
            <a:pPr algn="just"/>
            <a:r>
              <a:rPr lang="en-US" sz="2200" dirty="0"/>
              <a:t>Any information that is grossly offensive or has menacing character; or</a:t>
            </a:r>
          </a:p>
          <a:p>
            <a:pPr algn="just"/>
            <a:r>
              <a:rPr lang="en-US" sz="2200" dirty="0"/>
              <a:t>Any information which he knows to be false, but for the purpose of causing annoyance, inconvenience, danger, obstruction, insult, injury, criminal intimidation, enmity, hatred or ill will, persistently by making use of such computer resource or a communication device; or</a:t>
            </a:r>
          </a:p>
          <a:p>
            <a:pPr algn="just"/>
            <a:r>
              <a:rPr lang="en-US" sz="2200" dirty="0"/>
              <a:t>Any electronic mail or electronic mail message for the purpose of causing annoyance or inconvenience or to deceive or to mislead the addressee or recipient about the origin of such messages.</a:t>
            </a:r>
          </a:p>
          <a:p>
            <a:pPr algn="just"/>
            <a:r>
              <a:rPr lang="en-US" sz="2200" dirty="0"/>
              <a:t>Shall be punishable with imprisonment for a term which may extend to three years and with fine.</a:t>
            </a:r>
            <a:endParaRPr lang="en-IN" sz="2200" dirty="0"/>
          </a:p>
        </p:txBody>
      </p:sp>
    </p:spTree>
    <p:extLst>
      <p:ext uri="{BB962C8B-B14F-4D97-AF65-F5344CB8AC3E}">
        <p14:creationId xmlns:p14="http://schemas.microsoft.com/office/powerpoint/2010/main" val="168906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65D-9926-433A-B05A-1D3B6313467F}"/>
              </a:ext>
            </a:extLst>
          </p:cNvPr>
          <p:cNvSpPr>
            <a:spLocks noGrp="1"/>
          </p:cNvSpPr>
          <p:nvPr>
            <p:ph type="title"/>
          </p:nvPr>
        </p:nvSpPr>
        <p:spPr/>
        <p:txBody>
          <a:bodyPr>
            <a:normAutofit fontScale="90000"/>
          </a:bodyPr>
          <a:lstStyle/>
          <a:p>
            <a:r>
              <a:rPr lang="en-US" dirty="0"/>
              <a:t>Section 66B – Punishment for dishonestly receiving stolen computer</a:t>
            </a:r>
            <a:endParaRPr lang="en-IN" dirty="0"/>
          </a:p>
        </p:txBody>
      </p:sp>
      <p:sp>
        <p:nvSpPr>
          <p:cNvPr id="3" name="Content Placeholder 2">
            <a:extLst>
              <a:ext uri="{FF2B5EF4-FFF2-40B4-BE49-F238E27FC236}">
                <a16:creationId xmlns:a16="http://schemas.microsoft.com/office/drawing/2014/main" id="{36B54517-68E2-48AA-9480-AA31EE8A0FC0}"/>
              </a:ext>
            </a:extLst>
          </p:cNvPr>
          <p:cNvSpPr>
            <a:spLocks noGrp="1"/>
          </p:cNvSpPr>
          <p:nvPr>
            <p:ph idx="1"/>
          </p:nvPr>
        </p:nvSpPr>
        <p:spPr/>
        <p:txBody>
          <a:bodyPr>
            <a:normAutofit/>
          </a:bodyPr>
          <a:lstStyle/>
          <a:p>
            <a:pPr algn="just"/>
            <a:r>
              <a:rPr lang="en-US" sz="2400" dirty="0"/>
              <a:t>Whoever dishonestly received or retains any stolen computer resource or communication device knowing or having reason to believe the same to be stolen computer resource or communication device, shall be punished.</a:t>
            </a:r>
          </a:p>
          <a:p>
            <a:pPr algn="just"/>
            <a:r>
              <a:rPr lang="en-US" sz="2400" dirty="0"/>
              <a:t>Imprisonment of either description for a term which may extend to three years or with fine which may extend to rupees one lakh or with both.</a:t>
            </a:r>
            <a:endParaRPr lang="en-IN" sz="2400" dirty="0"/>
          </a:p>
        </p:txBody>
      </p:sp>
    </p:spTree>
    <p:extLst>
      <p:ext uri="{BB962C8B-B14F-4D97-AF65-F5344CB8AC3E}">
        <p14:creationId xmlns:p14="http://schemas.microsoft.com/office/powerpoint/2010/main" val="1900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C22E-65E7-4227-B484-3A73E2CE8966}"/>
              </a:ext>
            </a:extLst>
          </p:cNvPr>
          <p:cNvSpPr>
            <a:spLocks noGrp="1"/>
          </p:cNvSpPr>
          <p:nvPr>
            <p:ph type="title"/>
          </p:nvPr>
        </p:nvSpPr>
        <p:spPr/>
        <p:txBody>
          <a:bodyPr/>
          <a:lstStyle/>
          <a:p>
            <a:r>
              <a:rPr lang="en-US" dirty="0"/>
              <a:t>Section 66C &amp; 66D – Punishment for identity theft</a:t>
            </a:r>
            <a:endParaRPr lang="en-IN" dirty="0"/>
          </a:p>
        </p:txBody>
      </p:sp>
      <p:sp>
        <p:nvSpPr>
          <p:cNvPr id="3" name="Content Placeholder 2">
            <a:extLst>
              <a:ext uri="{FF2B5EF4-FFF2-40B4-BE49-F238E27FC236}">
                <a16:creationId xmlns:a16="http://schemas.microsoft.com/office/drawing/2014/main" id="{6DC00FEF-A1D3-49FF-A94E-374D4953B77A}"/>
              </a:ext>
            </a:extLst>
          </p:cNvPr>
          <p:cNvSpPr>
            <a:spLocks noGrp="1"/>
          </p:cNvSpPr>
          <p:nvPr>
            <p:ph idx="1"/>
          </p:nvPr>
        </p:nvSpPr>
        <p:spPr/>
        <p:txBody>
          <a:bodyPr>
            <a:normAutofit/>
          </a:bodyPr>
          <a:lstStyle/>
          <a:p>
            <a:pPr algn="just"/>
            <a:r>
              <a:rPr lang="en-US" sz="2400" dirty="0"/>
              <a:t>Whoever, fraudulently or dishonestly make use of the electronic signature, password or any other unique identification feature of any other person, shall be punished.</a:t>
            </a:r>
          </a:p>
          <a:p>
            <a:pPr algn="just"/>
            <a:r>
              <a:rPr lang="en-US" sz="2400" dirty="0"/>
              <a:t>Imprisonment of either description for a term which may extend to three years and shall also be liable to fine with may extend to rupees one lakh.</a:t>
            </a:r>
            <a:endParaRPr lang="en-IN" sz="2400" dirty="0"/>
          </a:p>
        </p:txBody>
      </p:sp>
    </p:spTree>
    <p:extLst>
      <p:ext uri="{BB962C8B-B14F-4D97-AF65-F5344CB8AC3E}">
        <p14:creationId xmlns:p14="http://schemas.microsoft.com/office/powerpoint/2010/main" val="21115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CDB0-5B9D-4A75-950C-2671476948F3}"/>
              </a:ext>
            </a:extLst>
          </p:cNvPr>
          <p:cNvSpPr>
            <a:spLocks noGrp="1"/>
          </p:cNvSpPr>
          <p:nvPr>
            <p:ph type="title"/>
          </p:nvPr>
        </p:nvSpPr>
        <p:spPr/>
        <p:txBody>
          <a:bodyPr/>
          <a:lstStyle/>
          <a:p>
            <a:r>
              <a:rPr lang="en-US" dirty="0"/>
              <a:t>Section 66E – punishment for violation of privacy </a:t>
            </a:r>
            <a:endParaRPr lang="en-IN" dirty="0"/>
          </a:p>
        </p:txBody>
      </p:sp>
      <p:sp>
        <p:nvSpPr>
          <p:cNvPr id="3" name="Content Placeholder 2">
            <a:extLst>
              <a:ext uri="{FF2B5EF4-FFF2-40B4-BE49-F238E27FC236}">
                <a16:creationId xmlns:a16="http://schemas.microsoft.com/office/drawing/2014/main" id="{B072B315-FC0D-45C1-9F86-E48A09805989}"/>
              </a:ext>
            </a:extLst>
          </p:cNvPr>
          <p:cNvSpPr>
            <a:spLocks noGrp="1"/>
          </p:cNvSpPr>
          <p:nvPr>
            <p:ph idx="1"/>
          </p:nvPr>
        </p:nvSpPr>
        <p:spPr/>
        <p:txBody>
          <a:bodyPr>
            <a:normAutofit/>
          </a:bodyPr>
          <a:lstStyle/>
          <a:p>
            <a:pPr algn="just"/>
            <a:r>
              <a:rPr lang="en-US" sz="2400" dirty="0"/>
              <a:t>Whoever, intentionally or knowingly captures, publishes or transmits the image of a private area of any person without his or her consent, under circumstances violating the privacy of that person, shall be punished.</a:t>
            </a:r>
          </a:p>
          <a:p>
            <a:pPr algn="just"/>
            <a:r>
              <a:rPr lang="en-US" sz="2400" dirty="0"/>
              <a:t>Imprisonment which may extend to three years or with fine not exceeding two lakh rupees, or with both.</a:t>
            </a:r>
            <a:endParaRPr lang="en-IN" sz="2400" dirty="0"/>
          </a:p>
        </p:txBody>
      </p:sp>
    </p:spTree>
    <p:extLst>
      <p:ext uri="{BB962C8B-B14F-4D97-AF65-F5344CB8AC3E}">
        <p14:creationId xmlns:p14="http://schemas.microsoft.com/office/powerpoint/2010/main" val="38708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54F2-BA01-443F-942F-BFA2CB1C41CB}"/>
              </a:ext>
            </a:extLst>
          </p:cNvPr>
          <p:cNvSpPr>
            <a:spLocks noGrp="1"/>
          </p:cNvSpPr>
          <p:nvPr>
            <p:ph type="title"/>
          </p:nvPr>
        </p:nvSpPr>
        <p:spPr/>
        <p:txBody>
          <a:bodyPr>
            <a:normAutofit fontScale="90000"/>
          </a:bodyPr>
          <a:lstStyle/>
          <a:p>
            <a:r>
              <a:rPr lang="en-US" dirty="0"/>
              <a:t>Section 67 – punishment for publishing or transmitting obscene material in electronic form</a:t>
            </a:r>
            <a:endParaRPr lang="en-IN" dirty="0"/>
          </a:p>
        </p:txBody>
      </p:sp>
      <p:sp>
        <p:nvSpPr>
          <p:cNvPr id="3" name="Content Placeholder 2">
            <a:extLst>
              <a:ext uri="{FF2B5EF4-FFF2-40B4-BE49-F238E27FC236}">
                <a16:creationId xmlns:a16="http://schemas.microsoft.com/office/drawing/2014/main" id="{F7AC350B-5D88-43CD-BC0D-07C24FFE8CEA}"/>
              </a:ext>
            </a:extLst>
          </p:cNvPr>
          <p:cNvSpPr>
            <a:spLocks noGrp="1"/>
          </p:cNvSpPr>
          <p:nvPr>
            <p:ph idx="1"/>
          </p:nvPr>
        </p:nvSpPr>
        <p:spPr/>
        <p:txBody>
          <a:bodyPr>
            <a:noAutofit/>
          </a:bodyPr>
          <a:lstStyle/>
          <a:p>
            <a:pPr algn="just"/>
            <a:r>
              <a:rPr lang="en-US" sz="2000" dirty="0"/>
              <a:t>Whoever publishes or transmits or causes to be published or transmitted in the electronic form, any material which is lascivious or appeals to the prurient interest or if its effect is such as to tend to deprave and corrupt persons who are likely, having regard to all relevant circumstances, to read, see or hear the matter contained or embodied in it, shall be punished.</a:t>
            </a:r>
          </a:p>
          <a:p>
            <a:pPr algn="just"/>
            <a:r>
              <a:rPr lang="en-US" sz="2000" dirty="0"/>
              <a:t>First conviction with imprisonment of either description for a term which may extend to three years and with fine which may extend to five lakh rupees or both.</a:t>
            </a:r>
          </a:p>
          <a:p>
            <a:pPr algn="just"/>
            <a:r>
              <a:rPr lang="en-US" sz="2000" dirty="0"/>
              <a:t>In the event of second or subsequent conviction with imprisonment of either description for a term which may extend to five years and also with fine which may extend to ten lakh rupees.</a:t>
            </a:r>
            <a:endParaRPr lang="en-IN" sz="2000" dirty="0"/>
          </a:p>
        </p:txBody>
      </p:sp>
    </p:spTree>
    <p:extLst>
      <p:ext uri="{BB962C8B-B14F-4D97-AF65-F5344CB8AC3E}">
        <p14:creationId xmlns:p14="http://schemas.microsoft.com/office/powerpoint/2010/main" val="14364362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29</TotalTime>
  <Words>1925</Words>
  <Application>Microsoft Macintosh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Parcel</vt:lpstr>
      <vt:lpstr>IT Act 2000/2008</vt:lpstr>
      <vt:lpstr>Section 43 - Penalty and compensation for damage to computer, computer system, etc.</vt:lpstr>
      <vt:lpstr>PowerPoint Presentation</vt:lpstr>
      <vt:lpstr>Section 65 – Tampering with computer source documents</vt:lpstr>
      <vt:lpstr>Section 66A – Punishment for sending offensive messages through communication service</vt:lpstr>
      <vt:lpstr>Section 66B – Punishment for dishonestly receiving stolen computer</vt:lpstr>
      <vt:lpstr>Section 66C &amp; 66D – Punishment for identity theft</vt:lpstr>
      <vt:lpstr>Section 66E – punishment for violation of privacy </vt:lpstr>
      <vt:lpstr>Section 67 – punishment for publishing or transmitting obscene material in electronic form</vt:lpstr>
      <vt:lpstr>Section 67a – punishment for publishing or transmitting of material containing sexually explicit act</vt:lpstr>
      <vt:lpstr>Section 67B – punishment for publishing or transmitting of material depicting child in sexually explicit act</vt:lpstr>
      <vt:lpstr>Section 71 – penalty for misrepresentation</vt:lpstr>
      <vt:lpstr>Section 72 – penalty for breach of confidentiality and privacy</vt:lpstr>
      <vt:lpstr>Section 72a – punishment for disclosure of information in breach of lawful contract</vt:lpstr>
      <vt:lpstr>Section 74 – publication for fraudulent purpose</vt:lpstr>
      <vt:lpstr>Auditing Standards and Frameworks</vt:lpstr>
      <vt:lpstr>Overview</vt:lpstr>
      <vt:lpstr>ISO/IEC 27001</vt:lpstr>
      <vt:lpstr>COBIT</vt:lpstr>
      <vt:lpstr>HIPAA</vt:lpstr>
      <vt:lpstr>GDPR</vt:lpstr>
      <vt:lpstr>PCI DSS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Act 2000/2008</dc:title>
  <dc:creator>Raihan Patel</dc:creator>
  <cp:lastModifiedBy>Raihan Patel</cp:lastModifiedBy>
  <cp:revision>1</cp:revision>
  <dcterms:created xsi:type="dcterms:W3CDTF">2023-12-17T14:12:58Z</dcterms:created>
  <dcterms:modified xsi:type="dcterms:W3CDTF">2023-12-17T14:42:16Z</dcterms:modified>
</cp:coreProperties>
</file>