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6" r:id="rId5"/>
    <p:sldId id="261" r:id="rId6"/>
    <p:sldId id="262" r:id="rId7"/>
    <p:sldId id="258" r:id="rId8"/>
    <p:sldId id="263" r:id="rId9"/>
    <p:sldId id="264" r:id="rId10"/>
    <p:sldId id="25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1B7E-7031-4DBE-9F3F-F242AD41B7B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CEE7-D4A0-41B2-8FF2-34A8B041BC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Enumeration is defined as a process which establishes an active connection to the target hosts to discover potential attack vectors in the system, and the same can be used for further exploitation of the system.</a:t>
            </a:r>
            <a:endParaRPr lang="en-US" dirty="0" smtClean="0"/>
          </a:p>
          <a:p>
            <a:r>
              <a:rPr lang="en-US" dirty="0"/>
              <a:t>Enumeration is used to </a:t>
            </a:r>
            <a:r>
              <a:rPr lang="en-US" dirty="0" smtClean="0"/>
              <a:t>gather</a:t>
            </a:r>
            <a:endParaRPr lang="en-US" dirty="0" smtClean="0"/>
          </a:p>
          <a:p>
            <a:pPr lvl="1"/>
            <a:r>
              <a:rPr lang="en-US" dirty="0"/>
              <a:t>Usernames, group names</a:t>
            </a:r>
            <a:endParaRPr lang="en-US" dirty="0"/>
          </a:p>
          <a:p>
            <a:pPr lvl="1"/>
            <a:r>
              <a:rPr lang="en-US" dirty="0"/>
              <a:t>Hostnames</a:t>
            </a:r>
            <a:endParaRPr lang="en-US" dirty="0"/>
          </a:p>
          <a:p>
            <a:pPr lvl="1"/>
            <a:r>
              <a:rPr lang="en-US" dirty="0"/>
              <a:t>Network shares and </a:t>
            </a:r>
            <a:r>
              <a:rPr lang="en-US" dirty="0" smtClean="0"/>
              <a:t>services</a:t>
            </a:r>
            <a:endParaRPr lang="en-US" dirty="0" smtClean="0"/>
          </a:p>
          <a:p>
            <a:pPr lvl="1"/>
            <a:r>
              <a:rPr lang="en-US" dirty="0"/>
              <a:t>SNMP and DNS details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MITRE Corporation operates CWE, and the National Cyber Security Division and US-CERT support it. CWE has over 600 categories detailing different types of vulnerabilities and bugs.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44" y="1285860"/>
            <a:ext cx="7829608" cy="557214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err="1">
                <a:latin typeface="+mj-lt"/>
              </a:rPr>
              <a:t>NetBios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enumeration- (Network Basic I/O System)</a:t>
            </a:r>
            <a:endParaRPr lang="en-US" sz="2600" dirty="0" smtClean="0">
              <a:latin typeface="+mj-lt"/>
            </a:endParaRPr>
          </a:p>
          <a:p>
            <a:pPr lvl="1"/>
            <a:r>
              <a:rPr lang="en-US" sz="2200" dirty="0" smtClean="0">
                <a:latin typeface="+mj-lt"/>
              </a:rPr>
              <a:t>Hyena, Super Scan, </a:t>
            </a:r>
            <a:r>
              <a:rPr lang="en-US" sz="2200" dirty="0" err="1" smtClean="0">
                <a:latin typeface="+mj-lt"/>
              </a:rPr>
              <a:t>winfingerprints</a:t>
            </a:r>
            <a:r>
              <a:rPr lang="en-US" sz="2200" dirty="0" smtClean="0">
                <a:latin typeface="+mj-lt"/>
              </a:rPr>
              <a:t> etc.</a:t>
            </a:r>
            <a:endParaRPr lang="en-US" sz="2200" dirty="0" smtClean="0">
              <a:latin typeface="+mj-lt"/>
            </a:endParaRPr>
          </a:p>
          <a:p>
            <a:pPr lvl="1"/>
            <a:endParaRPr lang="en-US" sz="2200" dirty="0">
              <a:latin typeface="+mj-lt"/>
            </a:endParaRPr>
          </a:p>
          <a:p>
            <a:r>
              <a:rPr lang="en-US" sz="2600" dirty="0">
                <a:latin typeface="+mj-lt"/>
              </a:rPr>
              <a:t>SNMP </a:t>
            </a:r>
            <a:r>
              <a:rPr lang="en-US" sz="2600" dirty="0" smtClean="0">
                <a:latin typeface="+mj-lt"/>
              </a:rPr>
              <a:t>enumeration-(Simple Network Management protocol)</a:t>
            </a:r>
            <a:endParaRPr lang="en-US" sz="2600" dirty="0" smtClean="0">
              <a:latin typeface="+mj-lt"/>
            </a:endParaRPr>
          </a:p>
          <a:p>
            <a:pPr lvl="1"/>
            <a:r>
              <a:rPr lang="en-US" sz="2200" dirty="0" err="1" smtClean="0">
                <a:latin typeface="+mj-lt"/>
              </a:rPr>
              <a:t>SolarWinds,SNScan,SNMP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Scanner,NS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Auditour</a:t>
            </a:r>
            <a:r>
              <a:rPr lang="en-US" sz="2200" dirty="0" smtClean="0">
                <a:latin typeface="+mj-lt"/>
              </a:rPr>
              <a:t>  etc.</a:t>
            </a:r>
            <a:endParaRPr lang="en-US" sz="2200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LDAP enumeration(Light Weight Directory Access Protocol)</a:t>
            </a:r>
            <a:endParaRPr lang="en-US" sz="2600" dirty="0" smtClean="0">
              <a:latin typeface="+mj-lt"/>
            </a:endParaRPr>
          </a:p>
          <a:p>
            <a:pPr lvl="1"/>
            <a:r>
              <a:rPr lang="en-US" sz="2200" dirty="0" err="1" smtClean="0">
                <a:latin typeface="+mj-lt"/>
              </a:rPr>
              <a:t>JXPlorer,Softerra</a:t>
            </a:r>
            <a:r>
              <a:rPr lang="en-US" sz="2200" dirty="0" smtClean="0">
                <a:latin typeface="+mj-lt"/>
              </a:rPr>
              <a:t> LADP Administrator etc.</a:t>
            </a:r>
            <a:endParaRPr lang="en-US" sz="2200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NTP enumeration(Network Time Protocol)</a:t>
            </a:r>
            <a:endParaRPr lang="en-US" sz="2600" dirty="0" smtClean="0">
              <a:latin typeface="+mj-lt"/>
            </a:endParaRPr>
          </a:p>
          <a:p>
            <a:pPr lvl="1"/>
            <a:r>
              <a:rPr lang="en-US" sz="2200" dirty="0" err="1" smtClean="0">
                <a:latin typeface="+mj-lt"/>
              </a:rPr>
              <a:t>Ntpdc,ntptrace,Ntpq</a:t>
            </a:r>
            <a:r>
              <a:rPr lang="en-US" sz="2200" dirty="0" smtClean="0">
                <a:latin typeface="+mj-lt"/>
              </a:rPr>
              <a:t>  etc.</a:t>
            </a:r>
            <a:endParaRPr lang="en-US" sz="2200" dirty="0" smtClean="0">
              <a:latin typeface="+mj-lt"/>
            </a:endParaRPr>
          </a:p>
          <a:p>
            <a:pPr lvl="1"/>
            <a:endParaRPr lang="en-US" sz="2200" dirty="0">
              <a:latin typeface="+mj-lt"/>
            </a:endParaRPr>
          </a:p>
          <a:p>
            <a:r>
              <a:rPr lang="en-US" sz="2600" dirty="0">
                <a:latin typeface="+mj-lt"/>
              </a:rPr>
              <a:t>SMTP </a:t>
            </a:r>
            <a:r>
              <a:rPr lang="en-US" sz="2600" dirty="0" smtClean="0">
                <a:latin typeface="+mj-lt"/>
              </a:rPr>
              <a:t>enumeration</a:t>
            </a:r>
            <a:endParaRPr lang="en-US" sz="2600" dirty="0" smtClean="0">
              <a:latin typeface="+mj-lt"/>
            </a:endParaRPr>
          </a:p>
          <a:p>
            <a:pPr lvl="1"/>
            <a:r>
              <a:rPr lang="en-US" sz="2200" dirty="0" err="1" smtClean="0">
                <a:latin typeface="+mj-lt"/>
              </a:rPr>
              <a:t>NetScan</a:t>
            </a:r>
            <a:r>
              <a:rPr lang="en-US" sz="2200" dirty="0" smtClean="0">
                <a:latin typeface="+mj-lt"/>
              </a:rPr>
              <a:t> Tools Pro</a:t>
            </a:r>
            <a:endParaRPr lang="en-US" sz="2200" dirty="0" smtClean="0">
              <a:latin typeface="+mj-lt"/>
            </a:endParaRPr>
          </a:p>
          <a:p>
            <a:pPr lvl="1"/>
            <a:r>
              <a:rPr lang="en-US" sz="2200" dirty="0" smtClean="0">
                <a:latin typeface="+mj-lt"/>
              </a:rPr>
              <a:t>SMTP User </a:t>
            </a:r>
            <a:r>
              <a:rPr lang="en-US" sz="2200" dirty="0" err="1" smtClean="0">
                <a:latin typeface="+mj-lt"/>
              </a:rPr>
              <a:t>Enum</a:t>
            </a:r>
            <a:endParaRPr lang="en-US" sz="2200" dirty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smtClean="0"/>
              <a:t>enumeration</a:t>
            </a:r>
            <a:endParaRPr lang="en-US" dirty="0" smtClean="0"/>
          </a:p>
          <a:p>
            <a:pPr lvl="1"/>
            <a:r>
              <a:rPr lang="en-US" dirty="0" err="1" smtClean="0"/>
              <a:t>Nslookup</a:t>
            </a:r>
            <a:r>
              <a:rPr lang="en-US" dirty="0" smtClean="0"/>
              <a:t>, DNS Dumpster, DNS Recon etc</a:t>
            </a:r>
            <a:endParaRPr lang="en-US" dirty="0"/>
          </a:p>
          <a:p>
            <a:r>
              <a:rPr lang="en-US" dirty="0"/>
              <a:t>Windows </a:t>
            </a:r>
            <a:r>
              <a:rPr lang="en-US" dirty="0" smtClean="0"/>
              <a:t>enumeration</a:t>
            </a:r>
            <a:endParaRPr lang="en-US" dirty="0" smtClean="0"/>
          </a:p>
          <a:p>
            <a:pPr lvl="1"/>
            <a:r>
              <a:rPr lang="en-US" dirty="0" err="1" smtClean="0"/>
              <a:t>Sysinternal</a:t>
            </a:r>
            <a:r>
              <a:rPr lang="en-US" dirty="0" smtClean="0"/>
              <a:t>(PS </a:t>
            </a:r>
            <a:r>
              <a:rPr lang="en-US" dirty="0" err="1" smtClean="0"/>
              <a:t>Exec,PS</a:t>
            </a:r>
            <a:r>
              <a:rPr lang="en-US" dirty="0" smtClean="0"/>
              <a:t> </a:t>
            </a:r>
            <a:r>
              <a:rPr lang="en-US" dirty="0" err="1" smtClean="0"/>
              <a:t>File,PSKILL,PSLIST,PSInfo</a:t>
            </a:r>
            <a:r>
              <a:rPr lang="en-US" dirty="0" smtClean="0"/>
              <a:t> Etc)</a:t>
            </a:r>
            <a:endParaRPr lang="en-US" dirty="0"/>
          </a:p>
          <a:p>
            <a:r>
              <a:rPr lang="en-US" dirty="0"/>
              <a:t>UNIX/Linux </a:t>
            </a:r>
            <a:r>
              <a:rPr lang="en-US" dirty="0" smtClean="0"/>
              <a:t>enumeration</a:t>
            </a:r>
            <a:endParaRPr lang="en-US" dirty="0" smtClean="0"/>
          </a:p>
          <a:p>
            <a:pPr lvl="1"/>
            <a:r>
              <a:rPr lang="en-US" smtClean="0"/>
              <a:t>Fingerrpcinfo,rpcclient,showmount,Enum4Linux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sub-domain </a:t>
            </a:r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357850"/>
          </a:xfrm>
        </p:spPr>
        <p:txBody>
          <a:bodyPr>
            <a:normAutofit/>
          </a:bodyPr>
          <a:lstStyle/>
          <a:p>
            <a:r>
              <a:rPr lang="en-US" sz="2400" dirty="0"/>
              <a:t>Sub-domain enumeration is the process of finding sub-domains for one or more domain(s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an essential part of the reconnaissance phase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Sub-domain </a:t>
            </a:r>
            <a:r>
              <a:rPr lang="en-US" sz="2400" dirty="0"/>
              <a:t>enumeration helps to create a scope of security assessment by revealing domains/sub-domains of a target organization.</a:t>
            </a:r>
            <a:endParaRPr lang="en-US" sz="2400" dirty="0"/>
          </a:p>
          <a:p>
            <a:r>
              <a:rPr lang="en-US" sz="2400" dirty="0"/>
              <a:t>Sub-domain enumeration increases the chance of finding vulnerabilities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sub-domain enumeration helps us in finding the web applications that might be forgotten/left unattended by the organization for the maintenance or other reasons and may lead to the disclosure of critical </a:t>
            </a:r>
            <a:r>
              <a:rPr lang="en-US" sz="2400" dirty="0" smtClean="0"/>
              <a:t>vulnerabilities.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sub-domain </a:t>
            </a:r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sub-domain </a:t>
            </a:r>
            <a:r>
              <a:rPr lang="en-US" dirty="0" smtClean="0"/>
              <a:t>enumeration</a:t>
            </a:r>
            <a:endParaRPr lang="en-US" dirty="0" smtClean="0"/>
          </a:p>
          <a:p>
            <a:r>
              <a:rPr lang="en-US" dirty="0"/>
              <a:t>Active sub-domain enumeration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006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Common Vulnerabilities and Exposures </a:t>
            </a:r>
            <a:endParaRPr lang="en-US" dirty="0" smtClean="0"/>
          </a:p>
          <a:p>
            <a:r>
              <a:rPr lang="en-US" dirty="0"/>
              <a:t>is a database of publicly disclosed information security </a:t>
            </a:r>
            <a:r>
              <a:rPr lang="en-US" dirty="0" smtClean="0"/>
              <a:t>issues.</a:t>
            </a:r>
            <a:endParaRPr lang="en-US" dirty="0" smtClean="0"/>
          </a:p>
          <a:p>
            <a:r>
              <a:rPr lang="en-US" dirty="0"/>
              <a:t> A CVE number uniquely identifies one vulnerability from the list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goal of CVE is to make it easier to share information about known vulnerabilities so that </a:t>
            </a:r>
            <a:r>
              <a:rPr lang="en-US" dirty="0" smtClean="0"/>
              <a:t>cyber security </a:t>
            </a:r>
            <a:r>
              <a:rPr lang="en-US" dirty="0"/>
              <a:t>strategies can be updated with the latest security flaws and security </a:t>
            </a:r>
            <a:r>
              <a:rPr lang="en-US" dirty="0" smtClean="0"/>
              <a:t>issue</a:t>
            </a:r>
            <a:endParaRPr lang="en-US" dirty="0" smtClean="0"/>
          </a:p>
          <a:p>
            <a:r>
              <a:rPr lang="en-US" dirty="0"/>
              <a:t>MITRE maintains the CVE dictionary and CVE website, as well as the CVE Compatibility Program. </a:t>
            </a:r>
            <a:endParaRPr lang="en-US" dirty="0" smtClean="0"/>
          </a:p>
          <a:p>
            <a:r>
              <a:rPr lang="en-US" dirty="0"/>
              <a:t>Each CVE ID is formatted as CVE-YYYY-NNNNN. The YYYY portion is the year the CVE ID was assigned or the year the vulnerability was made public.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</a:t>
            </a:r>
            <a:br>
              <a:rPr lang="en-US" b="1" dirty="0" smtClean="0"/>
            </a:br>
            <a:r>
              <a:rPr lang="en-US" b="1" dirty="0" smtClean="0"/>
              <a:t>a </a:t>
            </a:r>
            <a:r>
              <a:rPr lang="en-US" b="1" dirty="0"/>
              <a:t>Vulnerability and an Exposure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vulnerability</a:t>
            </a:r>
            <a:r>
              <a:rPr lang="en-US" dirty="0"/>
              <a:t> is a weakness which can be exploited to gain unauthorized access to or perform unauthorized actions on a computer system. Vulnerabilities can allow attackers to get direct access to a system or a network, run code, install malware, and access internal systems to steal, destroy, or modify sensitive data. . If it goes undetected, it could allow an attacker to pose as a super-user or system administrator with full access privileges.</a:t>
            </a:r>
            <a:endParaRPr lang="en-US" dirty="0"/>
          </a:p>
          <a:p>
            <a:r>
              <a:rPr lang="en-US" dirty="0"/>
              <a:t>An </a:t>
            </a:r>
            <a:r>
              <a:rPr lang="en-US" b="1" dirty="0"/>
              <a:t>exposure</a:t>
            </a:r>
            <a:r>
              <a:rPr lang="en-US" dirty="0"/>
              <a:t> is a mistake that gives an attacker access to a system or network. Exposures can allow attackers to access personally identifiable information (PII) and </a:t>
            </a:r>
            <a:r>
              <a:rPr lang="en-US" dirty="0" err="1"/>
              <a:t>exfiltrate</a:t>
            </a:r>
            <a:r>
              <a:rPr lang="en-US" dirty="0"/>
              <a:t> it. Some of the biggest data breaches were caused by accidental exposure rather than sophisticated cyber attacks.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CVSS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Common Vulnerability Scoring System</a:t>
            </a:r>
            <a:endParaRPr lang="en-US" dirty="0"/>
          </a:p>
          <a:p>
            <a:r>
              <a:rPr lang="en-US" dirty="0"/>
              <a:t>The Common Vulnerability Scoring System (CVSS) is a set of open standards for assigning a number to a vulnerability to assess its severity. </a:t>
            </a:r>
            <a:endParaRPr lang="en-US" dirty="0" smtClean="0"/>
          </a:p>
          <a:p>
            <a:r>
              <a:rPr lang="en-US" dirty="0" smtClean="0"/>
              <a:t>CVSS </a:t>
            </a:r>
            <a:r>
              <a:rPr lang="en-US" dirty="0"/>
              <a:t>scores are used by the NVD, CERT, </a:t>
            </a:r>
            <a:r>
              <a:rPr lang="en-US" dirty="0" err="1"/>
              <a:t>UpGuard</a:t>
            </a:r>
            <a:r>
              <a:rPr lang="en-US" dirty="0"/>
              <a:t> and others to assess the impact of a vulnerability.</a:t>
            </a:r>
            <a:endParaRPr lang="en-US" dirty="0"/>
          </a:p>
          <a:p>
            <a:r>
              <a:rPr lang="en-US" dirty="0"/>
              <a:t>A CVSS score ranges from 0.0 to 10.0. The higher the number the higher degree of security severity.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Common Weakness Enumeration</a:t>
            </a:r>
            <a:endParaRPr lang="en-US" b="1" dirty="0"/>
          </a:p>
          <a:p>
            <a:r>
              <a:rPr lang="en-US" b="1" dirty="0" smtClean="0"/>
              <a:t>It is </a:t>
            </a:r>
            <a:r>
              <a:rPr lang="en-US" b="1" dirty="0"/>
              <a:t>a system to categorize software security flaws—implementation defects that can lead to vulnerabilities</a:t>
            </a:r>
            <a:r>
              <a:rPr lang="en-US" b="1" dirty="0" smtClean="0"/>
              <a:t>.</a:t>
            </a:r>
            <a:endParaRPr lang="en-US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is a community project to understand security weaknesses or errors in code and vulnerabilities and create tools to help prevent them</a:t>
            </a:r>
            <a:r>
              <a:rPr lang="en-US" b="1" dirty="0" smtClean="0"/>
              <a:t>.</a:t>
            </a:r>
            <a:endParaRPr lang="en-US" b="1" dirty="0" smtClean="0"/>
          </a:p>
          <a:p>
            <a:r>
              <a:rPr lang="en-US" dirty="0"/>
              <a:t>Common Weakness Enumerations (CWEs) are often well documented and contain detailed descriptions, examples, related Common Vulnerabilities and Exposures (CVEs), and relationships with similar vulnerabilities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4038</Words>
  <Application>WPS Presentation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Enumeration</vt:lpstr>
      <vt:lpstr>Enumeration classification</vt:lpstr>
      <vt:lpstr>PowerPoint 演示文稿</vt:lpstr>
      <vt:lpstr>sub-domain enumeration</vt:lpstr>
      <vt:lpstr>Types of sub-domain enumeration</vt:lpstr>
      <vt:lpstr>CVE</vt:lpstr>
      <vt:lpstr>Difference Between  a Vulnerability and an Exposure</vt:lpstr>
      <vt:lpstr>CVSS</vt:lpstr>
      <vt:lpstr>CWE</vt:lpstr>
      <vt:lpstr>CWE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Pratik Patel</dc:creator>
  <cp:lastModifiedBy>prati</cp:lastModifiedBy>
  <cp:revision>50</cp:revision>
  <dcterms:created xsi:type="dcterms:W3CDTF">2022-01-20T06:12:00Z</dcterms:created>
  <dcterms:modified xsi:type="dcterms:W3CDTF">2022-01-25T15:08:51Z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D18DD968A37B48BB8745591FEE50796D</vt:lpwstr>
  </property>
  <property fmtid="{D5CDD505-2E9C-101B-9397-08002B2CF9AE}" pid="3" name="KSOProductBuildVer">
    <vt:lpwstr>1033-11.2.0.10463</vt:lpwstr>
  </property>
</Properties>
</file>