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76" r:id="rId4"/>
    <p:sldId id="257" r:id="rId5"/>
    <p:sldId id="258" r:id="rId6"/>
    <p:sldId id="268" r:id="rId7"/>
    <p:sldId id="269" r:id="rId8"/>
    <p:sldId id="259" r:id="rId9"/>
    <p:sldId id="260" r:id="rId10"/>
    <p:sldId id="278" r:id="rId11"/>
    <p:sldId id="261" r:id="rId12"/>
    <p:sldId id="264" r:id="rId13"/>
    <p:sldId id="265" r:id="rId14"/>
    <p:sldId id="262" r:id="rId15"/>
    <p:sldId id="263" r:id="rId16"/>
    <p:sldId id="277" r:id="rId17"/>
    <p:sldId id="295" r:id="rId18"/>
    <p:sldId id="271" r:id="rId19"/>
    <p:sldId id="272" r:id="rId20"/>
    <p:sldId id="273" r:id="rId21"/>
    <p:sldId id="274" r:id="rId22"/>
    <p:sldId id="275"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8F4DCB2-B221-46C1-A042-BE366A6762F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1B1522-E43F-478F-B175-0E8EA5C1BA80}"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28F4DCB2-B221-46C1-A042-BE366A6762F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1B1522-E43F-478F-B175-0E8EA5C1BA8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28F4DCB2-B221-46C1-A042-BE366A6762F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1B1522-E43F-478F-B175-0E8EA5C1BA80}"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28F4DCB2-B221-46C1-A042-BE366A6762F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1B1522-E43F-478F-B175-0E8EA5C1BA80}"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28F4DCB2-B221-46C1-A042-BE366A6762F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1B1522-E43F-478F-B175-0E8EA5C1BA80}"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28F4DCB2-B221-46C1-A042-BE366A6762F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1B1522-E43F-478F-B175-0E8EA5C1BA80}"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28F4DCB2-B221-46C1-A042-BE366A6762FF}"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1B1522-E43F-478F-B175-0E8EA5C1BA80}"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8F4DCB2-B221-46C1-A042-BE366A6762FF}"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1B1522-E43F-478F-B175-0E8EA5C1BA80}"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F4DCB2-B221-46C1-A042-BE366A6762FF}"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1B1522-E43F-478F-B175-0E8EA5C1BA80}"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28F4DCB2-B221-46C1-A042-BE366A6762F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1B1522-E43F-478F-B175-0E8EA5C1BA80}"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28F4DCB2-B221-46C1-A042-BE366A6762F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1B1522-E43F-478F-B175-0E8EA5C1BA80}"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F4DCB2-B221-46C1-A042-BE366A6762FF}"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1B1522-E43F-478F-B175-0E8EA5C1BA80}"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searchmobilecomputing.techtarget.com/definition/access-poin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www.synopsys.com/software-integrity/security-testing/static-analysis-sast.html" TargetMode="External"/><Relationship Id="rId1" Type="http://schemas.openxmlformats.org/officeDocument/2006/relationships/hyperlink" Target="https://www.synopsys.com/software-integrity/managed-services/dynamic-analysis-dast.html" TargetMode="Externa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s://www.alienvault.com/blogs/security-essentials/capture-the-flag-ctf-what-is-it-for-a-newbie" TargetMode="External"/><Relationship Id="rId3" Type="http://schemas.openxmlformats.org/officeDocument/2006/relationships/hyperlink" Target="https://www.synopsys.com/software-integrity/managed-services/penetration-testing.html" TargetMode="External"/><Relationship Id="rId2" Type="http://schemas.openxmlformats.org/officeDocument/2006/relationships/hyperlink" Target="https://www.synopsys.com/glossary/what-is-sql-injection.html" TargetMode="External"/><Relationship Id="rId1" Type="http://schemas.openxmlformats.org/officeDocument/2006/relationships/hyperlink" Target="https://www.synopsys.com/glossary/what-is-cross-site-scripting.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898775"/>
          </a:xfrm>
        </p:spPr>
        <p:txBody>
          <a:bodyPr>
            <a:normAutofit/>
          </a:bodyPr>
          <a:lstStyle/>
          <a:p>
            <a:r>
              <a:rPr lang="en-US" dirty="0" smtClean="0"/>
              <a:t> </a:t>
            </a:r>
            <a:br>
              <a:rPr lang="en-US" dirty="0" smtClean="0"/>
            </a:br>
            <a:r>
              <a:rPr lang="en-US" dirty="0" smtClean="0"/>
              <a:t>(</a:t>
            </a:r>
            <a:r>
              <a:rPr lang="en-US" dirty="0" smtClean="0"/>
              <a:t>Vulnerability Assessment </a:t>
            </a:r>
            <a:br>
              <a:rPr lang="en-US" dirty="0" smtClean="0"/>
            </a:br>
            <a:r>
              <a:rPr lang="en-US" dirty="0" smtClean="0"/>
              <a:t>and </a:t>
            </a:r>
            <a:br>
              <a:rPr lang="en-US" dirty="0" smtClean="0"/>
            </a:br>
            <a:r>
              <a:rPr lang="en-US" dirty="0" smtClean="0"/>
              <a:t>Penetration Testing)</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92162"/>
          </a:xfrm>
        </p:spPr>
        <p:txBody>
          <a:bodyPr>
            <a:normAutofit/>
          </a:bodyPr>
          <a:lstStyle/>
          <a:p>
            <a:r>
              <a:rPr lang="en-US" dirty="0" smtClean="0"/>
              <a:t> Host-Based Scans</a:t>
            </a:r>
            <a:endParaRPr lang="en-US" dirty="0"/>
          </a:p>
        </p:txBody>
      </p:sp>
      <p:sp>
        <p:nvSpPr>
          <p:cNvPr id="3" name="Content Placeholder 2"/>
          <p:cNvSpPr>
            <a:spLocks noGrp="1"/>
          </p:cNvSpPr>
          <p:nvPr>
            <p:ph idx="1"/>
          </p:nvPr>
        </p:nvSpPr>
        <p:spPr/>
        <p:txBody>
          <a:bodyPr>
            <a:normAutofit fontScale="92500" lnSpcReduction="10000"/>
          </a:bodyPr>
          <a:lstStyle/>
          <a:p>
            <a:r>
              <a:rPr lang="en-US" dirty="0"/>
              <a:t>Host-based scans are used to locate and identify vulnerabilities in servers, workstations or other network hosts. This type of scan usually examines ports and services that may also be visible to network-based scans, but it offers greater visibility into the configuration settings and patch history of scanned systems</a:t>
            </a:r>
            <a:r>
              <a:rPr lang="en-US" dirty="0" smtClean="0"/>
              <a:t>.</a:t>
            </a:r>
            <a:endParaRPr lang="en-US" dirty="0" smtClean="0"/>
          </a:p>
          <a:p>
            <a:r>
              <a:rPr lang="en-US" dirty="0"/>
              <a:t>The assessment of critical servers, which may be vulnerable to attacks if not adequately tested or not generated from a tested machine image.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44562"/>
          </a:xfrm>
        </p:spPr>
        <p:txBody>
          <a:bodyPr>
            <a:normAutofit fontScale="90000"/>
          </a:bodyPr>
          <a:lstStyle/>
          <a:p>
            <a:r>
              <a:rPr lang="en-US" dirty="0" smtClean="0"/>
              <a:t> Wireless Network Scans </a:t>
            </a:r>
            <a:br>
              <a:rPr lang="en-US" dirty="0" smtClean="0"/>
            </a:br>
            <a:endParaRPr lang="en-US" dirty="0"/>
          </a:p>
        </p:txBody>
      </p:sp>
      <p:sp>
        <p:nvSpPr>
          <p:cNvPr id="3" name="Content Placeholder 2"/>
          <p:cNvSpPr>
            <a:spLocks noGrp="1"/>
          </p:cNvSpPr>
          <p:nvPr>
            <p:ph idx="1"/>
          </p:nvPr>
        </p:nvSpPr>
        <p:spPr/>
        <p:txBody>
          <a:bodyPr/>
          <a:lstStyle/>
          <a:p>
            <a:r>
              <a:rPr lang="en-US" dirty="0"/>
              <a:t>Wireless network scans of an organization's Wi-Fi networks usually focus on points of attack in the wireless network infrastructure. In addition to identifying rogue </a:t>
            </a:r>
            <a:r>
              <a:rPr lang="en-US" u="sng" dirty="0">
                <a:hlinkClick r:id="rId1"/>
              </a:rPr>
              <a:t>access points</a:t>
            </a:r>
            <a:r>
              <a:rPr lang="en-US" dirty="0"/>
              <a:t>, a wireless network scan can also validate that a company's network is securely configured</a:t>
            </a:r>
            <a:r>
              <a:rPr lang="en-US" dirty="0" smtClean="0"/>
              <a:t>.</a:t>
            </a:r>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8229600" cy="792162"/>
          </a:xfrm>
        </p:spPr>
        <p:txBody>
          <a:bodyPr>
            <a:normAutofit/>
          </a:bodyPr>
          <a:lstStyle/>
          <a:p>
            <a:r>
              <a:rPr lang="en-US" dirty="0" smtClean="0"/>
              <a:t>Application Scans</a:t>
            </a:r>
            <a:endParaRPr lang="en-US" dirty="0"/>
          </a:p>
        </p:txBody>
      </p:sp>
      <p:sp>
        <p:nvSpPr>
          <p:cNvPr id="3" name="Content Placeholder 2"/>
          <p:cNvSpPr>
            <a:spLocks noGrp="1"/>
          </p:cNvSpPr>
          <p:nvPr>
            <p:ph idx="1"/>
          </p:nvPr>
        </p:nvSpPr>
        <p:spPr>
          <a:xfrm>
            <a:off x="457200" y="1219200"/>
            <a:ext cx="8229600" cy="4525963"/>
          </a:xfrm>
        </p:spPr>
        <p:txBody>
          <a:bodyPr>
            <a:normAutofit fontScale="85000" lnSpcReduction="20000"/>
          </a:bodyPr>
          <a:lstStyle/>
          <a:p>
            <a:r>
              <a:rPr lang="en-US" dirty="0"/>
              <a:t>Application scans can be used to test websites in order to detect known software vulnerabilities and erroneous configurations in network or web applications</a:t>
            </a:r>
            <a:r>
              <a:rPr lang="en-US" dirty="0" smtClean="0"/>
              <a:t>.</a:t>
            </a:r>
            <a:endParaRPr lang="en-US" dirty="0" smtClean="0"/>
          </a:p>
          <a:p>
            <a:r>
              <a:rPr lang="en-US" dirty="0" smtClean="0"/>
              <a:t>Web Application Scanners that assess the security aspects of web applications (such as cross site scripting and SQL injection) running on web servers.  It should be noted that web application scanners cannot provide comprehensive security checks on every aspect of a target web application. Additional manual checking (such as whether a login account is locked after a number of invalid login attempts) might be needed in order to supplement the testing of web applications.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92162"/>
          </a:xfrm>
        </p:spPr>
        <p:txBody>
          <a:bodyPr>
            <a:normAutofit fontScale="90000"/>
          </a:bodyPr>
          <a:lstStyle/>
          <a:p>
            <a:r>
              <a:rPr lang="en-US" dirty="0"/>
              <a:t>Database scans</a:t>
            </a:r>
            <a:br>
              <a:rPr lang="en-US" dirty="0" smtClean="0"/>
            </a:br>
            <a:endParaRPr lang="en-US" dirty="0"/>
          </a:p>
        </p:txBody>
      </p:sp>
      <p:sp>
        <p:nvSpPr>
          <p:cNvPr id="3" name="Content Placeholder 2"/>
          <p:cNvSpPr>
            <a:spLocks noGrp="1"/>
          </p:cNvSpPr>
          <p:nvPr>
            <p:ph idx="1"/>
          </p:nvPr>
        </p:nvSpPr>
        <p:spPr/>
        <p:txBody>
          <a:bodyPr>
            <a:normAutofit fontScale="92500"/>
          </a:bodyPr>
          <a:lstStyle/>
          <a:p>
            <a:r>
              <a:rPr lang="en-US" dirty="0"/>
              <a:t>Database scans can be used to identify the weak points in a database so as to prevent malicious attacks, such as </a:t>
            </a:r>
            <a:r>
              <a:rPr lang="en-US" u="sng" dirty="0"/>
              <a:t>SQL injection attacks</a:t>
            </a:r>
            <a:r>
              <a:rPr lang="en-US" dirty="0" smtClean="0"/>
              <a:t>.</a:t>
            </a:r>
            <a:endParaRPr lang="en-US" dirty="0" smtClean="0"/>
          </a:p>
          <a:p>
            <a:r>
              <a:rPr lang="en-US" dirty="0" smtClean="0"/>
              <a:t>The </a:t>
            </a:r>
            <a:r>
              <a:rPr lang="en-US" dirty="0"/>
              <a:t>assessment of databases or big data systems for vulnerabilities and </a:t>
            </a:r>
            <a:r>
              <a:rPr lang="en-US" dirty="0" err="1"/>
              <a:t>misconfigurations</a:t>
            </a:r>
            <a:r>
              <a:rPr lang="en-US" dirty="0"/>
              <a:t>, identifying rogue databases or insecure dev/test environments, and classifying sensitive data across an organization’s infrastructure.</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792162"/>
          </a:xfrm>
        </p:spPr>
        <p:txBody>
          <a:bodyPr>
            <a:normAutofit/>
          </a:bodyPr>
          <a:lstStyle/>
          <a:p>
            <a:r>
              <a:rPr lang="en-US" sz="3000" b="1" dirty="0" smtClean="0"/>
              <a:t>BENEFITS </a:t>
            </a:r>
            <a:r>
              <a:rPr lang="en-US" sz="3000" b="1" dirty="0" smtClean="0"/>
              <a:t>OF VULERABILITY SCANNERS</a:t>
            </a:r>
            <a:endParaRPr lang="en-US" sz="3000" b="1" dirty="0"/>
          </a:p>
        </p:txBody>
      </p:sp>
      <p:sp>
        <p:nvSpPr>
          <p:cNvPr id="3" name="Content Placeholder 2"/>
          <p:cNvSpPr>
            <a:spLocks noGrp="1"/>
          </p:cNvSpPr>
          <p:nvPr>
            <p:ph idx="1"/>
          </p:nvPr>
        </p:nvSpPr>
        <p:spPr>
          <a:xfrm>
            <a:off x="381000" y="1066800"/>
            <a:ext cx="8229600" cy="5562600"/>
          </a:xfrm>
        </p:spPr>
        <p:txBody>
          <a:bodyPr>
            <a:noAutofit/>
          </a:bodyPr>
          <a:lstStyle/>
          <a:p>
            <a:r>
              <a:rPr lang="en-US" sz="2400" b="1" dirty="0" smtClean="0"/>
              <a:t>Firstly, a vulnerability scanner </a:t>
            </a:r>
            <a:r>
              <a:rPr lang="en-US" sz="2400" dirty="0" smtClean="0"/>
              <a:t>allows early detection and handling of known security problems.  By employing ongoing security assessments using vulnerability scanners, it is easy to identify security vulnerabilities that may be present in the network, from both the internal and external perspective.  </a:t>
            </a:r>
            <a:endParaRPr lang="en-US" sz="2400" dirty="0" smtClean="0"/>
          </a:p>
          <a:p>
            <a:r>
              <a:rPr lang="en-US" sz="2400" b="1" dirty="0" smtClean="0"/>
              <a:t>Secondly</a:t>
            </a:r>
            <a:r>
              <a:rPr lang="en-US" sz="2400" b="1" dirty="0" smtClean="0"/>
              <a:t>, a new device or even a new system</a:t>
            </a:r>
            <a:r>
              <a:rPr lang="en-US" sz="2400" dirty="0" smtClean="0"/>
              <a:t> may be connected to the network without </a:t>
            </a:r>
            <a:r>
              <a:rPr lang="en-US" sz="2400" dirty="0" smtClean="0"/>
              <a:t>authorization. </a:t>
            </a:r>
            <a:r>
              <a:rPr lang="en-US" sz="2400" dirty="0" smtClean="0"/>
              <a:t>A vulnerability scanner can help identify rogue machines, which might endanger overall system and network security. </a:t>
            </a:r>
            <a:endParaRPr lang="en-US" sz="2400" dirty="0" smtClean="0"/>
          </a:p>
          <a:p>
            <a:r>
              <a:rPr lang="en-US" sz="2400" b="1" dirty="0" smtClean="0"/>
              <a:t>Thirdly, a vulnerability scanner helps </a:t>
            </a:r>
            <a:r>
              <a:rPr lang="en-US" sz="2400" dirty="0" smtClean="0"/>
              <a:t>to verify the inventory of all devices on the network. The inventory includes the device type, operating system version and patch level, hardware configurations and other relevant system information. This information is useful in security management and tracking.</a:t>
            </a:r>
            <a:endParaRPr 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000" b="1" dirty="0" smtClean="0"/>
              <a:t>LIMITATIONS </a:t>
            </a:r>
            <a:r>
              <a:rPr lang="en-US" sz="3000" b="1" dirty="0" smtClean="0"/>
              <a:t>OF VULERABILITY SCANNERS</a:t>
            </a:r>
            <a:endParaRPr lang="en-US" sz="3000" b="1" dirty="0"/>
          </a:p>
        </p:txBody>
      </p:sp>
      <p:sp>
        <p:nvSpPr>
          <p:cNvPr id="3" name="Content Placeholder 2"/>
          <p:cNvSpPr>
            <a:spLocks noGrp="1"/>
          </p:cNvSpPr>
          <p:nvPr>
            <p:ph idx="1"/>
          </p:nvPr>
        </p:nvSpPr>
        <p:spPr/>
        <p:txBody>
          <a:bodyPr>
            <a:normAutofit fontScale="70000" lnSpcReduction="20000"/>
          </a:bodyPr>
          <a:lstStyle/>
          <a:p>
            <a:r>
              <a:rPr lang="en-US" dirty="0" smtClean="0"/>
              <a:t>The drawbacks of vulnerability scanners are: </a:t>
            </a:r>
            <a:endParaRPr lang="en-US" dirty="0" smtClean="0"/>
          </a:p>
          <a:p>
            <a:endParaRPr lang="en-US" dirty="0" smtClean="0"/>
          </a:p>
          <a:p>
            <a:pPr>
              <a:buNone/>
            </a:pPr>
            <a:r>
              <a:rPr lang="en-US" b="1" dirty="0" smtClean="0"/>
              <a:t>1. Snapshot only: </a:t>
            </a:r>
            <a:r>
              <a:rPr lang="en-US" dirty="0" smtClean="0"/>
              <a:t>a vulnerability scanner can only assess a "snapshot of time" in terms of a system or network's security status. Therefore, scanning needs to be conducted regularly, as new vulnerabilities can emerge, or system configuration changes can introduce new security holes. </a:t>
            </a:r>
            <a:endParaRPr lang="en-US" dirty="0" smtClean="0"/>
          </a:p>
          <a:p>
            <a:endParaRPr lang="en-US" dirty="0" smtClean="0"/>
          </a:p>
          <a:p>
            <a:pPr>
              <a:buNone/>
            </a:pPr>
            <a:r>
              <a:rPr lang="en-US" dirty="0" smtClean="0"/>
              <a:t>2. </a:t>
            </a:r>
            <a:r>
              <a:rPr lang="en-US" b="1" dirty="0" smtClean="0"/>
              <a:t>Human </a:t>
            </a:r>
            <a:r>
              <a:rPr lang="en-US" b="1" dirty="0" smtClean="0"/>
              <a:t>judgment </a:t>
            </a:r>
            <a:r>
              <a:rPr lang="en-US" b="1" dirty="0" smtClean="0"/>
              <a:t>is needed: </a:t>
            </a:r>
            <a:r>
              <a:rPr lang="en-US" dirty="0" smtClean="0"/>
              <a:t>Vulnerability scanners can only report vulnerabilities according to the plug-ins installed in the scan database. They cannot determine whether the response is a false negative or a false </a:t>
            </a:r>
            <a:r>
              <a:rPr lang="en-US" dirty="0" smtClean="0"/>
              <a:t>positive. </a:t>
            </a:r>
            <a:r>
              <a:rPr lang="en-US" dirty="0" smtClean="0"/>
              <a:t>Human </a:t>
            </a:r>
            <a:r>
              <a:rPr lang="en-US" dirty="0" smtClean="0"/>
              <a:t>judgment </a:t>
            </a:r>
            <a:r>
              <a:rPr lang="en-US" dirty="0" smtClean="0"/>
              <a:t>is always needed in </a:t>
            </a:r>
            <a:r>
              <a:rPr lang="en-US" dirty="0" smtClean="0"/>
              <a:t>analyzing </a:t>
            </a:r>
            <a:r>
              <a:rPr lang="en-US" dirty="0" smtClean="0"/>
              <a:t>the data after the scanning process.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Life Cycle of VA</a:t>
            </a:r>
            <a:endParaRPr lang="en-US"/>
          </a:p>
        </p:txBody>
      </p:sp>
      <p:pic>
        <p:nvPicPr>
          <p:cNvPr id="4" name="Content Placeholder 3" descr="VM_LifcCycle"/>
          <p:cNvPicPr>
            <a:picLocks noChangeAspect="1"/>
          </p:cNvPicPr>
          <p:nvPr>
            <p:ph idx="1"/>
          </p:nvPr>
        </p:nvPicPr>
        <p:blipFill>
          <a:blip r:embed="rId1"/>
          <a:stretch>
            <a:fillRect/>
          </a:stretch>
        </p:blipFill>
        <p:spPr>
          <a:xfrm>
            <a:off x="2514600" y="1600200"/>
            <a:ext cx="4312920" cy="438277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990600"/>
          </a:xfrm>
        </p:spPr>
        <p:txBody>
          <a:bodyPr>
            <a:normAutofit fontScale="90000"/>
          </a:bodyPr>
          <a:lstStyle/>
          <a:p>
            <a:r>
              <a:rPr lang="en-US" dirty="0"/>
              <a:t>Vulnerability assessment: Security scanning process</a:t>
            </a:r>
            <a:br>
              <a:rPr lang="en-US" dirty="0"/>
            </a:br>
            <a:endParaRPr lang="en-US" dirty="0"/>
          </a:p>
        </p:txBody>
      </p:sp>
      <p:sp>
        <p:nvSpPr>
          <p:cNvPr id="3" name="Content Placeholder 2"/>
          <p:cNvSpPr>
            <a:spLocks noGrp="1"/>
          </p:cNvSpPr>
          <p:nvPr>
            <p:ph idx="1"/>
          </p:nvPr>
        </p:nvSpPr>
        <p:spPr>
          <a:xfrm>
            <a:off x="457200" y="1295401"/>
            <a:ext cx="8229600" cy="2362200"/>
          </a:xfrm>
        </p:spPr>
        <p:txBody>
          <a:bodyPr/>
          <a:lstStyle/>
          <a:p>
            <a:r>
              <a:rPr lang="en-US" dirty="0"/>
              <a:t>1. Vulnerability identification (testing)</a:t>
            </a:r>
            <a:endParaRPr lang="en-US" dirty="0"/>
          </a:p>
          <a:p>
            <a:r>
              <a:rPr lang="en-US" dirty="0"/>
              <a:t>2. Vulnerability analysis</a:t>
            </a:r>
            <a:endParaRPr lang="en-US" dirty="0"/>
          </a:p>
          <a:p>
            <a:r>
              <a:rPr lang="en-US" dirty="0"/>
              <a:t>3. Risk assessment</a:t>
            </a:r>
            <a:endParaRPr lang="en-US" dirty="0"/>
          </a:p>
          <a:p>
            <a:r>
              <a:rPr lang="en-US" dirty="0"/>
              <a:t>4. Remediation</a:t>
            </a:r>
            <a:endParaRPr lang="en-US" dirty="0"/>
          </a:p>
          <a:p>
            <a:endParaRPr lang="en-US" dirty="0"/>
          </a:p>
        </p:txBody>
      </p:sp>
      <p:pic>
        <p:nvPicPr>
          <p:cNvPr id="4" name="Picture 3" descr="vulnerability-assessment.png"/>
          <p:cNvPicPr>
            <a:picLocks noChangeAspect="1"/>
          </p:cNvPicPr>
          <p:nvPr/>
        </p:nvPicPr>
        <p:blipFill>
          <a:blip r:embed="rId1"/>
          <a:stretch>
            <a:fillRect/>
          </a:stretch>
        </p:blipFill>
        <p:spPr>
          <a:xfrm>
            <a:off x="533400" y="3581400"/>
            <a:ext cx="8356146" cy="1752600"/>
          </a:xfrm>
          <a:prstGeom prst="rect">
            <a:avLst/>
          </a:prstGeom>
        </p:spPr>
      </p:pic>
      <p:sp>
        <p:nvSpPr>
          <p:cNvPr id="5" name="Rectangle 4"/>
          <p:cNvSpPr/>
          <p:nvPr/>
        </p:nvSpPr>
        <p:spPr>
          <a:xfrm>
            <a:off x="304800" y="5257801"/>
            <a:ext cx="8534400" cy="1246495"/>
          </a:xfrm>
          <a:prstGeom prst="rect">
            <a:avLst/>
          </a:prstGeom>
        </p:spPr>
        <p:txBody>
          <a:bodyPr wrap="square">
            <a:spAutoFit/>
          </a:bodyPr>
          <a:lstStyle/>
          <a:p>
            <a:r>
              <a:rPr lang="en-US" sz="2500" dirty="0"/>
              <a:t>Vulnerability assessment cannot be a one-off activity. To be effective, organizations must </a:t>
            </a:r>
            <a:r>
              <a:rPr lang="en-US" sz="2500" dirty="0" err="1"/>
              <a:t>operationalize</a:t>
            </a:r>
            <a:r>
              <a:rPr lang="en-US" sz="2500" dirty="0"/>
              <a:t> this process and repeat it at regular intervals. </a:t>
            </a:r>
            <a:endParaRPr lang="en-US" sz="25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 Vulnerability identification (testing)</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objective of this step is to draft a comprehensive list of an application’s vulnerabilities. Security analysts test the security health of applications, servers or other systems by scanning them with automated tools, or testing and evaluating them manually. Analysts also rely on vulnerability databases, vendor vulnerability announcements, asset management systems and threat intelligence feeds to identify security weaknesses.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2. Vulnerability analysis</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The objective of this step is to identify the source and root cause of the vulnerabilities identified in step one.</a:t>
            </a:r>
            <a:endParaRPr lang="en-US" dirty="0"/>
          </a:p>
          <a:p>
            <a:r>
              <a:rPr lang="en-US" dirty="0"/>
              <a:t>It involves the identification of system components responsible for each vulnerability, and the root cause of the vulnerability. For example, the root cause of a vulnerability could be an old version of an open source library. This provides a clear path for remediation – upgrading the library.</a:t>
            </a:r>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Vulnerability Assessment and Penetration Testing (VAPT) are two types of vulnerability testing. The tests have different strengths and are often combined to achieve a more complete vulnerability analysis. </a:t>
            </a:r>
            <a:endParaRPr lang="en-US" dirty="0" smtClean="0"/>
          </a:p>
          <a:p>
            <a:r>
              <a:rPr lang="en-US" dirty="0" smtClean="0"/>
              <a:t>In </a:t>
            </a:r>
            <a:r>
              <a:rPr lang="en-US" dirty="0" smtClean="0"/>
              <a:t>short, Penetration Testing and Vulnerability Assessments perform two different tasks, usually with different results, within the same area of focus.</a:t>
            </a:r>
            <a:endParaRPr lang="en-US" dirty="0"/>
          </a:p>
        </p:txBody>
      </p:sp>
      <p:sp>
        <p:nvSpPr>
          <p:cNvPr id="4" name="Rectangle 3"/>
          <p:cNvSpPr/>
          <p:nvPr/>
        </p:nvSpPr>
        <p:spPr>
          <a:xfrm>
            <a:off x="685800" y="304800"/>
            <a:ext cx="2880340" cy="630942"/>
          </a:xfrm>
          <a:prstGeom prst="rect">
            <a:avLst/>
          </a:prstGeom>
        </p:spPr>
        <p:txBody>
          <a:bodyPr wrap="none">
            <a:spAutoFit/>
          </a:bodyPr>
          <a:lstStyle/>
          <a:p>
            <a:r>
              <a:rPr lang="en-US" sz="3500" b="1" dirty="0" smtClean="0"/>
              <a:t>What is VAPT?</a:t>
            </a:r>
            <a:endParaRPr lang="en-US" sz="35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Risk assessment</a:t>
            </a:r>
            <a:endParaRPr lang="en-US" dirty="0"/>
          </a:p>
        </p:txBody>
      </p:sp>
      <p:sp>
        <p:nvSpPr>
          <p:cNvPr id="3" name="Content Placeholder 2"/>
          <p:cNvSpPr>
            <a:spLocks noGrp="1"/>
          </p:cNvSpPr>
          <p:nvPr>
            <p:ph idx="1"/>
          </p:nvPr>
        </p:nvSpPr>
        <p:spPr/>
        <p:txBody>
          <a:bodyPr>
            <a:normAutofit fontScale="77500" lnSpcReduction="20000"/>
          </a:bodyPr>
          <a:lstStyle/>
          <a:p>
            <a:r>
              <a:rPr lang="en-US" dirty="0"/>
              <a:t>The objective of this step is the prioritizing of vulnerabilities. It involves security analysts assigning a rank or severity score to each vulnerability, based on such factors as:</a:t>
            </a:r>
            <a:endParaRPr lang="en-US" dirty="0"/>
          </a:p>
          <a:p>
            <a:r>
              <a:rPr lang="en-US" dirty="0"/>
              <a:t>Which systems are affected.</a:t>
            </a:r>
            <a:endParaRPr lang="en-US" dirty="0"/>
          </a:p>
          <a:p>
            <a:r>
              <a:rPr lang="en-US" dirty="0"/>
              <a:t>What data is at risk.</a:t>
            </a:r>
            <a:endParaRPr lang="en-US" dirty="0"/>
          </a:p>
          <a:p>
            <a:r>
              <a:rPr lang="en-US" dirty="0"/>
              <a:t>Which business functions are at risk.</a:t>
            </a:r>
            <a:endParaRPr lang="en-US" dirty="0"/>
          </a:p>
          <a:p>
            <a:r>
              <a:rPr lang="en-US" dirty="0"/>
              <a:t>Ease of attack or compromise.</a:t>
            </a:r>
            <a:endParaRPr lang="en-US" dirty="0"/>
          </a:p>
          <a:p>
            <a:r>
              <a:rPr lang="en-US" dirty="0"/>
              <a:t>Severity of an attack.</a:t>
            </a:r>
            <a:endParaRPr lang="en-US" dirty="0"/>
          </a:p>
          <a:p>
            <a:r>
              <a:rPr lang="en-US" dirty="0"/>
              <a:t>Potential damage as a result of the vulnerability.</a:t>
            </a:r>
            <a:endParaRPr lang="en-US" dirty="0"/>
          </a:p>
          <a:p>
            <a:br>
              <a:rPr lang="en-US" dirty="0" smtClean="0"/>
            </a:b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Remediation</a:t>
            </a:r>
            <a:endParaRPr lang="en-US" dirty="0"/>
          </a:p>
        </p:txBody>
      </p:sp>
      <p:sp>
        <p:nvSpPr>
          <p:cNvPr id="3" name="Content Placeholder 2"/>
          <p:cNvSpPr>
            <a:spLocks noGrp="1"/>
          </p:cNvSpPr>
          <p:nvPr>
            <p:ph idx="1"/>
          </p:nvPr>
        </p:nvSpPr>
        <p:spPr/>
        <p:txBody>
          <a:bodyPr>
            <a:normAutofit fontScale="85000" lnSpcReduction="10000"/>
          </a:bodyPr>
          <a:lstStyle/>
          <a:p>
            <a:r>
              <a:rPr lang="en-US" dirty="0"/>
              <a:t>The objective of this step is the closing of security gaps. It’s typically a joint effort by security staff, development and operations teams, who determine the most effective path for remediation or mitigation of each vulnerability.</a:t>
            </a:r>
            <a:endParaRPr lang="en-US" dirty="0"/>
          </a:p>
          <a:p>
            <a:r>
              <a:rPr lang="en-US" dirty="0"/>
              <a:t>Specific remediation steps might include:</a:t>
            </a:r>
            <a:endParaRPr lang="en-US" dirty="0"/>
          </a:p>
          <a:p>
            <a:r>
              <a:rPr lang="en-US" dirty="0"/>
              <a:t>Introduction of new security procedures, measures or tools.</a:t>
            </a:r>
            <a:endParaRPr lang="en-US" dirty="0"/>
          </a:p>
          <a:p>
            <a:r>
              <a:rPr lang="en-US" dirty="0"/>
              <a:t>The updating of operational or configuration changes.</a:t>
            </a:r>
            <a:endParaRPr lang="en-US" dirty="0"/>
          </a:p>
          <a:p>
            <a:r>
              <a:rPr lang="en-US" dirty="0"/>
              <a:t>Development and implementation of a vulnerability patch.</a:t>
            </a:r>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a Vulnerability Assessment? </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Vulnerability Assessment is </a:t>
            </a:r>
            <a:r>
              <a:rPr lang="en-US" dirty="0" smtClean="0"/>
              <a:t>known </a:t>
            </a:r>
            <a:r>
              <a:rPr lang="en-US" dirty="0" smtClean="0"/>
              <a:t>as Vulnerability Testing, is a software testing type performed to evaluate the security risks in the software system in order to reduce the probability of a threat.</a:t>
            </a:r>
            <a:endParaRPr lang="en-US" dirty="0" smtClean="0"/>
          </a:p>
          <a:p>
            <a:endParaRPr lang="en-US" dirty="0" smtClean="0"/>
          </a:p>
          <a:p>
            <a:r>
              <a:rPr lang="en-US" dirty="0" smtClean="0"/>
              <a:t>A vulnerability is any mistakes or weakness in the system security procedures, design, implementation or any internal control that may result in the violation of the system's security policy. </a:t>
            </a:r>
            <a:endParaRPr lang="en-US" dirty="0" smtClean="0"/>
          </a:p>
          <a:p>
            <a:endParaRPr lang="en-US" dirty="0" smtClean="0"/>
          </a:p>
          <a:p>
            <a:r>
              <a:rPr lang="en-US" dirty="0" smtClean="0"/>
              <a:t>In </a:t>
            </a:r>
            <a:r>
              <a:rPr lang="en-US" dirty="0" smtClean="0"/>
              <a:t>other words, the possibility for intruders (hackers) to get unauthorized access.</a:t>
            </a:r>
            <a:endParaRPr lang="en-US" dirty="0" smtClean="0"/>
          </a:p>
          <a:p>
            <a:endParaRPr lang="en-US" dirty="0" smtClean="0"/>
          </a:p>
          <a:p>
            <a:r>
              <a:rPr lang="en-US" dirty="0" smtClean="0"/>
              <a:t>Vulnerability </a:t>
            </a:r>
            <a:r>
              <a:rPr lang="en-US" dirty="0"/>
              <a:t>testing helps organizations identify vulnerabilities in their software and supporting infrastructure before a compromise can take place.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normAutofit fontScale="90000"/>
          </a:bodyPr>
          <a:lstStyle/>
          <a:p>
            <a:br>
              <a:rPr lang="en-US" b="1" dirty="0" smtClean="0"/>
            </a:br>
            <a:r>
              <a:rPr lang="en-US" b="1" dirty="0" smtClean="0"/>
              <a:t>Importance </a:t>
            </a:r>
            <a:r>
              <a:rPr lang="en-US" b="1" dirty="0"/>
              <a:t>of vulnerability assessments</a:t>
            </a:r>
            <a:br>
              <a:rPr lang="en-US" b="1" dirty="0"/>
            </a:br>
            <a:endParaRPr lang="en-US" dirty="0"/>
          </a:p>
        </p:txBody>
      </p:sp>
      <p:sp>
        <p:nvSpPr>
          <p:cNvPr id="3" name="Content Placeholder 2"/>
          <p:cNvSpPr>
            <a:spLocks noGrp="1"/>
          </p:cNvSpPr>
          <p:nvPr>
            <p:ph idx="1"/>
          </p:nvPr>
        </p:nvSpPr>
        <p:spPr/>
        <p:txBody>
          <a:bodyPr>
            <a:normAutofit lnSpcReduction="10000"/>
          </a:bodyPr>
          <a:lstStyle/>
          <a:p>
            <a:r>
              <a:rPr lang="en-US" dirty="0"/>
              <a:t>A vulnerability assessment provides an organization with information on the security weaknesses in its environment and provides direction on how to </a:t>
            </a:r>
            <a:r>
              <a:rPr lang="en-US" u="sng" dirty="0"/>
              <a:t>assess the risks</a:t>
            </a:r>
            <a:r>
              <a:rPr lang="en-US" dirty="0"/>
              <a:t> associated with those weaknesses and evolving threats. This process offers the organization a better understanding of its assets, security flaws and overall risk, reducing the likelihood that a </a:t>
            </a:r>
            <a:r>
              <a:rPr lang="en-US" u="sng" dirty="0"/>
              <a:t>cybercriminal</a:t>
            </a:r>
            <a:r>
              <a:rPr lang="en-US" dirty="0"/>
              <a:t> will breach its systems and catch the business off guard.</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does a vulnerability assessment work?</a:t>
            </a:r>
            <a:br>
              <a:rPr lang="en-US" dirty="0"/>
            </a:br>
            <a:endParaRPr lang="en-US" dirty="0"/>
          </a:p>
        </p:txBody>
      </p:sp>
      <p:sp>
        <p:nvSpPr>
          <p:cNvPr id="3" name="Content Placeholder 2"/>
          <p:cNvSpPr>
            <a:spLocks noGrp="1"/>
          </p:cNvSpPr>
          <p:nvPr>
            <p:ph idx="1"/>
          </p:nvPr>
        </p:nvSpPr>
        <p:spPr/>
        <p:txBody>
          <a:bodyPr>
            <a:normAutofit fontScale="62500" lnSpcReduction="20000"/>
          </a:bodyPr>
          <a:lstStyle/>
          <a:p>
            <a:r>
              <a:rPr lang="en-US" dirty="0"/>
              <a:t>There are three primary objectives of a vulnerability assessment.</a:t>
            </a:r>
            <a:endParaRPr lang="en-US" dirty="0"/>
          </a:p>
          <a:p>
            <a:r>
              <a:rPr lang="en-US" dirty="0"/>
              <a:t>Identify vulnerabilities ranging from critical design flaws to simple </a:t>
            </a:r>
            <a:r>
              <a:rPr lang="en-US" dirty="0" err="1"/>
              <a:t>misconfigurations</a:t>
            </a:r>
            <a:r>
              <a:rPr lang="en-US" dirty="0"/>
              <a:t>.</a:t>
            </a:r>
            <a:endParaRPr lang="en-US" dirty="0"/>
          </a:p>
          <a:p>
            <a:r>
              <a:rPr lang="en-US" dirty="0"/>
              <a:t>Document the vulnerabilities so that developers can easily identify and reproduce the findings.</a:t>
            </a:r>
            <a:endParaRPr lang="en-US" dirty="0"/>
          </a:p>
          <a:p>
            <a:r>
              <a:rPr lang="en-US" dirty="0"/>
              <a:t>Create guidance to assist developers with remediating the identified vulnerabilities.</a:t>
            </a:r>
            <a:endParaRPr lang="en-US" dirty="0"/>
          </a:p>
          <a:p>
            <a:r>
              <a:rPr lang="en-US" dirty="0"/>
              <a:t>Vulnerability testing can take various forms. One method is Dynamic Application Security Testing (</a:t>
            </a:r>
            <a:r>
              <a:rPr lang="en-US" dirty="0">
                <a:hlinkClick r:id="rId1"/>
              </a:rPr>
              <a:t>DAST</a:t>
            </a:r>
            <a:r>
              <a:rPr lang="en-US" dirty="0"/>
              <a:t>). A dynamic analysis testing technique that involves executing an application (most commonly a Web application), DAST is performed specifically to identify security defects by providing inputs or other failure conditions to find defects in real time. Conversely, Static Application Security Testing (</a:t>
            </a:r>
            <a:r>
              <a:rPr lang="en-US" dirty="0">
                <a:hlinkClick r:id="rId2"/>
              </a:rPr>
              <a:t>SAST</a:t>
            </a:r>
            <a:r>
              <a:rPr lang="en-US" dirty="0"/>
              <a:t>) is the analysis of an application’s source code or object code in order to identify vulnerabilities </a:t>
            </a:r>
            <a:r>
              <a:rPr lang="en-US" i="1" dirty="0"/>
              <a:t>without</a:t>
            </a:r>
            <a:r>
              <a:rPr lang="en-US" dirty="0"/>
              <a:t> running the program.</a:t>
            </a:r>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How does a vulnerability assessment work</a:t>
            </a:r>
            <a:r>
              <a:rPr lang="en-US" sz="3200" dirty="0" smtClean="0"/>
              <a:t>? </a:t>
            </a:r>
            <a:r>
              <a:rPr lang="en-US" sz="3200" dirty="0"/>
              <a:t>C</a:t>
            </a:r>
            <a:r>
              <a:rPr lang="en-US" sz="3200" dirty="0" smtClean="0"/>
              <a:t>ont’d</a:t>
            </a:r>
            <a:br>
              <a:rPr lang="en-US" sz="3200" dirty="0"/>
            </a:br>
            <a:endParaRPr lang="en-US" sz="3200" dirty="0"/>
          </a:p>
        </p:txBody>
      </p:sp>
      <p:sp>
        <p:nvSpPr>
          <p:cNvPr id="3" name="Content Placeholder 2"/>
          <p:cNvSpPr>
            <a:spLocks noGrp="1"/>
          </p:cNvSpPr>
          <p:nvPr>
            <p:ph idx="1"/>
          </p:nvPr>
        </p:nvSpPr>
        <p:spPr>
          <a:xfrm>
            <a:off x="381000" y="1219200"/>
            <a:ext cx="8229600" cy="4525963"/>
          </a:xfrm>
        </p:spPr>
        <p:txBody>
          <a:bodyPr>
            <a:normAutofit fontScale="77500" lnSpcReduction="20000"/>
          </a:bodyPr>
          <a:lstStyle/>
          <a:p>
            <a:r>
              <a:rPr lang="en-US" dirty="0"/>
              <a:t>The two methodologies approach applications very differently. They are most effective at different phases of the software development life cycle (SDLC) and find different types of vulnerabilities. For example, SAST detects critical vulnerabilities such as </a:t>
            </a:r>
            <a:r>
              <a:rPr lang="en-US" dirty="0">
                <a:hlinkClick r:id="rId1"/>
              </a:rPr>
              <a:t>cross-site scripting</a:t>
            </a:r>
            <a:r>
              <a:rPr lang="en-US" dirty="0"/>
              <a:t> (XSS) and </a:t>
            </a:r>
            <a:r>
              <a:rPr lang="en-US" dirty="0">
                <a:hlinkClick r:id="rId2"/>
              </a:rPr>
              <a:t>SQL injection</a:t>
            </a:r>
            <a:r>
              <a:rPr lang="en-US" dirty="0"/>
              <a:t> earlier in the SDLC. DAST, on the other hand, uses an outside-in </a:t>
            </a:r>
            <a:r>
              <a:rPr lang="en-US" dirty="0">
                <a:hlinkClick r:id="rId3"/>
              </a:rPr>
              <a:t>penetration testing</a:t>
            </a:r>
            <a:r>
              <a:rPr lang="en-US" dirty="0"/>
              <a:t> approach to identify security vulnerabilities while Web applications are running.</a:t>
            </a:r>
            <a:endParaRPr lang="en-US" dirty="0"/>
          </a:p>
          <a:p>
            <a:r>
              <a:rPr lang="en-US" dirty="0"/>
              <a:t>Another method of vulnerability assessment in and of itself, penetration testing entails goal-oriented security testing. Emphasizing an adversarial approach (simulating an attacker’s methods), penetration testing pursues one or more specific objectives (e.g., </a:t>
            </a:r>
            <a:r>
              <a:rPr lang="en-US" dirty="0">
                <a:hlinkClick r:id="rId4"/>
              </a:rPr>
              <a:t>capture the flag</a:t>
            </a:r>
            <a:r>
              <a:rPr lang="en-US" dirty="0"/>
              <a:t>).</a:t>
            </a:r>
            <a:endParaRPr lang="en-US"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Vulnerability Assessments </a:t>
            </a:r>
            <a:endParaRPr lang="en-US" dirty="0"/>
          </a:p>
        </p:txBody>
      </p:sp>
      <p:sp>
        <p:nvSpPr>
          <p:cNvPr id="3" name="Content Placeholder 2"/>
          <p:cNvSpPr>
            <a:spLocks noGrp="1"/>
          </p:cNvSpPr>
          <p:nvPr>
            <p:ph idx="1"/>
          </p:nvPr>
        </p:nvSpPr>
        <p:spPr>
          <a:xfrm>
            <a:off x="228600" y="1447800"/>
            <a:ext cx="8686800" cy="4525963"/>
          </a:xfrm>
        </p:spPr>
        <p:txBody>
          <a:bodyPr>
            <a:normAutofit fontScale="92500" lnSpcReduction="10000"/>
          </a:bodyPr>
          <a:lstStyle/>
          <a:p>
            <a:pPr>
              <a:buNone/>
            </a:pPr>
            <a:r>
              <a:rPr lang="en-US" sz="2800" dirty="0"/>
              <a:t>Vulnerability assessments depend on discovering </a:t>
            </a:r>
            <a:r>
              <a:rPr lang="en-US" sz="2800" dirty="0" smtClean="0"/>
              <a:t>different</a:t>
            </a:r>
            <a:endParaRPr lang="en-US" sz="2800" dirty="0" smtClean="0"/>
          </a:p>
          <a:p>
            <a:pPr>
              <a:buNone/>
            </a:pPr>
            <a:r>
              <a:rPr lang="en-US" sz="2800" dirty="0" smtClean="0"/>
              <a:t>types </a:t>
            </a:r>
            <a:r>
              <a:rPr lang="en-US" sz="2800" dirty="0"/>
              <a:t>of system or network vulnerabilities, which means </a:t>
            </a:r>
            <a:r>
              <a:rPr lang="en-US" sz="2800" dirty="0" smtClean="0"/>
              <a:t>the</a:t>
            </a:r>
            <a:endParaRPr lang="en-US" sz="2800" dirty="0" smtClean="0"/>
          </a:p>
          <a:p>
            <a:pPr>
              <a:buNone/>
            </a:pPr>
            <a:r>
              <a:rPr lang="en-US" sz="2800" dirty="0" smtClean="0"/>
              <a:t>assessment </a:t>
            </a:r>
            <a:r>
              <a:rPr lang="en-US" sz="2800" dirty="0"/>
              <a:t>process includes using a variety of tools, </a:t>
            </a:r>
            <a:r>
              <a:rPr lang="en-US" sz="2800" dirty="0" smtClean="0"/>
              <a:t>scanners</a:t>
            </a:r>
            <a:endParaRPr lang="en-US" sz="2800" dirty="0" smtClean="0"/>
          </a:p>
          <a:p>
            <a:pPr>
              <a:buNone/>
            </a:pPr>
            <a:r>
              <a:rPr lang="en-US" sz="2800" dirty="0" smtClean="0"/>
              <a:t>and </a:t>
            </a:r>
            <a:r>
              <a:rPr lang="en-US" sz="2800" dirty="0"/>
              <a:t>methodologies to identify vulnerabilities, threats and risks.</a:t>
            </a:r>
            <a:endParaRPr lang="en-US" sz="2800" dirty="0" smtClean="0"/>
          </a:p>
          <a:p>
            <a:endParaRPr lang="en-US" sz="2800" dirty="0"/>
          </a:p>
          <a:p>
            <a:r>
              <a:rPr lang="en-US" sz="2800" dirty="0" smtClean="0"/>
              <a:t> Network-based scans</a:t>
            </a:r>
            <a:endParaRPr lang="en-US" sz="2800" dirty="0" smtClean="0"/>
          </a:p>
          <a:p>
            <a:r>
              <a:rPr lang="en-US" sz="2800" dirty="0" smtClean="0"/>
              <a:t>Host-based scans (i.e., system-configuration reviews)</a:t>
            </a:r>
            <a:endParaRPr lang="en-US" sz="2800" dirty="0" smtClean="0"/>
          </a:p>
          <a:p>
            <a:r>
              <a:rPr lang="en-US" sz="2800" dirty="0" smtClean="0"/>
              <a:t>Wireless scans</a:t>
            </a:r>
            <a:endParaRPr lang="en-US" sz="2800" dirty="0" smtClean="0"/>
          </a:p>
          <a:p>
            <a:r>
              <a:rPr lang="en-US" sz="2800" dirty="0" smtClean="0"/>
              <a:t>Application scans (included within penetration testing)</a:t>
            </a:r>
            <a:endParaRPr lang="en-US" sz="2800" dirty="0" smtClean="0"/>
          </a:p>
          <a:p>
            <a:r>
              <a:rPr lang="en-US" sz="2800" dirty="0"/>
              <a:t>Database scans</a:t>
            </a:r>
            <a:endParaRPr lang="en-US" sz="2800"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92162"/>
          </a:xfrm>
        </p:spPr>
        <p:txBody>
          <a:bodyPr>
            <a:normAutofit fontScale="90000"/>
          </a:bodyPr>
          <a:lstStyle/>
          <a:p>
            <a:r>
              <a:rPr lang="en-US" dirty="0" smtClean="0"/>
              <a:t> Network-based scans</a:t>
            </a:r>
            <a:br>
              <a:rPr lang="en-US" dirty="0" smtClean="0"/>
            </a:br>
            <a:endParaRPr lang="en-US" dirty="0"/>
          </a:p>
        </p:txBody>
      </p:sp>
      <p:sp>
        <p:nvSpPr>
          <p:cNvPr id="3" name="Content Placeholder 2"/>
          <p:cNvSpPr>
            <a:spLocks noGrp="1"/>
          </p:cNvSpPr>
          <p:nvPr>
            <p:ph idx="1"/>
          </p:nvPr>
        </p:nvSpPr>
        <p:spPr>
          <a:xfrm>
            <a:off x="457200" y="1295400"/>
            <a:ext cx="8229600" cy="4525963"/>
          </a:xfrm>
        </p:spPr>
        <p:txBody>
          <a:bodyPr>
            <a:normAutofit fontScale="70000" lnSpcReduction="20000"/>
          </a:bodyPr>
          <a:lstStyle/>
          <a:p>
            <a:r>
              <a:rPr lang="en-US" dirty="0"/>
              <a:t>Network-based scans are used to identify possible network security attacks. This type of scan can also detect vulnerable systems on wired or wireless networks</a:t>
            </a:r>
            <a:r>
              <a:rPr lang="en-US" dirty="0" smtClean="0"/>
              <a:t>.</a:t>
            </a:r>
            <a:endParaRPr lang="en-US" dirty="0" smtClean="0"/>
          </a:p>
          <a:p>
            <a:r>
              <a:rPr lang="en-US" dirty="0" smtClean="0"/>
              <a:t>A network vulnerability assessment is the process of reviewing and analyzing a computer network for possible security vulnerabilities and loopholes. </a:t>
            </a:r>
            <a:endParaRPr lang="en-US" dirty="0" smtClean="0"/>
          </a:p>
          <a:p>
            <a:r>
              <a:rPr lang="en-US" dirty="0" smtClean="0"/>
              <a:t>It </a:t>
            </a:r>
            <a:r>
              <a:rPr lang="en-US" dirty="0" smtClean="0"/>
              <a:t>is used by network administrators to evaluate the security architecture and defense of a network against possible vulnerabilities and threats</a:t>
            </a:r>
            <a:r>
              <a:rPr lang="en-US" dirty="0" smtClean="0"/>
              <a:t>.</a:t>
            </a:r>
            <a:endParaRPr lang="en-US" dirty="0" smtClean="0"/>
          </a:p>
          <a:p>
            <a:r>
              <a:rPr lang="en-US" dirty="0" smtClean="0"/>
              <a:t>A network-based scanner is usually installed on a single machine that scans a number of other hosts on the network. It helps detect critical vulnerabilities such as </a:t>
            </a:r>
            <a:r>
              <a:rPr lang="en-US" dirty="0" err="1" smtClean="0"/>
              <a:t>mis</a:t>
            </a:r>
            <a:r>
              <a:rPr lang="en-US" dirty="0" smtClean="0"/>
              <a:t>-configured firewalls, vulnerable web servers, risks associated with vendor-supplied software, and risks associated with network and systems administration.</a:t>
            </a:r>
            <a:endParaRPr 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Network-based scans</a:t>
            </a:r>
            <a:br>
              <a:rPr lang="en-US" dirty="0" smtClean="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 network vulnerability assessment is a broad process that includes tasks such as:</a:t>
            </a:r>
            <a:endParaRPr lang="en-US" dirty="0" smtClean="0"/>
          </a:p>
          <a:p>
            <a:r>
              <a:rPr lang="en-US" dirty="0" smtClean="0"/>
              <a:t>Security control check</a:t>
            </a:r>
            <a:endParaRPr lang="en-US" dirty="0" smtClean="0"/>
          </a:p>
          <a:p>
            <a:r>
              <a:rPr lang="en-US" dirty="0" smtClean="0"/>
              <a:t>Identifying, quantifying and prioritizing network threats</a:t>
            </a:r>
            <a:endParaRPr lang="en-US" dirty="0" smtClean="0"/>
          </a:p>
          <a:p>
            <a:r>
              <a:rPr lang="en-US" dirty="0" smtClean="0"/>
              <a:t>Router/Wi-Fi password analysis</a:t>
            </a:r>
            <a:endParaRPr lang="en-US" dirty="0" smtClean="0"/>
          </a:p>
          <a:p>
            <a:r>
              <a:rPr lang="en-US" dirty="0" smtClean="0"/>
              <a:t>Reviewing network strength against network-based attacks such as:</a:t>
            </a:r>
            <a:endParaRPr lang="en-US" dirty="0" smtClean="0"/>
          </a:p>
          <a:p>
            <a:r>
              <a:rPr lang="en-US" dirty="0" smtClean="0"/>
              <a:t>Distributed denial of service (</a:t>
            </a:r>
            <a:r>
              <a:rPr lang="en-US" dirty="0" err="1" smtClean="0"/>
              <a:t>DDoS</a:t>
            </a:r>
            <a:r>
              <a:rPr lang="en-US" dirty="0" smtClean="0"/>
              <a:t>)</a:t>
            </a:r>
            <a:endParaRPr lang="en-US" dirty="0" smtClean="0"/>
          </a:p>
          <a:p>
            <a:r>
              <a:rPr lang="en-US" dirty="0" smtClean="0"/>
              <a:t>Man-in-the-middle attack (MITM)</a:t>
            </a:r>
            <a:endParaRPr lang="en-US" dirty="0" smtClean="0"/>
          </a:p>
          <a:p>
            <a:r>
              <a:rPr lang="en-US" dirty="0" smtClean="0"/>
              <a:t>Network intrusion</a:t>
            </a:r>
            <a:endParaRPr lang="en-US" dirty="0" smtClean="0"/>
          </a:p>
          <a:p>
            <a:r>
              <a:rPr lang="en-US" dirty="0" smtClean="0"/>
              <a:t>Device-level security analysis (router, switch, computer)</a:t>
            </a:r>
            <a:endParaRPr lang="en-US" dirty="0" smtClean="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10300</Words>
  <Application>WPS Presentation</Application>
  <PresentationFormat>On-screen Show (4:3)</PresentationFormat>
  <Paragraphs>146</Paragraphs>
  <Slides>21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21</vt:i4>
      </vt:variant>
    </vt:vector>
  </HeadingPairs>
  <TitlesOfParts>
    <vt:vector size="28" baseType="lpstr">
      <vt:lpstr>Arial</vt:lpstr>
      <vt:lpstr>SimSun</vt:lpstr>
      <vt:lpstr>Wingdings</vt:lpstr>
      <vt:lpstr>Calibri</vt:lpstr>
      <vt:lpstr>Microsoft YaHei</vt:lpstr>
      <vt:lpstr>Arial Unicode MS</vt:lpstr>
      <vt:lpstr>Office Theme</vt:lpstr>
      <vt:lpstr>  (Vulnerability Assessment  and  Penetration Testing)</vt:lpstr>
      <vt:lpstr>PowerPoint 演示文稿</vt:lpstr>
      <vt:lpstr>What Is a Vulnerability Assessment? </vt:lpstr>
      <vt:lpstr> Importance of vulnerability assessments </vt:lpstr>
      <vt:lpstr>How does a vulnerability assessment work? </vt:lpstr>
      <vt:lpstr>How does a vulnerability assessment work? Cont’d </vt:lpstr>
      <vt:lpstr>Types of Vulnerability Assessments </vt:lpstr>
      <vt:lpstr> Network-based scans </vt:lpstr>
      <vt:lpstr>Network-based scans </vt:lpstr>
      <vt:lpstr> Host-Based Scans</vt:lpstr>
      <vt:lpstr> Wireless Network Scans  </vt:lpstr>
      <vt:lpstr>Application Scans</vt:lpstr>
      <vt:lpstr>Database scans </vt:lpstr>
      <vt:lpstr>BENEFITS OF VULERABILITY SCANNERS</vt:lpstr>
      <vt:lpstr>LIMITATIONS OF VULERABILITY SCANNERS</vt:lpstr>
      <vt:lpstr>PowerPoint 演示文稿</vt:lpstr>
      <vt:lpstr>Vulnerability assessment: Security scanning process </vt:lpstr>
      <vt:lpstr>1. Vulnerability identification (testing)</vt:lpstr>
      <vt:lpstr>2. Vulnerability analysis </vt:lpstr>
      <vt:lpstr>3. Risk assessment</vt:lpstr>
      <vt:lpstr>4. Remediation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VAPT</dc:title>
  <dc:creator>pratik.patel@gfsu.edu.in</dc:creator>
  <cp:lastModifiedBy>prati</cp:lastModifiedBy>
  <cp:revision>45</cp:revision>
  <dcterms:created xsi:type="dcterms:W3CDTF">2020-01-07T02:08:00Z</dcterms:created>
  <dcterms:modified xsi:type="dcterms:W3CDTF">2022-01-04T07:03:10Z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EAB1F299C7F04E6A9A8E11D7F51C7509</vt:lpwstr>
  </property>
  <property fmtid="{D5CDD505-2E9C-101B-9397-08002B2CF9AE}" pid="3" name="KSOProductBuildVer">
    <vt:lpwstr>1033-11.2.0.10426</vt:lpwstr>
  </property>
</Properties>
</file>