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71" r:id="rId7"/>
    <p:sldId id="260" r:id="rId8"/>
    <p:sldId id="273" r:id="rId9"/>
    <p:sldId id="274" r:id="rId10"/>
    <p:sldId id="261" r:id="rId11"/>
    <p:sldId id="262" r:id="rId12"/>
    <p:sldId id="275" r:id="rId13"/>
    <p:sldId id="276" r:id="rId14"/>
    <p:sldId id="263" r:id="rId15"/>
    <p:sldId id="264" r:id="rId16"/>
    <p:sldId id="265" r:id="rId17"/>
    <p:sldId id="266" r:id="rId18"/>
    <p:sldId id="267" r:id="rId19"/>
    <p:sldId id="268" r:id="rId20"/>
    <p:sldId id="269"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70D02F-68E1-4C6D-A494-7131E49D0A64}"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114216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0D02F-68E1-4C6D-A494-7131E49D0A64}"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333170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0D02F-68E1-4C6D-A494-7131E49D0A64}"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390175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0D02F-68E1-4C6D-A494-7131E49D0A64}"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27017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70D02F-68E1-4C6D-A494-7131E49D0A64}"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247173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70D02F-68E1-4C6D-A494-7131E49D0A64}"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375978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70D02F-68E1-4C6D-A494-7131E49D0A64}" type="datetimeFigureOut">
              <a:rPr lang="en-US" smtClean="0"/>
              <a:t>13-Oct-22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417005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70D02F-68E1-4C6D-A494-7131E49D0A64}" type="datetimeFigureOut">
              <a:rPr lang="en-US" smtClean="0"/>
              <a:t>13-Oct-22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209424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0D02F-68E1-4C6D-A494-7131E49D0A64}" type="datetimeFigureOut">
              <a:rPr lang="en-US" smtClean="0"/>
              <a:t>13-Oct-22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351944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0D02F-68E1-4C6D-A494-7131E49D0A64}"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303704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0D02F-68E1-4C6D-A494-7131E49D0A64}"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920A3-8942-4EBF-87B7-F9400AA7B9F2}" type="slidenum">
              <a:rPr lang="en-US" smtClean="0"/>
              <a:t>‹#›</a:t>
            </a:fld>
            <a:endParaRPr lang="en-US"/>
          </a:p>
        </p:txBody>
      </p:sp>
    </p:spTree>
    <p:extLst>
      <p:ext uri="{BB962C8B-B14F-4D97-AF65-F5344CB8AC3E}">
        <p14:creationId xmlns:p14="http://schemas.microsoft.com/office/powerpoint/2010/main" val="245744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0D02F-68E1-4C6D-A494-7131E49D0A64}" type="datetimeFigureOut">
              <a:rPr lang="en-US" smtClean="0"/>
              <a:t>13-Oct-22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920A3-8942-4EBF-87B7-F9400AA7B9F2}" type="slidenum">
              <a:rPr lang="en-US" smtClean="0"/>
              <a:t>‹#›</a:t>
            </a:fld>
            <a:endParaRPr lang="en-US"/>
          </a:p>
        </p:txBody>
      </p:sp>
    </p:spTree>
    <p:extLst>
      <p:ext uri="{BB962C8B-B14F-4D97-AF65-F5344CB8AC3E}">
        <p14:creationId xmlns:p14="http://schemas.microsoft.com/office/powerpoint/2010/main" val="361854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wasp.org/www-project-top-te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vd.nist.gov/vuln/detail/CVE-2017-5638" TargetMode="External"/><Relationship Id="rId2" Type="http://schemas.openxmlformats.org/officeDocument/2006/relationships/hyperlink" Target="https://www.ftc.gov/enforcement/cases-proceedings/refunds/equifax-data-breach-settl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mnicybersecurity.com/cybersecurity-services/iasme/" TargetMode="External"/><Relationship Id="rId2" Type="http://schemas.openxmlformats.org/officeDocument/2006/relationships/hyperlink" Target="https://www.omnicybersecurity.com/everything-you-need-to-know-about-penetration-testing/" TargetMode="External"/><Relationship Id="rId1" Type="http://schemas.openxmlformats.org/officeDocument/2006/relationships/slideLayout" Target="../slideLayouts/slideLayout2.xml"/><Relationship Id="rId5" Type="http://schemas.openxmlformats.org/officeDocument/2006/relationships/hyperlink" Target="https://www.omnicybersecurity.com/beginners-guide-insecure-deserialisation-issues/" TargetMode="External"/><Relationship Id="rId4" Type="http://schemas.openxmlformats.org/officeDocument/2006/relationships/hyperlink" Target="https://www.omnicybersecurity.com/what-is-crest-and-why-is-being-crest-accredited-so-important/"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owasp.org/www-project-top-ten/2017/A10_2017-Insufficient_Logging%2526Monito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ortswigger.net/web-security/csr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mperva.com/learn/application-security/malware-detection-and-remova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ffensive-security.com/metasploit-unleashed/file-inclusion-vulnerabilities/#:~:text=Remote%20File%20Inclusion%20(RFI)%20and,upload%20files%20to%20the%20serv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hristovitohidajat.medium.com/insecure-captcha-dvwa-hacking-for-unsafe-verification-process-8d0d938eb9e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ortswigger.net/web-security/ssr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owasp.org/Top10/A09_2021-Security_Logging_and_Monitoring_Failu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wasp.org/Top10/A06_2021-Vulnerable_and_Outdated_Compon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wasp.org/Top10/A06_2021-Vulnerable_and_Outdated_Compon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heatsheetseries.owasp.org/cheatsheets/Cross_Site_Scripting_Prevention_Cheat_Shee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UNIT 4</a:t>
            </a:r>
            <a:br>
              <a:rPr lang="en-IN" dirty="0" smtClean="0"/>
            </a:br>
            <a:r>
              <a:rPr lang="en-IN" sz="4000" dirty="0" smtClean="0"/>
              <a:t>Attack Landscape – Web Application Security</a:t>
            </a:r>
            <a:endParaRPr lang="en-US" sz="4000" dirty="0"/>
          </a:p>
        </p:txBody>
      </p:sp>
      <p:sp>
        <p:nvSpPr>
          <p:cNvPr id="3" name="Subtitle 2"/>
          <p:cNvSpPr>
            <a:spLocks noGrp="1"/>
          </p:cNvSpPr>
          <p:nvPr>
            <p:ph type="subTitle" idx="1"/>
          </p:nvPr>
        </p:nvSpPr>
        <p:spPr/>
        <p:txBody>
          <a:bodyPr/>
          <a:lstStyle/>
          <a:p>
            <a:endParaRPr lang="en-IN" dirty="0" smtClean="0"/>
          </a:p>
          <a:p>
            <a:endParaRPr lang="en-IN" dirty="0" smtClean="0"/>
          </a:p>
          <a:p>
            <a:r>
              <a:rPr lang="en-IN" dirty="0" smtClean="0"/>
              <a:t>Subject Faculty – Ms. Hepi Suthar</a:t>
            </a:r>
            <a:endParaRPr lang="en-IN" dirty="0"/>
          </a:p>
        </p:txBody>
      </p:sp>
    </p:spTree>
    <p:extLst>
      <p:ext uri="{BB962C8B-B14F-4D97-AF65-F5344CB8AC3E}">
        <p14:creationId xmlns:p14="http://schemas.microsoft.com/office/powerpoint/2010/main" val="48018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Insecure Deserialization</a:t>
            </a:r>
            <a:endParaRPr lang="en-US" dirty="0"/>
          </a:p>
        </p:txBody>
      </p:sp>
      <p:sp>
        <p:nvSpPr>
          <p:cNvPr id="3" name="Content Placeholder 2"/>
          <p:cNvSpPr>
            <a:spLocks noGrp="1"/>
          </p:cNvSpPr>
          <p:nvPr>
            <p:ph idx="1"/>
          </p:nvPr>
        </p:nvSpPr>
        <p:spPr/>
        <p:txBody>
          <a:bodyPr/>
          <a:lstStyle/>
          <a:p>
            <a:pPr algn="just"/>
            <a:r>
              <a:rPr lang="en-IN" dirty="0"/>
              <a:t>Insecure deserialization is a vulnerability in which an untrusted or unknown data is used to either inflict a denial of service attack (</a:t>
            </a:r>
            <a:r>
              <a:rPr lang="en-IN" dirty="0" err="1"/>
              <a:t>DoS</a:t>
            </a:r>
            <a:r>
              <a:rPr lang="en-IN" dirty="0"/>
              <a:t> attack), execute code, bypass authentication or further abuse the logic behind an application</a:t>
            </a:r>
            <a:r>
              <a:rPr lang="en-IN" dirty="0" smtClean="0"/>
              <a:t>.</a:t>
            </a:r>
          </a:p>
          <a:p>
            <a:pPr algn="just"/>
            <a:r>
              <a:rPr lang="en-IN" dirty="0"/>
              <a:t>Insecure deserialization is </a:t>
            </a:r>
            <a:r>
              <a:rPr lang="en-IN" b="1" dirty="0"/>
              <a:t>when user-controllable data is </a:t>
            </a:r>
            <a:r>
              <a:rPr lang="en-IN" b="1" dirty="0" err="1"/>
              <a:t>deserialized</a:t>
            </a:r>
            <a:r>
              <a:rPr lang="en-IN" b="1" dirty="0"/>
              <a:t> by a website</a:t>
            </a:r>
            <a:r>
              <a:rPr lang="en-IN" dirty="0"/>
              <a:t>. </a:t>
            </a:r>
            <a:endParaRPr lang="en-IN" dirty="0" smtClean="0"/>
          </a:p>
          <a:p>
            <a:pPr algn="just"/>
            <a:r>
              <a:rPr lang="en-IN" dirty="0" smtClean="0"/>
              <a:t>This </a:t>
            </a:r>
            <a:r>
              <a:rPr lang="en-IN" dirty="0"/>
              <a:t>potentially enables an attacker to manipulate serialized objects in order to pass harmful data into the application code. </a:t>
            </a:r>
            <a:endParaRPr lang="en-IN" dirty="0" smtClean="0"/>
          </a:p>
          <a:p>
            <a:pPr algn="just"/>
            <a:r>
              <a:rPr lang="en-IN" dirty="0" smtClean="0"/>
              <a:t>It </a:t>
            </a:r>
            <a:r>
              <a:rPr lang="en-IN" dirty="0"/>
              <a:t>is even possible to replace a serialized object with an object of an entirely different class.</a:t>
            </a:r>
            <a:endParaRPr lang="en-US" dirty="0"/>
          </a:p>
        </p:txBody>
      </p:sp>
      <p:sp>
        <p:nvSpPr>
          <p:cNvPr id="5" name="Rectangle 4"/>
          <p:cNvSpPr/>
          <p:nvPr/>
        </p:nvSpPr>
        <p:spPr>
          <a:xfrm>
            <a:off x="493158" y="6311900"/>
            <a:ext cx="5126853" cy="369332"/>
          </a:xfrm>
          <a:prstGeom prst="rect">
            <a:avLst/>
          </a:prstGeom>
        </p:spPr>
        <p:txBody>
          <a:bodyPr wrap="none">
            <a:spAutoFit/>
          </a:bodyPr>
          <a:lstStyle/>
          <a:p>
            <a:r>
              <a:rPr lang="en-US" dirty="0"/>
              <a:t>https://portswigger.net/web-security/deserialization</a:t>
            </a:r>
          </a:p>
        </p:txBody>
      </p:sp>
    </p:spTree>
    <p:extLst>
      <p:ext uri="{BB962C8B-B14F-4D97-AF65-F5344CB8AC3E}">
        <p14:creationId xmlns:p14="http://schemas.microsoft.com/office/powerpoint/2010/main" val="3956783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with </a:t>
            </a:r>
            <a:r>
              <a:rPr lang="en-IN" dirty="0"/>
              <a:t>k</a:t>
            </a:r>
            <a:r>
              <a:rPr lang="en-IN" dirty="0" smtClean="0"/>
              <a:t>nown Vulnerabilities </a:t>
            </a:r>
            <a:endParaRPr lang="en-US" dirty="0"/>
          </a:p>
        </p:txBody>
      </p:sp>
      <p:sp>
        <p:nvSpPr>
          <p:cNvPr id="3" name="Content Placeholder 2"/>
          <p:cNvSpPr>
            <a:spLocks noGrp="1"/>
          </p:cNvSpPr>
          <p:nvPr>
            <p:ph idx="1"/>
          </p:nvPr>
        </p:nvSpPr>
        <p:spPr/>
        <p:txBody>
          <a:bodyPr/>
          <a:lstStyle/>
          <a:p>
            <a:pPr algn="just"/>
            <a:r>
              <a:rPr lang="en-IN" b="1" dirty="0"/>
              <a:t>According to </a:t>
            </a:r>
            <a:r>
              <a:rPr lang="en-IN" b="1" dirty="0">
                <a:hlinkClick r:id="rId2"/>
              </a:rPr>
              <a:t>OWASP</a:t>
            </a:r>
            <a:r>
              <a:rPr lang="en-IN" b="1" dirty="0"/>
              <a:t>:</a:t>
            </a:r>
            <a:r>
              <a:rPr lang="en-IN" dirty="0"/>
              <a:t> Using Components with Known Vulnerabilities. Components such as libraries, frameworks, and other software modules run with the same privileges as the application. If a vulnerable component is exploited, an attack can facilitate severe data loss or server takeover. </a:t>
            </a:r>
          </a:p>
          <a:p>
            <a:pPr algn="just"/>
            <a:r>
              <a:rPr lang="en-IN" dirty="0"/>
              <a:t>These attacks have become commonplace because it is far easier for an attacker to use a known weakness than create a specific attack method to search out vulnerabilities themselves. This fact should put known component vulnerabilities high on your security priority list to mitigate.</a:t>
            </a:r>
          </a:p>
          <a:p>
            <a:pPr algn="just"/>
            <a:endParaRPr lang="en-US" dirty="0"/>
          </a:p>
        </p:txBody>
      </p:sp>
    </p:spTree>
    <p:extLst>
      <p:ext uri="{BB962C8B-B14F-4D97-AF65-F5344CB8AC3E}">
        <p14:creationId xmlns:p14="http://schemas.microsoft.com/office/powerpoint/2010/main" val="102705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Examples of using components with known </a:t>
            </a:r>
            <a:r>
              <a:rPr lang="en-IN" dirty="0" smtClean="0"/>
              <a:t>vulnerabilities</a:t>
            </a:r>
            <a:endParaRPr lang="en-US" dirty="0"/>
          </a:p>
        </p:txBody>
      </p:sp>
      <p:sp>
        <p:nvSpPr>
          <p:cNvPr id="3" name="Content Placeholder 2"/>
          <p:cNvSpPr>
            <a:spLocks noGrp="1"/>
          </p:cNvSpPr>
          <p:nvPr>
            <p:ph idx="1"/>
          </p:nvPr>
        </p:nvSpPr>
        <p:spPr>
          <a:xfrm>
            <a:off x="838200" y="1967291"/>
            <a:ext cx="10515600" cy="4691085"/>
          </a:xfrm>
        </p:spPr>
        <p:txBody>
          <a:bodyPr>
            <a:normAutofit fontScale="85000" lnSpcReduction="20000"/>
          </a:bodyPr>
          <a:lstStyle/>
          <a:p>
            <a:pPr algn="just"/>
            <a:r>
              <a:rPr lang="en-IN" dirty="0"/>
              <a:t>The following example demonstrates how you might inadvertently start using a component with a known vulnerability: </a:t>
            </a:r>
          </a:p>
          <a:p>
            <a:pPr algn="just" fontAlgn="base"/>
            <a:r>
              <a:rPr lang="en-IN" dirty="0"/>
              <a:t>You are building a website on WordPress and require a template and various plugins (tools) to create your fully functioning website. The plugins &amp; templates include those made and provided by other users. These could have their own vulnerability issues, and using the plugin compromises your website’s security. </a:t>
            </a:r>
          </a:p>
          <a:p>
            <a:pPr algn="just"/>
            <a:r>
              <a:rPr lang="en-IN" dirty="0"/>
              <a:t>WordPress creates general updates regularly to tackle security issues. However, due to its popularity, it can still be a target.</a:t>
            </a:r>
          </a:p>
          <a:p>
            <a:pPr algn="just"/>
            <a:r>
              <a:rPr lang="en-IN" dirty="0"/>
              <a:t>The next example demonstrates the potential risks and the magnitude of an attack facilitated by using a component with a known vulnerability:</a:t>
            </a:r>
          </a:p>
          <a:p>
            <a:pPr algn="just" fontAlgn="base"/>
            <a:r>
              <a:rPr lang="en-IN" dirty="0"/>
              <a:t>The </a:t>
            </a:r>
            <a:r>
              <a:rPr lang="en-IN" dirty="0">
                <a:hlinkClick r:id="rId2"/>
              </a:rPr>
              <a:t>Equifax breach</a:t>
            </a:r>
            <a:r>
              <a:rPr lang="en-IN" dirty="0"/>
              <a:t> allowed an attacker to gain remote code execution and pivot inside the Equifax network, allowing the attacker to steal the personal information of more than 140 million customers. The entry point was a vulnerability in a version of Struts (</a:t>
            </a:r>
            <a:r>
              <a:rPr lang="en-IN" dirty="0">
                <a:hlinkClick r:id="rId3"/>
              </a:rPr>
              <a:t>CVE-2017-5638</a:t>
            </a:r>
            <a:r>
              <a:rPr lang="en-IN" dirty="0"/>
              <a:t>)</a:t>
            </a:r>
          </a:p>
          <a:p>
            <a:pPr algn="just"/>
            <a:endParaRPr lang="en-US" dirty="0"/>
          </a:p>
        </p:txBody>
      </p:sp>
    </p:spTree>
    <p:extLst>
      <p:ext uri="{BB962C8B-B14F-4D97-AF65-F5344CB8AC3E}">
        <p14:creationId xmlns:p14="http://schemas.microsoft.com/office/powerpoint/2010/main" val="162851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How to prevent using components with a known </a:t>
            </a:r>
            <a:r>
              <a:rPr lang="en-IN" dirty="0" smtClean="0"/>
              <a:t>vulnerability</a:t>
            </a:r>
            <a:endParaRPr lang="en-US" dirty="0"/>
          </a:p>
        </p:txBody>
      </p:sp>
      <p:sp>
        <p:nvSpPr>
          <p:cNvPr id="3" name="Content Placeholder 2"/>
          <p:cNvSpPr>
            <a:spLocks noGrp="1"/>
          </p:cNvSpPr>
          <p:nvPr>
            <p:ph idx="1"/>
          </p:nvPr>
        </p:nvSpPr>
        <p:spPr/>
        <p:txBody>
          <a:bodyPr>
            <a:normAutofit/>
          </a:bodyPr>
          <a:lstStyle/>
          <a:p>
            <a:pPr algn="just"/>
            <a:r>
              <a:rPr lang="en-IN" dirty="0"/>
              <a:t>The best way to prevent using components with known vulnerabilities would be to never use third-party components. </a:t>
            </a:r>
            <a:endParaRPr lang="en-IN" dirty="0" smtClean="0"/>
          </a:p>
          <a:p>
            <a:pPr algn="just"/>
            <a:r>
              <a:rPr lang="en-IN" dirty="0" smtClean="0"/>
              <a:t>However</a:t>
            </a:r>
            <a:r>
              <a:rPr lang="en-IN" dirty="0"/>
              <a:t>, this is not always possible in the real world. This means that you need to take precautions when choosing which 3rd party tools to use or work with.</a:t>
            </a:r>
          </a:p>
          <a:p>
            <a:pPr algn="just" fontAlgn="base"/>
            <a:r>
              <a:rPr lang="en-IN" dirty="0"/>
              <a:t>Always upgrade components to the latest version (patching)</a:t>
            </a:r>
          </a:p>
          <a:p>
            <a:pPr algn="just" fontAlgn="base"/>
            <a:r>
              <a:rPr lang="en-IN" dirty="0"/>
              <a:t>Use </a:t>
            </a:r>
            <a:r>
              <a:rPr lang="en-IN" dirty="0">
                <a:hlinkClick r:id="rId2"/>
              </a:rPr>
              <a:t>penetration testing</a:t>
            </a:r>
            <a:r>
              <a:rPr lang="en-IN" dirty="0"/>
              <a:t>. It is best to use an </a:t>
            </a:r>
            <a:r>
              <a:rPr lang="en-IN" dirty="0" err="1">
                <a:hlinkClick r:id="rId3"/>
              </a:rPr>
              <a:t>Iasme</a:t>
            </a:r>
            <a:r>
              <a:rPr lang="en-IN" dirty="0">
                <a:hlinkClick r:id="rId3"/>
              </a:rPr>
              <a:t> certified</a:t>
            </a:r>
            <a:r>
              <a:rPr lang="en-IN" dirty="0"/>
              <a:t> and </a:t>
            </a:r>
            <a:r>
              <a:rPr lang="en-IN" dirty="0">
                <a:hlinkClick r:id="rId4"/>
              </a:rPr>
              <a:t>CREST accredited penetration testing</a:t>
            </a:r>
            <a:r>
              <a:rPr lang="en-IN" dirty="0"/>
              <a:t> company to identify cybersecurity vulnerabilities such as </a:t>
            </a:r>
            <a:r>
              <a:rPr lang="en-IN" dirty="0">
                <a:hlinkClick r:id="rId5"/>
              </a:rPr>
              <a:t>insecure </a:t>
            </a:r>
            <a:r>
              <a:rPr lang="en-IN" dirty="0" err="1">
                <a:hlinkClick r:id="rId5"/>
              </a:rPr>
              <a:t>deserialisation</a:t>
            </a:r>
            <a:r>
              <a:rPr lang="en-IN" dirty="0"/>
              <a:t> or insufficient logging and monitoring</a:t>
            </a:r>
            <a:r>
              <a:rPr lang="en-IN" dirty="0" smtClean="0"/>
              <a:t>.</a:t>
            </a:r>
            <a:endParaRPr lang="en-IN" dirty="0"/>
          </a:p>
        </p:txBody>
      </p:sp>
    </p:spTree>
    <p:extLst>
      <p:ext uri="{BB962C8B-B14F-4D97-AF65-F5344CB8AC3E}">
        <p14:creationId xmlns:p14="http://schemas.microsoft.com/office/powerpoint/2010/main" val="351622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Insufficient Logging &amp; Monitoring</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owasp.org/www-project-top-ten/2017/A10_2017-Insufficient_Logging%2526Monitoring</a:t>
            </a:r>
            <a:endParaRPr lang="en-US" dirty="0" smtClean="0"/>
          </a:p>
          <a:p>
            <a:pPr marL="0" indent="0">
              <a:buNone/>
            </a:pPr>
            <a:endParaRPr lang="en-US" dirty="0"/>
          </a:p>
        </p:txBody>
      </p:sp>
    </p:spTree>
    <p:extLst>
      <p:ext uri="{BB962C8B-B14F-4D97-AF65-F5344CB8AC3E}">
        <p14:creationId xmlns:p14="http://schemas.microsoft.com/office/powerpoint/2010/main" val="108148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site Scripting Forgery</a:t>
            </a:r>
            <a:endParaRPr lang="en-US" dirty="0"/>
          </a:p>
        </p:txBody>
      </p:sp>
      <p:sp>
        <p:nvSpPr>
          <p:cNvPr id="3" name="Content Placeholder 2"/>
          <p:cNvSpPr>
            <a:spLocks noGrp="1"/>
          </p:cNvSpPr>
          <p:nvPr>
            <p:ph idx="1"/>
          </p:nvPr>
        </p:nvSpPr>
        <p:spPr/>
        <p:txBody>
          <a:bodyPr/>
          <a:lstStyle/>
          <a:p>
            <a:pPr algn="just"/>
            <a:r>
              <a:rPr lang="en-IN" dirty="0"/>
              <a:t>Cross-site request forgery (also known as CSRF) is a web security vulnerability that allows an attacker to induce users to perform actions that they do not intend to perform. </a:t>
            </a:r>
            <a:endParaRPr lang="en-IN" dirty="0" smtClean="0"/>
          </a:p>
          <a:p>
            <a:pPr algn="just"/>
            <a:r>
              <a:rPr lang="en-IN" dirty="0" smtClean="0"/>
              <a:t>It </a:t>
            </a:r>
            <a:r>
              <a:rPr lang="en-IN" dirty="0"/>
              <a:t>allows an attacker to partly circumvent the same origin policy, which is designed to prevent different websites from interfering with each other</a:t>
            </a:r>
            <a:r>
              <a:rPr lang="en-IN" dirty="0" smtClean="0"/>
              <a:t>.</a:t>
            </a:r>
          </a:p>
          <a:p>
            <a:pPr algn="just"/>
            <a:endParaRPr lang="en-IN" dirty="0"/>
          </a:p>
          <a:p>
            <a:pPr algn="just"/>
            <a:r>
              <a:rPr lang="en-IN" dirty="0">
                <a:hlinkClick r:id="rId2"/>
              </a:rPr>
              <a:t>https://</a:t>
            </a:r>
            <a:r>
              <a:rPr lang="en-IN" dirty="0" smtClean="0">
                <a:hlinkClick r:id="rId2"/>
              </a:rPr>
              <a:t>portswigger.net/web-security/csrf</a:t>
            </a:r>
            <a:endParaRPr lang="en-IN" dirty="0" smtClean="0"/>
          </a:p>
          <a:p>
            <a:pPr marL="0" indent="0" algn="just">
              <a:buNone/>
            </a:pPr>
            <a:endParaRPr lang="en-IN" dirty="0" smtClean="0"/>
          </a:p>
          <a:p>
            <a:pPr algn="just"/>
            <a:endParaRPr lang="en-US" dirty="0"/>
          </a:p>
        </p:txBody>
      </p:sp>
    </p:spTree>
    <p:extLst>
      <p:ext uri="{BB962C8B-B14F-4D97-AF65-F5344CB8AC3E}">
        <p14:creationId xmlns:p14="http://schemas.microsoft.com/office/powerpoint/2010/main" val="2369497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0580"/>
            <a:ext cx="10515600" cy="587912"/>
          </a:xfrm>
        </p:spPr>
        <p:txBody>
          <a:bodyPr>
            <a:normAutofit fontScale="90000"/>
          </a:bodyPr>
          <a:lstStyle/>
          <a:p>
            <a:r>
              <a:rPr lang="en-IN" dirty="0" smtClean="0"/>
              <a:t>File Inclusion</a:t>
            </a:r>
            <a:endParaRPr lang="en-US" dirty="0"/>
          </a:p>
        </p:txBody>
      </p:sp>
      <p:sp>
        <p:nvSpPr>
          <p:cNvPr id="3" name="Content Placeholder 2"/>
          <p:cNvSpPr>
            <a:spLocks noGrp="1"/>
          </p:cNvSpPr>
          <p:nvPr>
            <p:ph idx="1"/>
          </p:nvPr>
        </p:nvSpPr>
        <p:spPr>
          <a:xfrm>
            <a:off x="700287" y="1052412"/>
            <a:ext cx="10515600" cy="4351338"/>
          </a:xfrm>
        </p:spPr>
        <p:txBody>
          <a:bodyPr/>
          <a:lstStyle/>
          <a:p>
            <a:pPr algn="just"/>
            <a:r>
              <a:rPr lang="en-IN" dirty="0"/>
              <a:t>Local file inclusion (also known as LFI) is the process of including files, that are already locally present on the server, through the exploiting of vulnerable inclusion procedures implemented in the application. </a:t>
            </a:r>
            <a:endParaRPr lang="en-IN" dirty="0" smtClean="0"/>
          </a:p>
          <a:p>
            <a:pPr algn="just"/>
            <a:r>
              <a:rPr lang="en-IN" dirty="0" smtClean="0"/>
              <a:t>This </a:t>
            </a:r>
            <a:r>
              <a:rPr lang="en-IN" dirty="0"/>
              <a:t>vulnerability occurs, for example, when a page receives, as input, the path to the file that has to be included and this input is not properly sanitized, allowing directory traversal characters (such as dot-dot-slash) to be injected. </a:t>
            </a:r>
            <a:endParaRPr lang="en-IN" dirty="0" smtClean="0"/>
          </a:p>
          <a:p>
            <a:pPr algn="just"/>
            <a:r>
              <a:rPr lang="en-IN" dirty="0" smtClean="0"/>
              <a:t>Although </a:t>
            </a:r>
            <a:r>
              <a:rPr lang="en-IN" dirty="0"/>
              <a:t>most examples point to vulnerable PHP scripts, we should keep in mind that it is also common in other technologies such as JSP, ASP and others.</a:t>
            </a:r>
            <a:endParaRPr lang="en-US" dirty="0"/>
          </a:p>
        </p:txBody>
      </p:sp>
      <p:sp>
        <p:nvSpPr>
          <p:cNvPr id="4" name="Rectangle 3"/>
          <p:cNvSpPr/>
          <p:nvPr/>
        </p:nvSpPr>
        <p:spPr>
          <a:xfrm>
            <a:off x="229672" y="5657671"/>
            <a:ext cx="11732654" cy="1200329"/>
          </a:xfrm>
          <a:prstGeom prst="rect">
            <a:avLst/>
          </a:prstGeom>
        </p:spPr>
        <p:txBody>
          <a:bodyPr wrap="square">
            <a:spAutoFit/>
          </a:bodyPr>
          <a:lstStyle/>
          <a:p>
            <a:r>
              <a:rPr lang="en-US" dirty="0"/>
              <a:t>https://owasp.org/www-project-web-security-testing-guide/v42/4-Web_Application_Security_Testing/07-Input_Validation_Testing/11.1-Testing_for_Local_File_Inclusion#:~:text=Local%20file%20inclusion%20(also%20known,procedures%20implemented%20in%20the%20application.</a:t>
            </a:r>
          </a:p>
        </p:txBody>
      </p:sp>
    </p:spTree>
    <p:extLst>
      <p:ext uri="{BB962C8B-B14F-4D97-AF65-F5344CB8AC3E}">
        <p14:creationId xmlns:p14="http://schemas.microsoft.com/office/powerpoint/2010/main" val="191930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Click Jacking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IN" dirty="0"/>
              <a:t>Clickjacking is an attack that tricks a user into clicking a webpage element which is invisible or disguised as another element. This can cause users to unwittingly download malware, visit malicious web pages, provide credentials or sensitive information, transfer money, or purchase products online.</a:t>
            </a:r>
          </a:p>
          <a:p>
            <a:pPr algn="just"/>
            <a:r>
              <a:rPr lang="en-IN" dirty="0"/>
              <a:t>Typically, clickjacking is performed by displaying an invisible page or HTML element, inside an iframe, on top of the page the user sees. The user believes they are clicking the visible page but in fact they are clicking an invisible element in the additional page transposed on top of it.</a:t>
            </a:r>
          </a:p>
          <a:p>
            <a:pPr algn="just"/>
            <a:r>
              <a:rPr lang="en-IN" dirty="0"/>
              <a:t>The invisible page could be a </a:t>
            </a:r>
            <a:r>
              <a:rPr lang="en-IN" dirty="0">
                <a:hlinkClick r:id="rId2"/>
              </a:rPr>
              <a:t>malicious page</a:t>
            </a:r>
            <a:r>
              <a:rPr lang="en-IN" dirty="0"/>
              <a:t>, or a legitimate page the user did not intend to visit – for example, a page on the user’s banking site that authorizes the transfer of money</a:t>
            </a:r>
            <a:r>
              <a:rPr lang="en-IN" dirty="0" smtClean="0"/>
              <a:t>.</a:t>
            </a:r>
            <a:endParaRPr lang="en-IN" dirty="0"/>
          </a:p>
        </p:txBody>
      </p:sp>
      <p:sp>
        <p:nvSpPr>
          <p:cNvPr id="4" name="Rectangle 3"/>
          <p:cNvSpPr/>
          <p:nvPr/>
        </p:nvSpPr>
        <p:spPr>
          <a:xfrm>
            <a:off x="304800" y="6311900"/>
            <a:ext cx="9161172" cy="369332"/>
          </a:xfrm>
          <a:prstGeom prst="rect">
            <a:avLst/>
          </a:prstGeom>
        </p:spPr>
        <p:txBody>
          <a:bodyPr wrap="square">
            <a:spAutoFit/>
          </a:bodyPr>
          <a:lstStyle/>
          <a:p>
            <a:r>
              <a:rPr lang="en-US" dirty="0"/>
              <a:t>https://www.imperva.com/learn/application-security/clickjacking/</a:t>
            </a:r>
          </a:p>
        </p:txBody>
      </p:sp>
    </p:spTree>
    <p:extLst>
      <p:ext uri="{BB962C8B-B14F-4D97-AF65-F5344CB8AC3E}">
        <p14:creationId xmlns:p14="http://schemas.microsoft.com/office/powerpoint/2010/main" val="22530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Inclusion / File Upload</a:t>
            </a:r>
            <a:endParaRPr lang="en-US" dirty="0"/>
          </a:p>
        </p:txBody>
      </p:sp>
      <p:sp>
        <p:nvSpPr>
          <p:cNvPr id="3" name="Content Placeholder 2"/>
          <p:cNvSpPr>
            <a:spLocks noGrp="1"/>
          </p:cNvSpPr>
          <p:nvPr>
            <p:ph idx="1"/>
          </p:nvPr>
        </p:nvSpPr>
        <p:spPr/>
        <p:txBody>
          <a:bodyPr/>
          <a:lstStyle/>
          <a:p>
            <a:r>
              <a:rPr lang="en-US" dirty="0">
                <a:hlinkClick r:id="rId2"/>
              </a:rPr>
              <a:t>https://www.offensive-security.com/metasploit-unleashed/file-inclusion-vulnerabilities/#:~:text=Remote%20File%20Inclusion%20(RFI)%20and,upload%20files%20to%20the%20server</a:t>
            </a:r>
            <a:r>
              <a:rPr lang="en-US" dirty="0" smtClean="0"/>
              <a:t>.</a:t>
            </a:r>
          </a:p>
          <a:p>
            <a:endParaRPr lang="en-IN" dirty="0"/>
          </a:p>
          <a:p>
            <a:endParaRPr lang="en-IN" dirty="0" smtClean="0"/>
          </a:p>
          <a:p>
            <a:pPr marL="0" indent="0">
              <a:buNone/>
            </a:pPr>
            <a:endParaRPr lang="en-US" dirty="0"/>
          </a:p>
        </p:txBody>
      </p:sp>
    </p:spTree>
    <p:extLst>
      <p:ext uri="{BB962C8B-B14F-4D97-AF65-F5344CB8AC3E}">
        <p14:creationId xmlns:p14="http://schemas.microsoft.com/office/powerpoint/2010/main" val="123706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Insecure Captcha</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christovitohidajat.medium.com/insecure-captcha-dvwa-hacking-for-unsafe-verification-process-8d0d938eb9e9</a:t>
            </a:r>
            <a:endParaRPr lang="en-US" dirty="0" smtClean="0"/>
          </a:p>
          <a:p>
            <a:endParaRPr lang="en-IN" dirty="0"/>
          </a:p>
          <a:p>
            <a:endParaRPr lang="en-IN" dirty="0" smtClean="0"/>
          </a:p>
          <a:p>
            <a:pPr marL="0" indent="0">
              <a:buNone/>
            </a:pPr>
            <a:endParaRPr lang="en-US" dirty="0"/>
          </a:p>
        </p:txBody>
      </p:sp>
    </p:spTree>
    <p:extLst>
      <p:ext uri="{BB962C8B-B14F-4D97-AF65-F5344CB8AC3E}">
        <p14:creationId xmlns:p14="http://schemas.microsoft.com/office/powerpoint/2010/main" val="400304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Entities</a:t>
            </a:r>
            <a:endParaRPr lang="en-US" dirty="0"/>
          </a:p>
        </p:txBody>
      </p:sp>
      <p:sp>
        <p:nvSpPr>
          <p:cNvPr id="3" name="Content Placeholder 2"/>
          <p:cNvSpPr>
            <a:spLocks noGrp="1"/>
          </p:cNvSpPr>
          <p:nvPr>
            <p:ph idx="1"/>
          </p:nvPr>
        </p:nvSpPr>
        <p:spPr/>
        <p:txBody>
          <a:bodyPr/>
          <a:lstStyle/>
          <a:p>
            <a:pPr algn="just"/>
            <a:r>
              <a:rPr lang="en-IN" dirty="0"/>
              <a:t>XML external entity injection (also known as XXE) is a web security vulnerability that allows an attacker to interfere with an application's processing of XML data. </a:t>
            </a:r>
            <a:endParaRPr lang="en-IN" dirty="0" smtClean="0"/>
          </a:p>
          <a:p>
            <a:pPr algn="just"/>
            <a:r>
              <a:rPr lang="en-IN" dirty="0" smtClean="0"/>
              <a:t>It </a:t>
            </a:r>
            <a:r>
              <a:rPr lang="en-IN" dirty="0"/>
              <a:t>often allows an attacker to view files on the application server filesystem, and to interact with any back-end or external systems that the application itself can access.</a:t>
            </a:r>
          </a:p>
          <a:p>
            <a:pPr algn="just"/>
            <a:r>
              <a:rPr lang="en-IN" dirty="0"/>
              <a:t>In some situations, an attacker can escalate an XXE attack to compromise the underlying server or other back-end infrastructure, by leveraging the XXE vulnerability to perform </a:t>
            </a:r>
            <a:r>
              <a:rPr lang="en-IN" dirty="0">
                <a:hlinkClick r:id="rId2"/>
              </a:rPr>
              <a:t>server-side request forgery</a:t>
            </a:r>
            <a:r>
              <a:rPr lang="en-IN" dirty="0"/>
              <a:t> (SSRF) attacks.</a:t>
            </a:r>
          </a:p>
          <a:p>
            <a:pPr algn="just"/>
            <a:endParaRPr lang="en-US" dirty="0"/>
          </a:p>
        </p:txBody>
      </p:sp>
    </p:spTree>
    <p:extLst>
      <p:ext uri="{BB962C8B-B14F-4D97-AF65-F5344CB8AC3E}">
        <p14:creationId xmlns:p14="http://schemas.microsoft.com/office/powerpoint/2010/main" val="116702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SSRF / XSPA</a:t>
            </a:r>
            <a:endParaRPr lang="en-US" dirty="0"/>
          </a:p>
        </p:txBody>
      </p:sp>
      <p:sp>
        <p:nvSpPr>
          <p:cNvPr id="3" name="Content Placeholder 2"/>
          <p:cNvSpPr>
            <a:spLocks noGrp="1"/>
          </p:cNvSpPr>
          <p:nvPr>
            <p:ph idx="1"/>
          </p:nvPr>
        </p:nvSpPr>
        <p:spPr/>
        <p:txBody>
          <a:bodyPr/>
          <a:lstStyle/>
          <a:p>
            <a:pPr algn="just"/>
            <a:r>
              <a:rPr lang="en-IN" dirty="0"/>
              <a:t>SSRF flaws occur whenever a web application is fetching a remote resource without validating the user-supplied URL. </a:t>
            </a:r>
            <a:endParaRPr lang="en-IN" dirty="0" smtClean="0"/>
          </a:p>
          <a:p>
            <a:pPr algn="just"/>
            <a:r>
              <a:rPr lang="en-IN" dirty="0" smtClean="0"/>
              <a:t>It </a:t>
            </a:r>
            <a:r>
              <a:rPr lang="en-IN" dirty="0"/>
              <a:t>allows an attacker to coerce the application to send a crafted request to an unexpected destination, even when protected by a firewall, VPN, or another type of network access control list (ACL).</a:t>
            </a:r>
          </a:p>
          <a:p>
            <a:pPr algn="just"/>
            <a:r>
              <a:rPr lang="en-IN" dirty="0"/>
              <a:t>As modern web applications provide end-users with convenient features, fetching a URL becomes a common scenario. </a:t>
            </a:r>
            <a:endParaRPr lang="en-IN" dirty="0" smtClean="0"/>
          </a:p>
          <a:p>
            <a:pPr algn="just"/>
            <a:r>
              <a:rPr lang="en-IN" dirty="0" smtClean="0"/>
              <a:t>As </a:t>
            </a:r>
            <a:r>
              <a:rPr lang="en-IN" dirty="0"/>
              <a:t>a result, the incidence of SSRF is increasing. Also, the severity of SSRF is becoming higher due to cloud services and the complexity of architectures.</a:t>
            </a:r>
          </a:p>
          <a:p>
            <a:pPr marL="0" indent="0" algn="just">
              <a:buNone/>
            </a:pPr>
            <a:endParaRPr lang="en-US" dirty="0"/>
          </a:p>
        </p:txBody>
      </p:sp>
      <p:sp>
        <p:nvSpPr>
          <p:cNvPr id="4" name="Rectangle 3"/>
          <p:cNvSpPr/>
          <p:nvPr/>
        </p:nvSpPr>
        <p:spPr>
          <a:xfrm>
            <a:off x="407832" y="6445135"/>
            <a:ext cx="8465712" cy="369332"/>
          </a:xfrm>
          <a:prstGeom prst="rect">
            <a:avLst/>
          </a:prstGeom>
        </p:spPr>
        <p:txBody>
          <a:bodyPr wrap="square">
            <a:spAutoFit/>
          </a:bodyPr>
          <a:lstStyle/>
          <a:p>
            <a:r>
              <a:rPr lang="en-US" dirty="0" smtClean="0"/>
              <a:t>https://owasp.org/Top10/A10_2021-Server-Side_Request_Forgery_%28SSRF%29/</a:t>
            </a:r>
            <a:endParaRPr lang="en-US" dirty="0"/>
          </a:p>
        </p:txBody>
      </p:sp>
    </p:spTree>
    <p:extLst>
      <p:ext uri="{BB962C8B-B14F-4D97-AF65-F5344CB8AC3E}">
        <p14:creationId xmlns:p14="http://schemas.microsoft.com/office/powerpoint/2010/main" val="1121193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59063"/>
            <a:ext cx="10515600" cy="807511"/>
          </a:xfrm>
        </p:spPr>
        <p:txBody>
          <a:bodyPr/>
          <a:lstStyle/>
          <a:p>
            <a:pPr algn="just"/>
            <a:r>
              <a:rPr lang="en-IN" dirty="0" smtClean="0"/>
              <a:t>How to Prevent SSRF</a:t>
            </a:r>
            <a:endParaRPr lang="en-US" dirty="0"/>
          </a:p>
        </p:txBody>
      </p:sp>
      <p:sp>
        <p:nvSpPr>
          <p:cNvPr id="3" name="Content Placeholder 2"/>
          <p:cNvSpPr>
            <a:spLocks noGrp="1"/>
          </p:cNvSpPr>
          <p:nvPr>
            <p:ph idx="1"/>
          </p:nvPr>
        </p:nvSpPr>
        <p:spPr>
          <a:xfrm>
            <a:off x="645016" y="966574"/>
            <a:ext cx="11087637" cy="5293217"/>
          </a:xfrm>
        </p:spPr>
        <p:txBody>
          <a:bodyPr>
            <a:noAutofit/>
          </a:bodyPr>
          <a:lstStyle/>
          <a:p>
            <a:pPr algn="just"/>
            <a:r>
              <a:rPr lang="en-IN" sz="1600" dirty="0"/>
              <a:t>Developers can prevent SSRF by implementing some or all the following </a:t>
            </a:r>
            <a:r>
              <a:rPr lang="en-IN" sz="1600" dirty="0" err="1"/>
              <a:t>defense</a:t>
            </a:r>
            <a:r>
              <a:rPr lang="en-IN" sz="1600" dirty="0"/>
              <a:t> in depth controls:</a:t>
            </a:r>
          </a:p>
          <a:p>
            <a:pPr algn="just"/>
            <a:r>
              <a:rPr lang="en-IN" sz="1600" b="1" dirty="0"/>
              <a:t>From Network layer</a:t>
            </a:r>
            <a:endParaRPr lang="en-IN" sz="1600" dirty="0"/>
          </a:p>
          <a:p>
            <a:pPr algn="just"/>
            <a:r>
              <a:rPr lang="en-IN" sz="1600" dirty="0"/>
              <a:t>Segment remote resource access functionality in separate networks to reduce the impact of SSRF</a:t>
            </a:r>
          </a:p>
          <a:p>
            <a:pPr algn="just"/>
            <a:r>
              <a:rPr lang="en-IN" sz="1600" dirty="0"/>
              <a:t>Enforce “deny by default” firewall policies or network access control rules to block all but essential intranet traffic</a:t>
            </a:r>
            <a:r>
              <a:rPr lang="en-IN" sz="1600" dirty="0" smtClean="0"/>
              <a:t>.</a:t>
            </a:r>
            <a:r>
              <a:rPr lang="en-IN" sz="1600" dirty="0"/>
              <a:t/>
            </a:r>
            <a:br>
              <a:rPr lang="en-IN" sz="1600" dirty="0"/>
            </a:br>
            <a:r>
              <a:rPr lang="en-IN" sz="1600" dirty="0" smtClean="0"/>
              <a:t>~ Establish </a:t>
            </a:r>
            <a:r>
              <a:rPr lang="en-IN" sz="1600" dirty="0"/>
              <a:t>an ownership and a lifecycle for firewall rules based on applications.</a:t>
            </a:r>
            <a:br>
              <a:rPr lang="en-IN" sz="1600" dirty="0"/>
            </a:br>
            <a:r>
              <a:rPr lang="en-IN" sz="1600" dirty="0"/>
              <a:t>~ Log all accepted </a:t>
            </a:r>
            <a:r>
              <a:rPr lang="en-IN" sz="1600" i="1" dirty="0"/>
              <a:t>and</a:t>
            </a:r>
            <a:r>
              <a:rPr lang="en-IN" sz="1600" dirty="0"/>
              <a:t> blocked network flows on firewalls (see </a:t>
            </a:r>
            <a:r>
              <a:rPr lang="en-IN" sz="1600" dirty="0">
                <a:hlinkClick r:id="rId2"/>
              </a:rPr>
              <a:t>A09:2021-Security Logging and Monitoring Failures</a:t>
            </a:r>
            <a:r>
              <a:rPr lang="en-IN" sz="1600" dirty="0"/>
              <a:t>).</a:t>
            </a:r>
          </a:p>
          <a:p>
            <a:pPr algn="just"/>
            <a:r>
              <a:rPr lang="en-IN" sz="1600" b="1" dirty="0"/>
              <a:t>From Application layer:</a:t>
            </a:r>
            <a:endParaRPr lang="en-IN" sz="1600" dirty="0"/>
          </a:p>
          <a:p>
            <a:pPr algn="just"/>
            <a:r>
              <a:rPr lang="en-IN" sz="1600" dirty="0"/>
              <a:t>Sanitize and validate all client-supplied input data</a:t>
            </a:r>
          </a:p>
          <a:p>
            <a:pPr algn="just"/>
            <a:r>
              <a:rPr lang="en-IN" sz="1600" dirty="0"/>
              <a:t>Enforce the URL schema, port, and destination with a positive allow list</a:t>
            </a:r>
          </a:p>
          <a:p>
            <a:pPr algn="just"/>
            <a:r>
              <a:rPr lang="en-IN" sz="1600" dirty="0"/>
              <a:t>Do not send raw responses to clients</a:t>
            </a:r>
          </a:p>
          <a:p>
            <a:pPr algn="just"/>
            <a:r>
              <a:rPr lang="en-IN" sz="1600" dirty="0"/>
              <a:t>Disable HTTP redirections</a:t>
            </a:r>
          </a:p>
          <a:p>
            <a:pPr algn="just"/>
            <a:r>
              <a:rPr lang="en-IN" sz="1600" dirty="0"/>
              <a:t>Be aware of the URL consistency to avoid attacks such as DNS rebinding and “time of check, time of use” (TOCTOU) race conditions</a:t>
            </a:r>
          </a:p>
          <a:p>
            <a:pPr algn="just"/>
            <a:r>
              <a:rPr lang="en-IN" sz="1600" dirty="0"/>
              <a:t>Do not mitigate SSRF via the use of a deny list or regular expression. Attackers have payload lists, tools, and skills to bypass deny lists.</a:t>
            </a:r>
          </a:p>
          <a:p>
            <a:pPr algn="just"/>
            <a:r>
              <a:rPr lang="en-IN" sz="1600" b="1" dirty="0"/>
              <a:t>Additional Measures to consider:</a:t>
            </a:r>
            <a:endParaRPr lang="en-IN" sz="1600" dirty="0"/>
          </a:p>
          <a:p>
            <a:pPr algn="just"/>
            <a:r>
              <a:rPr lang="en-IN" sz="1600" dirty="0"/>
              <a:t>Don't deploy other security relevant services on front systems (e.g. OpenID). Control local traffic on these systems (e.g. localhost)</a:t>
            </a:r>
          </a:p>
          <a:p>
            <a:pPr algn="just"/>
            <a:r>
              <a:rPr lang="en-IN" sz="1600" dirty="0"/>
              <a:t>For frontends with dedicated and manageable user groups use network encryption (e.g. VPNs) on independent systems to consider very high protection </a:t>
            </a:r>
            <a:r>
              <a:rPr lang="en-IN" sz="1600" dirty="0" smtClean="0"/>
              <a:t>needs.</a:t>
            </a:r>
            <a:endParaRPr lang="en-IN" sz="1600" dirty="0"/>
          </a:p>
          <a:p>
            <a:pPr marL="0" indent="0" algn="just">
              <a:buNone/>
            </a:pPr>
            <a:endParaRPr lang="en-US" sz="1600" dirty="0"/>
          </a:p>
        </p:txBody>
      </p:sp>
    </p:spTree>
    <p:extLst>
      <p:ext uri="{BB962C8B-B14F-4D97-AF65-F5344CB8AC3E}">
        <p14:creationId xmlns:p14="http://schemas.microsoft.com/office/powerpoint/2010/main" val="43684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26" y="223457"/>
            <a:ext cx="10515600" cy="1325563"/>
          </a:xfrm>
        </p:spPr>
        <p:txBody>
          <a:bodyPr>
            <a:normAutofit/>
          </a:bodyPr>
          <a:lstStyle/>
          <a:p>
            <a:r>
              <a:rPr lang="en-US" sz="2000" dirty="0" smtClean="0"/>
              <a:t>https://portswigger.net/web-security/xxe#:~:text=What%20is%20XML%20external%20entity,application's%20processing%20of%20XML%20data.</a:t>
            </a:r>
            <a:endParaRPr lang="en-US" sz="2000" dirty="0"/>
          </a:p>
        </p:txBody>
      </p:sp>
      <p:pic>
        <p:nvPicPr>
          <p:cNvPr id="6" name="Content Placeholder 5"/>
          <p:cNvPicPr>
            <a:picLocks noGrp="1" noChangeAspect="1"/>
          </p:cNvPicPr>
          <p:nvPr>
            <p:ph idx="1"/>
          </p:nvPr>
        </p:nvPicPr>
        <p:blipFill>
          <a:blip r:embed="rId2"/>
          <a:stretch>
            <a:fillRect/>
          </a:stretch>
        </p:blipFill>
        <p:spPr>
          <a:xfrm>
            <a:off x="1664595" y="1690688"/>
            <a:ext cx="8664262" cy="5000385"/>
          </a:xfrm>
          <a:prstGeom prst="rect">
            <a:avLst/>
          </a:prstGeom>
        </p:spPr>
      </p:pic>
    </p:spTree>
    <p:extLst>
      <p:ext uri="{BB962C8B-B14F-4D97-AF65-F5344CB8AC3E}">
        <p14:creationId xmlns:p14="http://schemas.microsoft.com/office/powerpoint/2010/main" val="252882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Broken Authentication Control</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IN" dirty="0"/>
              <a:t>Broken access control vulnerabilities exist </a:t>
            </a:r>
            <a:r>
              <a:rPr lang="en-IN" b="1" dirty="0"/>
              <a:t>when a user can in fact access some resource or perform some action that they are not supposed to be able to access</a:t>
            </a:r>
            <a:r>
              <a:rPr lang="en-IN" dirty="0" smtClean="0"/>
              <a:t>.</a:t>
            </a:r>
          </a:p>
          <a:p>
            <a:pPr algn="just"/>
            <a:r>
              <a:rPr lang="en-IN" dirty="0"/>
              <a:t>Access control, sometimes called authorization, is how a web application grants access to content and functions to some users and not others. These checks are performed after authentication, and govern what ‘authorized’ users are allowed to do. </a:t>
            </a:r>
            <a:endParaRPr lang="en-IN" dirty="0" smtClean="0"/>
          </a:p>
          <a:p>
            <a:pPr algn="just"/>
            <a:r>
              <a:rPr lang="en-IN" dirty="0" smtClean="0"/>
              <a:t>Access </a:t>
            </a:r>
            <a:r>
              <a:rPr lang="en-IN" dirty="0"/>
              <a:t>control sounds like a simple problem but is insidiously difficult to implement correctly. A web application’s access control model is closely tied to the content and functions that the site provides. In addition, the users may fall into a number of groups or roles with different abilities or privileges.</a:t>
            </a:r>
          </a:p>
          <a:p>
            <a:pPr algn="just"/>
            <a:r>
              <a:rPr lang="en-IN" dirty="0"/>
              <a:t>Developers frequently underestimate the difficulty of implementing a reliable access control mechanism. </a:t>
            </a:r>
            <a:endParaRPr lang="en-IN" dirty="0" smtClean="0"/>
          </a:p>
          <a:p>
            <a:pPr algn="just"/>
            <a:r>
              <a:rPr lang="en-IN" dirty="0" smtClean="0"/>
              <a:t>Many </a:t>
            </a:r>
            <a:r>
              <a:rPr lang="en-IN" dirty="0"/>
              <a:t>of these schemes were not deliberately designed, but have simply evolved along with the web site. In these cases, access control rules are inserted in various locations all over the code. As the site nears deployment, the ad-hoc collection of rules becomes so unwieldy that it is almost impossible to understand</a:t>
            </a:r>
            <a:r>
              <a:rPr lang="en-IN" dirty="0" smtClean="0"/>
              <a:t>.</a:t>
            </a:r>
            <a:endParaRPr lang="en-IN" dirty="0"/>
          </a:p>
        </p:txBody>
      </p:sp>
      <p:sp>
        <p:nvSpPr>
          <p:cNvPr id="4" name="Rectangle 3"/>
          <p:cNvSpPr/>
          <p:nvPr/>
        </p:nvSpPr>
        <p:spPr>
          <a:xfrm>
            <a:off x="390427" y="6311900"/>
            <a:ext cx="5898987" cy="369332"/>
          </a:xfrm>
          <a:prstGeom prst="rect">
            <a:avLst/>
          </a:prstGeom>
        </p:spPr>
        <p:txBody>
          <a:bodyPr wrap="none">
            <a:spAutoFit/>
          </a:bodyPr>
          <a:lstStyle/>
          <a:p>
            <a:r>
              <a:rPr lang="en-US" dirty="0" smtClean="0"/>
              <a:t>https://owasp.org/www-community/Broken_Access_Control</a:t>
            </a:r>
            <a:endParaRPr lang="en-US" dirty="0"/>
          </a:p>
        </p:txBody>
      </p:sp>
    </p:spTree>
    <p:extLst>
      <p:ext uri="{BB962C8B-B14F-4D97-AF65-F5344CB8AC3E}">
        <p14:creationId xmlns:p14="http://schemas.microsoft.com/office/powerpoint/2010/main" val="194655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Misconfiguration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IN" dirty="0"/>
              <a:t>The application might be vulnerable if the application is:</a:t>
            </a:r>
          </a:p>
          <a:p>
            <a:pPr algn="just"/>
            <a:r>
              <a:rPr lang="en-IN" dirty="0"/>
              <a:t>Missing appropriate security hardening across any part of the application stack or improperly configured permissions on cloud services.</a:t>
            </a:r>
          </a:p>
          <a:p>
            <a:pPr algn="just"/>
            <a:r>
              <a:rPr lang="en-IN" dirty="0"/>
              <a:t>Unnecessary features are enabled or installed (e.g., unnecessary ports, services, pages, accounts, or privileges).</a:t>
            </a:r>
          </a:p>
          <a:p>
            <a:pPr algn="just"/>
            <a:r>
              <a:rPr lang="en-IN" dirty="0"/>
              <a:t>Default accounts and their passwords are still enabled and unchanged.</a:t>
            </a:r>
          </a:p>
          <a:p>
            <a:pPr algn="just"/>
            <a:r>
              <a:rPr lang="en-IN" dirty="0"/>
              <a:t>Error handling reveals stack traces or other overly informative error messages to users.</a:t>
            </a:r>
          </a:p>
          <a:p>
            <a:pPr algn="just"/>
            <a:r>
              <a:rPr lang="en-IN" dirty="0"/>
              <a:t>For upgraded systems, the latest security features are disabled or not configured securely.</a:t>
            </a:r>
          </a:p>
          <a:p>
            <a:pPr algn="just"/>
            <a:r>
              <a:rPr lang="en-IN" dirty="0"/>
              <a:t>The security settings in the application servers, application frameworks (e.g., Struts, Spring, ASP.NET), libraries, databases, etc., are not set to secure values.</a:t>
            </a:r>
          </a:p>
          <a:p>
            <a:pPr algn="just"/>
            <a:r>
              <a:rPr lang="en-IN" dirty="0"/>
              <a:t>The server does not send security headers or directives, or they are not set to secure values.</a:t>
            </a:r>
          </a:p>
          <a:p>
            <a:pPr algn="just"/>
            <a:r>
              <a:rPr lang="en-IN" dirty="0"/>
              <a:t>The software is out of date or vulnerable (see </a:t>
            </a:r>
            <a:r>
              <a:rPr lang="en-IN" dirty="0">
                <a:hlinkClick r:id="rId2"/>
              </a:rPr>
              <a:t>A06:2021-Vulnerable and Outdated Components</a:t>
            </a:r>
            <a:r>
              <a:rPr lang="en-IN" dirty="0" smtClean="0"/>
              <a:t>).</a:t>
            </a:r>
            <a:endParaRPr lang="en-IN" dirty="0"/>
          </a:p>
        </p:txBody>
      </p:sp>
    </p:spTree>
    <p:extLst>
      <p:ext uri="{BB962C8B-B14F-4D97-AF65-F5344CB8AC3E}">
        <p14:creationId xmlns:p14="http://schemas.microsoft.com/office/powerpoint/2010/main" val="415230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Prevent SM</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IN" dirty="0"/>
              <a:t>Secure installation processes should be implemented, including:</a:t>
            </a:r>
          </a:p>
          <a:p>
            <a:pPr algn="just"/>
            <a:r>
              <a:rPr lang="en-IN" dirty="0"/>
              <a:t>A repeatable hardening process makes it fast and easy to deploy another environment that is appropriately locked down. Development, QA, and production environments should all be configured identically, with different credentials used in each environment. This process should be automated to minimize the effort required to set up a new secure environment.</a:t>
            </a:r>
          </a:p>
          <a:p>
            <a:pPr algn="just"/>
            <a:r>
              <a:rPr lang="en-IN" dirty="0"/>
              <a:t>A minimal platform without any unnecessary features, components, documentation, and samples. Remove or do not install unused features and frameworks.</a:t>
            </a:r>
          </a:p>
          <a:p>
            <a:pPr algn="just"/>
            <a:r>
              <a:rPr lang="en-IN" dirty="0"/>
              <a:t>A task to review and update the configurations appropriate to all security notes, updates, and patches as part of the patch management process (see </a:t>
            </a:r>
            <a:r>
              <a:rPr lang="en-IN" dirty="0">
                <a:hlinkClick r:id="rId2"/>
              </a:rPr>
              <a:t>A06:2021-Vulnerable and Outdated Components</a:t>
            </a:r>
            <a:r>
              <a:rPr lang="en-IN" dirty="0"/>
              <a:t>). Review cloud storage permissions (e.g., S3 bucket permissions).</a:t>
            </a:r>
          </a:p>
          <a:p>
            <a:pPr algn="just"/>
            <a:r>
              <a:rPr lang="en-IN" dirty="0"/>
              <a:t>A segmented application architecture provides effective and secure separation between components or tenants, with segmentation, containerization, or cloud security groups (ACLs).</a:t>
            </a:r>
          </a:p>
          <a:p>
            <a:pPr algn="just"/>
            <a:r>
              <a:rPr lang="en-IN" dirty="0"/>
              <a:t>Sending security directives to clients, e.g., Security Headers.</a:t>
            </a:r>
          </a:p>
          <a:p>
            <a:pPr algn="just"/>
            <a:r>
              <a:rPr lang="en-IN" dirty="0"/>
              <a:t>An automated process to verify the effectiveness of the configurations and settings in all environments</a:t>
            </a:r>
            <a:r>
              <a:rPr lang="en-IN" dirty="0" smtClean="0"/>
              <a:t>.</a:t>
            </a:r>
            <a:endParaRPr lang="en-IN" dirty="0"/>
          </a:p>
        </p:txBody>
      </p:sp>
    </p:spTree>
    <p:extLst>
      <p:ext uri="{BB962C8B-B14F-4D97-AF65-F5344CB8AC3E}">
        <p14:creationId xmlns:p14="http://schemas.microsoft.com/office/powerpoint/2010/main" val="223433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site Scripting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pPr algn="just"/>
            <a:r>
              <a:rPr lang="en-IN" dirty="0"/>
              <a:t>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 These scripts can even rewrite the content of the HTML page. </a:t>
            </a:r>
          </a:p>
          <a:p>
            <a:pPr algn="just"/>
            <a:endParaRPr lang="en-US" dirty="0"/>
          </a:p>
        </p:txBody>
      </p:sp>
    </p:spTree>
    <p:extLst>
      <p:ext uri="{BB962C8B-B14F-4D97-AF65-F5344CB8AC3E}">
        <p14:creationId xmlns:p14="http://schemas.microsoft.com/office/powerpoint/2010/main" val="393068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When it Occur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IN" dirty="0" smtClean="0"/>
              <a:t>Data </a:t>
            </a:r>
            <a:r>
              <a:rPr lang="en-IN" dirty="0"/>
              <a:t>enters a Web application through an untrusted source, most frequently a web request.</a:t>
            </a:r>
          </a:p>
          <a:p>
            <a:pPr algn="just"/>
            <a:r>
              <a:rPr lang="en-IN" dirty="0"/>
              <a:t>The data is included in dynamic content that is sent to a web user without being validated for malicious content.</a:t>
            </a:r>
          </a:p>
          <a:p>
            <a:pPr algn="just"/>
            <a:r>
              <a:rPr lang="en-IN" dirty="0"/>
              <a:t>The malicious content sent to the web browser often takes the form of a segment of JavaScript, but may also include HTML, Flash, or any other type of code that the browser may execute. </a:t>
            </a:r>
            <a:endParaRPr lang="en-IN" dirty="0" smtClean="0"/>
          </a:p>
          <a:p>
            <a:pPr algn="just"/>
            <a:r>
              <a:rPr lang="en-IN" dirty="0" smtClean="0"/>
              <a:t>The </a:t>
            </a:r>
            <a:r>
              <a:rPr lang="en-IN" dirty="0"/>
              <a:t>variety of attacks based on XSS is almost limitless, but they commonly include transmitting private data, like cookies or other session information, to the attacker, redirecting the victim to web content controlled by the attacker, or performing other malicious operations on the user’s machine under the guise of the vulnerable site.</a:t>
            </a:r>
          </a:p>
          <a:p>
            <a:pPr algn="just"/>
            <a:endParaRPr lang="en-US" dirty="0"/>
          </a:p>
        </p:txBody>
      </p:sp>
    </p:spTree>
    <p:extLst>
      <p:ext uri="{BB962C8B-B14F-4D97-AF65-F5344CB8AC3E}">
        <p14:creationId xmlns:p14="http://schemas.microsoft.com/office/powerpoint/2010/main" val="296096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to Protect Yourself</a:t>
            </a:r>
            <a:endParaRPr lang="en-US" dirty="0"/>
          </a:p>
        </p:txBody>
      </p:sp>
      <p:sp>
        <p:nvSpPr>
          <p:cNvPr id="3" name="Content Placeholder 2"/>
          <p:cNvSpPr>
            <a:spLocks noGrp="1"/>
          </p:cNvSpPr>
          <p:nvPr>
            <p:ph idx="1"/>
          </p:nvPr>
        </p:nvSpPr>
        <p:spPr>
          <a:xfrm>
            <a:off x="838200" y="1825625"/>
            <a:ext cx="10515600" cy="4652448"/>
          </a:xfrm>
        </p:spPr>
        <p:txBody>
          <a:bodyPr>
            <a:normAutofit fontScale="92500" lnSpcReduction="10000"/>
          </a:bodyPr>
          <a:lstStyle/>
          <a:p>
            <a:pPr algn="just"/>
            <a:r>
              <a:rPr lang="en-IN" dirty="0" smtClean="0"/>
              <a:t>The primary </a:t>
            </a:r>
            <a:r>
              <a:rPr lang="en-IN" dirty="0" err="1" smtClean="0"/>
              <a:t>defenses</a:t>
            </a:r>
            <a:r>
              <a:rPr lang="en-IN" dirty="0" smtClean="0"/>
              <a:t> against XSS are described in the </a:t>
            </a:r>
            <a:r>
              <a:rPr lang="en-IN" dirty="0" smtClean="0">
                <a:hlinkClick r:id="rId2"/>
              </a:rPr>
              <a:t>OWASP XSS Prevention Cheat Sheet</a:t>
            </a:r>
            <a:r>
              <a:rPr lang="en-IN" dirty="0" smtClean="0"/>
              <a:t>.</a:t>
            </a:r>
          </a:p>
          <a:p>
            <a:pPr algn="just"/>
            <a:r>
              <a:rPr lang="en-IN" dirty="0" smtClean="0"/>
              <a:t>Also, it’s crucial that you turn off HTTP TRACE support on all web servers. An attacker can steal cookie data via Java-script even when document.</a:t>
            </a:r>
          </a:p>
          <a:p>
            <a:pPr algn="just"/>
            <a:r>
              <a:rPr lang="en-IN" dirty="0" smtClean="0"/>
              <a:t>cookie is disabled or not supported by the client. This attack is mounted when a user posts a malicious script to a forum so when another user clicks the link, an asynchronous HTTP Trace call is triggered which collects the user’s cookie information from the server, and then sends it over to another malicious server that collects the cookie information so the attacker can mount a session hijack attack. </a:t>
            </a:r>
          </a:p>
          <a:p>
            <a:pPr algn="just"/>
            <a:r>
              <a:rPr lang="en-IN" dirty="0" smtClean="0"/>
              <a:t>This is easily mitigated by removing support for HTTP TRACE on all web servers.</a:t>
            </a:r>
          </a:p>
          <a:p>
            <a:pPr algn="just"/>
            <a:endParaRPr lang="en-US" dirty="0"/>
          </a:p>
        </p:txBody>
      </p:sp>
    </p:spTree>
    <p:extLst>
      <p:ext uri="{BB962C8B-B14F-4D97-AF65-F5344CB8AC3E}">
        <p14:creationId xmlns:p14="http://schemas.microsoft.com/office/powerpoint/2010/main" val="71472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1363</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UNIT 4 Attack Landscape – Web Application Security</vt:lpstr>
      <vt:lpstr>External Entities</vt:lpstr>
      <vt:lpstr>https://portswigger.net/web-security/xxe#:~:text=What%20is%20XML%20external%20entity,application's%20processing%20of%20XML%20data.</vt:lpstr>
      <vt:lpstr>Broken Authentication Control</vt:lpstr>
      <vt:lpstr>Security Misconfiguration</vt:lpstr>
      <vt:lpstr>How to Prevent SM</vt:lpstr>
      <vt:lpstr>Cross site Scripting</vt:lpstr>
      <vt:lpstr>When it Occur</vt:lpstr>
      <vt:lpstr>How to Protect Yourself</vt:lpstr>
      <vt:lpstr>Insecure Deserialization</vt:lpstr>
      <vt:lpstr>Components with known Vulnerabilities </vt:lpstr>
      <vt:lpstr>Examples of using components with known vulnerabilities</vt:lpstr>
      <vt:lpstr>How to prevent using components with a known vulnerability</vt:lpstr>
      <vt:lpstr>Insufficient Logging &amp; Monitoring</vt:lpstr>
      <vt:lpstr>Cross site Scripting Forgery</vt:lpstr>
      <vt:lpstr>File Inclusion</vt:lpstr>
      <vt:lpstr>Click Jacking</vt:lpstr>
      <vt:lpstr>File Inclusion / File Upload</vt:lpstr>
      <vt:lpstr>Insecure Captcha</vt:lpstr>
      <vt:lpstr>SSRF / XSPA</vt:lpstr>
      <vt:lpstr>How to Prevent SSRF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Attack Landscape – Web Application Security</dc:title>
  <dc:creator>Happy Mistry</dc:creator>
  <cp:lastModifiedBy>Happy Mistry</cp:lastModifiedBy>
  <cp:revision>45</cp:revision>
  <dcterms:created xsi:type="dcterms:W3CDTF">2022-10-08T14:46:50Z</dcterms:created>
  <dcterms:modified xsi:type="dcterms:W3CDTF">2022-10-12T21:03:34Z</dcterms:modified>
</cp:coreProperties>
</file>