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0" r:id="rId3"/>
    <p:sldId id="261" r:id="rId4"/>
    <p:sldId id="314" r:id="rId5"/>
    <p:sldId id="315" r:id="rId6"/>
    <p:sldId id="316" r:id="rId7"/>
    <p:sldId id="317" r:id="rId8"/>
  </p:sldIdLst>
  <p:sldSz cx="9144000" cy="6858000" type="screen4x3"/>
  <p:notesSz cx="6797675" cy="99250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B4B7BF6B-EB3C-4CDE-96F9-89B24AA427CC}">
          <p14:sldIdLst>
            <p14:sldId id="256"/>
            <p14:sldId id="260"/>
            <p14:sldId id="261"/>
            <p14:sldId id="314"/>
            <p14:sldId id="315"/>
            <p14:sldId id="316"/>
            <p14:sldId id="31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3" d="100"/>
          <a:sy n="63" d="100"/>
        </p:scale>
        <p:origin x="1378"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2945659" cy="49625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4" y="1"/>
            <a:ext cx="2945659" cy="496252"/>
          </a:xfrm>
          <a:prstGeom prst="rect">
            <a:avLst/>
          </a:prstGeom>
        </p:spPr>
        <p:txBody>
          <a:bodyPr vert="horz" lIns="91440" tIns="45720" rIns="91440" bIns="45720" rtlCol="0"/>
          <a:lstStyle>
            <a:lvl1pPr algn="r">
              <a:defRPr sz="1200"/>
            </a:lvl1pPr>
          </a:lstStyle>
          <a:p>
            <a:fld id="{384E647E-0477-42F8-9A33-F6891792BF59}" type="datetimeFigureOut">
              <a:rPr lang="zh-CN" altLang="en-US" smtClean="0"/>
              <a:t>2025/06/15</a:t>
            </a:fld>
            <a:endParaRPr lang="zh-CN" altLang="en-US"/>
          </a:p>
        </p:txBody>
      </p:sp>
      <p:sp>
        <p:nvSpPr>
          <p:cNvPr id="4" name="幻灯片图像占位符 3"/>
          <p:cNvSpPr>
            <a:spLocks noGrp="1" noRot="1" noChangeAspect="1"/>
          </p:cNvSpPr>
          <p:nvPr>
            <p:ph type="sldImg" idx="2"/>
          </p:nvPr>
        </p:nvSpPr>
        <p:spPr>
          <a:xfrm>
            <a:off x="917575" y="744538"/>
            <a:ext cx="4962525" cy="3721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714399"/>
            <a:ext cx="5438140" cy="4466272"/>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1" y="9427076"/>
            <a:ext cx="2945659" cy="49625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4" y="9427076"/>
            <a:ext cx="2945659" cy="496252"/>
          </a:xfrm>
          <a:prstGeom prst="rect">
            <a:avLst/>
          </a:prstGeom>
        </p:spPr>
        <p:txBody>
          <a:bodyPr vert="horz" lIns="91440" tIns="45720" rIns="91440" bIns="45720" rtlCol="0" anchor="b"/>
          <a:lstStyle>
            <a:lvl1pPr algn="r">
              <a:defRPr sz="1200"/>
            </a:lvl1pPr>
          </a:lstStyle>
          <a:p>
            <a:fld id="{5F307E58-7D37-4E10-8523-EDA21FED5AF6}" type="slidenum">
              <a:rPr lang="zh-CN" altLang="en-US" smtClean="0"/>
              <a:t>‹#›</a:t>
            </a:fld>
            <a:endParaRPr lang="zh-CN" altLang="en-US"/>
          </a:p>
        </p:txBody>
      </p:sp>
    </p:spTree>
    <p:extLst>
      <p:ext uri="{BB962C8B-B14F-4D97-AF65-F5344CB8AC3E}">
        <p14:creationId xmlns:p14="http://schemas.microsoft.com/office/powerpoint/2010/main" val="154705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a:extLst>
              <a:ext uri="{FF2B5EF4-FFF2-40B4-BE49-F238E27FC236}">
                <a16:creationId xmlns:a16="http://schemas.microsoft.com/office/drawing/2014/main" id="{66D71459-CE28-413C-9112-087FD2CF9F57}"/>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28ED99-2D32-4B46-ABF5-EBF4C4CB08A9}" type="slidenum">
              <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5539" name="Rectangle 2">
            <a:extLst>
              <a:ext uri="{FF2B5EF4-FFF2-40B4-BE49-F238E27FC236}">
                <a16:creationId xmlns:a16="http://schemas.microsoft.com/office/drawing/2014/main" id="{8EE04DB0-53FC-44A5-9793-491DE2E24E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71C63114-AA35-4ED4-BE71-D7E9534A9D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extLst>
      <p:ext uri="{BB962C8B-B14F-4D97-AF65-F5344CB8AC3E}">
        <p14:creationId xmlns:p14="http://schemas.microsoft.com/office/powerpoint/2010/main" val="25329738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a:extLst>
              <a:ext uri="{FF2B5EF4-FFF2-40B4-BE49-F238E27FC236}">
                <a16:creationId xmlns:a16="http://schemas.microsoft.com/office/drawing/2014/main" id="{66D71459-CE28-413C-9112-087FD2CF9F57}"/>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28ED99-2D32-4B46-ABF5-EBF4C4CB08A9}" type="slidenum">
              <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5539" name="Rectangle 2">
            <a:extLst>
              <a:ext uri="{FF2B5EF4-FFF2-40B4-BE49-F238E27FC236}">
                <a16:creationId xmlns:a16="http://schemas.microsoft.com/office/drawing/2014/main" id="{8EE04DB0-53FC-44A5-9793-491DE2E24E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71C63114-AA35-4ED4-BE71-D7E9534A9D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extLst>
      <p:ext uri="{BB962C8B-B14F-4D97-AF65-F5344CB8AC3E}">
        <p14:creationId xmlns:p14="http://schemas.microsoft.com/office/powerpoint/2010/main" val="893756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a:extLst>
              <a:ext uri="{FF2B5EF4-FFF2-40B4-BE49-F238E27FC236}">
                <a16:creationId xmlns:a16="http://schemas.microsoft.com/office/drawing/2014/main" id="{66D71459-CE28-413C-9112-087FD2CF9F57}"/>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28ED99-2D32-4B46-ABF5-EBF4C4CB08A9}" type="slidenum">
              <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5539" name="Rectangle 2">
            <a:extLst>
              <a:ext uri="{FF2B5EF4-FFF2-40B4-BE49-F238E27FC236}">
                <a16:creationId xmlns:a16="http://schemas.microsoft.com/office/drawing/2014/main" id="{8EE04DB0-53FC-44A5-9793-491DE2E24E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71C63114-AA35-4ED4-BE71-D7E9534A9D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a:p>
        </p:txBody>
      </p:sp>
    </p:spTree>
    <p:extLst>
      <p:ext uri="{BB962C8B-B14F-4D97-AF65-F5344CB8AC3E}">
        <p14:creationId xmlns:p14="http://schemas.microsoft.com/office/powerpoint/2010/main" val="27460533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1031">
            <a:extLst>
              <a:ext uri="{FF2B5EF4-FFF2-40B4-BE49-F238E27FC236}">
                <a16:creationId xmlns:a16="http://schemas.microsoft.com/office/drawing/2014/main" id="{66D71459-CE28-413C-9112-087FD2CF9F57}"/>
              </a:ext>
            </a:extLst>
          </p:cNvPr>
          <p:cNvSpPr>
            <a:spLocks noGrp="1" noChangeArrowheads="1"/>
          </p:cNvSpPr>
          <p:nvPr>
            <p:ph type="sldNum" sz="quarter" idx="5"/>
          </p:nvPr>
        </p:nvSpPr>
        <p:spPr bwMode="auto">
          <a:ln>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7C28ED99-2D32-4B46-ABF5-EBF4C4CB08A9}" type="slidenum">
              <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zh-CN"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
        <p:nvSpPr>
          <p:cNvPr id="65539" name="Rectangle 2">
            <a:extLst>
              <a:ext uri="{FF2B5EF4-FFF2-40B4-BE49-F238E27FC236}">
                <a16:creationId xmlns:a16="http://schemas.microsoft.com/office/drawing/2014/main" id="{8EE04DB0-53FC-44A5-9793-491DE2E24EA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40" name="Rectangle 3">
            <a:extLst>
              <a:ext uri="{FF2B5EF4-FFF2-40B4-BE49-F238E27FC236}">
                <a16:creationId xmlns:a16="http://schemas.microsoft.com/office/drawing/2014/main" id="{71C63114-AA35-4ED4-BE71-D7E9534A9DD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zh-CN" dirty="0"/>
          </a:p>
        </p:txBody>
      </p:sp>
    </p:spTree>
    <p:extLst>
      <p:ext uri="{BB962C8B-B14F-4D97-AF65-F5344CB8AC3E}">
        <p14:creationId xmlns:p14="http://schemas.microsoft.com/office/powerpoint/2010/main" val="244545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4996AC3-092E-4309-8FA7-5245CC9706E2}" type="datetime1">
              <a:rPr lang="zh-CN" altLang="en-US" smtClean="0"/>
              <a:t>2025/06/15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BF9FA9B-6BA0-4FD6-9CD1-A99873D4CB99}" type="datetime1">
              <a:rPr lang="zh-CN" altLang="en-US" smtClean="0"/>
              <a:t>2025/06/15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237BEA7-2EAC-4201-9798-0859EBEDC0A5}" type="datetime1">
              <a:rPr lang="zh-CN" altLang="en-US" smtClean="0"/>
              <a:t>2025/06/15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AA4ED8D-D4AA-4B90-AAB0-D0B48E9A9461}" type="datetime1">
              <a:rPr lang="zh-CN" altLang="en-US" smtClean="0"/>
              <a:t>2025/06/15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7CA719D-6712-4F7C-A95C-53CB89FBD266}" type="datetime1">
              <a:rPr lang="zh-CN" altLang="en-US" smtClean="0"/>
              <a:t>2025/06/15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5BE1945-6A49-414F-8C92-673A9ACD573C}" type="datetime1">
              <a:rPr lang="zh-CN" altLang="en-US" smtClean="0"/>
              <a:t>2025/06/15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BF4C031-23E2-46DE-9266-FF86B991DC56}" type="datetime1">
              <a:rPr lang="zh-CN" altLang="en-US" smtClean="0"/>
              <a:t>2025/06/15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43319F30-F2B0-4358-8048-F1692AF3713A}" type="datetime1">
              <a:rPr lang="zh-CN" altLang="en-US" smtClean="0"/>
              <a:t>2025/06/15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9C7F927-31F4-4F32-838B-1CDA10F7368F}" type="datetime1">
              <a:rPr lang="zh-CN" altLang="en-US" smtClean="0"/>
              <a:t>2025/06/15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6F99AE3-4574-4346-881E-07B0FE5F1939}" type="datetime1">
              <a:rPr lang="zh-CN" altLang="en-US" smtClean="0"/>
              <a:t>2025/06/15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350FC20-0E2F-4862-A1BF-7DE2F3B8EEF3}" type="datetime1">
              <a:rPr lang="zh-CN" altLang="en-US" smtClean="0"/>
              <a:t>2025/06/15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CB9B479-AE67-4326-BDE5-6F1FA4348308}"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9CF0C-BFC1-4C0D-8CF9-F54F7BC81EC0}" type="datetime1">
              <a:rPr lang="zh-CN" altLang="en-US" smtClean="0"/>
              <a:t>2025/06/15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B9B479-AE67-4326-BDE5-6F1FA4348308}"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latin typeface="华文琥珀" pitchFamily="2" charset="-122"/>
                <a:ea typeface="华文琥珀" pitchFamily="2" charset="-122"/>
              </a:rPr>
              <a:t>编译技术补充思考题</a:t>
            </a:r>
            <a:br>
              <a:rPr lang="en-US" altLang="zh-CN" dirty="0">
                <a:latin typeface="华文琥珀" pitchFamily="2" charset="-122"/>
                <a:ea typeface="华文琥珀" pitchFamily="2" charset="-122"/>
              </a:rPr>
            </a:br>
            <a:r>
              <a:rPr lang="en-US" altLang="zh-CN" dirty="0">
                <a:latin typeface="华文琥珀" pitchFamily="2" charset="-122"/>
                <a:ea typeface="华文琥珀" pitchFamily="2" charset="-122"/>
              </a:rPr>
              <a:t>-</a:t>
            </a:r>
            <a:r>
              <a:rPr lang="en-US" altLang="zh-CN" b="1" dirty="0"/>
              <a:t> Intermediate Code Generation</a:t>
            </a:r>
            <a:endParaRPr lang="zh-CN" altLang="en-US" dirty="0">
              <a:latin typeface="华文琥珀" pitchFamily="2" charset="-122"/>
              <a:ea typeface="华文琥珀" pitchFamily="2" charset="-122"/>
            </a:endParaRPr>
          </a:p>
        </p:txBody>
      </p:sp>
      <p:sp>
        <p:nvSpPr>
          <p:cNvPr id="3" name="副标题 2"/>
          <p:cNvSpPr>
            <a:spLocks noGrp="1"/>
          </p:cNvSpPr>
          <p:nvPr>
            <p:ph type="subTitle" idx="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9CB9B479-AE67-4326-BDE5-6F1FA4348308}" type="slidenum">
              <a:rPr lang="zh-CN" altLang="en-US" smtClean="0"/>
              <a:pPr/>
              <a:t>1</a:t>
            </a:fld>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260648"/>
            <a:ext cx="8229600" cy="5865515"/>
          </a:xfrm>
        </p:spPr>
        <p:txBody>
          <a:bodyPr/>
          <a:lstStyle/>
          <a:p>
            <a:pPr lvl="1" eaLnBrk="1" hangingPunct="1">
              <a:lnSpc>
                <a:spcPct val="90000"/>
              </a:lnSpc>
              <a:buFont typeface="Arial" panose="020B0604020202020204" pitchFamily="34" charset="0"/>
              <a:buChar char="•"/>
            </a:pPr>
            <a:r>
              <a:rPr lang="en-US" altLang="zh-CN" sz="2400" b="1" dirty="0"/>
              <a:t>[12 pts.] </a:t>
            </a:r>
            <a:r>
              <a:rPr lang="en-US" altLang="zh-CN" sz="2400" b="1" dirty="0">
                <a:solidFill>
                  <a:srgbClr val="FF0000"/>
                </a:solidFill>
              </a:rPr>
              <a:t>Given the following attribute grammar, consider the source code: if c&lt;d and e&lt;f then x=x+10 else x=x+100 . Here, || denotes string concatenation with a newline, and ++ means string concatenation with a space.</a:t>
            </a:r>
          </a:p>
          <a:p>
            <a:endParaRPr lang="en-US" altLang="zh-CN" sz="2400" b="1" dirty="0">
              <a:solidFill>
                <a:srgbClr val="FF0000"/>
              </a:solidFill>
            </a:endParaRPr>
          </a:p>
          <a:p>
            <a:endParaRPr lang="en-US" altLang="zh-CN" dirty="0"/>
          </a:p>
        </p:txBody>
      </p:sp>
      <p:sp>
        <p:nvSpPr>
          <p:cNvPr id="4" name="灯片编号占位符 3"/>
          <p:cNvSpPr>
            <a:spLocks noGrp="1"/>
          </p:cNvSpPr>
          <p:nvPr>
            <p:ph type="sldNum" sz="quarter" idx="12"/>
          </p:nvPr>
        </p:nvSpPr>
        <p:spPr/>
        <p:txBody>
          <a:bodyPr/>
          <a:lstStyle/>
          <a:p>
            <a:fld id="{9CB9B479-AE67-4326-BDE5-6F1FA4348308}" type="slidenum">
              <a:rPr lang="zh-CN" altLang="en-US" smtClean="0"/>
              <a:pPr/>
              <a:t>2</a:t>
            </a:fld>
            <a:endParaRPr lang="zh-CN" altLang="en-US"/>
          </a:p>
        </p:txBody>
      </p:sp>
      <p:graphicFrame>
        <p:nvGraphicFramePr>
          <p:cNvPr id="9" name="表格 8">
            <a:extLst>
              <a:ext uri="{FF2B5EF4-FFF2-40B4-BE49-F238E27FC236}">
                <a16:creationId xmlns:a16="http://schemas.microsoft.com/office/drawing/2014/main" id="{C10B054D-974C-44AE-B422-D58BABB1A7AA}"/>
              </a:ext>
            </a:extLst>
          </p:cNvPr>
          <p:cNvGraphicFramePr>
            <a:graphicFrameLocks noGrp="1"/>
          </p:cNvGraphicFramePr>
          <p:nvPr>
            <p:extLst>
              <p:ext uri="{D42A27DB-BD31-4B8C-83A1-F6EECF244321}">
                <p14:modId xmlns:p14="http://schemas.microsoft.com/office/powerpoint/2010/main" val="3709221122"/>
              </p:ext>
            </p:extLst>
          </p:nvPr>
        </p:nvGraphicFramePr>
        <p:xfrm>
          <a:off x="1043608" y="1700808"/>
          <a:ext cx="7560840" cy="4632960"/>
        </p:xfrm>
        <a:graphic>
          <a:graphicData uri="http://schemas.openxmlformats.org/drawingml/2006/table">
            <a:tbl>
              <a:tblPr firstRow="1" firstCol="1" bandRow="1">
                <a:tableStyleId>{5C22544A-7EE6-4342-B048-85BDC9FD1C3A}</a:tableStyleId>
              </a:tblPr>
              <a:tblGrid>
                <a:gridCol w="1813466">
                  <a:extLst>
                    <a:ext uri="{9D8B030D-6E8A-4147-A177-3AD203B41FA5}">
                      <a16:colId xmlns:a16="http://schemas.microsoft.com/office/drawing/2014/main" val="734342701"/>
                    </a:ext>
                  </a:extLst>
                </a:gridCol>
                <a:gridCol w="5747374">
                  <a:extLst>
                    <a:ext uri="{9D8B030D-6E8A-4147-A177-3AD203B41FA5}">
                      <a16:colId xmlns:a16="http://schemas.microsoft.com/office/drawing/2014/main" val="2842848242"/>
                    </a:ext>
                  </a:extLst>
                </a:gridCol>
              </a:tblGrid>
              <a:tr h="231184">
                <a:tc>
                  <a:txBody>
                    <a:bodyPr/>
                    <a:lstStyle/>
                    <a:p>
                      <a:pPr algn="just">
                        <a:spcAft>
                          <a:spcPts val="0"/>
                        </a:spcAft>
                      </a:pPr>
                      <a:r>
                        <a:rPr lang="en-US" sz="1600" kern="0" dirty="0">
                          <a:effectLst/>
                        </a:rPr>
                        <a:t>Grammar</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600" kern="0">
                          <a:effectLst/>
                        </a:rPr>
                        <a:t>Semantic Rules</a:t>
                      </a:r>
                      <a:endParaRPr lang="zh-CN" sz="16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849469">
                <a:tc>
                  <a:txBody>
                    <a:bodyPr/>
                    <a:lstStyle/>
                    <a:p>
                      <a:pPr algn="just">
                        <a:spcAft>
                          <a:spcPts val="0"/>
                        </a:spcAft>
                      </a:pPr>
                      <a:r>
                        <a:rPr lang="en-US" sz="1600" kern="0" dirty="0">
                          <a:effectLst/>
                        </a:rPr>
                        <a:t>if-</a:t>
                      </a:r>
                      <a:r>
                        <a:rPr lang="en-US" sz="1600" kern="0" dirty="0" err="1">
                          <a:effectLst/>
                        </a:rPr>
                        <a:t>stmt</a:t>
                      </a:r>
                      <a:r>
                        <a:rPr lang="en-US" sz="1600" kern="0" dirty="0">
                          <a:effectLst/>
                        </a:rPr>
                        <a:t>→ if E then S1 else S2</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0" dirty="0">
                          <a:effectLst/>
                        </a:rPr>
                        <a:t>if-</a:t>
                      </a:r>
                      <a:r>
                        <a:rPr lang="en-US" sz="1600" kern="0" dirty="0" err="1">
                          <a:effectLst/>
                        </a:rPr>
                        <a:t>stmt.next</a:t>
                      </a:r>
                      <a:r>
                        <a:rPr lang="en-US" sz="1600" kern="0" dirty="0">
                          <a:effectLst/>
                        </a:rPr>
                        <a:t>=</a:t>
                      </a:r>
                      <a:r>
                        <a:rPr lang="en-US" sz="1600" kern="0" dirty="0" err="1">
                          <a:effectLst/>
                        </a:rPr>
                        <a:t>newlabel</a:t>
                      </a:r>
                      <a:r>
                        <a:rPr lang="en-US" sz="1600" kern="0" dirty="0">
                          <a:effectLst/>
                        </a:rPr>
                        <a:t>;</a:t>
                      </a:r>
                      <a:endParaRPr lang="zh-CN" sz="1600" kern="100" dirty="0">
                        <a:effectLst/>
                      </a:endParaRPr>
                    </a:p>
                    <a:p>
                      <a:pPr algn="just">
                        <a:spcAft>
                          <a:spcPts val="0"/>
                        </a:spcAft>
                      </a:pPr>
                      <a:r>
                        <a:rPr lang="en-US" sz="1600" kern="0" dirty="0" err="1">
                          <a:effectLst/>
                        </a:rPr>
                        <a:t>E.true</a:t>
                      </a:r>
                      <a:r>
                        <a:rPr lang="en-US" sz="1600" kern="0" dirty="0">
                          <a:effectLst/>
                        </a:rPr>
                        <a:t>=</a:t>
                      </a:r>
                      <a:r>
                        <a:rPr lang="en-US" sz="1600" kern="0" dirty="0" err="1">
                          <a:effectLst/>
                        </a:rPr>
                        <a:t>newlabel</a:t>
                      </a:r>
                      <a:r>
                        <a:rPr lang="en-US" sz="1600" kern="0" dirty="0">
                          <a:effectLst/>
                        </a:rPr>
                        <a:t>; </a:t>
                      </a:r>
                      <a:endParaRPr lang="zh-CN" sz="1600" kern="100" dirty="0">
                        <a:effectLst/>
                      </a:endParaRPr>
                    </a:p>
                    <a:p>
                      <a:pPr algn="just">
                        <a:spcAft>
                          <a:spcPts val="0"/>
                        </a:spcAft>
                      </a:pPr>
                      <a:r>
                        <a:rPr lang="en-US" sz="1600" kern="0" dirty="0" err="1">
                          <a:effectLst/>
                        </a:rPr>
                        <a:t>E.false</a:t>
                      </a:r>
                      <a:r>
                        <a:rPr lang="en-US" sz="1600" kern="0" dirty="0">
                          <a:effectLst/>
                        </a:rPr>
                        <a:t>=</a:t>
                      </a:r>
                      <a:r>
                        <a:rPr lang="en-US" sz="1600" kern="0" dirty="0" err="1">
                          <a:effectLst/>
                        </a:rPr>
                        <a:t>newlabel</a:t>
                      </a:r>
                      <a:r>
                        <a:rPr lang="en-US" sz="1600" kern="0" dirty="0">
                          <a:effectLst/>
                        </a:rPr>
                        <a:t>;</a:t>
                      </a:r>
                      <a:endParaRPr lang="zh-CN" sz="1600" kern="100" dirty="0">
                        <a:effectLst/>
                      </a:endParaRPr>
                    </a:p>
                    <a:p>
                      <a:pPr algn="just">
                        <a:spcAft>
                          <a:spcPts val="0"/>
                        </a:spcAft>
                      </a:pPr>
                      <a:r>
                        <a:rPr lang="en-US" sz="1600" kern="0" dirty="0">
                          <a:effectLst/>
                        </a:rPr>
                        <a:t>S1.next=if-</a:t>
                      </a:r>
                      <a:r>
                        <a:rPr lang="en-US" sz="1600" kern="0" dirty="0" err="1">
                          <a:effectLst/>
                        </a:rPr>
                        <a:t>stmt.next</a:t>
                      </a:r>
                      <a:r>
                        <a:rPr lang="en-US" sz="1600" kern="0" dirty="0">
                          <a:effectLst/>
                        </a:rPr>
                        <a:t>; </a:t>
                      </a:r>
                      <a:endParaRPr lang="zh-CN" sz="1600" kern="100" dirty="0">
                        <a:effectLst/>
                      </a:endParaRPr>
                    </a:p>
                    <a:p>
                      <a:pPr algn="just">
                        <a:spcAft>
                          <a:spcPts val="0"/>
                        </a:spcAft>
                      </a:pPr>
                      <a:r>
                        <a:rPr lang="en-US" sz="1600" kern="0" dirty="0">
                          <a:effectLst/>
                        </a:rPr>
                        <a:t>S2.next=if-</a:t>
                      </a:r>
                      <a:r>
                        <a:rPr lang="en-US" sz="1600" kern="0" dirty="0" err="1">
                          <a:effectLst/>
                        </a:rPr>
                        <a:t>stmt.next</a:t>
                      </a:r>
                      <a:endParaRPr lang="zh-CN" sz="1600" kern="100" dirty="0">
                        <a:effectLst/>
                      </a:endParaRPr>
                    </a:p>
                    <a:p>
                      <a:pPr algn="just">
                        <a:spcAft>
                          <a:spcPts val="0"/>
                        </a:spcAft>
                      </a:pPr>
                      <a:r>
                        <a:rPr lang="en-US" sz="1600" kern="0" dirty="0">
                          <a:effectLst/>
                        </a:rPr>
                        <a:t>if-</a:t>
                      </a:r>
                      <a:r>
                        <a:rPr lang="en-US" sz="1600" kern="0" dirty="0" err="1">
                          <a:effectLst/>
                        </a:rPr>
                        <a:t>stmt.code</a:t>
                      </a:r>
                      <a:r>
                        <a:rPr lang="en-US" sz="1600" kern="0" dirty="0">
                          <a:effectLst/>
                        </a:rPr>
                        <a:t>=</a:t>
                      </a:r>
                      <a:r>
                        <a:rPr lang="en-US" sz="1600" kern="0" dirty="0" err="1">
                          <a:effectLst/>
                        </a:rPr>
                        <a:t>E.code</a:t>
                      </a:r>
                      <a:r>
                        <a:rPr lang="en-US" sz="1600" kern="0" dirty="0">
                          <a:effectLst/>
                        </a:rPr>
                        <a:t> </a:t>
                      </a:r>
                      <a:r>
                        <a:rPr lang="en-US" altLang="zh-CN" sz="1600" kern="0" dirty="0">
                          <a:effectLst/>
                        </a:rPr>
                        <a:t>||</a:t>
                      </a:r>
                      <a:r>
                        <a:rPr lang="en-US" sz="1600" kern="0" dirty="0">
                          <a:effectLst/>
                        </a:rPr>
                        <a:t>Label </a:t>
                      </a:r>
                      <a:r>
                        <a:rPr lang="en-US" sz="1600" kern="0" dirty="0" err="1">
                          <a:effectLst/>
                        </a:rPr>
                        <a:t>E.true</a:t>
                      </a:r>
                      <a:r>
                        <a:rPr lang="en-US" sz="1600" kern="0" dirty="0">
                          <a:effectLst/>
                        </a:rPr>
                        <a:t> </a:t>
                      </a:r>
                      <a:r>
                        <a:rPr lang="en-US" altLang="zh-CN" sz="1600" kern="0" dirty="0">
                          <a:effectLst/>
                        </a:rPr>
                        <a:t>||</a:t>
                      </a:r>
                      <a:r>
                        <a:rPr lang="en-US" sz="1600" kern="0" dirty="0">
                          <a:effectLst/>
                        </a:rPr>
                        <a:t> S1.code </a:t>
                      </a:r>
                      <a:r>
                        <a:rPr lang="en-US" altLang="zh-CN" sz="1600" kern="0" dirty="0">
                          <a:effectLst/>
                        </a:rPr>
                        <a:t>||</a:t>
                      </a:r>
                      <a:r>
                        <a:rPr lang="en-US" sz="1600" kern="0" dirty="0">
                          <a:effectLst/>
                        </a:rPr>
                        <a:t> </a:t>
                      </a:r>
                      <a:r>
                        <a:rPr lang="en-US" sz="1600" kern="0" dirty="0" err="1">
                          <a:effectLst/>
                        </a:rPr>
                        <a:t>goto</a:t>
                      </a:r>
                      <a:r>
                        <a:rPr lang="en-US" sz="1600" kern="0" dirty="0">
                          <a:effectLst/>
                        </a:rPr>
                        <a:t> if-</a:t>
                      </a:r>
                      <a:r>
                        <a:rPr lang="en-US" sz="1600" kern="0" dirty="0" err="1">
                          <a:effectLst/>
                        </a:rPr>
                        <a:t>stmt.next</a:t>
                      </a:r>
                      <a:r>
                        <a:rPr lang="en-US" sz="1600" kern="0" dirty="0">
                          <a:effectLst/>
                        </a:rPr>
                        <a:t> </a:t>
                      </a:r>
                      <a:r>
                        <a:rPr lang="en-US" altLang="zh-CN" sz="1600" kern="0" dirty="0">
                          <a:effectLst/>
                        </a:rPr>
                        <a:t>||</a:t>
                      </a:r>
                      <a:r>
                        <a:rPr lang="en-US" sz="1600" kern="0" dirty="0">
                          <a:effectLst/>
                        </a:rPr>
                        <a:t> Label </a:t>
                      </a:r>
                      <a:r>
                        <a:rPr lang="en-US" sz="1600" kern="0" dirty="0" err="1">
                          <a:effectLst/>
                        </a:rPr>
                        <a:t>E.false</a:t>
                      </a:r>
                      <a:r>
                        <a:rPr lang="en-US" sz="1600" kern="0" dirty="0">
                          <a:effectLst/>
                        </a:rPr>
                        <a:t> </a:t>
                      </a:r>
                      <a:r>
                        <a:rPr lang="en-US" altLang="zh-CN" sz="1600" kern="0" dirty="0">
                          <a:effectLst/>
                        </a:rPr>
                        <a:t>||</a:t>
                      </a:r>
                      <a:r>
                        <a:rPr lang="en-US" sz="1600" kern="0" dirty="0">
                          <a:effectLst/>
                        </a:rPr>
                        <a:t> S2.code </a:t>
                      </a:r>
                      <a:r>
                        <a:rPr lang="en-US" altLang="zh-CN" sz="1600" kern="0" dirty="0">
                          <a:effectLst/>
                        </a:rPr>
                        <a:t>||</a:t>
                      </a:r>
                      <a:r>
                        <a:rPr lang="en-US" sz="1600" kern="0" dirty="0">
                          <a:effectLst/>
                        </a:rPr>
                        <a:t> Label if-</a:t>
                      </a:r>
                      <a:r>
                        <a:rPr lang="en-US" sz="1600" kern="0" dirty="0" err="1">
                          <a:effectLst/>
                        </a:rPr>
                        <a:t>stmt.next</a:t>
                      </a:r>
                      <a:endParaRPr lang="zh-CN" sz="1600" kern="100" dirty="0">
                        <a:effectLst/>
                      </a:endParaRPr>
                    </a:p>
                    <a:p>
                      <a:pPr algn="just">
                        <a:spcAft>
                          <a:spcPts val="0"/>
                        </a:spcAft>
                      </a:pPr>
                      <a:r>
                        <a:rPr lang="en-US" sz="1600" kern="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095457160"/>
                  </a:ext>
                </a:extLst>
              </a:tr>
              <a:tr h="1387101">
                <a:tc>
                  <a:txBody>
                    <a:bodyPr/>
                    <a:lstStyle/>
                    <a:p>
                      <a:pPr algn="just">
                        <a:spcAft>
                          <a:spcPts val="0"/>
                        </a:spcAft>
                      </a:pPr>
                      <a:r>
                        <a:rPr lang="en-US" sz="1600" kern="0">
                          <a:effectLst/>
                        </a:rPr>
                        <a:t>E → E1 and E2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0" dirty="0">
                          <a:effectLst/>
                        </a:rPr>
                        <a:t>E1.true=</a:t>
                      </a:r>
                      <a:r>
                        <a:rPr lang="en-US" sz="1600" kern="0" dirty="0" err="1">
                          <a:effectLst/>
                        </a:rPr>
                        <a:t>newlabel</a:t>
                      </a:r>
                      <a:r>
                        <a:rPr lang="en-US" sz="1600" kern="0" dirty="0">
                          <a:effectLst/>
                        </a:rPr>
                        <a:t>;</a:t>
                      </a:r>
                      <a:endParaRPr lang="zh-CN" sz="1600" kern="100" dirty="0">
                        <a:effectLst/>
                      </a:endParaRPr>
                    </a:p>
                    <a:p>
                      <a:pPr algn="just">
                        <a:spcAft>
                          <a:spcPts val="0"/>
                        </a:spcAft>
                      </a:pPr>
                      <a:r>
                        <a:rPr lang="en-US" sz="1600" kern="0" dirty="0">
                          <a:effectLst/>
                        </a:rPr>
                        <a:t>E1.false=</a:t>
                      </a:r>
                      <a:r>
                        <a:rPr lang="en-US" sz="1600" kern="0" dirty="0" err="1">
                          <a:effectLst/>
                        </a:rPr>
                        <a:t>E.false</a:t>
                      </a:r>
                      <a:r>
                        <a:rPr lang="en-US" sz="1600" kern="0" dirty="0">
                          <a:effectLst/>
                        </a:rPr>
                        <a:t>;</a:t>
                      </a:r>
                      <a:endParaRPr lang="zh-CN" sz="1600" kern="100" dirty="0">
                        <a:effectLst/>
                      </a:endParaRPr>
                    </a:p>
                    <a:p>
                      <a:pPr algn="just">
                        <a:spcAft>
                          <a:spcPts val="0"/>
                        </a:spcAft>
                      </a:pPr>
                      <a:r>
                        <a:rPr lang="en-US" sz="1600" kern="0" dirty="0">
                          <a:effectLst/>
                        </a:rPr>
                        <a:t>E2.true=</a:t>
                      </a:r>
                      <a:r>
                        <a:rPr lang="en-US" sz="1600" kern="0" dirty="0" err="1">
                          <a:effectLst/>
                        </a:rPr>
                        <a:t>E.true</a:t>
                      </a:r>
                      <a:r>
                        <a:rPr lang="en-US" sz="1600" kern="0" dirty="0">
                          <a:effectLst/>
                        </a:rPr>
                        <a:t>;</a:t>
                      </a:r>
                      <a:endParaRPr lang="zh-CN" sz="1600" kern="100" dirty="0">
                        <a:effectLst/>
                      </a:endParaRPr>
                    </a:p>
                    <a:p>
                      <a:pPr algn="just">
                        <a:spcAft>
                          <a:spcPts val="0"/>
                        </a:spcAft>
                      </a:pPr>
                      <a:r>
                        <a:rPr lang="en-US" sz="1600" kern="0" dirty="0">
                          <a:effectLst/>
                        </a:rPr>
                        <a:t>E2.false=</a:t>
                      </a:r>
                      <a:r>
                        <a:rPr lang="en-US" sz="1600" kern="0" dirty="0" err="1">
                          <a:effectLst/>
                        </a:rPr>
                        <a:t>E.false</a:t>
                      </a:r>
                      <a:r>
                        <a:rPr lang="en-US" sz="1600" kern="0" dirty="0">
                          <a:effectLst/>
                        </a:rPr>
                        <a:t>;</a:t>
                      </a:r>
                      <a:endParaRPr lang="zh-CN" sz="1600" kern="100" dirty="0">
                        <a:effectLst/>
                      </a:endParaRPr>
                    </a:p>
                    <a:p>
                      <a:pPr algn="just">
                        <a:spcAft>
                          <a:spcPts val="0"/>
                        </a:spcAft>
                      </a:pPr>
                      <a:r>
                        <a:rPr lang="en-US" sz="1600" kern="0" dirty="0" err="1">
                          <a:effectLst/>
                        </a:rPr>
                        <a:t>E.code</a:t>
                      </a:r>
                      <a:r>
                        <a:rPr lang="en-US" sz="1600" kern="0" dirty="0">
                          <a:effectLst/>
                        </a:rPr>
                        <a:t>=E1.code ++ Label E1.true ++ E2.code</a:t>
                      </a:r>
                      <a:endParaRPr lang="zh-CN" sz="1600" kern="100" dirty="0">
                        <a:effectLst/>
                      </a:endParaRPr>
                    </a:p>
                    <a:p>
                      <a:pPr algn="just">
                        <a:spcAft>
                          <a:spcPts val="0"/>
                        </a:spcAft>
                      </a:pPr>
                      <a:r>
                        <a:rPr lang="en-US" sz="1600" kern="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3562288193"/>
                  </a:ext>
                </a:extLst>
              </a:tr>
              <a:tr h="462367">
                <a:tc>
                  <a:txBody>
                    <a:bodyPr/>
                    <a:lstStyle/>
                    <a:p>
                      <a:pPr algn="just">
                        <a:spcAft>
                          <a:spcPts val="0"/>
                        </a:spcAft>
                      </a:pPr>
                      <a:r>
                        <a:rPr lang="en-US" sz="1600" kern="0">
                          <a:effectLst/>
                        </a:rPr>
                        <a:t>E → id1 &lt; id2</a:t>
                      </a:r>
                      <a:endParaRPr lang="zh-CN" sz="16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0" dirty="0" err="1">
                          <a:effectLst/>
                        </a:rPr>
                        <a:t>E.code</a:t>
                      </a:r>
                      <a:r>
                        <a:rPr lang="en-US" sz="1600" kern="0" dirty="0">
                          <a:effectLst/>
                        </a:rPr>
                        <a:t> = </a:t>
                      </a:r>
                      <a:r>
                        <a:rPr lang="en-US" altLang="zh-CN" sz="1600" kern="0" dirty="0">
                          <a:effectLst/>
                        </a:rPr>
                        <a:t>“</a:t>
                      </a:r>
                      <a:r>
                        <a:rPr lang="en-US" sz="1600" kern="0" dirty="0">
                          <a:effectLst/>
                        </a:rPr>
                        <a:t>if</a:t>
                      </a:r>
                      <a:r>
                        <a:rPr lang="en-US" altLang="zh-CN" sz="1600" kern="0" dirty="0">
                          <a:effectLst/>
                        </a:rPr>
                        <a:t>“</a:t>
                      </a:r>
                      <a:r>
                        <a:rPr lang="en-US" sz="1600" kern="0" dirty="0">
                          <a:effectLst/>
                        </a:rPr>
                        <a:t> id1.name </a:t>
                      </a:r>
                      <a:r>
                        <a:rPr lang="en-US" altLang="zh-CN" sz="1600" kern="0" dirty="0">
                          <a:effectLst/>
                        </a:rPr>
                        <a:t>“</a:t>
                      </a:r>
                      <a:r>
                        <a:rPr lang="en-US" sz="1600" kern="0" dirty="0">
                          <a:effectLst/>
                        </a:rPr>
                        <a:t>&lt;</a:t>
                      </a:r>
                      <a:r>
                        <a:rPr lang="en-US" altLang="zh-CN" sz="1600" kern="0" dirty="0">
                          <a:effectLst/>
                        </a:rPr>
                        <a:t>“</a:t>
                      </a:r>
                      <a:r>
                        <a:rPr lang="en-US" sz="1600" kern="0" dirty="0">
                          <a:effectLst/>
                        </a:rPr>
                        <a:t> id2.name </a:t>
                      </a:r>
                      <a:r>
                        <a:rPr lang="en-US" sz="1600" kern="0" dirty="0" err="1">
                          <a:effectLst/>
                        </a:rPr>
                        <a:t>goto</a:t>
                      </a:r>
                      <a:r>
                        <a:rPr lang="en-US" sz="1600" kern="0" dirty="0">
                          <a:effectLst/>
                        </a:rPr>
                        <a:t> </a:t>
                      </a:r>
                      <a:r>
                        <a:rPr lang="en-US" sz="1600" kern="0" dirty="0" err="1">
                          <a:effectLst/>
                        </a:rPr>
                        <a:t>E.true</a:t>
                      </a:r>
                      <a:r>
                        <a:rPr lang="en-US" sz="1600" kern="0" dirty="0">
                          <a:effectLst/>
                        </a:rPr>
                        <a:t> </a:t>
                      </a:r>
                      <a:r>
                        <a:rPr lang="en-US" altLang="zh-CN" sz="1600" kern="0" dirty="0">
                          <a:effectLst/>
                        </a:rPr>
                        <a:t>||</a:t>
                      </a:r>
                      <a:r>
                        <a:rPr lang="en-US" sz="1600" kern="0" dirty="0">
                          <a:effectLst/>
                        </a:rPr>
                        <a:t> </a:t>
                      </a:r>
                      <a:r>
                        <a:rPr lang="en-US" sz="1600" kern="0" dirty="0" err="1">
                          <a:effectLst/>
                        </a:rPr>
                        <a:t>goto</a:t>
                      </a:r>
                      <a:r>
                        <a:rPr lang="en-US" sz="1600" kern="0" dirty="0">
                          <a:effectLst/>
                        </a:rPr>
                        <a:t> </a:t>
                      </a:r>
                      <a:r>
                        <a:rPr lang="en-US" sz="1600" kern="0" dirty="0" err="1">
                          <a:effectLst/>
                        </a:rPr>
                        <a:t>E.false</a:t>
                      </a:r>
                      <a:endParaRPr lang="zh-CN" sz="1600" kern="100" dirty="0">
                        <a:effectLst/>
                      </a:endParaRPr>
                    </a:p>
                    <a:p>
                      <a:pPr algn="just">
                        <a:spcAft>
                          <a:spcPts val="0"/>
                        </a:spcAft>
                      </a:pPr>
                      <a:r>
                        <a:rPr lang="en-US" sz="1600" kern="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569820862"/>
                  </a:ext>
                </a:extLst>
              </a:tr>
              <a:tr h="462367">
                <a:tc>
                  <a:txBody>
                    <a:bodyPr/>
                    <a:lstStyle/>
                    <a:p>
                      <a:pPr algn="just">
                        <a:spcAft>
                          <a:spcPts val="0"/>
                        </a:spcAft>
                      </a:pPr>
                      <a:r>
                        <a:rPr lang="en-US" sz="1600" kern="0" dirty="0">
                          <a:effectLst/>
                        </a:rPr>
                        <a:t>S → id1 = id2+num</a:t>
                      </a:r>
                      <a:endParaRPr lang="zh-CN" sz="16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600" kern="0" dirty="0" err="1">
                          <a:effectLst/>
                        </a:rPr>
                        <a:t>S.code</a:t>
                      </a:r>
                      <a:r>
                        <a:rPr lang="en-US" sz="1600" kern="0" dirty="0">
                          <a:effectLst/>
                        </a:rPr>
                        <a:t> = id1.name </a:t>
                      </a:r>
                      <a:r>
                        <a:rPr lang="en-US" altLang="zh-CN" sz="1600" kern="0" dirty="0">
                          <a:effectLst/>
                        </a:rPr>
                        <a:t>++ </a:t>
                      </a:r>
                      <a:r>
                        <a:rPr lang="en-US" sz="1600" kern="0" dirty="0">
                          <a:effectLst/>
                        </a:rPr>
                        <a:t>“=“</a:t>
                      </a:r>
                      <a:r>
                        <a:rPr lang="en-US" altLang="zh-CN" sz="1600" kern="0" dirty="0">
                          <a:effectLst/>
                        </a:rPr>
                        <a:t>++</a:t>
                      </a:r>
                      <a:r>
                        <a:rPr lang="en-US" sz="1600" kern="0" dirty="0">
                          <a:effectLst/>
                        </a:rPr>
                        <a:t> id2.name </a:t>
                      </a:r>
                      <a:r>
                        <a:rPr lang="en-US" altLang="zh-CN" sz="1600" kern="0" dirty="0">
                          <a:effectLst/>
                        </a:rPr>
                        <a:t>++ “</a:t>
                      </a:r>
                      <a:r>
                        <a:rPr lang="en-US" sz="1600" kern="0" dirty="0">
                          <a:effectLst/>
                        </a:rPr>
                        <a:t>+</a:t>
                      </a:r>
                      <a:r>
                        <a:rPr lang="en-US" altLang="zh-CN" sz="1600" kern="0" dirty="0">
                          <a:effectLst/>
                        </a:rPr>
                        <a:t>“++</a:t>
                      </a:r>
                      <a:r>
                        <a:rPr lang="en-US" sz="1600" kern="0" dirty="0">
                          <a:effectLst/>
                        </a:rPr>
                        <a:t> </a:t>
                      </a:r>
                      <a:r>
                        <a:rPr lang="en-US" sz="1600" kern="0" dirty="0" err="1">
                          <a:effectLst/>
                        </a:rPr>
                        <a:t>num.strval</a:t>
                      </a:r>
                      <a:endParaRPr lang="zh-CN" sz="1600" kern="100" dirty="0">
                        <a:effectLst/>
                      </a:endParaRPr>
                    </a:p>
                    <a:p>
                      <a:pPr algn="just">
                        <a:spcAft>
                          <a:spcPts val="0"/>
                        </a:spcAft>
                      </a:pPr>
                      <a:r>
                        <a:rPr lang="en-US" sz="1600" kern="0" dirty="0">
                          <a:effectLst/>
                        </a:rPr>
                        <a:t> </a:t>
                      </a:r>
                      <a:endParaRPr lang="zh-CN" sz="1600" kern="100" dirty="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1290508081"/>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764704"/>
            <a:ext cx="8229600" cy="5361459"/>
          </a:xfrm>
        </p:spPr>
        <p:txBody>
          <a:bodyPr/>
          <a:lstStyle/>
          <a:p>
            <a:pPr lvl="0" algn="just">
              <a:buFont typeface="+mj-lt"/>
              <a:buAutoNum type="arabicParenBoth"/>
              <a:tabLst>
                <a:tab pos="257175" algn="l"/>
              </a:tabLst>
            </a:pPr>
            <a:r>
              <a:rPr lang="en-US" altLang="zh-CN" sz="2400" b="1" dirty="0">
                <a:solidFill>
                  <a:srgbClr val="FF0000"/>
                </a:solidFill>
              </a:rPr>
              <a:t>[6pts.] First, draw the parse tree for the source code. Then, according to the attribute grammar, calculate the values of the inherited attributes (‘true’ ,‘false’ and ‘next’) on the corresponding nodes of the syntax tree.</a:t>
            </a:r>
            <a:endParaRPr lang="zh-CN" altLang="zh-CN" sz="2400" b="1" dirty="0">
              <a:solidFill>
                <a:srgbClr val="FF0000"/>
              </a:solidFill>
            </a:endParaRPr>
          </a:p>
          <a:p>
            <a:pPr lvl="0" algn="just">
              <a:buFont typeface="+mj-lt"/>
              <a:buAutoNum type="arabicParenBoth"/>
              <a:tabLst>
                <a:tab pos="257175" algn="l"/>
              </a:tabLst>
            </a:pPr>
            <a:r>
              <a:rPr lang="en-US" altLang="zh-CN" sz="2400" b="1" dirty="0">
                <a:solidFill>
                  <a:srgbClr val="FF0000"/>
                </a:solidFill>
              </a:rPr>
              <a:t>[6pts.] Calculate the values of the synthetic attribute ‘code’ on the corresponding nodes in a bottom-up order, recursively, to translate the source code to the three address code.</a:t>
            </a:r>
            <a:endParaRPr lang="zh-CN" altLang="zh-CN" sz="2400" b="1" dirty="0">
              <a:solidFill>
                <a:srgbClr val="FF0000"/>
              </a:solidFill>
            </a:endParaRPr>
          </a:p>
        </p:txBody>
      </p:sp>
      <p:sp>
        <p:nvSpPr>
          <p:cNvPr id="4" name="灯片编号占位符 3"/>
          <p:cNvSpPr>
            <a:spLocks noGrp="1"/>
          </p:cNvSpPr>
          <p:nvPr>
            <p:ph type="sldNum" sz="quarter" idx="12"/>
          </p:nvPr>
        </p:nvSpPr>
        <p:spPr/>
        <p:txBody>
          <a:bodyPr/>
          <a:lstStyle/>
          <a:p>
            <a:fld id="{9CB9B479-AE67-4326-BDE5-6F1FA4348308}" type="slidenum">
              <a:rPr lang="zh-CN" altLang="en-US" smtClean="0"/>
              <a:pPr/>
              <a:t>3</a:t>
            </a:fld>
            <a:endParaRPr lang="zh-CN" altLang="en-US"/>
          </a:p>
        </p:txBody>
      </p:sp>
      <p:graphicFrame>
        <p:nvGraphicFramePr>
          <p:cNvPr id="6" name="表格 5">
            <a:extLst>
              <a:ext uri="{FF2B5EF4-FFF2-40B4-BE49-F238E27FC236}">
                <a16:creationId xmlns:a16="http://schemas.microsoft.com/office/drawing/2014/main" id="{0AD0054F-2399-47B6-AEE7-CF2344AAF2D6}"/>
              </a:ext>
            </a:extLst>
          </p:cNvPr>
          <p:cNvGraphicFramePr>
            <a:graphicFrameLocks noGrp="1"/>
          </p:cNvGraphicFramePr>
          <p:nvPr>
            <p:extLst>
              <p:ext uri="{D42A27DB-BD31-4B8C-83A1-F6EECF244321}">
                <p14:modId xmlns:p14="http://schemas.microsoft.com/office/powerpoint/2010/main" val="763677068"/>
              </p:ext>
            </p:extLst>
          </p:nvPr>
        </p:nvGraphicFramePr>
        <p:xfrm>
          <a:off x="1763688" y="3501008"/>
          <a:ext cx="6120680" cy="3220467"/>
        </p:xfrm>
        <a:graphic>
          <a:graphicData uri="http://schemas.openxmlformats.org/drawingml/2006/table">
            <a:tbl>
              <a:tblPr firstRow="1" firstCol="1" bandRow="1">
                <a:tableStyleId>{5C22544A-7EE6-4342-B048-85BDC9FD1C3A}</a:tableStyleId>
              </a:tblPr>
              <a:tblGrid>
                <a:gridCol w="1468044">
                  <a:extLst>
                    <a:ext uri="{9D8B030D-6E8A-4147-A177-3AD203B41FA5}">
                      <a16:colId xmlns:a16="http://schemas.microsoft.com/office/drawing/2014/main" val="734342701"/>
                    </a:ext>
                  </a:extLst>
                </a:gridCol>
                <a:gridCol w="4652636">
                  <a:extLst>
                    <a:ext uri="{9D8B030D-6E8A-4147-A177-3AD203B41FA5}">
                      <a16:colId xmlns:a16="http://schemas.microsoft.com/office/drawing/2014/main" val="2842848242"/>
                    </a:ext>
                  </a:extLst>
                </a:gridCol>
              </a:tblGrid>
              <a:tr h="194455">
                <a:tc>
                  <a:txBody>
                    <a:bodyPr/>
                    <a:lstStyle/>
                    <a:p>
                      <a:pPr algn="just">
                        <a:spcAft>
                          <a:spcPts val="0"/>
                        </a:spcAft>
                      </a:pPr>
                      <a:r>
                        <a:rPr lang="en-US" sz="1200" kern="0" dirty="0">
                          <a:effectLst/>
                        </a:rPr>
                        <a:t>Grammar</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0">
                          <a:effectLst/>
                        </a:rPr>
                        <a:t>Semantic Rules</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396355">
                <a:tc>
                  <a:txBody>
                    <a:bodyPr/>
                    <a:lstStyle/>
                    <a:p>
                      <a:pPr algn="just">
                        <a:spcAft>
                          <a:spcPts val="0"/>
                        </a:spcAft>
                      </a:pPr>
                      <a:r>
                        <a:rPr lang="en-US" sz="1200" kern="0" dirty="0">
                          <a:effectLst/>
                        </a:rPr>
                        <a:t>if-</a:t>
                      </a:r>
                      <a:r>
                        <a:rPr lang="en-US" sz="1200" kern="0" dirty="0" err="1">
                          <a:effectLst/>
                        </a:rPr>
                        <a:t>stmt</a:t>
                      </a:r>
                      <a:r>
                        <a:rPr lang="en-US" sz="1200" kern="0" dirty="0">
                          <a:effectLst/>
                        </a:rPr>
                        <a:t>→ if E then S1 else S2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if-</a:t>
                      </a:r>
                      <a:r>
                        <a:rPr lang="en-US" sz="1200" kern="0" dirty="0" err="1">
                          <a:effectLst/>
                        </a:rPr>
                        <a:t>stmt.next</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err="1">
                          <a:effectLst/>
                        </a:rPr>
                        <a:t>E.true</a:t>
                      </a:r>
                      <a:r>
                        <a:rPr lang="en-US" sz="1200" kern="0" dirty="0">
                          <a:effectLst/>
                        </a:rPr>
                        <a:t>=</a:t>
                      </a:r>
                      <a:r>
                        <a:rPr lang="en-US" sz="1200" kern="0" dirty="0" err="1">
                          <a:effectLst/>
                        </a:rPr>
                        <a:t>newlabel</a:t>
                      </a:r>
                      <a:r>
                        <a:rPr lang="en-US" sz="1200" kern="0" dirty="0">
                          <a:effectLst/>
                        </a:rPr>
                        <a:t>; </a:t>
                      </a:r>
                      <a:endParaRPr lang="zh-CN" sz="1200" kern="100" dirty="0">
                        <a:effectLst/>
                      </a:endParaRPr>
                    </a:p>
                    <a:p>
                      <a:pPr algn="just">
                        <a:spcAft>
                          <a:spcPts val="0"/>
                        </a:spcAft>
                      </a:pPr>
                      <a:r>
                        <a:rPr lang="en-US" sz="1200" kern="0" dirty="0" err="1">
                          <a:effectLst/>
                        </a:rPr>
                        <a:t>E.false</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S1.next=if-</a:t>
                      </a:r>
                      <a:r>
                        <a:rPr lang="en-US" sz="1200" kern="0" dirty="0" err="1">
                          <a:effectLst/>
                        </a:rPr>
                        <a:t>stmt.next</a:t>
                      </a:r>
                      <a:r>
                        <a:rPr lang="en-US" sz="1200" kern="0" dirty="0">
                          <a:effectLst/>
                        </a:rPr>
                        <a:t>; </a:t>
                      </a:r>
                      <a:endParaRPr lang="zh-CN" sz="1200" kern="100" dirty="0">
                        <a:effectLst/>
                      </a:endParaRPr>
                    </a:p>
                    <a:p>
                      <a:pPr algn="just">
                        <a:spcAft>
                          <a:spcPts val="0"/>
                        </a:spcAft>
                      </a:pPr>
                      <a:r>
                        <a:rPr lang="en-US" sz="1200" kern="0" dirty="0">
                          <a:effectLst/>
                        </a:rPr>
                        <a:t>S2.next=if-</a:t>
                      </a:r>
                      <a:r>
                        <a:rPr lang="en-US" sz="1200" kern="0" dirty="0" err="1">
                          <a:effectLst/>
                        </a:rPr>
                        <a:t>stmt.next</a:t>
                      </a:r>
                      <a:endParaRPr lang="zh-CN" sz="1200" kern="100" dirty="0">
                        <a:effectLst/>
                      </a:endParaRPr>
                    </a:p>
                    <a:p>
                      <a:pPr algn="just">
                        <a:spcAft>
                          <a:spcPts val="0"/>
                        </a:spcAft>
                      </a:pPr>
                      <a:r>
                        <a:rPr lang="en-US" altLang="zh-CN" sz="1200" kern="0" dirty="0">
                          <a:effectLst/>
                        </a:rPr>
                        <a:t>if-</a:t>
                      </a:r>
                      <a:r>
                        <a:rPr lang="en-US" altLang="zh-CN" sz="1200" kern="0" dirty="0" err="1">
                          <a:effectLst/>
                        </a:rPr>
                        <a:t>stmt.code</a:t>
                      </a:r>
                      <a:r>
                        <a:rPr lang="en-US" altLang="zh-CN" sz="1200" kern="0" dirty="0">
                          <a:effectLst/>
                        </a:rPr>
                        <a:t>=</a:t>
                      </a:r>
                      <a:r>
                        <a:rPr lang="en-US" altLang="zh-CN" sz="1200" kern="0" dirty="0" err="1">
                          <a:effectLst/>
                        </a:rPr>
                        <a:t>E.code</a:t>
                      </a:r>
                      <a:r>
                        <a:rPr lang="en-US" altLang="zh-CN" sz="1200" kern="0" dirty="0">
                          <a:effectLst/>
                        </a:rPr>
                        <a:t> || Label </a:t>
                      </a:r>
                      <a:r>
                        <a:rPr lang="en-US" altLang="zh-CN" sz="1200" kern="0" dirty="0" err="1">
                          <a:effectLst/>
                        </a:rPr>
                        <a:t>E.true</a:t>
                      </a:r>
                      <a:r>
                        <a:rPr lang="en-US" altLang="zh-CN" sz="1200" kern="0" dirty="0">
                          <a:effectLst/>
                        </a:rPr>
                        <a:t> || S1.code || </a:t>
                      </a:r>
                      <a:r>
                        <a:rPr lang="en-US" altLang="zh-CN" sz="1200" kern="0" dirty="0" err="1">
                          <a:effectLst/>
                        </a:rPr>
                        <a:t>goto</a:t>
                      </a:r>
                      <a:r>
                        <a:rPr lang="en-US" altLang="zh-CN" sz="1200" kern="0" dirty="0">
                          <a:effectLst/>
                        </a:rPr>
                        <a:t> if-</a:t>
                      </a:r>
                      <a:r>
                        <a:rPr lang="en-US" altLang="zh-CN" sz="1200" kern="0" dirty="0" err="1">
                          <a:effectLst/>
                        </a:rPr>
                        <a:t>stmt.next</a:t>
                      </a:r>
                      <a:r>
                        <a:rPr lang="en-US" altLang="zh-CN" sz="1200" kern="0" dirty="0">
                          <a:effectLst/>
                        </a:rPr>
                        <a:t> || Label </a:t>
                      </a:r>
                      <a:r>
                        <a:rPr lang="en-US" altLang="zh-CN" sz="1200" kern="0" dirty="0" err="1">
                          <a:effectLst/>
                        </a:rPr>
                        <a:t>E.false</a:t>
                      </a:r>
                      <a:r>
                        <a:rPr lang="en-US" altLang="zh-CN" sz="1200" kern="0" dirty="0">
                          <a:effectLst/>
                        </a:rPr>
                        <a:t> || S2.code || Label if-</a:t>
                      </a:r>
                      <a:r>
                        <a:rPr lang="en-US" altLang="zh-CN" sz="1200" kern="0" dirty="0" err="1">
                          <a:effectLst/>
                        </a:rPr>
                        <a:t>stmt.next</a:t>
                      </a:r>
                      <a:endParaRPr lang="zh-CN" altLang="zh-CN" sz="1200" kern="100" dirty="0">
                        <a:effectLst/>
                      </a:endParaRPr>
                    </a:p>
                  </a:txBody>
                  <a:tcPr marL="68580" marR="68580" marT="0" marB="0"/>
                </a:tc>
                <a:extLst>
                  <a:ext uri="{0D108BD9-81ED-4DB2-BD59-A6C34878D82A}">
                    <a16:rowId xmlns:a16="http://schemas.microsoft.com/office/drawing/2014/main" val="2095457160"/>
                  </a:ext>
                </a:extLst>
              </a:tr>
              <a:tr h="1047267">
                <a:tc>
                  <a:txBody>
                    <a:bodyPr/>
                    <a:lstStyle/>
                    <a:p>
                      <a:pPr algn="just">
                        <a:spcAft>
                          <a:spcPts val="0"/>
                        </a:spcAft>
                      </a:pPr>
                      <a:r>
                        <a:rPr lang="en-US" sz="1200" kern="0">
                          <a:effectLst/>
                        </a:rPr>
                        <a:t>E → E1 and E2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E1.true=</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E1.false=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sz="1200" kern="0" dirty="0">
                          <a:effectLst/>
                        </a:rPr>
                        <a:t>E2.true=</a:t>
                      </a:r>
                      <a:r>
                        <a:rPr lang="en-US" sz="1200" kern="0" dirty="0" err="1">
                          <a:effectLst/>
                        </a:rPr>
                        <a:t>E.true</a:t>
                      </a:r>
                      <a:r>
                        <a:rPr lang="en-US" sz="1200" kern="0" dirty="0">
                          <a:effectLst/>
                        </a:rPr>
                        <a:t>;</a:t>
                      </a:r>
                      <a:endParaRPr lang="zh-CN" sz="1200" kern="100" dirty="0">
                        <a:effectLst/>
                      </a:endParaRPr>
                    </a:p>
                    <a:p>
                      <a:pPr algn="just">
                        <a:spcAft>
                          <a:spcPts val="0"/>
                        </a:spcAft>
                      </a:pPr>
                      <a:r>
                        <a:rPr lang="en-US" sz="1200" kern="0" dirty="0">
                          <a:effectLst/>
                        </a:rPr>
                        <a:t>E2.false=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altLang="zh-CN" sz="1200" kern="0" dirty="0">
                          <a:effectLst/>
                        </a:rPr>
                        <a:t>E.code=E1.code || Label E1.true || E2.code</a:t>
                      </a:r>
                      <a:endParaRPr lang="zh-CN" altLang="zh-CN" sz="1200" kern="100" dirty="0">
                        <a:effectLst/>
                      </a:endParaRPr>
                    </a:p>
                  </a:txBody>
                  <a:tcPr marL="68580" marR="68580" marT="0" marB="0"/>
                </a:tc>
                <a:extLst>
                  <a:ext uri="{0D108BD9-81ED-4DB2-BD59-A6C34878D82A}">
                    <a16:rowId xmlns:a16="http://schemas.microsoft.com/office/drawing/2014/main" val="3562288193"/>
                  </a:ext>
                </a:extLst>
              </a:tr>
              <a:tr h="233301">
                <a:tc>
                  <a:txBody>
                    <a:bodyPr/>
                    <a:lstStyle/>
                    <a:p>
                      <a:pPr algn="just">
                        <a:spcAft>
                          <a:spcPts val="0"/>
                        </a:spcAft>
                      </a:pPr>
                      <a:r>
                        <a:rPr lang="en-US" sz="1200" kern="0">
                          <a:effectLst/>
                        </a:rPr>
                        <a:t>E → id1 &lt; id2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E.code = if id1.name &lt; id2.name </a:t>
                      </a:r>
                      <a:r>
                        <a:rPr lang="en-US" altLang="zh-CN" sz="1200" kern="0" dirty="0" err="1">
                          <a:effectLst/>
                        </a:rPr>
                        <a:t>goto</a:t>
                      </a:r>
                      <a:r>
                        <a:rPr lang="en-US" altLang="zh-CN" sz="1200" kern="0" dirty="0">
                          <a:effectLst/>
                        </a:rPr>
                        <a:t> </a:t>
                      </a:r>
                      <a:r>
                        <a:rPr lang="en-US" altLang="zh-CN" sz="1200" kern="0" dirty="0" err="1">
                          <a:effectLst/>
                        </a:rPr>
                        <a:t>E.true</a:t>
                      </a:r>
                      <a:r>
                        <a:rPr lang="en-US" altLang="zh-CN" sz="1200" kern="0" dirty="0">
                          <a:effectLst/>
                        </a:rPr>
                        <a:t> || </a:t>
                      </a:r>
                      <a:r>
                        <a:rPr lang="en-US" altLang="zh-CN" sz="1200" kern="0" dirty="0" err="1">
                          <a:effectLst/>
                        </a:rPr>
                        <a:t>goto</a:t>
                      </a:r>
                      <a:r>
                        <a:rPr lang="en-US" altLang="zh-CN" sz="1200" kern="0" dirty="0">
                          <a:effectLst/>
                        </a:rPr>
                        <a:t> </a:t>
                      </a:r>
                      <a:r>
                        <a:rPr lang="en-US" altLang="zh-CN" sz="1200" kern="0" dirty="0" err="1">
                          <a:effectLst/>
                        </a:rPr>
                        <a:t>E.false</a:t>
                      </a:r>
                      <a:endParaRPr lang="zh-CN" altLang="zh-CN" sz="1200" kern="100" dirty="0">
                        <a:effectLst/>
                      </a:endParaRPr>
                    </a:p>
                  </a:txBody>
                  <a:tcPr marL="68580" marR="68580" marT="0" marB="0"/>
                </a:tc>
                <a:extLst>
                  <a:ext uri="{0D108BD9-81ED-4DB2-BD59-A6C34878D82A}">
                    <a16:rowId xmlns:a16="http://schemas.microsoft.com/office/drawing/2014/main" val="569820862"/>
                  </a:ext>
                </a:extLst>
              </a:tr>
              <a:tr h="349089">
                <a:tc>
                  <a:txBody>
                    <a:bodyPr/>
                    <a:lstStyle/>
                    <a:p>
                      <a:pPr algn="just">
                        <a:spcAft>
                          <a:spcPts val="0"/>
                        </a:spcAft>
                      </a:pPr>
                      <a:r>
                        <a:rPr lang="en-US" sz="1200" kern="0" dirty="0">
                          <a:effectLst/>
                        </a:rPr>
                        <a:t>S → id1 = id2+num</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S.code = id1.name ++“=“++ id2.name ++“+“++ </a:t>
                      </a:r>
                      <a:r>
                        <a:rPr lang="en-US" altLang="zh-CN" sz="1200" kern="0" dirty="0" err="1">
                          <a:effectLst/>
                        </a:rPr>
                        <a:t>num.strval</a:t>
                      </a:r>
                      <a:endParaRPr lang="zh-CN" altLang="zh-CN" sz="1200" kern="100" dirty="0">
                        <a:effectLst/>
                      </a:endParaRPr>
                    </a:p>
                  </a:txBody>
                  <a:tcPr marL="68580" marR="68580" marT="0" marB="0"/>
                </a:tc>
                <a:extLst>
                  <a:ext uri="{0D108BD9-81ED-4DB2-BD59-A6C34878D82A}">
                    <a16:rowId xmlns:a16="http://schemas.microsoft.com/office/drawing/2014/main" val="1290508081"/>
                  </a:ext>
                </a:extLst>
              </a:tr>
            </a:tbl>
          </a:graphicData>
        </a:graphic>
      </p:graphicFrame>
    </p:spTree>
    <p:extLst>
      <p:ext uri="{BB962C8B-B14F-4D97-AF65-F5344CB8AC3E}">
        <p14:creationId xmlns:p14="http://schemas.microsoft.com/office/powerpoint/2010/main" val="17714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3" name="Text Box 6">
            <a:extLst>
              <a:ext uri="{FF2B5EF4-FFF2-40B4-BE49-F238E27FC236}">
                <a16:creationId xmlns:a16="http://schemas.microsoft.com/office/drawing/2014/main" id="{54CD8C15-C8A4-4AA9-AB51-C83E643EF52F}"/>
              </a:ext>
            </a:extLst>
          </p:cNvPr>
          <p:cNvSpPr txBox="1">
            <a:spLocks noChangeArrowheads="1"/>
          </p:cNvSpPr>
          <p:nvPr/>
        </p:nvSpPr>
        <p:spPr bwMode="auto">
          <a:xfrm>
            <a:off x="3911352" y="1133381"/>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if-</a:t>
            </a:r>
            <a:r>
              <a:rPr kumimoji="0" lang="en-US" altLang="zh-CN" sz="28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stmt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5" name="Text Box 8">
            <a:extLst>
              <a:ext uri="{FF2B5EF4-FFF2-40B4-BE49-F238E27FC236}">
                <a16:creationId xmlns:a16="http://schemas.microsoft.com/office/drawing/2014/main" id="{0F5EC867-413E-490E-8CE4-07A945FA7A27}"/>
              </a:ext>
            </a:extLst>
          </p:cNvPr>
          <p:cNvSpPr txBox="1">
            <a:spLocks noChangeArrowheads="1"/>
          </p:cNvSpPr>
          <p:nvPr/>
        </p:nvSpPr>
        <p:spPr bwMode="auto">
          <a:xfrm>
            <a:off x="4157464" y="2047781"/>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p>
        </p:txBody>
      </p:sp>
      <p:sp>
        <p:nvSpPr>
          <p:cNvPr id="33816" name="Text Box 9">
            <a:extLst>
              <a:ext uri="{FF2B5EF4-FFF2-40B4-BE49-F238E27FC236}">
                <a16:creationId xmlns:a16="http://schemas.microsoft.com/office/drawing/2014/main" id="{931F4900-9F27-4303-BC0E-E5427865B1EA}"/>
              </a:ext>
            </a:extLst>
          </p:cNvPr>
          <p:cNvSpPr txBox="1">
            <a:spLocks noChangeArrowheads="1"/>
          </p:cNvSpPr>
          <p:nvPr/>
        </p:nvSpPr>
        <p:spPr bwMode="auto">
          <a:xfrm>
            <a:off x="7020272" y="2059672"/>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p>
        </p:txBody>
      </p:sp>
      <p:sp>
        <p:nvSpPr>
          <p:cNvPr id="33817" name="Text Box 10">
            <a:extLst>
              <a:ext uri="{FF2B5EF4-FFF2-40B4-BE49-F238E27FC236}">
                <a16:creationId xmlns:a16="http://schemas.microsoft.com/office/drawing/2014/main" id="{CCCE163E-6D59-42BB-BCCF-606105D2CEC0}"/>
              </a:ext>
            </a:extLst>
          </p:cNvPr>
          <p:cNvSpPr txBox="1">
            <a:spLocks noChangeArrowheads="1"/>
          </p:cNvSpPr>
          <p:nvPr/>
        </p:nvSpPr>
        <p:spPr bwMode="auto">
          <a:xfrm>
            <a:off x="3491880" y="2900269"/>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33829" name="Line 27">
            <a:extLst>
              <a:ext uri="{FF2B5EF4-FFF2-40B4-BE49-F238E27FC236}">
                <a16:creationId xmlns:a16="http://schemas.microsoft.com/office/drawing/2014/main" id="{273BD62E-9F1C-44B4-8488-3881A3D76E7F}"/>
              </a:ext>
            </a:extLst>
          </p:cNvPr>
          <p:cNvSpPr>
            <a:spLocks noChangeShapeType="1"/>
          </p:cNvSpPr>
          <p:nvPr/>
        </p:nvSpPr>
        <p:spPr bwMode="auto">
          <a:xfrm flipH="1">
            <a:off x="1835016" y="1590581"/>
            <a:ext cx="2609736" cy="59816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0" name="Line 28">
            <a:extLst>
              <a:ext uri="{FF2B5EF4-FFF2-40B4-BE49-F238E27FC236}">
                <a16:creationId xmlns:a16="http://schemas.microsoft.com/office/drawing/2014/main" id="{24994A9E-9051-4E2A-B3C5-1AA6EECDE583}"/>
              </a:ext>
            </a:extLst>
          </p:cNvPr>
          <p:cNvSpPr>
            <a:spLocks noChangeShapeType="1"/>
          </p:cNvSpPr>
          <p:nvPr/>
        </p:nvSpPr>
        <p:spPr bwMode="auto">
          <a:xfrm>
            <a:off x="4444752" y="1590581"/>
            <a:ext cx="0" cy="609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1" name="Line 29">
            <a:extLst>
              <a:ext uri="{FF2B5EF4-FFF2-40B4-BE49-F238E27FC236}">
                <a16:creationId xmlns:a16="http://schemas.microsoft.com/office/drawing/2014/main" id="{D81573FB-B35F-4650-B5D8-0DBF01B55049}"/>
              </a:ext>
            </a:extLst>
          </p:cNvPr>
          <p:cNvSpPr>
            <a:spLocks noChangeShapeType="1"/>
          </p:cNvSpPr>
          <p:nvPr/>
        </p:nvSpPr>
        <p:spPr bwMode="auto">
          <a:xfrm>
            <a:off x="4444752" y="1597613"/>
            <a:ext cx="2864228" cy="57159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5" name="Line 33">
            <a:extLst>
              <a:ext uri="{FF2B5EF4-FFF2-40B4-BE49-F238E27FC236}">
                <a16:creationId xmlns:a16="http://schemas.microsoft.com/office/drawing/2014/main" id="{28A5F3F8-E7CF-42E5-86C4-189B8836A7AE}"/>
              </a:ext>
            </a:extLst>
          </p:cNvPr>
          <p:cNvSpPr>
            <a:spLocks noChangeShapeType="1"/>
          </p:cNvSpPr>
          <p:nvPr/>
        </p:nvSpPr>
        <p:spPr bwMode="auto">
          <a:xfrm>
            <a:off x="4533528" y="2504981"/>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6" name="Line 34">
            <a:extLst>
              <a:ext uri="{FF2B5EF4-FFF2-40B4-BE49-F238E27FC236}">
                <a16:creationId xmlns:a16="http://schemas.microsoft.com/office/drawing/2014/main" id="{92DCE9BE-394E-497C-B298-15FE7EF22998}"/>
              </a:ext>
            </a:extLst>
          </p:cNvPr>
          <p:cNvSpPr>
            <a:spLocks noChangeShapeType="1"/>
          </p:cNvSpPr>
          <p:nvPr/>
        </p:nvSpPr>
        <p:spPr bwMode="auto">
          <a:xfrm flipH="1">
            <a:off x="3923928" y="2504981"/>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7" name="Line 35">
            <a:extLst>
              <a:ext uri="{FF2B5EF4-FFF2-40B4-BE49-F238E27FC236}">
                <a16:creationId xmlns:a16="http://schemas.microsoft.com/office/drawing/2014/main" id="{9496B35F-89B9-413F-AB37-93A8B5FE5123}"/>
              </a:ext>
            </a:extLst>
          </p:cNvPr>
          <p:cNvSpPr>
            <a:spLocks noChangeShapeType="1"/>
          </p:cNvSpPr>
          <p:nvPr/>
        </p:nvSpPr>
        <p:spPr bwMode="auto">
          <a:xfrm>
            <a:off x="4548460" y="2528794"/>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8" name="Line 36">
            <a:extLst>
              <a:ext uri="{FF2B5EF4-FFF2-40B4-BE49-F238E27FC236}">
                <a16:creationId xmlns:a16="http://schemas.microsoft.com/office/drawing/2014/main" id="{ACBEA413-FD6D-48ED-BAD6-34ED116BFEAE}"/>
              </a:ext>
            </a:extLst>
          </p:cNvPr>
          <p:cNvSpPr>
            <a:spLocks noChangeShapeType="1"/>
          </p:cNvSpPr>
          <p:nvPr/>
        </p:nvSpPr>
        <p:spPr bwMode="auto">
          <a:xfrm flipH="1">
            <a:off x="4309864" y="2528795"/>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9" name="Line 37">
            <a:extLst>
              <a:ext uri="{FF2B5EF4-FFF2-40B4-BE49-F238E27FC236}">
                <a16:creationId xmlns:a16="http://schemas.microsoft.com/office/drawing/2014/main" id="{9316FA98-1402-4E69-ACC6-03577E6D8DDF}"/>
              </a:ext>
            </a:extLst>
          </p:cNvPr>
          <p:cNvSpPr>
            <a:spLocks noChangeShapeType="1"/>
          </p:cNvSpPr>
          <p:nvPr/>
        </p:nvSpPr>
        <p:spPr bwMode="auto">
          <a:xfrm>
            <a:off x="4546104" y="2502585"/>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灯片编号占位符 51">
            <a:extLst>
              <a:ext uri="{FF2B5EF4-FFF2-40B4-BE49-F238E27FC236}">
                <a16:creationId xmlns:a16="http://schemas.microsoft.com/office/drawing/2014/main" id="{6B62B7C3-D716-4D14-8B3F-5DC80D78F5D8}"/>
              </a:ext>
            </a:extLst>
          </p:cNvPr>
          <p:cNvSpPr>
            <a:spLocks noGrp="1"/>
          </p:cNvSpPr>
          <p:nvPr>
            <p:ph type="sldNum" sz="quarter" idx="11"/>
          </p:nvPr>
        </p:nvSpPr>
        <p:spPr>
          <a:xfrm>
            <a:off x="6800850" y="6381750"/>
            <a:ext cx="21336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D6B7ED8-C809-4982-91CF-6024BFEA6EB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E7F90C0A-512B-48B4-8365-6059F6A497AD}"/>
              </a:ext>
            </a:extLst>
          </p:cNvPr>
          <p:cNvSpPr/>
          <p:nvPr/>
        </p:nvSpPr>
        <p:spPr>
          <a:xfrm>
            <a:off x="4133871" y="2959785"/>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6" name="Text Box 10">
            <a:extLst>
              <a:ext uri="{FF2B5EF4-FFF2-40B4-BE49-F238E27FC236}">
                <a16:creationId xmlns:a16="http://schemas.microsoft.com/office/drawing/2014/main" id="{45D05536-C11C-4869-8891-0864484D7050}"/>
              </a:ext>
            </a:extLst>
          </p:cNvPr>
          <p:cNvSpPr txBox="1">
            <a:spLocks noChangeArrowheads="1"/>
          </p:cNvSpPr>
          <p:nvPr/>
        </p:nvSpPr>
        <p:spPr bwMode="auto">
          <a:xfrm>
            <a:off x="4458072" y="2906941"/>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57" name="矩形 56">
            <a:extLst>
              <a:ext uri="{FF2B5EF4-FFF2-40B4-BE49-F238E27FC236}">
                <a16:creationId xmlns:a16="http://schemas.microsoft.com/office/drawing/2014/main" id="{ED6C6B5C-865C-4CF7-808B-0A827C848A57}"/>
              </a:ext>
            </a:extLst>
          </p:cNvPr>
          <p:cNvSpPr/>
          <p:nvPr/>
        </p:nvSpPr>
        <p:spPr>
          <a:xfrm>
            <a:off x="5148064" y="2959785"/>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8" name="Text Box 10">
            <a:extLst>
              <a:ext uri="{FF2B5EF4-FFF2-40B4-BE49-F238E27FC236}">
                <a16:creationId xmlns:a16="http://schemas.microsoft.com/office/drawing/2014/main" id="{B6336D47-7EDB-4D40-A4BF-7C64A56DAE09}"/>
              </a:ext>
            </a:extLst>
          </p:cNvPr>
          <p:cNvSpPr txBox="1">
            <a:spLocks noChangeArrowheads="1"/>
          </p:cNvSpPr>
          <p:nvPr/>
        </p:nvSpPr>
        <p:spPr bwMode="auto">
          <a:xfrm>
            <a:off x="5396135" y="2906941"/>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a:t>
            </a:r>
          </a:p>
        </p:txBody>
      </p:sp>
      <p:sp>
        <p:nvSpPr>
          <p:cNvPr id="59" name="Text Box 10">
            <a:extLst>
              <a:ext uri="{FF2B5EF4-FFF2-40B4-BE49-F238E27FC236}">
                <a16:creationId xmlns:a16="http://schemas.microsoft.com/office/drawing/2014/main" id="{28FDE2DC-0CB2-44F2-88BC-2046E4AEB824}"/>
              </a:ext>
            </a:extLst>
          </p:cNvPr>
          <p:cNvSpPr txBox="1">
            <a:spLocks noChangeArrowheads="1"/>
          </p:cNvSpPr>
          <p:nvPr/>
        </p:nvSpPr>
        <p:spPr bwMode="auto">
          <a:xfrm>
            <a:off x="6322642" y="2882266"/>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60" name="Line 33">
            <a:extLst>
              <a:ext uri="{FF2B5EF4-FFF2-40B4-BE49-F238E27FC236}">
                <a16:creationId xmlns:a16="http://schemas.microsoft.com/office/drawing/2014/main" id="{127C3590-C5E6-45BB-A6BA-2074FFD08F93}"/>
              </a:ext>
            </a:extLst>
          </p:cNvPr>
          <p:cNvSpPr>
            <a:spLocks noChangeShapeType="1"/>
          </p:cNvSpPr>
          <p:nvPr/>
        </p:nvSpPr>
        <p:spPr bwMode="auto">
          <a:xfrm>
            <a:off x="7364290" y="2486978"/>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1" name="Line 34">
            <a:extLst>
              <a:ext uri="{FF2B5EF4-FFF2-40B4-BE49-F238E27FC236}">
                <a16:creationId xmlns:a16="http://schemas.microsoft.com/office/drawing/2014/main" id="{ADE0DA1C-734A-4122-BBAB-BC72C24AF01C}"/>
              </a:ext>
            </a:extLst>
          </p:cNvPr>
          <p:cNvSpPr>
            <a:spLocks noChangeShapeType="1"/>
          </p:cNvSpPr>
          <p:nvPr/>
        </p:nvSpPr>
        <p:spPr bwMode="auto">
          <a:xfrm flipH="1">
            <a:off x="6754690" y="2486978"/>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2" name="Line 35">
            <a:extLst>
              <a:ext uri="{FF2B5EF4-FFF2-40B4-BE49-F238E27FC236}">
                <a16:creationId xmlns:a16="http://schemas.microsoft.com/office/drawing/2014/main" id="{5B4810B7-F344-4EFF-9C79-29C89BBDB03D}"/>
              </a:ext>
            </a:extLst>
          </p:cNvPr>
          <p:cNvSpPr>
            <a:spLocks noChangeShapeType="1"/>
          </p:cNvSpPr>
          <p:nvPr/>
        </p:nvSpPr>
        <p:spPr bwMode="auto">
          <a:xfrm>
            <a:off x="7379222" y="2510791"/>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3" name="Line 36">
            <a:extLst>
              <a:ext uri="{FF2B5EF4-FFF2-40B4-BE49-F238E27FC236}">
                <a16:creationId xmlns:a16="http://schemas.microsoft.com/office/drawing/2014/main" id="{719DFD36-9F67-4BCF-865E-8D064A2B6918}"/>
              </a:ext>
            </a:extLst>
          </p:cNvPr>
          <p:cNvSpPr>
            <a:spLocks noChangeShapeType="1"/>
          </p:cNvSpPr>
          <p:nvPr/>
        </p:nvSpPr>
        <p:spPr bwMode="auto">
          <a:xfrm flipH="1">
            <a:off x="7140626" y="2510792"/>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 name="Line 37">
            <a:extLst>
              <a:ext uri="{FF2B5EF4-FFF2-40B4-BE49-F238E27FC236}">
                <a16:creationId xmlns:a16="http://schemas.microsoft.com/office/drawing/2014/main" id="{ABA99FEA-508A-4CD7-BE26-696080A2EA95}"/>
              </a:ext>
            </a:extLst>
          </p:cNvPr>
          <p:cNvSpPr>
            <a:spLocks noChangeShapeType="1"/>
          </p:cNvSpPr>
          <p:nvPr/>
        </p:nvSpPr>
        <p:spPr bwMode="auto">
          <a:xfrm>
            <a:off x="7376866" y="2484582"/>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5" name="矩形 64">
            <a:extLst>
              <a:ext uri="{FF2B5EF4-FFF2-40B4-BE49-F238E27FC236}">
                <a16:creationId xmlns:a16="http://schemas.microsoft.com/office/drawing/2014/main" id="{84179539-96E9-4A80-A8EF-41D7FA2DABA4}"/>
              </a:ext>
            </a:extLst>
          </p:cNvPr>
          <p:cNvSpPr/>
          <p:nvPr/>
        </p:nvSpPr>
        <p:spPr>
          <a:xfrm>
            <a:off x="6964633" y="2941782"/>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6" name="Text Box 10">
            <a:extLst>
              <a:ext uri="{FF2B5EF4-FFF2-40B4-BE49-F238E27FC236}">
                <a16:creationId xmlns:a16="http://schemas.microsoft.com/office/drawing/2014/main" id="{54E3EA5E-893F-4B59-A6DB-DEC7F8F70511}"/>
              </a:ext>
            </a:extLst>
          </p:cNvPr>
          <p:cNvSpPr txBox="1">
            <a:spLocks noChangeArrowheads="1"/>
          </p:cNvSpPr>
          <p:nvPr/>
        </p:nvSpPr>
        <p:spPr bwMode="auto">
          <a:xfrm>
            <a:off x="7288834" y="2888938"/>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67" name="矩形 66">
            <a:extLst>
              <a:ext uri="{FF2B5EF4-FFF2-40B4-BE49-F238E27FC236}">
                <a16:creationId xmlns:a16="http://schemas.microsoft.com/office/drawing/2014/main" id="{2A52534C-18F7-44A5-AC43-02BB14BB6D5F}"/>
              </a:ext>
            </a:extLst>
          </p:cNvPr>
          <p:cNvSpPr/>
          <p:nvPr/>
        </p:nvSpPr>
        <p:spPr>
          <a:xfrm>
            <a:off x="7978826" y="2941782"/>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8" name="Text Box 10">
            <a:extLst>
              <a:ext uri="{FF2B5EF4-FFF2-40B4-BE49-F238E27FC236}">
                <a16:creationId xmlns:a16="http://schemas.microsoft.com/office/drawing/2014/main" id="{60BD67C1-78F3-4465-99C3-30ADA4F9CCCE}"/>
              </a:ext>
            </a:extLst>
          </p:cNvPr>
          <p:cNvSpPr txBox="1">
            <a:spLocks noChangeArrowheads="1"/>
          </p:cNvSpPr>
          <p:nvPr/>
        </p:nvSpPr>
        <p:spPr bwMode="auto">
          <a:xfrm>
            <a:off x="8226897" y="2888938"/>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num(100)</a:t>
            </a:r>
          </a:p>
        </p:txBody>
      </p:sp>
      <p:sp>
        <p:nvSpPr>
          <p:cNvPr id="69" name="Text Box 8">
            <a:extLst>
              <a:ext uri="{FF2B5EF4-FFF2-40B4-BE49-F238E27FC236}">
                <a16:creationId xmlns:a16="http://schemas.microsoft.com/office/drawing/2014/main" id="{40BD0F79-88B4-4F46-801A-AF4807DC20B1}"/>
              </a:ext>
            </a:extLst>
          </p:cNvPr>
          <p:cNvSpPr txBox="1">
            <a:spLocks noChangeArrowheads="1"/>
          </p:cNvSpPr>
          <p:nvPr/>
        </p:nvSpPr>
        <p:spPr bwMode="auto">
          <a:xfrm>
            <a:off x="1653952" y="2151111"/>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a:t>
            </a:r>
          </a:p>
        </p:txBody>
      </p:sp>
      <p:sp>
        <p:nvSpPr>
          <p:cNvPr id="70" name="Text Box 10">
            <a:extLst>
              <a:ext uri="{FF2B5EF4-FFF2-40B4-BE49-F238E27FC236}">
                <a16:creationId xmlns:a16="http://schemas.microsoft.com/office/drawing/2014/main" id="{C3210C88-5377-48CD-9944-F35ECB035DEB}"/>
              </a:ext>
            </a:extLst>
          </p:cNvPr>
          <p:cNvSpPr txBox="1">
            <a:spLocks noChangeArrowheads="1"/>
          </p:cNvSpPr>
          <p:nvPr/>
        </p:nvSpPr>
        <p:spPr bwMode="auto">
          <a:xfrm>
            <a:off x="511696" y="3079799"/>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E1</a:t>
            </a:r>
          </a:p>
        </p:txBody>
      </p:sp>
      <p:sp>
        <p:nvSpPr>
          <p:cNvPr id="71" name="Text Box 11">
            <a:extLst>
              <a:ext uri="{FF2B5EF4-FFF2-40B4-BE49-F238E27FC236}">
                <a16:creationId xmlns:a16="http://schemas.microsoft.com/office/drawing/2014/main" id="{914C987D-DCF9-4650-85A5-54C0EDE38A6C}"/>
              </a:ext>
            </a:extLst>
          </p:cNvPr>
          <p:cNvSpPr txBox="1">
            <a:spLocks noChangeArrowheads="1"/>
          </p:cNvSpPr>
          <p:nvPr/>
        </p:nvSpPr>
        <p:spPr bwMode="auto">
          <a:xfrm>
            <a:off x="1403648" y="3065511"/>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and</a:t>
            </a:r>
          </a:p>
        </p:txBody>
      </p:sp>
      <p:sp>
        <p:nvSpPr>
          <p:cNvPr id="72" name="Text Box 12">
            <a:extLst>
              <a:ext uri="{FF2B5EF4-FFF2-40B4-BE49-F238E27FC236}">
                <a16:creationId xmlns:a16="http://schemas.microsoft.com/office/drawing/2014/main" id="{10837F5A-EE04-4B9F-8A8F-5B43ECE49582}"/>
              </a:ext>
            </a:extLst>
          </p:cNvPr>
          <p:cNvSpPr txBox="1">
            <a:spLocks noChangeArrowheads="1"/>
          </p:cNvSpPr>
          <p:nvPr/>
        </p:nvSpPr>
        <p:spPr bwMode="auto">
          <a:xfrm>
            <a:off x="2340496" y="3079799"/>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E2</a:t>
            </a:r>
          </a:p>
        </p:txBody>
      </p:sp>
      <p:sp>
        <p:nvSpPr>
          <p:cNvPr id="73" name="Text Box 13">
            <a:extLst>
              <a:ext uri="{FF2B5EF4-FFF2-40B4-BE49-F238E27FC236}">
                <a16:creationId xmlns:a16="http://schemas.microsoft.com/office/drawing/2014/main" id="{C8787E29-8587-4E7A-AA74-9BBA1AF0BEAF}"/>
              </a:ext>
            </a:extLst>
          </p:cNvPr>
          <p:cNvSpPr txBox="1">
            <a:spLocks noChangeArrowheads="1"/>
          </p:cNvSpPr>
          <p:nvPr/>
        </p:nvSpPr>
        <p:spPr bwMode="auto">
          <a:xfrm>
            <a:off x="-36512" y="3917999"/>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id1(c)</a:t>
            </a:r>
          </a:p>
        </p:txBody>
      </p:sp>
      <p:sp>
        <p:nvSpPr>
          <p:cNvPr id="74" name="Text Box 14">
            <a:extLst>
              <a:ext uri="{FF2B5EF4-FFF2-40B4-BE49-F238E27FC236}">
                <a16:creationId xmlns:a16="http://schemas.microsoft.com/office/drawing/2014/main" id="{AEA89769-F7F5-47FF-969D-44E6FA9AAB49}"/>
              </a:ext>
            </a:extLst>
          </p:cNvPr>
          <p:cNvSpPr txBox="1">
            <a:spLocks noChangeArrowheads="1"/>
          </p:cNvSpPr>
          <p:nvPr/>
        </p:nvSpPr>
        <p:spPr bwMode="auto">
          <a:xfrm>
            <a:off x="2518059" y="3933056"/>
            <a:ext cx="50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&lt;</a:t>
            </a:r>
          </a:p>
        </p:txBody>
      </p:sp>
      <p:sp>
        <p:nvSpPr>
          <p:cNvPr id="77" name="Line 25">
            <a:extLst>
              <a:ext uri="{FF2B5EF4-FFF2-40B4-BE49-F238E27FC236}">
                <a16:creationId xmlns:a16="http://schemas.microsoft.com/office/drawing/2014/main" id="{083E056A-49FB-460F-A20F-A16C0BECCB63}"/>
              </a:ext>
            </a:extLst>
          </p:cNvPr>
          <p:cNvSpPr>
            <a:spLocks noChangeShapeType="1"/>
          </p:cNvSpPr>
          <p:nvPr/>
        </p:nvSpPr>
        <p:spPr bwMode="auto">
          <a:xfrm flipH="1">
            <a:off x="892696" y="2684511"/>
            <a:ext cx="99060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Line 26">
            <a:extLst>
              <a:ext uri="{FF2B5EF4-FFF2-40B4-BE49-F238E27FC236}">
                <a16:creationId xmlns:a16="http://schemas.microsoft.com/office/drawing/2014/main" id="{2B3B41F8-B582-4D10-B402-12F3E2474419}"/>
              </a:ext>
            </a:extLst>
          </p:cNvPr>
          <p:cNvSpPr>
            <a:spLocks noChangeShapeType="1"/>
          </p:cNvSpPr>
          <p:nvPr/>
        </p:nvSpPr>
        <p:spPr bwMode="auto">
          <a:xfrm>
            <a:off x="1883296" y="2684511"/>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Line 27">
            <a:extLst>
              <a:ext uri="{FF2B5EF4-FFF2-40B4-BE49-F238E27FC236}">
                <a16:creationId xmlns:a16="http://schemas.microsoft.com/office/drawing/2014/main" id="{D032C1D8-B47D-4352-8299-FF43D03BD38F}"/>
              </a:ext>
            </a:extLst>
          </p:cNvPr>
          <p:cNvSpPr>
            <a:spLocks noChangeShapeType="1"/>
          </p:cNvSpPr>
          <p:nvPr/>
        </p:nvSpPr>
        <p:spPr bwMode="auto">
          <a:xfrm>
            <a:off x="1883296" y="2684511"/>
            <a:ext cx="838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Line 28">
            <a:extLst>
              <a:ext uri="{FF2B5EF4-FFF2-40B4-BE49-F238E27FC236}">
                <a16:creationId xmlns:a16="http://schemas.microsoft.com/office/drawing/2014/main" id="{431FD141-2D7D-43A7-B905-5404AA1599A1}"/>
              </a:ext>
            </a:extLst>
          </p:cNvPr>
          <p:cNvSpPr>
            <a:spLocks noChangeShapeType="1"/>
          </p:cNvSpPr>
          <p:nvPr/>
        </p:nvSpPr>
        <p:spPr bwMode="auto">
          <a:xfrm>
            <a:off x="816496" y="3522711"/>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1" name="Line 29">
            <a:extLst>
              <a:ext uri="{FF2B5EF4-FFF2-40B4-BE49-F238E27FC236}">
                <a16:creationId xmlns:a16="http://schemas.microsoft.com/office/drawing/2014/main" id="{8D7A147B-E53A-4792-9E0F-EE581CFB7E4D}"/>
              </a:ext>
            </a:extLst>
          </p:cNvPr>
          <p:cNvSpPr>
            <a:spLocks noChangeShapeType="1"/>
          </p:cNvSpPr>
          <p:nvPr/>
        </p:nvSpPr>
        <p:spPr bwMode="auto">
          <a:xfrm flipH="1">
            <a:off x="283096" y="3522711"/>
            <a:ext cx="5334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Line 30">
            <a:extLst>
              <a:ext uri="{FF2B5EF4-FFF2-40B4-BE49-F238E27FC236}">
                <a16:creationId xmlns:a16="http://schemas.microsoft.com/office/drawing/2014/main" id="{B55D4429-01F0-4C3D-878C-CA87623DC9B1}"/>
              </a:ext>
            </a:extLst>
          </p:cNvPr>
          <p:cNvSpPr>
            <a:spLocks noChangeShapeType="1"/>
          </p:cNvSpPr>
          <p:nvPr/>
        </p:nvSpPr>
        <p:spPr bwMode="auto">
          <a:xfrm>
            <a:off x="816496" y="3522711"/>
            <a:ext cx="457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Line 31">
            <a:extLst>
              <a:ext uri="{FF2B5EF4-FFF2-40B4-BE49-F238E27FC236}">
                <a16:creationId xmlns:a16="http://schemas.microsoft.com/office/drawing/2014/main" id="{8BC5E3D4-F44F-4D5C-BEAE-AB7A7B410A64}"/>
              </a:ext>
            </a:extLst>
          </p:cNvPr>
          <p:cNvSpPr>
            <a:spLocks noChangeShapeType="1"/>
          </p:cNvSpPr>
          <p:nvPr/>
        </p:nvSpPr>
        <p:spPr bwMode="auto">
          <a:xfrm>
            <a:off x="2721496" y="3522711"/>
            <a:ext cx="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Line 32">
            <a:extLst>
              <a:ext uri="{FF2B5EF4-FFF2-40B4-BE49-F238E27FC236}">
                <a16:creationId xmlns:a16="http://schemas.microsoft.com/office/drawing/2014/main" id="{2B0D739E-DBFD-4955-ADC3-FF0EFD4BE8BE}"/>
              </a:ext>
            </a:extLst>
          </p:cNvPr>
          <p:cNvSpPr>
            <a:spLocks noChangeShapeType="1"/>
          </p:cNvSpPr>
          <p:nvPr/>
        </p:nvSpPr>
        <p:spPr bwMode="auto">
          <a:xfrm flipH="1">
            <a:off x="2340496" y="3522711"/>
            <a:ext cx="3810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Line 33">
            <a:extLst>
              <a:ext uri="{FF2B5EF4-FFF2-40B4-BE49-F238E27FC236}">
                <a16:creationId xmlns:a16="http://schemas.microsoft.com/office/drawing/2014/main" id="{1CC5A2B8-4915-472F-968C-A808FBDF5D6E}"/>
              </a:ext>
            </a:extLst>
          </p:cNvPr>
          <p:cNvSpPr>
            <a:spLocks noChangeShapeType="1"/>
          </p:cNvSpPr>
          <p:nvPr/>
        </p:nvSpPr>
        <p:spPr bwMode="auto">
          <a:xfrm>
            <a:off x="2721496" y="3522711"/>
            <a:ext cx="4572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177AA57C-9C87-4EF6-BFA5-C0C292763416}"/>
              </a:ext>
            </a:extLst>
          </p:cNvPr>
          <p:cNvSpPr/>
          <p:nvPr/>
        </p:nvSpPr>
        <p:spPr>
          <a:xfrm>
            <a:off x="634394" y="3912854"/>
            <a:ext cx="364202"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8" name="Text Box 13">
            <a:extLst>
              <a:ext uri="{FF2B5EF4-FFF2-40B4-BE49-F238E27FC236}">
                <a16:creationId xmlns:a16="http://schemas.microsoft.com/office/drawing/2014/main" id="{1396FDF9-E588-4750-8279-7F4603FCDBE0}"/>
              </a:ext>
            </a:extLst>
          </p:cNvPr>
          <p:cNvSpPr txBox="1">
            <a:spLocks noChangeArrowheads="1"/>
          </p:cNvSpPr>
          <p:nvPr/>
        </p:nvSpPr>
        <p:spPr bwMode="auto">
          <a:xfrm>
            <a:off x="963587" y="3933056"/>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id2(d)</a:t>
            </a:r>
          </a:p>
        </p:txBody>
      </p:sp>
      <p:sp>
        <p:nvSpPr>
          <p:cNvPr id="89" name="Text Box 13">
            <a:extLst>
              <a:ext uri="{FF2B5EF4-FFF2-40B4-BE49-F238E27FC236}">
                <a16:creationId xmlns:a16="http://schemas.microsoft.com/office/drawing/2014/main" id="{A20627D9-123A-46B6-8ABB-C0F56A39E34B}"/>
              </a:ext>
            </a:extLst>
          </p:cNvPr>
          <p:cNvSpPr txBox="1">
            <a:spLocks noChangeArrowheads="1"/>
          </p:cNvSpPr>
          <p:nvPr/>
        </p:nvSpPr>
        <p:spPr bwMode="auto">
          <a:xfrm>
            <a:off x="1907704" y="3915053"/>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id1(e)</a:t>
            </a:r>
          </a:p>
        </p:txBody>
      </p:sp>
      <p:sp>
        <p:nvSpPr>
          <p:cNvPr id="90" name="Text Box 13">
            <a:extLst>
              <a:ext uri="{FF2B5EF4-FFF2-40B4-BE49-F238E27FC236}">
                <a16:creationId xmlns:a16="http://schemas.microsoft.com/office/drawing/2014/main" id="{CCFF1C25-D465-41F3-96BD-63129B876F4D}"/>
              </a:ext>
            </a:extLst>
          </p:cNvPr>
          <p:cNvSpPr txBox="1">
            <a:spLocks noChangeArrowheads="1"/>
          </p:cNvSpPr>
          <p:nvPr/>
        </p:nvSpPr>
        <p:spPr bwMode="auto">
          <a:xfrm>
            <a:off x="2843808" y="3933056"/>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id2(f)</a:t>
            </a:r>
          </a:p>
        </p:txBody>
      </p:sp>
      <p:sp>
        <p:nvSpPr>
          <p:cNvPr id="2" name="矩形 1">
            <a:extLst>
              <a:ext uri="{FF2B5EF4-FFF2-40B4-BE49-F238E27FC236}">
                <a16:creationId xmlns:a16="http://schemas.microsoft.com/office/drawing/2014/main" id="{1F6A8093-1F64-403A-B884-C2BC9606C4F0}"/>
              </a:ext>
            </a:extLst>
          </p:cNvPr>
          <p:cNvSpPr/>
          <p:nvPr/>
        </p:nvSpPr>
        <p:spPr>
          <a:xfrm>
            <a:off x="511696" y="289168"/>
            <a:ext cx="3195234"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draw the parse tree </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4" name="矩形 53">
            <a:extLst>
              <a:ext uri="{FF2B5EF4-FFF2-40B4-BE49-F238E27FC236}">
                <a16:creationId xmlns:a16="http://schemas.microsoft.com/office/drawing/2014/main" id="{38CBFC2B-22BB-49B8-AA7A-0C86079BF0E2}"/>
              </a:ext>
            </a:extLst>
          </p:cNvPr>
          <p:cNvSpPr/>
          <p:nvPr/>
        </p:nvSpPr>
        <p:spPr>
          <a:xfrm>
            <a:off x="974485" y="692508"/>
            <a:ext cx="6480720" cy="461665"/>
          </a:xfrm>
          <a:prstGeom prst="rect">
            <a:avLst/>
          </a:prstGeom>
        </p:spPr>
        <p:txBody>
          <a:bodyPr wrap="square">
            <a:spAutoFit/>
          </a:bodyPr>
          <a:lstStyle/>
          <a:p>
            <a:r>
              <a:rPr lang="en-US" altLang="zh-CN" sz="2400" b="1" dirty="0">
                <a:solidFill>
                  <a:srgbClr val="FF0000"/>
                </a:solidFill>
              </a:rPr>
              <a:t>if c&lt;d and e&lt;f then x=x+10 else x=x+100</a:t>
            </a:r>
            <a:endParaRPr lang="zh-CN" altLang="en-US" sz="2400" dirty="0"/>
          </a:p>
        </p:txBody>
      </p:sp>
      <p:graphicFrame>
        <p:nvGraphicFramePr>
          <p:cNvPr id="53" name="表格 52">
            <a:extLst>
              <a:ext uri="{FF2B5EF4-FFF2-40B4-BE49-F238E27FC236}">
                <a16:creationId xmlns:a16="http://schemas.microsoft.com/office/drawing/2014/main" id="{1A3E6D64-6578-4792-A4FF-B34775BBB465}"/>
              </a:ext>
            </a:extLst>
          </p:cNvPr>
          <p:cNvGraphicFramePr>
            <a:graphicFrameLocks noGrp="1"/>
          </p:cNvGraphicFramePr>
          <p:nvPr>
            <p:extLst>
              <p:ext uri="{D42A27DB-BD31-4B8C-83A1-F6EECF244321}">
                <p14:modId xmlns:p14="http://schemas.microsoft.com/office/powerpoint/2010/main" val="3023795717"/>
              </p:ext>
            </p:extLst>
          </p:nvPr>
        </p:nvGraphicFramePr>
        <p:xfrm>
          <a:off x="3491880" y="3861048"/>
          <a:ext cx="5544170" cy="2927595"/>
        </p:xfrm>
        <a:graphic>
          <a:graphicData uri="http://schemas.openxmlformats.org/drawingml/2006/table">
            <a:tbl>
              <a:tblPr firstRow="1" firstCol="1" bandRow="1">
                <a:tableStyleId>{5C22544A-7EE6-4342-B048-85BDC9FD1C3A}</a:tableStyleId>
              </a:tblPr>
              <a:tblGrid>
                <a:gridCol w="1467044">
                  <a:extLst>
                    <a:ext uri="{9D8B030D-6E8A-4147-A177-3AD203B41FA5}">
                      <a16:colId xmlns:a16="http://schemas.microsoft.com/office/drawing/2014/main" val="734342701"/>
                    </a:ext>
                  </a:extLst>
                </a:gridCol>
                <a:gridCol w="4077126">
                  <a:extLst>
                    <a:ext uri="{9D8B030D-6E8A-4147-A177-3AD203B41FA5}">
                      <a16:colId xmlns:a16="http://schemas.microsoft.com/office/drawing/2014/main" val="2842848242"/>
                    </a:ext>
                  </a:extLst>
                </a:gridCol>
              </a:tblGrid>
              <a:tr h="179868">
                <a:tc>
                  <a:txBody>
                    <a:bodyPr/>
                    <a:lstStyle/>
                    <a:p>
                      <a:pPr algn="just">
                        <a:spcAft>
                          <a:spcPts val="0"/>
                        </a:spcAft>
                      </a:pPr>
                      <a:r>
                        <a:rPr lang="en-US" sz="1200" kern="0" dirty="0">
                          <a:effectLst/>
                        </a:rPr>
                        <a:t>Grammar</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0">
                          <a:effectLst/>
                        </a:rPr>
                        <a:t>Semantic Rules</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291611">
                <a:tc>
                  <a:txBody>
                    <a:bodyPr/>
                    <a:lstStyle/>
                    <a:p>
                      <a:pPr algn="just">
                        <a:spcAft>
                          <a:spcPts val="0"/>
                        </a:spcAft>
                      </a:pPr>
                      <a:r>
                        <a:rPr lang="en-US" sz="1200" kern="0" dirty="0">
                          <a:effectLst/>
                        </a:rPr>
                        <a:t>if-</a:t>
                      </a:r>
                      <a:r>
                        <a:rPr lang="en-US" sz="1200" kern="0" dirty="0" err="1">
                          <a:effectLst/>
                        </a:rPr>
                        <a:t>stmt</a:t>
                      </a:r>
                      <a:r>
                        <a:rPr lang="en-US" sz="1200" kern="0" dirty="0">
                          <a:effectLst/>
                        </a:rPr>
                        <a:t>→ if E then S1 else S2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if-</a:t>
                      </a:r>
                      <a:r>
                        <a:rPr lang="en-US" sz="1200" kern="0" dirty="0" err="1">
                          <a:effectLst/>
                        </a:rPr>
                        <a:t>stmt.next</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err="1">
                          <a:effectLst/>
                        </a:rPr>
                        <a:t>E.true</a:t>
                      </a:r>
                      <a:r>
                        <a:rPr lang="en-US" sz="1200" kern="0" dirty="0">
                          <a:effectLst/>
                        </a:rPr>
                        <a:t>=</a:t>
                      </a:r>
                      <a:r>
                        <a:rPr lang="en-US" sz="1200" kern="0" dirty="0" err="1">
                          <a:effectLst/>
                        </a:rPr>
                        <a:t>newlabel</a:t>
                      </a:r>
                      <a:r>
                        <a:rPr lang="en-US" sz="1200" kern="0" dirty="0">
                          <a:effectLst/>
                        </a:rPr>
                        <a:t>; </a:t>
                      </a:r>
                      <a:endParaRPr lang="zh-CN" sz="1200" kern="100" dirty="0">
                        <a:effectLst/>
                      </a:endParaRPr>
                    </a:p>
                    <a:p>
                      <a:pPr algn="just">
                        <a:spcAft>
                          <a:spcPts val="0"/>
                        </a:spcAft>
                      </a:pPr>
                      <a:r>
                        <a:rPr lang="en-US" sz="1200" kern="0" dirty="0" err="1">
                          <a:effectLst/>
                        </a:rPr>
                        <a:t>E.false</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S1.next=if-</a:t>
                      </a:r>
                      <a:r>
                        <a:rPr lang="en-US" sz="1200" kern="0" dirty="0" err="1">
                          <a:effectLst/>
                        </a:rPr>
                        <a:t>stmt.next</a:t>
                      </a:r>
                      <a:r>
                        <a:rPr lang="en-US" sz="1200" kern="0" dirty="0">
                          <a:effectLst/>
                        </a:rPr>
                        <a:t>; </a:t>
                      </a:r>
                      <a:endParaRPr lang="zh-CN" sz="1200" kern="100" dirty="0">
                        <a:effectLst/>
                      </a:endParaRPr>
                    </a:p>
                    <a:p>
                      <a:pPr algn="just">
                        <a:spcAft>
                          <a:spcPts val="0"/>
                        </a:spcAft>
                      </a:pPr>
                      <a:r>
                        <a:rPr lang="en-US" sz="1200" kern="0" dirty="0">
                          <a:effectLst/>
                        </a:rPr>
                        <a:t>S2.next=if-</a:t>
                      </a:r>
                      <a:r>
                        <a:rPr lang="en-US" sz="1200" kern="0" dirty="0" err="1">
                          <a:effectLst/>
                        </a:rPr>
                        <a:t>stmt.next</a:t>
                      </a:r>
                      <a:endParaRPr lang="zh-CN" sz="1200" kern="100" dirty="0">
                        <a:effectLst/>
                      </a:endParaRPr>
                    </a:p>
                    <a:p>
                      <a:pPr algn="just">
                        <a:spcAft>
                          <a:spcPts val="0"/>
                        </a:spcAft>
                      </a:pPr>
                      <a:r>
                        <a:rPr lang="en-US" altLang="zh-CN" sz="1200" kern="0" dirty="0">
                          <a:effectLst/>
                        </a:rPr>
                        <a:t>if-</a:t>
                      </a:r>
                      <a:r>
                        <a:rPr lang="en-US" altLang="zh-CN" sz="1200" kern="0" dirty="0" err="1">
                          <a:effectLst/>
                        </a:rPr>
                        <a:t>stmt.code</a:t>
                      </a:r>
                      <a:r>
                        <a:rPr lang="en-US" altLang="zh-CN" sz="1200" kern="0" dirty="0">
                          <a:effectLst/>
                        </a:rPr>
                        <a:t>=</a:t>
                      </a:r>
                      <a:r>
                        <a:rPr lang="en-US" altLang="zh-CN" sz="1200" kern="0" dirty="0" err="1">
                          <a:effectLst/>
                        </a:rPr>
                        <a:t>E.code</a:t>
                      </a:r>
                      <a:r>
                        <a:rPr lang="en-US" altLang="zh-CN" sz="1200" kern="0" dirty="0">
                          <a:effectLst/>
                        </a:rPr>
                        <a:t> || Label </a:t>
                      </a:r>
                      <a:r>
                        <a:rPr lang="en-US" altLang="zh-CN" sz="1200" kern="0" dirty="0" err="1">
                          <a:effectLst/>
                        </a:rPr>
                        <a:t>E.true</a:t>
                      </a:r>
                      <a:r>
                        <a:rPr lang="en-US" altLang="zh-CN" sz="1200" kern="0" dirty="0">
                          <a:effectLst/>
                        </a:rPr>
                        <a:t> || S1.code || </a:t>
                      </a:r>
                      <a:r>
                        <a:rPr lang="en-US" altLang="zh-CN" sz="1200" kern="0" dirty="0" err="1">
                          <a:effectLst/>
                        </a:rPr>
                        <a:t>goto</a:t>
                      </a:r>
                      <a:r>
                        <a:rPr lang="en-US" altLang="zh-CN" sz="1200" kern="0" dirty="0">
                          <a:effectLst/>
                        </a:rPr>
                        <a:t> if-</a:t>
                      </a:r>
                      <a:r>
                        <a:rPr lang="en-US" altLang="zh-CN" sz="1200" kern="0" dirty="0" err="1">
                          <a:effectLst/>
                        </a:rPr>
                        <a:t>stmt.next</a:t>
                      </a:r>
                      <a:r>
                        <a:rPr lang="en-US" altLang="zh-CN" sz="1200" kern="0" dirty="0">
                          <a:effectLst/>
                        </a:rPr>
                        <a:t> || Label </a:t>
                      </a:r>
                      <a:r>
                        <a:rPr lang="en-US" altLang="zh-CN" sz="1200" kern="0" dirty="0" err="1">
                          <a:effectLst/>
                        </a:rPr>
                        <a:t>E.false</a:t>
                      </a:r>
                      <a:r>
                        <a:rPr lang="en-US" altLang="zh-CN" sz="1200" kern="0" dirty="0">
                          <a:effectLst/>
                        </a:rPr>
                        <a:t> || S2.code || Label if-</a:t>
                      </a:r>
                      <a:r>
                        <a:rPr lang="en-US" altLang="zh-CN" sz="1200" kern="0" dirty="0" err="1">
                          <a:effectLst/>
                        </a:rPr>
                        <a:t>stmt.next</a:t>
                      </a:r>
                      <a:endParaRPr lang="zh-CN" altLang="zh-CN" sz="1200" kern="100" dirty="0">
                        <a:effectLst/>
                      </a:endParaRPr>
                    </a:p>
                  </a:txBody>
                  <a:tcPr marL="68580" marR="68580" marT="0" marB="0"/>
                </a:tc>
                <a:extLst>
                  <a:ext uri="{0D108BD9-81ED-4DB2-BD59-A6C34878D82A}">
                    <a16:rowId xmlns:a16="http://schemas.microsoft.com/office/drawing/2014/main" val="2095457160"/>
                  </a:ext>
                </a:extLst>
              </a:tr>
              <a:tr h="875644">
                <a:tc>
                  <a:txBody>
                    <a:bodyPr/>
                    <a:lstStyle/>
                    <a:p>
                      <a:pPr algn="just">
                        <a:spcAft>
                          <a:spcPts val="0"/>
                        </a:spcAft>
                      </a:pPr>
                      <a:r>
                        <a:rPr lang="en-US" sz="1200" kern="0">
                          <a:effectLst/>
                        </a:rPr>
                        <a:t>E → E1 and E2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E1.true=</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E1.false=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sz="1200" kern="0" dirty="0">
                          <a:effectLst/>
                        </a:rPr>
                        <a:t>E2.true=</a:t>
                      </a:r>
                      <a:r>
                        <a:rPr lang="en-US" sz="1200" kern="0" dirty="0" err="1">
                          <a:effectLst/>
                        </a:rPr>
                        <a:t>E.true</a:t>
                      </a:r>
                      <a:r>
                        <a:rPr lang="en-US" sz="1200" kern="0" dirty="0">
                          <a:effectLst/>
                        </a:rPr>
                        <a:t>;</a:t>
                      </a:r>
                      <a:endParaRPr lang="zh-CN" sz="1200" kern="100" dirty="0">
                        <a:effectLst/>
                      </a:endParaRPr>
                    </a:p>
                    <a:p>
                      <a:pPr algn="just">
                        <a:spcAft>
                          <a:spcPts val="0"/>
                        </a:spcAft>
                      </a:pPr>
                      <a:r>
                        <a:rPr lang="en-US" sz="1200" kern="0" dirty="0">
                          <a:effectLst/>
                        </a:rPr>
                        <a:t>E2.false=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altLang="zh-CN" sz="1200" kern="0" dirty="0">
                          <a:effectLst/>
                        </a:rPr>
                        <a:t>E.code=E1.code || Label E1.true || E2.code</a:t>
                      </a:r>
                      <a:endParaRPr lang="zh-CN" altLang="zh-CN" sz="1200" kern="100" dirty="0">
                        <a:effectLst/>
                      </a:endParaRPr>
                    </a:p>
                  </a:txBody>
                  <a:tcPr marL="68580" marR="68580" marT="0" marB="0"/>
                </a:tc>
                <a:extLst>
                  <a:ext uri="{0D108BD9-81ED-4DB2-BD59-A6C34878D82A}">
                    <a16:rowId xmlns:a16="http://schemas.microsoft.com/office/drawing/2014/main" val="3562288193"/>
                  </a:ext>
                </a:extLst>
              </a:tr>
              <a:tr h="215801">
                <a:tc>
                  <a:txBody>
                    <a:bodyPr/>
                    <a:lstStyle/>
                    <a:p>
                      <a:pPr algn="just">
                        <a:spcAft>
                          <a:spcPts val="0"/>
                        </a:spcAft>
                      </a:pPr>
                      <a:r>
                        <a:rPr lang="en-US" sz="1200" kern="0">
                          <a:effectLst/>
                        </a:rPr>
                        <a:t>E → id1 &lt; id2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E.code = if id1.name &lt; id2.name </a:t>
                      </a:r>
                      <a:r>
                        <a:rPr lang="en-US" altLang="zh-CN" sz="1200" kern="0" dirty="0" err="1">
                          <a:effectLst/>
                        </a:rPr>
                        <a:t>goto</a:t>
                      </a:r>
                      <a:r>
                        <a:rPr lang="en-US" altLang="zh-CN" sz="1200" kern="0" dirty="0">
                          <a:effectLst/>
                        </a:rPr>
                        <a:t> </a:t>
                      </a:r>
                      <a:r>
                        <a:rPr lang="en-US" altLang="zh-CN" sz="1200" kern="0" dirty="0" err="1">
                          <a:effectLst/>
                        </a:rPr>
                        <a:t>E.true</a:t>
                      </a:r>
                      <a:r>
                        <a:rPr lang="en-US" altLang="zh-CN" sz="1200" kern="0" dirty="0">
                          <a:effectLst/>
                        </a:rPr>
                        <a:t> || </a:t>
                      </a:r>
                      <a:r>
                        <a:rPr lang="en-US" altLang="zh-CN" sz="1200" kern="0" dirty="0" err="1">
                          <a:effectLst/>
                        </a:rPr>
                        <a:t>goto</a:t>
                      </a:r>
                      <a:r>
                        <a:rPr lang="en-US" altLang="zh-CN" sz="1200" kern="0" dirty="0">
                          <a:effectLst/>
                        </a:rPr>
                        <a:t> </a:t>
                      </a:r>
                      <a:r>
                        <a:rPr lang="en-US" altLang="zh-CN" sz="1200" kern="0" dirty="0" err="1">
                          <a:effectLst/>
                        </a:rPr>
                        <a:t>E.false</a:t>
                      </a:r>
                      <a:endParaRPr lang="zh-CN" altLang="zh-CN" sz="1200" kern="100" dirty="0">
                        <a:effectLst/>
                      </a:endParaRPr>
                    </a:p>
                  </a:txBody>
                  <a:tcPr marL="68580" marR="68580" marT="0" marB="0"/>
                </a:tc>
                <a:extLst>
                  <a:ext uri="{0D108BD9-81ED-4DB2-BD59-A6C34878D82A}">
                    <a16:rowId xmlns:a16="http://schemas.microsoft.com/office/drawing/2014/main" val="569820862"/>
                  </a:ext>
                </a:extLst>
              </a:tr>
              <a:tr h="322903">
                <a:tc>
                  <a:txBody>
                    <a:bodyPr/>
                    <a:lstStyle/>
                    <a:p>
                      <a:pPr algn="just">
                        <a:spcAft>
                          <a:spcPts val="0"/>
                        </a:spcAft>
                      </a:pPr>
                      <a:r>
                        <a:rPr lang="en-US" sz="1200" kern="0" dirty="0">
                          <a:effectLst/>
                        </a:rPr>
                        <a:t>S → id1 = id2+num</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S.code = id1.name ++“=“++ id2.name ++“+“++ </a:t>
                      </a:r>
                      <a:r>
                        <a:rPr lang="en-US" altLang="zh-CN" sz="1200" kern="0" dirty="0" err="1">
                          <a:effectLst/>
                        </a:rPr>
                        <a:t>num.strval</a:t>
                      </a:r>
                      <a:endParaRPr lang="zh-CN" altLang="zh-CN" sz="1200" kern="100" dirty="0">
                        <a:effectLst/>
                      </a:endParaRPr>
                    </a:p>
                  </a:txBody>
                  <a:tcPr marL="68580" marR="68580" marT="0" marB="0"/>
                </a:tc>
                <a:extLst>
                  <a:ext uri="{0D108BD9-81ED-4DB2-BD59-A6C34878D82A}">
                    <a16:rowId xmlns:a16="http://schemas.microsoft.com/office/drawing/2014/main" val="1290508081"/>
                  </a:ext>
                </a:extLst>
              </a:tr>
            </a:tbl>
          </a:graphicData>
        </a:graphic>
      </p:graphicFrame>
    </p:spTree>
    <p:custDataLst>
      <p:tags r:id="rId1"/>
    </p:custDataLst>
    <p:extLst>
      <p:ext uri="{BB962C8B-B14F-4D97-AF65-F5344CB8AC3E}">
        <p14:creationId xmlns:p14="http://schemas.microsoft.com/office/powerpoint/2010/main" val="229217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3" name="Text Box 6">
            <a:extLst>
              <a:ext uri="{FF2B5EF4-FFF2-40B4-BE49-F238E27FC236}">
                <a16:creationId xmlns:a16="http://schemas.microsoft.com/office/drawing/2014/main" id="{54CD8C15-C8A4-4AA9-AB51-C83E643EF52F}"/>
              </a:ext>
            </a:extLst>
          </p:cNvPr>
          <p:cNvSpPr txBox="1">
            <a:spLocks noChangeArrowheads="1"/>
          </p:cNvSpPr>
          <p:nvPr/>
        </p:nvSpPr>
        <p:spPr bwMode="auto">
          <a:xfrm>
            <a:off x="3911352" y="90872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if-</a:t>
            </a:r>
            <a:r>
              <a:rPr kumimoji="0" lang="en-US" altLang="zh-CN" sz="28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stmt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5" name="Text Box 8">
            <a:extLst>
              <a:ext uri="{FF2B5EF4-FFF2-40B4-BE49-F238E27FC236}">
                <a16:creationId xmlns:a16="http://schemas.microsoft.com/office/drawing/2014/main" id="{0F5EC867-413E-490E-8CE4-07A945FA7A27}"/>
              </a:ext>
            </a:extLst>
          </p:cNvPr>
          <p:cNvSpPr txBox="1">
            <a:spLocks noChangeArrowheads="1"/>
          </p:cNvSpPr>
          <p:nvPr/>
        </p:nvSpPr>
        <p:spPr bwMode="auto">
          <a:xfrm>
            <a:off x="4157464" y="1823120"/>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p>
        </p:txBody>
      </p:sp>
      <p:sp>
        <p:nvSpPr>
          <p:cNvPr id="33816" name="Text Box 9">
            <a:extLst>
              <a:ext uri="{FF2B5EF4-FFF2-40B4-BE49-F238E27FC236}">
                <a16:creationId xmlns:a16="http://schemas.microsoft.com/office/drawing/2014/main" id="{931F4900-9F27-4303-BC0E-E5427865B1EA}"/>
              </a:ext>
            </a:extLst>
          </p:cNvPr>
          <p:cNvSpPr txBox="1">
            <a:spLocks noChangeArrowheads="1"/>
          </p:cNvSpPr>
          <p:nvPr/>
        </p:nvSpPr>
        <p:spPr bwMode="auto">
          <a:xfrm>
            <a:off x="7020272" y="1835011"/>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p>
        </p:txBody>
      </p:sp>
      <p:sp>
        <p:nvSpPr>
          <p:cNvPr id="33817" name="Text Box 10">
            <a:extLst>
              <a:ext uri="{FF2B5EF4-FFF2-40B4-BE49-F238E27FC236}">
                <a16:creationId xmlns:a16="http://schemas.microsoft.com/office/drawing/2014/main" id="{CCCE163E-6D59-42BB-BCCF-606105D2CEC0}"/>
              </a:ext>
            </a:extLst>
          </p:cNvPr>
          <p:cNvSpPr txBox="1">
            <a:spLocks noChangeArrowheads="1"/>
          </p:cNvSpPr>
          <p:nvPr/>
        </p:nvSpPr>
        <p:spPr bwMode="auto">
          <a:xfrm>
            <a:off x="3491880" y="2675608"/>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33829" name="Line 27">
            <a:extLst>
              <a:ext uri="{FF2B5EF4-FFF2-40B4-BE49-F238E27FC236}">
                <a16:creationId xmlns:a16="http://schemas.microsoft.com/office/drawing/2014/main" id="{273BD62E-9F1C-44B4-8488-3881A3D76E7F}"/>
              </a:ext>
            </a:extLst>
          </p:cNvPr>
          <p:cNvSpPr>
            <a:spLocks noChangeShapeType="1"/>
          </p:cNvSpPr>
          <p:nvPr/>
        </p:nvSpPr>
        <p:spPr bwMode="auto">
          <a:xfrm flipH="1">
            <a:off x="1835016" y="1365920"/>
            <a:ext cx="2609736" cy="59816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0" name="Line 28">
            <a:extLst>
              <a:ext uri="{FF2B5EF4-FFF2-40B4-BE49-F238E27FC236}">
                <a16:creationId xmlns:a16="http://schemas.microsoft.com/office/drawing/2014/main" id="{24994A9E-9051-4E2A-B3C5-1AA6EECDE583}"/>
              </a:ext>
            </a:extLst>
          </p:cNvPr>
          <p:cNvSpPr>
            <a:spLocks noChangeShapeType="1"/>
          </p:cNvSpPr>
          <p:nvPr/>
        </p:nvSpPr>
        <p:spPr bwMode="auto">
          <a:xfrm>
            <a:off x="4444752" y="1365920"/>
            <a:ext cx="0" cy="609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1" name="Line 29">
            <a:extLst>
              <a:ext uri="{FF2B5EF4-FFF2-40B4-BE49-F238E27FC236}">
                <a16:creationId xmlns:a16="http://schemas.microsoft.com/office/drawing/2014/main" id="{D81573FB-B35F-4650-B5D8-0DBF01B55049}"/>
              </a:ext>
            </a:extLst>
          </p:cNvPr>
          <p:cNvSpPr>
            <a:spLocks noChangeShapeType="1"/>
          </p:cNvSpPr>
          <p:nvPr/>
        </p:nvSpPr>
        <p:spPr bwMode="auto">
          <a:xfrm>
            <a:off x="4444752" y="1372952"/>
            <a:ext cx="2864228" cy="57159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5" name="Line 33">
            <a:extLst>
              <a:ext uri="{FF2B5EF4-FFF2-40B4-BE49-F238E27FC236}">
                <a16:creationId xmlns:a16="http://schemas.microsoft.com/office/drawing/2014/main" id="{28A5F3F8-E7CF-42E5-86C4-189B8836A7AE}"/>
              </a:ext>
            </a:extLst>
          </p:cNvPr>
          <p:cNvSpPr>
            <a:spLocks noChangeShapeType="1"/>
          </p:cNvSpPr>
          <p:nvPr/>
        </p:nvSpPr>
        <p:spPr bwMode="auto">
          <a:xfrm>
            <a:off x="4533528" y="2280320"/>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6" name="Line 34">
            <a:extLst>
              <a:ext uri="{FF2B5EF4-FFF2-40B4-BE49-F238E27FC236}">
                <a16:creationId xmlns:a16="http://schemas.microsoft.com/office/drawing/2014/main" id="{92DCE9BE-394E-497C-B298-15FE7EF22998}"/>
              </a:ext>
            </a:extLst>
          </p:cNvPr>
          <p:cNvSpPr>
            <a:spLocks noChangeShapeType="1"/>
          </p:cNvSpPr>
          <p:nvPr/>
        </p:nvSpPr>
        <p:spPr bwMode="auto">
          <a:xfrm flipH="1">
            <a:off x="3923928" y="2280320"/>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7" name="Line 35">
            <a:extLst>
              <a:ext uri="{FF2B5EF4-FFF2-40B4-BE49-F238E27FC236}">
                <a16:creationId xmlns:a16="http://schemas.microsoft.com/office/drawing/2014/main" id="{9496B35F-89B9-413F-AB37-93A8B5FE5123}"/>
              </a:ext>
            </a:extLst>
          </p:cNvPr>
          <p:cNvSpPr>
            <a:spLocks noChangeShapeType="1"/>
          </p:cNvSpPr>
          <p:nvPr/>
        </p:nvSpPr>
        <p:spPr bwMode="auto">
          <a:xfrm>
            <a:off x="4548460" y="2304133"/>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8" name="Line 36">
            <a:extLst>
              <a:ext uri="{FF2B5EF4-FFF2-40B4-BE49-F238E27FC236}">
                <a16:creationId xmlns:a16="http://schemas.microsoft.com/office/drawing/2014/main" id="{ACBEA413-FD6D-48ED-BAD6-34ED116BFEAE}"/>
              </a:ext>
            </a:extLst>
          </p:cNvPr>
          <p:cNvSpPr>
            <a:spLocks noChangeShapeType="1"/>
          </p:cNvSpPr>
          <p:nvPr/>
        </p:nvSpPr>
        <p:spPr bwMode="auto">
          <a:xfrm flipH="1">
            <a:off x="4309864" y="2304134"/>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9" name="Line 37">
            <a:extLst>
              <a:ext uri="{FF2B5EF4-FFF2-40B4-BE49-F238E27FC236}">
                <a16:creationId xmlns:a16="http://schemas.microsoft.com/office/drawing/2014/main" id="{9316FA98-1402-4E69-ACC6-03577E6D8DDF}"/>
              </a:ext>
            </a:extLst>
          </p:cNvPr>
          <p:cNvSpPr>
            <a:spLocks noChangeShapeType="1"/>
          </p:cNvSpPr>
          <p:nvPr/>
        </p:nvSpPr>
        <p:spPr bwMode="auto">
          <a:xfrm>
            <a:off x="4546104" y="2277924"/>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灯片编号占位符 51">
            <a:extLst>
              <a:ext uri="{FF2B5EF4-FFF2-40B4-BE49-F238E27FC236}">
                <a16:creationId xmlns:a16="http://schemas.microsoft.com/office/drawing/2014/main" id="{6B62B7C3-D716-4D14-8B3F-5DC80D78F5D8}"/>
              </a:ext>
            </a:extLst>
          </p:cNvPr>
          <p:cNvSpPr>
            <a:spLocks noGrp="1"/>
          </p:cNvSpPr>
          <p:nvPr>
            <p:ph type="sldNum" sz="quarter" idx="11"/>
          </p:nvPr>
        </p:nvSpPr>
        <p:spPr>
          <a:xfrm>
            <a:off x="6800850" y="6381750"/>
            <a:ext cx="21336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D6B7ED8-C809-4982-91CF-6024BFEA6EB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E7F90C0A-512B-48B4-8365-6059F6A497AD}"/>
              </a:ext>
            </a:extLst>
          </p:cNvPr>
          <p:cNvSpPr/>
          <p:nvPr/>
        </p:nvSpPr>
        <p:spPr>
          <a:xfrm>
            <a:off x="4133871" y="2735124"/>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6" name="Text Box 10">
            <a:extLst>
              <a:ext uri="{FF2B5EF4-FFF2-40B4-BE49-F238E27FC236}">
                <a16:creationId xmlns:a16="http://schemas.microsoft.com/office/drawing/2014/main" id="{45D05536-C11C-4869-8891-0864484D7050}"/>
              </a:ext>
            </a:extLst>
          </p:cNvPr>
          <p:cNvSpPr txBox="1">
            <a:spLocks noChangeArrowheads="1"/>
          </p:cNvSpPr>
          <p:nvPr/>
        </p:nvSpPr>
        <p:spPr bwMode="auto">
          <a:xfrm>
            <a:off x="4458072" y="2682280"/>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57" name="矩形 56">
            <a:extLst>
              <a:ext uri="{FF2B5EF4-FFF2-40B4-BE49-F238E27FC236}">
                <a16:creationId xmlns:a16="http://schemas.microsoft.com/office/drawing/2014/main" id="{ED6C6B5C-865C-4CF7-808B-0A827C848A57}"/>
              </a:ext>
            </a:extLst>
          </p:cNvPr>
          <p:cNvSpPr/>
          <p:nvPr/>
        </p:nvSpPr>
        <p:spPr>
          <a:xfrm>
            <a:off x="5148064" y="2735124"/>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8" name="Text Box 10">
            <a:extLst>
              <a:ext uri="{FF2B5EF4-FFF2-40B4-BE49-F238E27FC236}">
                <a16:creationId xmlns:a16="http://schemas.microsoft.com/office/drawing/2014/main" id="{B6336D47-7EDB-4D40-A4BF-7C64A56DAE09}"/>
              </a:ext>
            </a:extLst>
          </p:cNvPr>
          <p:cNvSpPr txBox="1">
            <a:spLocks noChangeArrowheads="1"/>
          </p:cNvSpPr>
          <p:nvPr/>
        </p:nvSpPr>
        <p:spPr bwMode="auto">
          <a:xfrm>
            <a:off x="5396135" y="2682280"/>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a:t>
            </a:r>
          </a:p>
        </p:txBody>
      </p:sp>
      <p:sp>
        <p:nvSpPr>
          <p:cNvPr id="59" name="Text Box 10">
            <a:extLst>
              <a:ext uri="{FF2B5EF4-FFF2-40B4-BE49-F238E27FC236}">
                <a16:creationId xmlns:a16="http://schemas.microsoft.com/office/drawing/2014/main" id="{28FDE2DC-0CB2-44F2-88BC-2046E4AEB824}"/>
              </a:ext>
            </a:extLst>
          </p:cNvPr>
          <p:cNvSpPr txBox="1">
            <a:spLocks noChangeArrowheads="1"/>
          </p:cNvSpPr>
          <p:nvPr/>
        </p:nvSpPr>
        <p:spPr bwMode="auto">
          <a:xfrm>
            <a:off x="6322642" y="2657605"/>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60" name="Line 33">
            <a:extLst>
              <a:ext uri="{FF2B5EF4-FFF2-40B4-BE49-F238E27FC236}">
                <a16:creationId xmlns:a16="http://schemas.microsoft.com/office/drawing/2014/main" id="{127C3590-C5E6-45BB-A6BA-2074FFD08F93}"/>
              </a:ext>
            </a:extLst>
          </p:cNvPr>
          <p:cNvSpPr>
            <a:spLocks noChangeShapeType="1"/>
          </p:cNvSpPr>
          <p:nvPr/>
        </p:nvSpPr>
        <p:spPr bwMode="auto">
          <a:xfrm>
            <a:off x="7364290" y="2262317"/>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1" name="Line 34">
            <a:extLst>
              <a:ext uri="{FF2B5EF4-FFF2-40B4-BE49-F238E27FC236}">
                <a16:creationId xmlns:a16="http://schemas.microsoft.com/office/drawing/2014/main" id="{ADE0DA1C-734A-4122-BBAB-BC72C24AF01C}"/>
              </a:ext>
            </a:extLst>
          </p:cNvPr>
          <p:cNvSpPr>
            <a:spLocks noChangeShapeType="1"/>
          </p:cNvSpPr>
          <p:nvPr/>
        </p:nvSpPr>
        <p:spPr bwMode="auto">
          <a:xfrm flipH="1">
            <a:off x="6754690" y="2262317"/>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2" name="Line 35">
            <a:extLst>
              <a:ext uri="{FF2B5EF4-FFF2-40B4-BE49-F238E27FC236}">
                <a16:creationId xmlns:a16="http://schemas.microsoft.com/office/drawing/2014/main" id="{5B4810B7-F344-4EFF-9C79-29C89BBDB03D}"/>
              </a:ext>
            </a:extLst>
          </p:cNvPr>
          <p:cNvSpPr>
            <a:spLocks noChangeShapeType="1"/>
          </p:cNvSpPr>
          <p:nvPr/>
        </p:nvSpPr>
        <p:spPr bwMode="auto">
          <a:xfrm>
            <a:off x="7379222" y="2286130"/>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3" name="Line 36">
            <a:extLst>
              <a:ext uri="{FF2B5EF4-FFF2-40B4-BE49-F238E27FC236}">
                <a16:creationId xmlns:a16="http://schemas.microsoft.com/office/drawing/2014/main" id="{719DFD36-9F67-4BCF-865E-8D064A2B6918}"/>
              </a:ext>
            </a:extLst>
          </p:cNvPr>
          <p:cNvSpPr>
            <a:spLocks noChangeShapeType="1"/>
          </p:cNvSpPr>
          <p:nvPr/>
        </p:nvSpPr>
        <p:spPr bwMode="auto">
          <a:xfrm flipH="1">
            <a:off x="7140626" y="2286131"/>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 name="Line 37">
            <a:extLst>
              <a:ext uri="{FF2B5EF4-FFF2-40B4-BE49-F238E27FC236}">
                <a16:creationId xmlns:a16="http://schemas.microsoft.com/office/drawing/2014/main" id="{ABA99FEA-508A-4CD7-BE26-696080A2EA95}"/>
              </a:ext>
            </a:extLst>
          </p:cNvPr>
          <p:cNvSpPr>
            <a:spLocks noChangeShapeType="1"/>
          </p:cNvSpPr>
          <p:nvPr/>
        </p:nvSpPr>
        <p:spPr bwMode="auto">
          <a:xfrm>
            <a:off x="7376866" y="2259921"/>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5" name="矩形 64">
            <a:extLst>
              <a:ext uri="{FF2B5EF4-FFF2-40B4-BE49-F238E27FC236}">
                <a16:creationId xmlns:a16="http://schemas.microsoft.com/office/drawing/2014/main" id="{84179539-96E9-4A80-A8EF-41D7FA2DABA4}"/>
              </a:ext>
            </a:extLst>
          </p:cNvPr>
          <p:cNvSpPr/>
          <p:nvPr/>
        </p:nvSpPr>
        <p:spPr>
          <a:xfrm>
            <a:off x="6964633" y="2717121"/>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6" name="Text Box 10">
            <a:extLst>
              <a:ext uri="{FF2B5EF4-FFF2-40B4-BE49-F238E27FC236}">
                <a16:creationId xmlns:a16="http://schemas.microsoft.com/office/drawing/2014/main" id="{54E3EA5E-893F-4B59-A6DB-DEC7F8F70511}"/>
              </a:ext>
            </a:extLst>
          </p:cNvPr>
          <p:cNvSpPr txBox="1">
            <a:spLocks noChangeArrowheads="1"/>
          </p:cNvSpPr>
          <p:nvPr/>
        </p:nvSpPr>
        <p:spPr bwMode="auto">
          <a:xfrm>
            <a:off x="7288834" y="2664277"/>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67" name="矩形 66">
            <a:extLst>
              <a:ext uri="{FF2B5EF4-FFF2-40B4-BE49-F238E27FC236}">
                <a16:creationId xmlns:a16="http://schemas.microsoft.com/office/drawing/2014/main" id="{2A52534C-18F7-44A5-AC43-02BB14BB6D5F}"/>
              </a:ext>
            </a:extLst>
          </p:cNvPr>
          <p:cNvSpPr/>
          <p:nvPr/>
        </p:nvSpPr>
        <p:spPr>
          <a:xfrm>
            <a:off x="7978826" y="2717121"/>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8" name="Text Box 10">
            <a:extLst>
              <a:ext uri="{FF2B5EF4-FFF2-40B4-BE49-F238E27FC236}">
                <a16:creationId xmlns:a16="http://schemas.microsoft.com/office/drawing/2014/main" id="{60BD67C1-78F3-4465-99C3-30ADA4F9CCCE}"/>
              </a:ext>
            </a:extLst>
          </p:cNvPr>
          <p:cNvSpPr txBox="1">
            <a:spLocks noChangeArrowheads="1"/>
          </p:cNvSpPr>
          <p:nvPr/>
        </p:nvSpPr>
        <p:spPr bwMode="auto">
          <a:xfrm>
            <a:off x="8226897" y="2664277"/>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num(100)</a:t>
            </a:r>
          </a:p>
        </p:txBody>
      </p:sp>
      <p:sp>
        <p:nvSpPr>
          <p:cNvPr id="69" name="Text Box 8">
            <a:extLst>
              <a:ext uri="{FF2B5EF4-FFF2-40B4-BE49-F238E27FC236}">
                <a16:creationId xmlns:a16="http://schemas.microsoft.com/office/drawing/2014/main" id="{40BD0F79-88B4-4F46-801A-AF4807DC20B1}"/>
              </a:ext>
            </a:extLst>
          </p:cNvPr>
          <p:cNvSpPr txBox="1">
            <a:spLocks noChangeArrowheads="1"/>
          </p:cNvSpPr>
          <p:nvPr/>
        </p:nvSpPr>
        <p:spPr bwMode="auto">
          <a:xfrm>
            <a:off x="1653952" y="1926450"/>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a:t>
            </a:r>
          </a:p>
        </p:txBody>
      </p:sp>
      <p:sp>
        <p:nvSpPr>
          <p:cNvPr id="70" name="Text Box 10">
            <a:extLst>
              <a:ext uri="{FF2B5EF4-FFF2-40B4-BE49-F238E27FC236}">
                <a16:creationId xmlns:a16="http://schemas.microsoft.com/office/drawing/2014/main" id="{C3210C88-5377-48CD-9944-F35ECB035DEB}"/>
              </a:ext>
            </a:extLst>
          </p:cNvPr>
          <p:cNvSpPr txBox="1">
            <a:spLocks noChangeArrowheads="1"/>
          </p:cNvSpPr>
          <p:nvPr/>
        </p:nvSpPr>
        <p:spPr bwMode="auto">
          <a:xfrm>
            <a:off x="511696" y="2855138"/>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E1</a:t>
            </a:r>
          </a:p>
        </p:txBody>
      </p:sp>
      <p:sp>
        <p:nvSpPr>
          <p:cNvPr id="71" name="Text Box 11">
            <a:extLst>
              <a:ext uri="{FF2B5EF4-FFF2-40B4-BE49-F238E27FC236}">
                <a16:creationId xmlns:a16="http://schemas.microsoft.com/office/drawing/2014/main" id="{914C987D-DCF9-4650-85A5-54C0EDE38A6C}"/>
              </a:ext>
            </a:extLst>
          </p:cNvPr>
          <p:cNvSpPr txBox="1">
            <a:spLocks noChangeArrowheads="1"/>
          </p:cNvSpPr>
          <p:nvPr/>
        </p:nvSpPr>
        <p:spPr bwMode="auto">
          <a:xfrm>
            <a:off x="1403648" y="284085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and</a:t>
            </a:r>
          </a:p>
        </p:txBody>
      </p:sp>
      <p:sp>
        <p:nvSpPr>
          <p:cNvPr id="72" name="Text Box 12">
            <a:extLst>
              <a:ext uri="{FF2B5EF4-FFF2-40B4-BE49-F238E27FC236}">
                <a16:creationId xmlns:a16="http://schemas.microsoft.com/office/drawing/2014/main" id="{10837F5A-EE04-4B9F-8A8F-5B43ECE49582}"/>
              </a:ext>
            </a:extLst>
          </p:cNvPr>
          <p:cNvSpPr txBox="1">
            <a:spLocks noChangeArrowheads="1"/>
          </p:cNvSpPr>
          <p:nvPr/>
        </p:nvSpPr>
        <p:spPr bwMode="auto">
          <a:xfrm>
            <a:off x="2340496" y="2855138"/>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E2</a:t>
            </a:r>
          </a:p>
        </p:txBody>
      </p:sp>
      <p:sp>
        <p:nvSpPr>
          <p:cNvPr id="73" name="Text Box 13">
            <a:extLst>
              <a:ext uri="{FF2B5EF4-FFF2-40B4-BE49-F238E27FC236}">
                <a16:creationId xmlns:a16="http://schemas.microsoft.com/office/drawing/2014/main" id="{C8787E29-8587-4E7A-AA74-9BBA1AF0BEAF}"/>
              </a:ext>
            </a:extLst>
          </p:cNvPr>
          <p:cNvSpPr txBox="1">
            <a:spLocks noChangeArrowheads="1"/>
          </p:cNvSpPr>
          <p:nvPr/>
        </p:nvSpPr>
        <p:spPr bwMode="auto">
          <a:xfrm>
            <a:off x="-36512" y="3693338"/>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id1(c)</a:t>
            </a:r>
          </a:p>
        </p:txBody>
      </p:sp>
      <p:sp>
        <p:nvSpPr>
          <p:cNvPr id="74" name="Text Box 14">
            <a:extLst>
              <a:ext uri="{FF2B5EF4-FFF2-40B4-BE49-F238E27FC236}">
                <a16:creationId xmlns:a16="http://schemas.microsoft.com/office/drawing/2014/main" id="{AEA89769-F7F5-47FF-969D-44E6FA9AAB49}"/>
              </a:ext>
            </a:extLst>
          </p:cNvPr>
          <p:cNvSpPr txBox="1">
            <a:spLocks noChangeArrowheads="1"/>
          </p:cNvSpPr>
          <p:nvPr/>
        </p:nvSpPr>
        <p:spPr bwMode="auto">
          <a:xfrm>
            <a:off x="2518059" y="3708395"/>
            <a:ext cx="50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&lt;</a:t>
            </a:r>
          </a:p>
        </p:txBody>
      </p:sp>
      <p:sp>
        <p:nvSpPr>
          <p:cNvPr id="77" name="Line 25">
            <a:extLst>
              <a:ext uri="{FF2B5EF4-FFF2-40B4-BE49-F238E27FC236}">
                <a16:creationId xmlns:a16="http://schemas.microsoft.com/office/drawing/2014/main" id="{083E056A-49FB-460F-A20F-A16C0BECCB63}"/>
              </a:ext>
            </a:extLst>
          </p:cNvPr>
          <p:cNvSpPr>
            <a:spLocks noChangeShapeType="1"/>
          </p:cNvSpPr>
          <p:nvPr/>
        </p:nvSpPr>
        <p:spPr bwMode="auto">
          <a:xfrm flipH="1">
            <a:off x="892696" y="2459850"/>
            <a:ext cx="99060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Line 26">
            <a:extLst>
              <a:ext uri="{FF2B5EF4-FFF2-40B4-BE49-F238E27FC236}">
                <a16:creationId xmlns:a16="http://schemas.microsoft.com/office/drawing/2014/main" id="{2B3B41F8-B582-4D10-B402-12F3E2474419}"/>
              </a:ext>
            </a:extLst>
          </p:cNvPr>
          <p:cNvSpPr>
            <a:spLocks noChangeShapeType="1"/>
          </p:cNvSpPr>
          <p:nvPr/>
        </p:nvSpPr>
        <p:spPr bwMode="auto">
          <a:xfrm>
            <a:off x="1883296" y="245985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Line 27">
            <a:extLst>
              <a:ext uri="{FF2B5EF4-FFF2-40B4-BE49-F238E27FC236}">
                <a16:creationId xmlns:a16="http://schemas.microsoft.com/office/drawing/2014/main" id="{D032C1D8-B47D-4352-8299-FF43D03BD38F}"/>
              </a:ext>
            </a:extLst>
          </p:cNvPr>
          <p:cNvSpPr>
            <a:spLocks noChangeShapeType="1"/>
          </p:cNvSpPr>
          <p:nvPr/>
        </p:nvSpPr>
        <p:spPr bwMode="auto">
          <a:xfrm>
            <a:off x="1883296" y="2459850"/>
            <a:ext cx="838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Line 28">
            <a:extLst>
              <a:ext uri="{FF2B5EF4-FFF2-40B4-BE49-F238E27FC236}">
                <a16:creationId xmlns:a16="http://schemas.microsoft.com/office/drawing/2014/main" id="{431FD141-2D7D-43A7-B905-5404AA1599A1}"/>
              </a:ext>
            </a:extLst>
          </p:cNvPr>
          <p:cNvSpPr>
            <a:spLocks noChangeShapeType="1"/>
          </p:cNvSpPr>
          <p:nvPr/>
        </p:nvSpPr>
        <p:spPr bwMode="auto">
          <a:xfrm>
            <a:off x="816496" y="3298050"/>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1" name="Line 29">
            <a:extLst>
              <a:ext uri="{FF2B5EF4-FFF2-40B4-BE49-F238E27FC236}">
                <a16:creationId xmlns:a16="http://schemas.microsoft.com/office/drawing/2014/main" id="{8D7A147B-E53A-4792-9E0F-EE581CFB7E4D}"/>
              </a:ext>
            </a:extLst>
          </p:cNvPr>
          <p:cNvSpPr>
            <a:spLocks noChangeShapeType="1"/>
          </p:cNvSpPr>
          <p:nvPr/>
        </p:nvSpPr>
        <p:spPr bwMode="auto">
          <a:xfrm flipH="1">
            <a:off x="283096" y="3298050"/>
            <a:ext cx="5334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Line 30">
            <a:extLst>
              <a:ext uri="{FF2B5EF4-FFF2-40B4-BE49-F238E27FC236}">
                <a16:creationId xmlns:a16="http://schemas.microsoft.com/office/drawing/2014/main" id="{B55D4429-01F0-4C3D-878C-CA87623DC9B1}"/>
              </a:ext>
            </a:extLst>
          </p:cNvPr>
          <p:cNvSpPr>
            <a:spLocks noChangeShapeType="1"/>
          </p:cNvSpPr>
          <p:nvPr/>
        </p:nvSpPr>
        <p:spPr bwMode="auto">
          <a:xfrm>
            <a:off x="816496" y="3298050"/>
            <a:ext cx="457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Line 31">
            <a:extLst>
              <a:ext uri="{FF2B5EF4-FFF2-40B4-BE49-F238E27FC236}">
                <a16:creationId xmlns:a16="http://schemas.microsoft.com/office/drawing/2014/main" id="{8BC5E3D4-F44F-4D5C-BEAE-AB7A7B410A64}"/>
              </a:ext>
            </a:extLst>
          </p:cNvPr>
          <p:cNvSpPr>
            <a:spLocks noChangeShapeType="1"/>
          </p:cNvSpPr>
          <p:nvPr/>
        </p:nvSpPr>
        <p:spPr bwMode="auto">
          <a:xfrm>
            <a:off x="2721496" y="3298050"/>
            <a:ext cx="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Line 32">
            <a:extLst>
              <a:ext uri="{FF2B5EF4-FFF2-40B4-BE49-F238E27FC236}">
                <a16:creationId xmlns:a16="http://schemas.microsoft.com/office/drawing/2014/main" id="{2B0D739E-DBFD-4955-ADC3-FF0EFD4BE8BE}"/>
              </a:ext>
            </a:extLst>
          </p:cNvPr>
          <p:cNvSpPr>
            <a:spLocks noChangeShapeType="1"/>
          </p:cNvSpPr>
          <p:nvPr/>
        </p:nvSpPr>
        <p:spPr bwMode="auto">
          <a:xfrm flipH="1">
            <a:off x="2340496" y="3298050"/>
            <a:ext cx="3810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Line 33">
            <a:extLst>
              <a:ext uri="{FF2B5EF4-FFF2-40B4-BE49-F238E27FC236}">
                <a16:creationId xmlns:a16="http://schemas.microsoft.com/office/drawing/2014/main" id="{1CC5A2B8-4915-472F-968C-A808FBDF5D6E}"/>
              </a:ext>
            </a:extLst>
          </p:cNvPr>
          <p:cNvSpPr>
            <a:spLocks noChangeShapeType="1"/>
          </p:cNvSpPr>
          <p:nvPr/>
        </p:nvSpPr>
        <p:spPr bwMode="auto">
          <a:xfrm>
            <a:off x="2721496" y="3298050"/>
            <a:ext cx="4572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177AA57C-9C87-4EF6-BFA5-C0C292763416}"/>
              </a:ext>
            </a:extLst>
          </p:cNvPr>
          <p:cNvSpPr/>
          <p:nvPr/>
        </p:nvSpPr>
        <p:spPr>
          <a:xfrm>
            <a:off x="634394" y="3688193"/>
            <a:ext cx="364202"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8" name="Text Box 13">
            <a:extLst>
              <a:ext uri="{FF2B5EF4-FFF2-40B4-BE49-F238E27FC236}">
                <a16:creationId xmlns:a16="http://schemas.microsoft.com/office/drawing/2014/main" id="{1396FDF9-E588-4750-8279-7F4603FCDBE0}"/>
              </a:ext>
            </a:extLst>
          </p:cNvPr>
          <p:cNvSpPr txBox="1">
            <a:spLocks noChangeArrowheads="1"/>
          </p:cNvSpPr>
          <p:nvPr/>
        </p:nvSpPr>
        <p:spPr bwMode="auto">
          <a:xfrm>
            <a:off x="963587" y="3708395"/>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id2(d)</a:t>
            </a:r>
          </a:p>
        </p:txBody>
      </p:sp>
      <p:sp>
        <p:nvSpPr>
          <p:cNvPr id="89" name="Text Box 13">
            <a:extLst>
              <a:ext uri="{FF2B5EF4-FFF2-40B4-BE49-F238E27FC236}">
                <a16:creationId xmlns:a16="http://schemas.microsoft.com/office/drawing/2014/main" id="{A20627D9-123A-46B6-8ABB-C0F56A39E34B}"/>
              </a:ext>
            </a:extLst>
          </p:cNvPr>
          <p:cNvSpPr txBox="1">
            <a:spLocks noChangeArrowheads="1"/>
          </p:cNvSpPr>
          <p:nvPr/>
        </p:nvSpPr>
        <p:spPr bwMode="auto">
          <a:xfrm>
            <a:off x="1907704" y="3690392"/>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id1(e)</a:t>
            </a:r>
          </a:p>
        </p:txBody>
      </p:sp>
      <p:sp>
        <p:nvSpPr>
          <p:cNvPr id="90" name="Text Box 13">
            <a:extLst>
              <a:ext uri="{FF2B5EF4-FFF2-40B4-BE49-F238E27FC236}">
                <a16:creationId xmlns:a16="http://schemas.microsoft.com/office/drawing/2014/main" id="{CCFF1C25-D465-41F3-96BD-63129B876F4D}"/>
              </a:ext>
            </a:extLst>
          </p:cNvPr>
          <p:cNvSpPr txBox="1">
            <a:spLocks noChangeArrowheads="1"/>
          </p:cNvSpPr>
          <p:nvPr/>
        </p:nvSpPr>
        <p:spPr bwMode="auto">
          <a:xfrm>
            <a:off x="2843808" y="3708395"/>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id2(f)</a:t>
            </a:r>
          </a:p>
        </p:txBody>
      </p:sp>
      <p:sp>
        <p:nvSpPr>
          <p:cNvPr id="2" name="矩形 1">
            <a:extLst>
              <a:ext uri="{FF2B5EF4-FFF2-40B4-BE49-F238E27FC236}">
                <a16:creationId xmlns:a16="http://schemas.microsoft.com/office/drawing/2014/main" id="{007CC834-0D5C-442B-8F6E-AD2AD46BF6A5}"/>
              </a:ext>
            </a:extLst>
          </p:cNvPr>
          <p:cNvSpPr/>
          <p:nvPr/>
        </p:nvSpPr>
        <p:spPr>
          <a:xfrm>
            <a:off x="312653" y="44624"/>
            <a:ext cx="8831347"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calculate the inherited attributes (‘true’ ,‘false’ and ‘next’) </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0" name="Text Box 17">
            <a:extLst>
              <a:ext uri="{FF2B5EF4-FFF2-40B4-BE49-F238E27FC236}">
                <a16:creationId xmlns:a16="http://schemas.microsoft.com/office/drawing/2014/main" id="{DDE3C96D-7DB4-4B28-A4DA-59C2B8C80D5E}"/>
              </a:ext>
            </a:extLst>
          </p:cNvPr>
          <p:cNvSpPr txBox="1">
            <a:spLocks noChangeArrowheads="1"/>
          </p:cNvSpPr>
          <p:nvPr/>
        </p:nvSpPr>
        <p:spPr bwMode="auto">
          <a:xfrm>
            <a:off x="2208810" y="976989"/>
            <a:ext cx="2093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if-</a:t>
            </a: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stmt.next</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=L1</a:t>
            </a:r>
          </a:p>
        </p:txBody>
      </p:sp>
      <p:sp>
        <p:nvSpPr>
          <p:cNvPr id="54" name="Text Box 18">
            <a:extLst>
              <a:ext uri="{FF2B5EF4-FFF2-40B4-BE49-F238E27FC236}">
                <a16:creationId xmlns:a16="http://schemas.microsoft.com/office/drawing/2014/main" id="{B38C9ED3-947F-4F52-AFBB-BB0B187AC86B}"/>
              </a:ext>
            </a:extLst>
          </p:cNvPr>
          <p:cNvSpPr txBox="1">
            <a:spLocks noChangeArrowheads="1"/>
          </p:cNvSpPr>
          <p:nvPr/>
        </p:nvSpPr>
        <p:spPr bwMode="auto">
          <a:xfrm>
            <a:off x="467544" y="1641426"/>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E.true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E.false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=L3</a:t>
            </a:r>
          </a:p>
        </p:txBody>
      </p:sp>
      <p:sp>
        <p:nvSpPr>
          <p:cNvPr id="55" name="Text Box 18">
            <a:extLst>
              <a:ext uri="{FF2B5EF4-FFF2-40B4-BE49-F238E27FC236}">
                <a16:creationId xmlns:a16="http://schemas.microsoft.com/office/drawing/2014/main" id="{B4729EB9-B2FA-4CD0-828D-4C75131A7F73}"/>
              </a:ext>
            </a:extLst>
          </p:cNvPr>
          <p:cNvSpPr txBox="1">
            <a:spLocks noChangeArrowheads="1"/>
          </p:cNvSpPr>
          <p:nvPr/>
        </p:nvSpPr>
        <p:spPr bwMode="auto">
          <a:xfrm>
            <a:off x="947192" y="2721546"/>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E1.true=L4</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E1.false=L3</a:t>
            </a:r>
          </a:p>
        </p:txBody>
      </p:sp>
      <p:sp>
        <p:nvSpPr>
          <p:cNvPr id="75" name="Text Box 18">
            <a:extLst>
              <a:ext uri="{FF2B5EF4-FFF2-40B4-BE49-F238E27FC236}">
                <a16:creationId xmlns:a16="http://schemas.microsoft.com/office/drawing/2014/main" id="{69893F29-9210-4CFB-A89C-31414EC8C235}"/>
              </a:ext>
            </a:extLst>
          </p:cNvPr>
          <p:cNvSpPr txBox="1">
            <a:spLocks noChangeArrowheads="1"/>
          </p:cNvSpPr>
          <p:nvPr/>
        </p:nvSpPr>
        <p:spPr bwMode="auto">
          <a:xfrm>
            <a:off x="2819400" y="2787616"/>
            <a:ext cx="1752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E2.true=L2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E2.false=L3</a:t>
            </a:r>
          </a:p>
        </p:txBody>
      </p:sp>
      <p:sp>
        <p:nvSpPr>
          <p:cNvPr id="76" name="Text Box 21">
            <a:extLst>
              <a:ext uri="{FF2B5EF4-FFF2-40B4-BE49-F238E27FC236}">
                <a16:creationId xmlns:a16="http://schemas.microsoft.com/office/drawing/2014/main" id="{74B8E6FD-7F0B-44E8-856C-898AFDD36379}"/>
              </a:ext>
            </a:extLst>
          </p:cNvPr>
          <p:cNvSpPr txBox="1">
            <a:spLocks noChangeArrowheads="1"/>
          </p:cNvSpPr>
          <p:nvPr/>
        </p:nvSpPr>
        <p:spPr bwMode="auto">
          <a:xfrm>
            <a:off x="4458072" y="1639764"/>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S1.next=L1</a:t>
            </a:r>
          </a:p>
        </p:txBody>
      </p:sp>
      <p:sp>
        <p:nvSpPr>
          <p:cNvPr id="86" name="Text Box 21">
            <a:extLst>
              <a:ext uri="{FF2B5EF4-FFF2-40B4-BE49-F238E27FC236}">
                <a16:creationId xmlns:a16="http://schemas.microsoft.com/office/drawing/2014/main" id="{5EC68210-AB81-4D6C-8D57-5A787B5A3F11}"/>
              </a:ext>
            </a:extLst>
          </p:cNvPr>
          <p:cNvSpPr txBox="1">
            <a:spLocks noChangeArrowheads="1"/>
          </p:cNvSpPr>
          <p:nvPr/>
        </p:nvSpPr>
        <p:spPr bwMode="auto">
          <a:xfrm>
            <a:off x="5865442" y="1975520"/>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S2.next=L1</a:t>
            </a:r>
          </a:p>
        </p:txBody>
      </p:sp>
      <p:graphicFrame>
        <p:nvGraphicFramePr>
          <p:cNvPr id="91" name="表格 90">
            <a:extLst>
              <a:ext uri="{FF2B5EF4-FFF2-40B4-BE49-F238E27FC236}">
                <a16:creationId xmlns:a16="http://schemas.microsoft.com/office/drawing/2014/main" id="{56801CEE-B1C5-4729-B267-C47C049E0B06}"/>
              </a:ext>
            </a:extLst>
          </p:cNvPr>
          <p:cNvGraphicFramePr>
            <a:graphicFrameLocks noGrp="1"/>
          </p:cNvGraphicFramePr>
          <p:nvPr>
            <p:extLst>
              <p:ext uri="{D42A27DB-BD31-4B8C-83A1-F6EECF244321}">
                <p14:modId xmlns:p14="http://schemas.microsoft.com/office/powerpoint/2010/main" val="3723487931"/>
              </p:ext>
            </p:extLst>
          </p:nvPr>
        </p:nvGraphicFramePr>
        <p:xfrm>
          <a:off x="3550557" y="3714981"/>
          <a:ext cx="5544170" cy="2927595"/>
        </p:xfrm>
        <a:graphic>
          <a:graphicData uri="http://schemas.openxmlformats.org/drawingml/2006/table">
            <a:tbl>
              <a:tblPr firstRow="1" firstCol="1" bandRow="1">
                <a:tableStyleId>{5C22544A-7EE6-4342-B048-85BDC9FD1C3A}</a:tableStyleId>
              </a:tblPr>
              <a:tblGrid>
                <a:gridCol w="1467044">
                  <a:extLst>
                    <a:ext uri="{9D8B030D-6E8A-4147-A177-3AD203B41FA5}">
                      <a16:colId xmlns:a16="http://schemas.microsoft.com/office/drawing/2014/main" val="734342701"/>
                    </a:ext>
                  </a:extLst>
                </a:gridCol>
                <a:gridCol w="4077126">
                  <a:extLst>
                    <a:ext uri="{9D8B030D-6E8A-4147-A177-3AD203B41FA5}">
                      <a16:colId xmlns:a16="http://schemas.microsoft.com/office/drawing/2014/main" val="2842848242"/>
                    </a:ext>
                  </a:extLst>
                </a:gridCol>
              </a:tblGrid>
              <a:tr h="179868">
                <a:tc>
                  <a:txBody>
                    <a:bodyPr/>
                    <a:lstStyle/>
                    <a:p>
                      <a:pPr algn="just">
                        <a:spcAft>
                          <a:spcPts val="0"/>
                        </a:spcAft>
                      </a:pPr>
                      <a:r>
                        <a:rPr lang="en-US" sz="1200" kern="0" dirty="0">
                          <a:effectLst/>
                        </a:rPr>
                        <a:t>Grammar</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0">
                          <a:effectLst/>
                        </a:rPr>
                        <a:t>Semantic Rules</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291611">
                <a:tc>
                  <a:txBody>
                    <a:bodyPr/>
                    <a:lstStyle/>
                    <a:p>
                      <a:pPr algn="just">
                        <a:spcAft>
                          <a:spcPts val="0"/>
                        </a:spcAft>
                      </a:pPr>
                      <a:r>
                        <a:rPr lang="en-US" sz="1200" kern="0" dirty="0">
                          <a:effectLst/>
                        </a:rPr>
                        <a:t>if-</a:t>
                      </a:r>
                      <a:r>
                        <a:rPr lang="en-US" sz="1200" kern="0" dirty="0" err="1">
                          <a:effectLst/>
                        </a:rPr>
                        <a:t>stmt</a:t>
                      </a:r>
                      <a:r>
                        <a:rPr lang="en-US" sz="1200" kern="0" dirty="0">
                          <a:effectLst/>
                        </a:rPr>
                        <a:t>→ if E then S1 else S2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if-</a:t>
                      </a:r>
                      <a:r>
                        <a:rPr lang="en-US" sz="1200" kern="0" dirty="0" err="1">
                          <a:effectLst/>
                        </a:rPr>
                        <a:t>stmt.next</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err="1">
                          <a:effectLst/>
                        </a:rPr>
                        <a:t>E.true</a:t>
                      </a:r>
                      <a:r>
                        <a:rPr lang="en-US" sz="1200" kern="0" dirty="0">
                          <a:effectLst/>
                        </a:rPr>
                        <a:t>=</a:t>
                      </a:r>
                      <a:r>
                        <a:rPr lang="en-US" sz="1200" kern="0" dirty="0" err="1">
                          <a:effectLst/>
                        </a:rPr>
                        <a:t>newlabel</a:t>
                      </a:r>
                      <a:r>
                        <a:rPr lang="en-US" sz="1200" kern="0" dirty="0">
                          <a:effectLst/>
                        </a:rPr>
                        <a:t>; </a:t>
                      </a:r>
                      <a:endParaRPr lang="zh-CN" sz="1200" kern="100" dirty="0">
                        <a:effectLst/>
                      </a:endParaRPr>
                    </a:p>
                    <a:p>
                      <a:pPr algn="just">
                        <a:spcAft>
                          <a:spcPts val="0"/>
                        </a:spcAft>
                      </a:pPr>
                      <a:r>
                        <a:rPr lang="en-US" sz="1200" kern="0" dirty="0" err="1">
                          <a:effectLst/>
                        </a:rPr>
                        <a:t>E.false</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S1.next=if-</a:t>
                      </a:r>
                      <a:r>
                        <a:rPr lang="en-US" sz="1200" kern="0" dirty="0" err="1">
                          <a:effectLst/>
                        </a:rPr>
                        <a:t>stmt.next</a:t>
                      </a:r>
                      <a:r>
                        <a:rPr lang="en-US" sz="1200" kern="0" dirty="0">
                          <a:effectLst/>
                        </a:rPr>
                        <a:t>; </a:t>
                      </a:r>
                      <a:endParaRPr lang="zh-CN" sz="1200" kern="100" dirty="0">
                        <a:effectLst/>
                      </a:endParaRPr>
                    </a:p>
                    <a:p>
                      <a:pPr algn="just">
                        <a:spcAft>
                          <a:spcPts val="0"/>
                        </a:spcAft>
                      </a:pPr>
                      <a:r>
                        <a:rPr lang="en-US" sz="1200" kern="0" dirty="0">
                          <a:effectLst/>
                        </a:rPr>
                        <a:t>S2.next=if-</a:t>
                      </a:r>
                      <a:r>
                        <a:rPr lang="en-US" sz="1200" kern="0" dirty="0" err="1">
                          <a:effectLst/>
                        </a:rPr>
                        <a:t>stmt.next</a:t>
                      </a:r>
                      <a:endParaRPr lang="zh-CN" sz="1200" kern="100" dirty="0">
                        <a:effectLst/>
                      </a:endParaRPr>
                    </a:p>
                    <a:p>
                      <a:pPr algn="just">
                        <a:spcAft>
                          <a:spcPts val="0"/>
                        </a:spcAft>
                      </a:pPr>
                      <a:r>
                        <a:rPr lang="en-US" altLang="zh-CN" sz="1200" kern="0" dirty="0">
                          <a:effectLst/>
                        </a:rPr>
                        <a:t>if-</a:t>
                      </a:r>
                      <a:r>
                        <a:rPr lang="en-US" altLang="zh-CN" sz="1200" kern="0" dirty="0" err="1">
                          <a:effectLst/>
                        </a:rPr>
                        <a:t>stmt.code</a:t>
                      </a:r>
                      <a:r>
                        <a:rPr lang="en-US" altLang="zh-CN" sz="1200" kern="0" dirty="0">
                          <a:effectLst/>
                        </a:rPr>
                        <a:t>=</a:t>
                      </a:r>
                      <a:r>
                        <a:rPr lang="en-US" altLang="zh-CN" sz="1200" kern="0" dirty="0" err="1">
                          <a:effectLst/>
                        </a:rPr>
                        <a:t>E.code</a:t>
                      </a:r>
                      <a:r>
                        <a:rPr lang="en-US" altLang="zh-CN" sz="1200" kern="0" dirty="0">
                          <a:effectLst/>
                        </a:rPr>
                        <a:t> || Label </a:t>
                      </a:r>
                      <a:r>
                        <a:rPr lang="en-US" altLang="zh-CN" sz="1200" kern="0" dirty="0" err="1">
                          <a:effectLst/>
                        </a:rPr>
                        <a:t>E.true</a:t>
                      </a:r>
                      <a:r>
                        <a:rPr lang="en-US" altLang="zh-CN" sz="1200" kern="0" dirty="0">
                          <a:effectLst/>
                        </a:rPr>
                        <a:t> || S1.code || </a:t>
                      </a:r>
                      <a:r>
                        <a:rPr lang="en-US" altLang="zh-CN" sz="1200" kern="0" dirty="0" err="1">
                          <a:effectLst/>
                        </a:rPr>
                        <a:t>goto</a:t>
                      </a:r>
                      <a:r>
                        <a:rPr lang="en-US" altLang="zh-CN" sz="1200" kern="0" dirty="0">
                          <a:effectLst/>
                        </a:rPr>
                        <a:t> if-</a:t>
                      </a:r>
                      <a:r>
                        <a:rPr lang="en-US" altLang="zh-CN" sz="1200" kern="0" dirty="0" err="1">
                          <a:effectLst/>
                        </a:rPr>
                        <a:t>stmt.next</a:t>
                      </a:r>
                      <a:r>
                        <a:rPr lang="en-US" altLang="zh-CN" sz="1200" kern="0" dirty="0">
                          <a:effectLst/>
                        </a:rPr>
                        <a:t> || Label </a:t>
                      </a:r>
                      <a:r>
                        <a:rPr lang="en-US" altLang="zh-CN" sz="1200" kern="0" dirty="0" err="1">
                          <a:effectLst/>
                        </a:rPr>
                        <a:t>E.false</a:t>
                      </a:r>
                      <a:r>
                        <a:rPr lang="en-US" altLang="zh-CN" sz="1200" kern="0" dirty="0">
                          <a:effectLst/>
                        </a:rPr>
                        <a:t> || S2.code || Label if-</a:t>
                      </a:r>
                      <a:r>
                        <a:rPr lang="en-US" altLang="zh-CN" sz="1200" kern="0" dirty="0" err="1">
                          <a:effectLst/>
                        </a:rPr>
                        <a:t>stmt.next</a:t>
                      </a:r>
                      <a:endParaRPr lang="zh-CN" altLang="zh-CN" sz="1200" kern="100" dirty="0">
                        <a:effectLst/>
                      </a:endParaRPr>
                    </a:p>
                  </a:txBody>
                  <a:tcPr marL="68580" marR="68580" marT="0" marB="0"/>
                </a:tc>
                <a:extLst>
                  <a:ext uri="{0D108BD9-81ED-4DB2-BD59-A6C34878D82A}">
                    <a16:rowId xmlns:a16="http://schemas.microsoft.com/office/drawing/2014/main" val="2095457160"/>
                  </a:ext>
                </a:extLst>
              </a:tr>
              <a:tr h="875644">
                <a:tc>
                  <a:txBody>
                    <a:bodyPr/>
                    <a:lstStyle/>
                    <a:p>
                      <a:pPr algn="just">
                        <a:spcAft>
                          <a:spcPts val="0"/>
                        </a:spcAft>
                      </a:pPr>
                      <a:r>
                        <a:rPr lang="en-US" sz="1200" kern="0">
                          <a:effectLst/>
                        </a:rPr>
                        <a:t>E → E1 and E2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E1.true=</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E1.false=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sz="1200" kern="0" dirty="0">
                          <a:effectLst/>
                        </a:rPr>
                        <a:t>E2.true=</a:t>
                      </a:r>
                      <a:r>
                        <a:rPr lang="en-US" sz="1200" kern="0" dirty="0" err="1">
                          <a:effectLst/>
                        </a:rPr>
                        <a:t>E.true</a:t>
                      </a:r>
                      <a:r>
                        <a:rPr lang="en-US" sz="1200" kern="0" dirty="0">
                          <a:effectLst/>
                        </a:rPr>
                        <a:t>;</a:t>
                      </a:r>
                      <a:endParaRPr lang="zh-CN" sz="1200" kern="100" dirty="0">
                        <a:effectLst/>
                      </a:endParaRPr>
                    </a:p>
                    <a:p>
                      <a:pPr algn="just">
                        <a:spcAft>
                          <a:spcPts val="0"/>
                        </a:spcAft>
                      </a:pPr>
                      <a:r>
                        <a:rPr lang="en-US" sz="1200" kern="0" dirty="0">
                          <a:effectLst/>
                        </a:rPr>
                        <a:t>E2.false=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altLang="zh-CN" sz="1200" kern="0" dirty="0">
                          <a:effectLst/>
                        </a:rPr>
                        <a:t>E.code=E1.code || Label E1.true || E2.code</a:t>
                      </a:r>
                      <a:endParaRPr lang="zh-CN" altLang="zh-CN" sz="1200" kern="100" dirty="0">
                        <a:effectLst/>
                      </a:endParaRPr>
                    </a:p>
                  </a:txBody>
                  <a:tcPr marL="68580" marR="68580" marT="0" marB="0"/>
                </a:tc>
                <a:extLst>
                  <a:ext uri="{0D108BD9-81ED-4DB2-BD59-A6C34878D82A}">
                    <a16:rowId xmlns:a16="http://schemas.microsoft.com/office/drawing/2014/main" val="3562288193"/>
                  </a:ext>
                </a:extLst>
              </a:tr>
              <a:tr h="215801">
                <a:tc>
                  <a:txBody>
                    <a:bodyPr/>
                    <a:lstStyle/>
                    <a:p>
                      <a:pPr algn="just">
                        <a:spcAft>
                          <a:spcPts val="0"/>
                        </a:spcAft>
                      </a:pPr>
                      <a:r>
                        <a:rPr lang="en-US" sz="1200" kern="0">
                          <a:effectLst/>
                        </a:rPr>
                        <a:t>E → id1 &lt; id2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E.code = if id1.name &lt; id2.name </a:t>
                      </a:r>
                      <a:r>
                        <a:rPr lang="en-US" altLang="zh-CN" sz="1200" kern="0" dirty="0" err="1">
                          <a:effectLst/>
                        </a:rPr>
                        <a:t>goto</a:t>
                      </a:r>
                      <a:r>
                        <a:rPr lang="en-US" altLang="zh-CN" sz="1200" kern="0" dirty="0">
                          <a:effectLst/>
                        </a:rPr>
                        <a:t> </a:t>
                      </a:r>
                      <a:r>
                        <a:rPr lang="en-US" altLang="zh-CN" sz="1200" kern="0" dirty="0" err="1">
                          <a:effectLst/>
                        </a:rPr>
                        <a:t>E.true</a:t>
                      </a:r>
                      <a:r>
                        <a:rPr lang="en-US" altLang="zh-CN" sz="1200" kern="0" dirty="0">
                          <a:effectLst/>
                        </a:rPr>
                        <a:t> || </a:t>
                      </a:r>
                      <a:r>
                        <a:rPr lang="en-US" altLang="zh-CN" sz="1200" kern="0" dirty="0" err="1">
                          <a:effectLst/>
                        </a:rPr>
                        <a:t>goto</a:t>
                      </a:r>
                      <a:r>
                        <a:rPr lang="en-US" altLang="zh-CN" sz="1200" kern="0" dirty="0">
                          <a:effectLst/>
                        </a:rPr>
                        <a:t> </a:t>
                      </a:r>
                      <a:r>
                        <a:rPr lang="en-US" altLang="zh-CN" sz="1200" kern="0" dirty="0" err="1">
                          <a:effectLst/>
                        </a:rPr>
                        <a:t>E.false</a:t>
                      </a:r>
                      <a:endParaRPr lang="zh-CN" altLang="zh-CN" sz="1200" kern="100" dirty="0">
                        <a:effectLst/>
                      </a:endParaRPr>
                    </a:p>
                  </a:txBody>
                  <a:tcPr marL="68580" marR="68580" marT="0" marB="0"/>
                </a:tc>
                <a:extLst>
                  <a:ext uri="{0D108BD9-81ED-4DB2-BD59-A6C34878D82A}">
                    <a16:rowId xmlns:a16="http://schemas.microsoft.com/office/drawing/2014/main" val="569820862"/>
                  </a:ext>
                </a:extLst>
              </a:tr>
              <a:tr h="322903">
                <a:tc>
                  <a:txBody>
                    <a:bodyPr/>
                    <a:lstStyle/>
                    <a:p>
                      <a:pPr algn="just">
                        <a:spcAft>
                          <a:spcPts val="0"/>
                        </a:spcAft>
                      </a:pPr>
                      <a:r>
                        <a:rPr lang="en-US" sz="1200" kern="0" dirty="0">
                          <a:effectLst/>
                        </a:rPr>
                        <a:t>S → id1 = id2+num</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S.code = id1.name ++“=“++ id2.name ++“+“++ </a:t>
                      </a:r>
                      <a:r>
                        <a:rPr lang="en-US" altLang="zh-CN" sz="1200" kern="0" dirty="0" err="1">
                          <a:effectLst/>
                        </a:rPr>
                        <a:t>num.strval</a:t>
                      </a:r>
                      <a:endParaRPr lang="zh-CN" altLang="zh-CN" sz="1200" kern="100" dirty="0">
                        <a:effectLst/>
                      </a:endParaRPr>
                    </a:p>
                  </a:txBody>
                  <a:tcPr marL="68580" marR="68580" marT="0" marB="0"/>
                </a:tc>
                <a:extLst>
                  <a:ext uri="{0D108BD9-81ED-4DB2-BD59-A6C34878D82A}">
                    <a16:rowId xmlns:a16="http://schemas.microsoft.com/office/drawing/2014/main" val="1290508081"/>
                  </a:ext>
                </a:extLst>
              </a:tr>
            </a:tbl>
          </a:graphicData>
        </a:graphic>
      </p:graphicFrame>
    </p:spTree>
    <p:custDataLst>
      <p:tags r:id="rId1"/>
    </p:custDataLst>
    <p:extLst>
      <p:ext uri="{BB962C8B-B14F-4D97-AF65-F5344CB8AC3E}">
        <p14:creationId xmlns:p14="http://schemas.microsoft.com/office/powerpoint/2010/main" val="124011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86">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5">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5">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499"/>
                                          </p:stCondLst>
                                        </p:cTn>
                                        <p:tgtEl>
                                          <p:spTgt spid="75">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499"/>
                                          </p:stCondLst>
                                        </p:cTn>
                                        <p:tgtEl>
                                          <p:spTgt spid="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build="p" autoUpdateAnimBg="0"/>
      <p:bldP spid="54" grpId="0" uiExpand="1" build="p" autoUpdateAnimBg="0"/>
      <p:bldP spid="55" grpId="0" uiExpand="1" build="p" autoUpdateAnimBg="0"/>
      <p:bldP spid="75" grpId="0" uiExpand="1" build="p" autoUpdateAnimBg="0"/>
      <p:bldP spid="76" grpId="0" build="p" autoUpdateAnimBg="0"/>
      <p:bldP spid="86"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3" name="Text Box 6">
            <a:extLst>
              <a:ext uri="{FF2B5EF4-FFF2-40B4-BE49-F238E27FC236}">
                <a16:creationId xmlns:a16="http://schemas.microsoft.com/office/drawing/2014/main" id="{54CD8C15-C8A4-4AA9-AB51-C83E643EF52F}"/>
              </a:ext>
            </a:extLst>
          </p:cNvPr>
          <p:cNvSpPr txBox="1">
            <a:spLocks noChangeArrowheads="1"/>
          </p:cNvSpPr>
          <p:nvPr/>
        </p:nvSpPr>
        <p:spPr bwMode="auto">
          <a:xfrm>
            <a:off x="3911352" y="404664"/>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if-</a:t>
            </a:r>
            <a:r>
              <a:rPr kumimoji="0" lang="en-US" altLang="zh-CN" sz="28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stmt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5" name="Text Box 8">
            <a:extLst>
              <a:ext uri="{FF2B5EF4-FFF2-40B4-BE49-F238E27FC236}">
                <a16:creationId xmlns:a16="http://schemas.microsoft.com/office/drawing/2014/main" id="{0F5EC867-413E-490E-8CE4-07A945FA7A27}"/>
              </a:ext>
            </a:extLst>
          </p:cNvPr>
          <p:cNvSpPr txBox="1">
            <a:spLocks noChangeArrowheads="1"/>
          </p:cNvSpPr>
          <p:nvPr/>
        </p:nvSpPr>
        <p:spPr bwMode="auto">
          <a:xfrm>
            <a:off x="4157464" y="1319064"/>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p>
        </p:txBody>
      </p:sp>
      <p:sp>
        <p:nvSpPr>
          <p:cNvPr id="33816" name="Text Box 9">
            <a:extLst>
              <a:ext uri="{FF2B5EF4-FFF2-40B4-BE49-F238E27FC236}">
                <a16:creationId xmlns:a16="http://schemas.microsoft.com/office/drawing/2014/main" id="{931F4900-9F27-4303-BC0E-E5427865B1EA}"/>
              </a:ext>
            </a:extLst>
          </p:cNvPr>
          <p:cNvSpPr txBox="1">
            <a:spLocks noChangeArrowheads="1"/>
          </p:cNvSpPr>
          <p:nvPr/>
        </p:nvSpPr>
        <p:spPr bwMode="auto">
          <a:xfrm>
            <a:off x="7020272" y="1330955"/>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p>
        </p:txBody>
      </p:sp>
      <p:sp>
        <p:nvSpPr>
          <p:cNvPr id="33817" name="Text Box 10">
            <a:extLst>
              <a:ext uri="{FF2B5EF4-FFF2-40B4-BE49-F238E27FC236}">
                <a16:creationId xmlns:a16="http://schemas.microsoft.com/office/drawing/2014/main" id="{CCCE163E-6D59-42BB-BCCF-606105D2CEC0}"/>
              </a:ext>
            </a:extLst>
          </p:cNvPr>
          <p:cNvSpPr txBox="1">
            <a:spLocks noChangeArrowheads="1"/>
          </p:cNvSpPr>
          <p:nvPr/>
        </p:nvSpPr>
        <p:spPr bwMode="auto">
          <a:xfrm>
            <a:off x="3491880" y="2171552"/>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33829" name="Line 27">
            <a:extLst>
              <a:ext uri="{FF2B5EF4-FFF2-40B4-BE49-F238E27FC236}">
                <a16:creationId xmlns:a16="http://schemas.microsoft.com/office/drawing/2014/main" id="{273BD62E-9F1C-44B4-8488-3881A3D76E7F}"/>
              </a:ext>
            </a:extLst>
          </p:cNvPr>
          <p:cNvSpPr>
            <a:spLocks noChangeShapeType="1"/>
          </p:cNvSpPr>
          <p:nvPr/>
        </p:nvSpPr>
        <p:spPr bwMode="auto">
          <a:xfrm flipH="1">
            <a:off x="1835016" y="861864"/>
            <a:ext cx="2609736" cy="59816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0" name="Line 28">
            <a:extLst>
              <a:ext uri="{FF2B5EF4-FFF2-40B4-BE49-F238E27FC236}">
                <a16:creationId xmlns:a16="http://schemas.microsoft.com/office/drawing/2014/main" id="{24994A9E-9051-4E2A-B3C5-1AA6EECDE583}"/>
              </a:ext>
            </a:extLst>
          </p:cNvPr>
          <p:cNvSpPr>
            <a:spLocks noChangeShapeType="1"/>
          </p:cNvSpPr>
          <p:nvPr/>
        </p:nvSpPr>
        <p:spPr bwMode="auto">
          <a:xfrm>
            <a:off x="4444752" y="861864"/>
            <a:ext cx="0" cy="609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1" name="Line 29">
            <a:extLst>
              <a:ext uri="{FF2B5EF4-FFF2-40B4-BE49-F238E27FC236}">
                <a16:creationId xmlns:a16="http://schemas.microsoft.com/office/drawing/2014/main" id="{D81573FB-B35F-4650-B5D8-0DBF01B55049}"/>
              </a:ext>
            </a:extLst>
          </p:cNvPr>
          <p:cNvSpPr>
            <a:spLocks noChangeShapeType="1"/>
          </p:cNvSpPr>
          <p:nvPr/>
        </p:nvSpPr>
        <p:spPr bwMode="auto">
          <a:xfrm>
            <a:off x="4444752" y="868896"/>
            <a:ext cx="2864228" cy="57159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5" name="Line 33">
            <a:extLst>
              <a:ext uri="{FF2B5EF4-FFF2-40B4-BE49-F238E27FC236}">
                <a16:creationId xmlns:a16="http://schemas.microsoft.com/office/drawing/2014/main" id="{28A5F3F8-E7CF-42E5-86C4-189B8836A7AE}"/>
              </a:ext>
            </a:extLst>
          </p:cNvPr>
          <p:cNvSpPr>
            <a:spLocks noChangeShapeType="1"/>
          </p:cNvSpPr>
          <p:nvPr/>
        </p:nvSpPr>
        <p:spPr bwMode="auto">
          <a:xfrm>
            <a:off x="4533528" y="1776264"/>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6" name="Line 34">
            <a:extLst>
              <a:ext uri="{FF2B5EF4-FFF2-40B4-BE49-F238E27FC236}">
                <a16:creationId xmlns:a16="http://schemas.microsoft.com/office/drawing/2014/main" id="{92DCE9BE-394E-497C-B298-15FE7EF22998}"/>
              </a:ext>
            </a:extLst>
          </p:cNvPr>
          <p:cNvSpPr>
            <a:spLocks noChangeShapeType="1"/>
          </p:cNvSpPr>
          <p:nvPr/>
        </p:nvSpPr>
        <p:spPr bwMode="auto">
          <a:xfrm flipH="1">
            <a:off x="3923928" y="1776264"/>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7" name="Line 35">
            <a:extLst>
              <a:ext uri="{FF2B5EF4-FFF2-40B4-BE49-F238E27FC236}">
                <a16:creationId xmlns:a16="http://schemas.microsoft.com/office/drawing/2014/main" id="{9496B35F-89B9-413F-AB37-93A8B5FE5123}"/>
              </a:ext>
            </a:extLst>
          </p:cNvPr>
          <p:cNvSpPr>
            <a:spLocks noChangeShapeType="1"/>
          </p:cNvSpPr>
          <p:nvPr/>
        </p:nvSpPr>
        <p:spPr bwMode="auto">
          <a:xfrm>
            <a:off x="4548460" y="1800077"/>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8" name="Line 36">
            <a:extLst>
              <a:ext uri="{FF2B5EF4-FFF2-40B4-BE49-F238E27FC236}">
                <a16:creationId xmlns:a16="http://schemas.microsoft.com/office/drawing/2014/main" id="{ACBEA413-FD6D-48ED-BAD6-34ED116BFEAE}"/>
              </a:ext>
            </a:extLst>
          </p:cNvPr>
          <p:cNvSpPr>
            <a:spLocks noChangeShapeType="1"/>
          </p:cNvSpPr>
          <p:nvPr/>
        </p:nvSpPr>
        <p:spPr bwMode="auto">
          <a:xfrm flipH="1">
            <a:off x="4309864" y="1800078"/>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9" name="Line 37">
            <a:extLst>
              <a:ext uri="{FF2B5EF4-FFF2-40B4-BE49-F238E27FC236}">
                <a16:creationId xmlns:a16="http://schemas.microsoft.com/office/drawing/2014/main" id="{9316FA98-1402-4E69-ACC6-03577E6D8DDF}"/>
              </a:ext>
            </a:extLst>
          </p:cNvPr>
          <p:cNvSpPr>
            <a:spLocks noChangeShapeType="1"/>
          </p:cNvSpPr>
          <p:nvPr/>
        </p:nvSpPr>
        <p:spPr bwMode="auto">
          <a:xfrm>
            <a:off x="4546104" y="1773868"/>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灯片编号占位符 51">
            <a:extLst>
              <a:ext uri="{FF2B5EF4-FFF2-40B4-BE49-F238E27FC236}">
                <a16:creationId xmlns:a16="http://schemas.microsoft.com/office/drawing/2014/main" id="{6B62B7C3-D716-4D14-8B3F-5DC80D78F5D8}"/>
              </a:ext>
            </a:extLst>
          </p:cNvPr>
          <p:cNvSpPr>
            <a:spLocks noGrp="1"/>
          </p:cNvSpPr>
          <p:nvPr>
            <p:ph type="sldNum" sz="quarter" idx="11"/>
          </p:nvPr>
        </p:nvSpPr>
        <p:spPr>
          <a:xfrm>
            <a:off x="6800850" y="6381750"/>
            <a:ext cx="21336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D6B7ED8-C809-4982-91CF-6024BFEA6EB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E7F90C0A-512B-48B4-8365-6059F6A497AD}"/>
              </a:ext>
            </a:extLst>
          </p:cNvPr>
          <p:cNvSpPr/>
          <p:nvPr/>
        </p:nvSpPr>
        <p:spPr>
          <a:xfrm>
            <a:off x="4133871" y="2231068"/>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6" name="Text Box 10">
            <a:extLst>
              <a:ext uri="{FF2B5EF4-FFF2-40B4-BE49-F238E27FC236}">
                <a16:creationId xmlns:a16="http://schemas.microsoft.com/office/drawing/2014/main" id="{45D05536-C11C-4869-8891-0864484D7050}"/>
              </a:ext>
            </a:extLst>
          </p:cNvPr>
          <p:cNvSpPr txBox="1">
            <a:spLocks noChangeArrowheads="1"/>
          </p:cNvSpPr>
          <p:nvPr/>
        </p:nvSpPr>
        <p:spPr bwMode="auto">
          <a:xfrm>
            <a:off x="4458072" y="2178224"/>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57" name="矩形 56">
            <a:extLst>
              <a:ext uri="{FF2B5EF4-FFF2-40B4-BE49-F238E27FC236}">
                <a16:creationId xmlns:a16="http://schemas.microsoft.com/office/drawing/2014/main" id="{ED6C6B5C-865C-4CF7-808B-0A827C848A57}"/>
              </a:ext>
            </a:extLst>
          </p:cNvPr>
          <p:cNvSpPr/>
          <p:nvPr/>
        </p:nvSpPr>
        <p:spPr>
          <a:xfrm>
            <a:off x="5148064" y="2231068"/>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8" name="Text Box 10">
            <a:extLst>
              <a:ext uri="{FF2B5EF4-FFF2-40B4-BE49-F238E27FC236}">
                <a16:creationId xmlns:a16="http://schemas.microsoft.com/office/drawing/2014/main" id="{B6336D47-7EDB-4D40-A4BF-7C64A56DAE09}"/>
              </a:ext>
            </a:extLst>
          </p:cNvPr>
          <p:cNvSpPr txBox="1">
            <a:spLocks noChangeArrowheads="1"/>
          </p:cNvSpPr>
          <p:nvPr/>
        </p:nvSpPr>
        <p:spPr bwMode="auto">
          <a:xfrm>
            <a:off x="5396135" y="2178224"/>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a:t>
            </a:r>
          </a:p>
        </p:txBody>
      </p:sp>
      <p:sp>
        <p:nvSpPr>
          <p:cNvPr id="59" name="Text Box 10">
            <a:extLst>
              <a:ext uri="{FF2B5EF4-FFF2-40B4-BE49-F238E27FC236}">
                <a16:creationId xmlns:a16="http://schemas.microsoft.com/office/drawing/2014/main" id="{28FDE2DC-0CB2-44F2-88BC-2046E4AEB824}"/>
              </a:ext>
            </a:extLst>
          </p:cNvPr>
          <p:cNvSpPr txBox="1">
            <a:spLocks noChangeArrowheads="1"/>
          </p:cNvSpPr>
          <p:nvPr/>
        </p:nvSpPr>
        <p:spPr bwMode="auto">
          <a:xfrm>
            <a:off x="6322642" y="2153549"/>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60" name="Line 33">
            <a:extLst>
              <a:ext uri="{FF2B5EF4-FFF2-40B4-BE49-F238E27FC236}">
                <a16:creationId xmlns:a16="http://schemas.microsoft.com/office/drawing/2014/main" id="{127C3590-C5E6-45BB-A6BA-2074FFD08F93}"/>
              </a:ext>
            </a:extLst>
          </p:cNvPr>
          <p:cNvSpPr>
            <a:spLocks noChangeShapeType="1"/>
          </p:cNvSpPr>
          <p:nvPr/>
        </p:nvSpPr>
        <p:spPr bwMode="auto">
          <a:xfrm>
            <a:off x="7364290" y="1758261"/>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1" name="Line 34">
            <a:extLst>
              <a:ext uri="{FF2B5EF4-FFF2-40B4-BE49-F238E27FC236}">
                <a16:creationId xmlns:a16="http://schemas.microsoft.com/office/drawing/2014/main" id="{ADE0DA1C-734A-4122-BBAB-BC72C24AF01C}"/>
              </a:ext>
            </a:extLst>
          </p:cNvPr>
          <p:cNvSpPr>
            <a:spLocks noChangeShapeType="1"/>
          </p:cNvSpPr>
          <p:nvPr/>
        </p:nvSpPr>
        <p:spPr bwMode="auto">
          <a:xfrm flipH="1">
            <a:off x="6754690" y="1758261"/>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2" name="Line 35">
            <a:extLst>
              <a:ext uri="{FF2B5EF4-FFF2-40B4-BE49-F238E27FC236}">
                <a16:creationId xmlns:a16="http://schemas.microsoft.com/office/drawing/2014/main" id="{5B4810B7-F344-4EFF-9C79-29C89BBDB03D}"/>
              </a:ext>
            </a:extLst>
          </p:cNvPr>
          <p:cNvSpPr>
            <a:spLocks noChangeShapeType="1"/>
          </p:cNvSpPr>
          <p:nvPr/>
        </p:nvSpPr>
        <p:spPr bwMode="auto">
          <a:xfrm>
            <a:off x="7379222" y="1782074"/>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3" name="Line 36">
            <a:extLst>
              <a:ext uri="{FF2B5EF4-FFF2-40B4-BE49-F238E27FC236}">
                <a16:creationId xmlns:a16="http://schemas.microsoft.com/office/drawing/2014/main" id="{719DFD36-9F67-4BCF-865E-8D064A2B6918}"/>
              </a:ext>
            </a:extLst>
          </p:cNvPr>
          <p:cNvSpPr>
            <a:spLocks noChangeShapeType="1"/>
          </p:cNvSpPr>
          <p:nvPr/>
        </p:nvSpPr>
        <p:spPr bwMode="auto">
          <a:xfrm flipH="1">
            <a:off x="7140626" y="1782075"/>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 name="Line 37">
            <a:extLst>
              <a:ext uri="{FF2B5EF4-FFF2-40B4-BE49-F238E27FC236}">
                <a16:creationId xmlns:a16="http://schemas.microsoft.com/office/drawing/2014/main" id="{ABA99FEA-508A-4CD7-BE26-696080A2EA95}"/>
              </a:ext>
            </a:extLst>
          </p:cNvPr>
          <p:cNvSpPr>
            <a:spLocks noChangeShapeType="1"/>
          </p:cNvSpPr>
          <p:nvPr/>
        </p:nvSpPr>
        <p:spPr bwMode="auto">
          <a:xfrm>
            <a:off x="7376866" y="1755865"/>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5" name="矩形 64">
            <a:extLst>
              <a:ext uri="{FF2B5EF4-FFF2-40B4-BE49-F238E27FC236}">
                <a16:creationId xmlns:a16="http://schemas.microsoft.com/office/drawing/2014/main" id="{84179539-96E9-4A80-A8EF-41D7FA2DABA4}"/>
              </a:ext>
            </a:extLst>
          </p:cNvPr>
          <p:cNvSpPr/>
          <p:nvPr/>
        </p:nvSpPr>
        <p:spPr>
          <a:xfrm>
            <a:off x="6964633" y="2213065"/>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6" name="Text Box 10">
            <a:extLst>
              <a:ext uri="{FF2B5EF4-FFF2-40B4-BE49-F238E27FC236}">
                <a16:creationId xmlns:a16="http://schemas.microsoft.com/office/drawing/2014/main" id="{54E3EA5E-893F-4B59-A6DB-DEC7F8F70511}"/>
              </a:ext>
            </a:extLst>
          </p:cNvPr>
          <p:cNvSpPr txBox="1">
            <a:spLocks noChangeArrowheads="1"/>
          </p:cNvSpPr>
          <p:nvPr/>
        </p:nvSpPr>
        <p:spPr bwMode="auto">
          <a:xfrm>
            <a:off x="7288834" y="2160221"/>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67" name="矩形 66">
            <a:extLst>
              <a:ext uri="{FF2B5EF4-FFF2-40B4-BE49-F238E27FC236}">
                <a16:creationId xmlns:a16="http://schemas.microsoft.com/office/drawing/2014/main" id="{2A52534C-18F7-44A5-AC43-02BB14BB6D5F}"/>
              </a:ext>
            </a:extLst>
          </p:cNvPr>
          <p:cNvSpPr/>
          <p:nvPr/>
        </p:nvSpPr>
        <p:spPr>
          <a:xfrm>
            <a:off x="7978826" y="2213065"/>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8" name="Text Box 10">
            <a:extLst>
              <a:ext uri="{FF2B5EF4-FFF2-40B4-BE49-F238E27FC236}">
                <a16:creationId xmlns:a16="http://schemas.microsoft.com/office/drawing/2014/main" id="{60BD67C1-78F3-4465-99C3-30ADA4F9CCCE}"/>
              </a:ext>
            </a:extLst>
          </p:cNvPr>
          <p:cNvSpPr txBox="1">
            <a:spLocks noChangeArrowheads="1"/>
          </p:cNvSpPr>
          <p:nvPr/>
        </p:nvSpPr>
        <p:spPr bwMode="auto">
          <a:xfrm>
            <a:off x="8226897" y="2160221"/>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num(100)</a:t>
            </a:r>
          </a:p>
        </p:txBody>
      </p:sp>
      <p:sp>
        <p:nvSpPr>
          <p:cNvPr id="69" name="Text Box 8">
            <a:extLst>
              <a:ext uri="{FF2B5EF4-FFF2-40B4-BE49-F238E27FC236}">
                <a16:creationId xmlns:a16="http://schemas.microsoft.com/office/drawing/2014/main" id="{40BD0F79-88B4-4F46-801A-AF4807DC20B1}"/>
              </a:ext>
            </a:extLst>
          </p:cNvPr>
          <p:cNvSpPr txBox="1">
            <a:spLocks noChangeArrowheads="1"/>
          </p:cNvSpPr>
          <p:nvPr/>
        </p:nvSpPr>
        <p:spPr bwMode="auto">
          <a:xfrm>
            <a:off x="1653952" y="1422394"/>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a:t>
            </a:r>
          </a:p>
        </p:txBody>
      </p:sp>
      <p:sp>
        <p:nvSpPr>
          <p:cNvPr id="70" name="Text Box 10">
            <a:extLst>
              <a:ext uri="{FF2B5EF4-FFF2-40B4-BE49-F238E27FC236}">
                <a16:creationId xmlns:a16="http://schemas.microsoft.com/office/drawing/2014/main" id="{C3210C88-5377-48CD-9944-F35ECB035DEB}"/>
              </a:ext>
            </a:extLst>
          </p:cNvPr>
          <p:cNvSpPr txBox="1">
            <a:spLocks noChangeArrowheads="1"/>
          </p:cNvSpPr>
          <p:nvPr/>
        </p:nvSpPr>
        <p:spPr bwMode="auto">
          <a:xfrm>
            <a:off x="511696" y="2351082"/>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E1</a:t>
            </a:r>
          </a:p>
        </p:txBody>
      </p:sp>
      <p:sp>
        <p:nvSpPr>
          <p:cNvPr id="71" name="Text Box 11">
            <a:extLst>
              <a:ext uri="{FF2B5EF4-FFF2-40B4-BE49-F238E27FC236}">
                <a16:creationId xmlns:a16="http://schemas.microsoft.com/office/drawing/2014/main" id="{914C987D-DCF9-4650-85A5-54C0EDE38A6C}"/>
              </a:ext>
            </a:extLst>
          </p:cNvPr>
          <p:cNvSpPr txBox="1">
            <a:spLocks noChangeArrowheads="1"/>
          </p:cNvSpPr>
          <p:nvPr/>
        </p:nvSpPr>
        <p:spPr bwMode="auto">
          <a:xfrm>
            <a:off x="1403648" y="2336794"/>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and</a:t>
            </a:r>
          </a:p>
        </p:txBody>
      </p:sp>
      <p:sp>
        <p:nvSpPr>
          <p:cNvPr id="72" name="Text Box 12">
            <a:extLst>
              <a:ext uri="{FF2B5EF4-FFF2-40B4-BE49-F238E27FC236}">
                <a16:creationId xmlns:a16="http://schemas.microsoft.com/office/drawing/2014/main" id="{10837F5A-EE04-4B9F-8A8F-5B43ECE49582}"/>
              </a:ext>
            </a:extLst>
          </p:cNvPr>
          <p:cNvSpPr txBox="1">
            <a:spLocks noChangeArrowheads="1"/>
          </p:cNvSpPr>
          <p:nvPr/>
        </p:nvSpPr>
        <p:spPr bwMode="auto">
          <a:xfrm>
            <a:off x="2340496" y="2351082"/>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E2</a:t>
            </a:r>
          </a:p>
        </p:txBody>
      </p:sp>
      <p:sp>
        <p:nvSpPr>
          <p:cNvPr id="73" name="Text Box 13">
            <a:extLst>
              <a:ext uri="{FF2B5EF4-FFF2-40B4-BE49-F238E27FC236}">
                <a16:creationId xmlns:a16="http://schemas.microsoft.com/office/drawing/2014/main" id="{C8787E29-8587-4E7A-AA74-9BBA1AF0BEAF}"/>
              </a:ext>
            </a:extLst>
          </p:cNvPr>
          <p:cNvSpPr txBox="1">
            <a:spLocks noChangeArrowheads="1"/>
          </p:cNvSpPr>
          <p:nvPr/>
        </p:nvSpPr>
        <p:spPr bwMode="auto">
          <a:xfrm>
            <a:off x="-36512" y="3189282"/>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id1(c)</a:t>
            </a:r>
          </a:p>
        </p:txBody>
      </p:sp>
      <p:sp>
        <p:nvSpPr>
          <p:cNvPr id="74" name="Text Box 14">
            <a:extLst>
              <a:ext uri="{FF2B5EF4-FFF2-40B4-BE49-F238E27FC236}">
                <a16:creationId xmlns:a16="http://schemas.microsoft.com/office/drawing/2014/main" id="{AEA89769-F7F5-47FF-969D-44E6FA9AAB49}"/>
              </a:ext>
            </a:extLst>
          </p:cNvPr>
          <p:cNvSpPr txBox="1">
            <a:spLocks noChangeArrowheads="1"/>
          </p:cNvSpPr>
          <p:nvPr/>
        </p:nvSpPr>
        <p:spPr bwMode="auto">
          <a:xfrm>
            <a:off x="2518059" y="3204339"/>
            <a:ext cx="50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&lt;</a:t>
            </a:r>
          </a:p>
        </p:txBody>
      </p:sp>
      <p:sp>
        <p:nvSpPr>
          <p:cNvPr id="77" name="Line 25">
            <a:extLst>
              <a:ext uri="{FF2B5EF4-FFF2-40B4-BE49-F238E27FC236}">
                <a16:creationId xmlns:a16="http://schemas.microsoft.com/office/drawing/2014/main" id="{083E056A-49FB-460F-A20F-A16C0BECCB63}"/>
              </a:ext>
            </a:extLst>
          </p:cNvPr>
          <p:cNvSpPr>
            <a:spLocks noChangeShapeType="1"/>
          </p:cNvSpPr>
          <p:nvPr/>
        </p:nvSpPr>
        <p:spPr bwMode="auto">
          <a:xfrm flipH="1">
            <a:off x="892696" y="1955794"/>
            <a:ext cx="99060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Line 26">
            <a:extLst>
              <a:ext uri="{FF2B5EF4-FFF2-40B4-BE49-F238E27FC236}">
                <a16:creationId xmlns:a16="http://schemas.microsoft.com/office/drawing/2014/main" id="{2B3B41F8-B582-4D10-B402-12F3E2474419}"/>
              </a:ext>
            </a:extLst>
          </p:cNvPr>
          <p:cNvSpPr>
            <a:spLocks noChangeShapeType="1"/>
          </p:cNvSpPr>
          <p:nvPr/>
        </p:nvSpPr>
        <p:spPr bwMode="auto">
          <a:xfrm>
            <a:off x="1883296" y="1955794"/>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Line 27">
            <a:extLst>
              <a:ext uri="{FF2B5EF4-FFF2-40B4-BE49-F238E27FC236}">
                <a16:creationId xmlns:a16="http://schemas.microsoft.com/office/drawing/2014/main" id="{D032C1D8-B47D-4352-8299-FF43D03BD38F}"/>
              </a:ext>
            </a:extLst>
          </p:cNvPr>
          <p:cNvSpPr>
            <a:spLocks noChangeShapeType="1"/>
          </p:cNvSpPr>
          <p:nvPr/>
        </p:nvSpPr>
        <p:spPr bwMode="auto">
          <a:xfrm>
            <a:off x="1883296" y="1955794"/>
            <a:ext cx="838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Line 28">
            <a:extLst>
              <a:ext uri="{FF2B5EF4-FFF2-40B4-BE49-F238E27FC236}">
                <a16:creationId xmlns:a16="http://schemas.microsoft.com/office/drawing/2014/main" id="{431FD141-2D7D-43A7-B905-5404AA1599A1}"/>
              </a:ext>
            </a:extLst>
          </p:cNvPr>
          <p:cNvSpPr>
            <a:spLocks noChangeShapeType="1"/>
          </p:cNvSpPr>
          <p:nvPr/>
        </p:nvSpPr>
        <p:spPr bwMode="auto">
          <a:xfrm>
            <a:off x="816496" y="2793994"/>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1" name="Line 29">
            <a:extLst>
              <a:ext uri="{FF2B5EF4-FFF2-40B4-BE49-F238E27FC236}">
                <a16:creationId xmlns:a16="http://schemas.microsoft.com/office/drawing/2014/main" id="{8D7A147B-E53A-4792-9E0F-EE581CFB7E4D}"/>
              </a:ext>
            </a:extLst>
          </p:cNvPr>
          <p:cNvSpPr>
            <a:spLocks noChangeShapeType="1"/>
          </p:cNvSpPr>
          <p:nvPr/>
        </p:nvSpPr>
        <p:spPr bwMode="auto">
          <a:xfrm flipH="1">
            <a:off x="283096" y="2793994"/>
            <a:ext cx="5334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Line 30">
            <a:extLst>
              <a:ext uri="{FF2B5EF4-FFF2-40B4-BE49-F238E27FC236}">
                <a16:creationId xmlns:a16="http://schemas.microsoft.com/office/drawing/2014/main" id="{B55D4429-01F0-4C3D-878C-CA87623DC9B1}"/>
              </a:ext>
            </a:extLst>
          </p:cNvPr>
          <p:cNvSpPr>
            <a:spLocks noChangeShapeType="1"/>
          </p:cNvSpPr>
          <p:nvPr/>
        </p:nvSpPr>
        <p:spPr bwMode="auto">
          <a:xfrm>
            <a:off x="816496" y="2793994"/>
            <a:ext cx="457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Line 31">
            <a:extLst>
              <a:ext uri="{FF2B5EF4-FFF2-40B4-BE49-F238E27FC236}">
                <a16:creationId xmlns:a16="http://schemas.microsoft.com/office/drawing/2014/main" id="{8BC5E3D4-F44F-4D5C-BEAE-AB7A7B410A64}"/>
              </a:ext>
            </a:extLst>
          </p:cNvPr>
          <p:cNvSpPr>
            <a:spLocks noChangeShapeType="1"/>
          </p:cNvSpPr>
          <p:nvPr/>
        </p:nvSpPr>
        <p:spPr bwMode="auto">
          <a:xfrm>
            <a:off x="2721496" y="2793994"/>
            <a:ext cx="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Line 32">
            <a:extLst>
              <a:ext uri="{FF2B5EF4-FFF2-40B4-BE49-F238E27FC236}">
                <a16:creationId xmlns:a16="http://schemas.microsoft.com/office/drawing/2014/main" id="{2B0D739E-DBFD-4955-ADC3-FF0EFD4BE8BE}"/>
              </a:ext>
            </a:extLst>
          </p:cNvPr>
          <p:cNvSpPr>
            <a:spLocks noChangeShapeType="1"/>
          </p:cNvSpPr>
          <p:nvPr/>
        </p:nvSpPr>
        <p:spPr bwMode="auto">
          <a:xfrm flipH="1">
            <a:off x="2340496" y="2793994"/>
            <a:ext cx="3810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Line 33">
            <a:extLst>
              <a:ext uri="{FF2B5EF4-FFF2-40B4-BE49-F238E27FC236}">
                <a16:creationId xmlns:a16="http://schemas.microsoft.com/office/drawing/2014/main" id="{1CC5A2B8-4915-472F-968C-A808FBDF5D6E}"/>
              </a:ext>
            </a:extLst>
          </p:cNvPr>
          <p:cNvSpPr>
            <a:spLocks noChangeShapeType="1"/>
          </p:cNvSpPr>
          <p:nvPr/>
        </p:nvSpPr>
        <p:spPr bwMode="auto">
          <a:xfrm>
            <a:off x="2721496" y="2793994"/>
            <a:ext cx="4572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177AA57C-9C87-4EF6-BFA5-C0C292763416}"/>
              </a:ext>
            </a:extLst>
          </p:cNvPr>
          <p:cNvSpPr/>
          <p:nvPr/>
        </p:nvSpPr>
        <p:spPr>
          <a:xfrm>
            <a:off x="634394" y="3184137"/>
            <a:ext cx="364202"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8" name="Text Box 13">
            <a:extLst>
              <a:ext uri="{FF2B5EF4-FFF2-40B4-BE49-F238E27FC236}">
                <a16:creationId xmlns:a16="http://schemas.microsoft.com/office/drawing/2014/main" id="{1396FDF9-E588-4750-8279-7F4603FCDBE0}"/>
              </a:ext>
            </a:extLst>
          </p:cNvPr>
          <p:cNvSpPr txBox="1">
            <a:spLocks noChangeArrowheads="1"/>
          </p:cNvSpPr>
          <p:nvPr/>
        </p:nvSpPr>
        <p:spPr bwMode="auto">
          <a:xfrm>
            <a:off x="963587" y="3204339"/>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id2(d)</a:t>
            </a:r>
          </a:p>
        </p:txBody>
      </p:sp>
      <p:sp>
        <p:nvSpPr>
          <p:cNvPr id="89" name="Text Box 13">
            <a:extLst>
              <a:ext uri="{FF2B5EF4-FFF2-40B4-BE49-F238E27FC236}">
                <a16:creationId xmlns:a16="http://schemas.microsoft.com/office/drawing/2014/main" id="{A20627D9-123A-46B6-8ABB-C0F56A39E34B}"/>
              </a:ext>
            </a:extLst>
          </p:cNvPr>
          <p:cNvSpPr txBox="1">
            <a:spLocks noChangeArrowheads="1"/>
          </p:cNvSpPr>
          <p:nvPr/>
        </p:nvSpPr>
        <p:spPr bwMode="auto">
          <a:xfrm>
            <a:off x="1907704" y="3186336"/>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id1(e)</a:t>
            </a:r>
          </a:p>
        </p:txBody>
      </p:sp>
      <p:sp>
        <p:nvSpPr>
          <p:cNvPr id="90" name="Text Box 13">
            <a:extLst>
              <a:ext uri="{FF2B5EF4-FFF2-40B4-BE49-F238E27FC236}">
                <a16:creationId xmlns:a16="http://schemas.microsoft.com/office/drawing/2014/main" id="{CCFF1C25-D465-41F3-96BD-63129B876F4D}"/>
              </a:ext>
            </a:extLst>
          </p:cNvPr>
          <p:cNvSpPr txBox="1">
            <a:spLocks noChangeArrowheads="1"/>
          </p:cNvSpPr>
          <p:nvPr/>
        </p:nvSpPr>
        <p:spPr bwMode="auto">
          <a:xfrm>
            <a:off x="2843808" y="3204339"/>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id2(f)</a:t>
            </a:r>
          </a:p>
        </p:txBody>
      </p:sp>
      <p:sp>
        <p:nvSpPr>
          <p:cNvPr id="2" name="矩形 1">
            <a:extLst>
              <a:ext uri="{FF2B5EF4-FFF2-40B4-BE49-F238E27FC236}">
                <a16:creationId xmlns:a16="http://schemas.microsoft.com/office/drawing/2014/main" id="{007CC834-0D5C-442B-8F6E-AD2AD46BF6A5}"/>
              </a:ext>
            </a:extLst>
          </p:cNvPr>
          <p:cNvSpPr/>
          <p:nvPr/>
        </p:nvSpPr>
        <p:spPr>
          <a:xfrm>
            <a:off x="312653" y="16489"/>
            <a:ext cx="648818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Calculate the synthetic attribute ‘code’</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0" name="Text Box 17">
            <a:extLst>
              <a:ext uri="{FF2B5EF4-FFF2-40B4-BE49-F238E27FC236}">
                <a16:creationId xmlns:a16="http://schemas.microsoft.com/office/drawing/2014/main" id="{DDE3C96D-7DB4-4B28-A4DA-59C2B8C80D5E}"/>
              </a:ext>
            </a:extLst>
          </p:cNvPr>
          <p:cNvSpPr txBox="1">
            <a:spLocks noChangeArrowheads="1"/>
          </p:cNvSpPr>
          <p:nvPr/>
        </p:nvSpPr>
        <p:spPr bwMode="auto">
          <a:xfrm>
            <a:off x="2237290" y="416009"/>
            <a:ext cx="2093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if-</a:t>
            </a: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stmt.next</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=L1</a:t>
            </a:r>
          </a:p>
        </p:txBody>
      </p:sp>
      <p:sp>
        <p:nvSpPr>
          <p:cNvPr id="54" name="Text Box 18">
            <a:extLst>
              <a:ext uri="{FF2B5EF4-FFF2-40B4-BE49-F238E27FC236}">
                <a16:creationId xmlns:a16="http://schemas.microsoft.com/office/drawing/2014/main" id="{B38C9ED3-947F-4F52-AFBB-BB0B187AC86B}"/>
              </a:ext>
            </a:extLst>
          </p:cNvPr>
          <p:cNvSpPr txBox="1">
            <a:spLocks noChangeArrowheads="1"/>
          </p:cNvSpPr>
          <p:nvPr/>
        </p:nvSpPr>
        <p:spPr bwMode="auto">
          <a:xfrm>
            <a:off x="467544" y="1137370"/>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E.true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E.false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=L3</a:t>
            </a:r>
          </a:p>
        </p:txBody>
      </p:sp>
      <p:sp>
        <p:nvSpPr>
          <p:cNvPr id="55" name="Text Box 18">
            <a:extLst>
              <a:ext uri="{FF2B5EF4-FFF2-40B4-BE49-F238E27FC236}">
                <a16:creationId xmlns:a16="http://schemas.microsoft.com/office/drawing/2014/main" id="{B4729EB9-B2FA-4CD0-828D-4C75131A7F73}"/>
              </a:ext>
            </a:extLst>
          </p:cNvPr>
          <p:cNvSpPr txBox="1">
            <a:spLocks noChangeArrowheads="1"/>
          </p:cNvSpPr>
          <p:nvPr/>
        </p:nvSpPr>
        <p:spPr bwMode="auto">
          <a:xfrm>
            <a:off x="947192" y="2217490"/>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E1.true=L4</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E1.false=L3</a:t>
            </a:r>
          </a:p>
        </p:txBody>
      </p:sp>
      <p:sp>
        <p:nvSpPr>
          <p:cNvPr id="75" name="Text Box 18">
            <a:extLst>
              <a:ext uri="{FF2B5EF4-FFF2-40B4-BE49-F238E27FC236}">
                <a16:creationId xmlns:a16="http://schemas.microsoft.com/office/drawing/2014/main" id="{69893F29-9210-4CFB-A89C-31414EC8C235}"/>
              </a:ext>
            </a:extLst>
          </p:cNvPr>
          <p:cNvSpPr txBox="1">
            <a:spLocks noChangeArrowheads="1"/>
          </p:cNvSpPr>
          <p:nvPr/>
        </p:nvSpPr>
        <p:spPr bwMode="auto">
          <a:xfrm>
            <a:off x="2819400" y="2283560"/>
            <a:ext cx="1752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E2.true=L2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E2.false=L3</a:t>
            </a:r>
          </a:p>
        </p:txBody>
      </p:sp>
      <p:sp>
        <p:nvSpPr>
          <p:cNvPr id="76" name="Text Box 21">
            <a:extLst>
              <a:ext uri="{FF2B5EF4-FFF2-40B4-BE49-F238E27FC236}">
                <a16:creationId xmlns:a16="http://schemas.microsoft.com/office/drawing/2014/main" id="{74B8E6FD-7F0B-44E8-856C-898AFDD36379}"/>
              </a:ext>
            </a:extLst>
          </p:cNvPr>
          <p:cNvSpPr txBox="1">
            <a:spLocks noChangeArrowheads="1"/>
          </p:cNvSpPr>
          <p:nvPr/>
        </p:nvSpPr>
        <p:spPr bwMode="auto">
          <a:xfrm>
            <a:off x="4644008" y="1389153"/>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S1.next=L1</a:t>
            </a:r>
          </a:p>
        </p:txBody>
      </p:sp>
      <p:sp>
        <p:nvSpPr>
          <p:cNvPr id="86" name="Text Box 21">
            <a:extLst>
              <a:ext uri="{FF2B5EF4-FFF2-40B4-BE49-F238E27FC236}">
                <a16:creationId xmlns:a16="http://schemas.microsoft.com/office/drawing/2014/main" id="{5EC68210-AB81-4D6C-8D57-5A787B5A3F11}"/>
              </a:ext>
            </a:extLst>
          </p:cNvPr>
          <p:cNvSpPr txBox="1">
            <a:spLocks noChangeArrowheads="1"/>
          </p:cNvSpPr>
          <p:nvPr/>
        </p:nvSpPr>
        <p:spPr bwMode="auto">
          <a:xfrm>
            <a:off x="5916490" y="1414503"/>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S2.next=L1</a:t>
            </a:r>
          </a:p>
        </p:txBody>
      </p:sp>
      <p:sp>
        <p:nvSpPr>
          <p:cNvPr id="3" name="矩形 2">
            <a:extLst>
              <a:ext uri="{FF2B5EF4-FFF2-40B4-BE49-F238E27FC236}">
                <a16:creationId xmlns:a16="http://schemas.microsoft.com/office/drawing/2014/main" id="{41B03B1A-A328-4974-94C4-987E34A23FE9}"/>
              </a:ext>
            </a:extLst>
          </p:cNvPr>
          <p:cNvSpPr/>
          <p:nvPr/>
        </p:nvSpPr>
        <p:spPr>
          <a:xfrm>
            <a:off x="107950" y="4077072"/>
            <a:ext cx="2317429"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E1.code=if c&lt;d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1" name="矩形 90">
            <a:extLst>
              <a:ext uri="{FF2B5EF4-FFF2-40B4-BE49-F238E27FC236}">
                <a16:creationId xmlns:a16="http://schemas.microsoft.com/office/drawing/2014/main" id="{C2302F30-0758-4767-8678-F8C5C282A6AC}"/>
              </a:ext>
            </a:extLst>
          </p:cNvPr>
          <p:cNvSpPr/>
          <p:nvPr/>
        </p:nvSpPr>
        <p:spPr>
          <a:xfrm>
            <a:off x="138406" y="5272970"/>
            <a:ext cx="2286973"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E2.code=if e&lt;f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2" name="矩形 91">
            <a:extLst>
              <a:ext uri="{FF2B5EF4-FFF2-40B4-BE49-F238E27FC236}">
                <a16:creationId xmlns:a16="http://schemas.microsoft.com/office/drawing/2014/main" id="{9F9D0F49-6E8E-496C-8F74-F60E3F493D6F}"/>
              </a:ext>
            </a:extLst>
          </p:cNvPr>
          <p:cNvSpPr/>
          <p:nvPr/>
        </p:nvSpPr>
        <p:spPr>
          <a:xfrm>
            <a:off x="1534491" y="815653"/>
            <a:ext cx="2317429" cy="147732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E.code</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=if c&lt;d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Label L4</a:t>
            </a:r>
            <a:endParaRPr kumimoji="0" lang="zh-CN" altLang="en-US" sz="18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if e&lt;f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aphicFrame>
        <p:nvGraphicFramePr>
          <p:cNvPr id="93" name="表格 92">
            <a:extLst>
              <a:ext uri="{FF2B5EF4-FFF2-40B4-BE49-F238E27FC236}">
                <a16:creationId xmlns:a16="http://schemas.microsoft.com/office/drawing/2014/main" id="{7B97E4E6-3487-49AD-AFDD-B3679F2FA3C8}"/>
              </a:ext>
            </a:extLst>
          </p:cNvPr>
          <p:cNvGraphicFramePr>
            <a:graphicFrameLocks noGrp="1"/>
          </p:cNvGraphicFramePr>
          <p:nvPr>
            <p:extLst>
              <p:ext uri="{D42A27DB-BD31-4B8C-83A1-F6EECF244321}">
                <p14:modId xmlns:p14="http://schemas.microsoft.com/office/powerpoint/2010/main" val="1114880616"/>
              </p:ext>
            </p:extLst>
          </p:nvPr>
        </p:nvGraphicFramePr>
        <p:xfrm>
          <a:off x="3602412" y="3532163"/>
          <a:ext cx="5544170" cy="2927595"/>
        </p:xfrm>
        <a:graphic>
          <a:graphicData uri="http://schemas.openxmlformats.org/drawingml/2006/table">
            <a:tbl>
              <a:tblPr firstRow="1" firstCol="1" bandRow="1">
                <a:tableStyleId>{5C22544A-7EE6-4342-B048-85BDC9FD1C3A}</a:tableStyleId>
              </a:tblPr>
              <a:tblGrid>
                <a:gridCol w="1467044">
                  <a:extLst>
                    <a:ext uri="{9D8B030D-6E8A-4147-A177-3AD203B41FA5}">
                      <a16:colId xmlns:a16="http://schemas.microsoft.com/office/drawing/2014/main" val="734342701"/>
                    </a:ext>
                  </a:extLst>
                </a:gridCol>
                <a:gridCol w="4077126">
                  <a:extLst>
                    <a:ext uri="{9D8B030D-6E8A-4147-A177-3AD203B41FA5}">
                      <a16:colId xmlns:a16="http://schemas.microsoft.com/office/drawing/2014/main" val="2842848242"/>
                    </a:ext>
                  </a:extLst>
                </a:gridCol>
              </a:tblGrid>
              <a:tr h="179868">
                <a:tc>
                  <a:txBody>
                    <a:bodyPr/>
                    <a:lstStyle/>
                    <a:p>
                      <a:pPr algn="just">
                        <a:spcAft>
                          <a:spcPts val="0"/>
                        </a:spcAft>
                      </a:pPr>
                      <a:r>
                        <a:rPr lang="en-US" sz="1200" kern="0" dirty="0">
                          <a:effectLst/>
                        </a:rPr>
                        <a:t>Grammar</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0">
                          <a:effectLst/>
                        </a:rPr>
                        <a:t>Semantic Rules</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291611">
                <a:tc>
                  <a:txBody>
                    <a:bodyPr/>
                    <a:lstStyle/>
                    <a:p>
                      <a:pPr algn="just">
                        <a:spcAft>
                          <a:spcPts val="0"/>
                        </a:spcAft>
                      </a:pPr>
                      <a:r>
                        <a:rPr lang="en-US" sz="1200" kern="0" dirty="0">
                          <a:effectLst/>
                        </a:rPr>
                        <a:t>if-</a:t>
                      </a:r>
                      <a:r>
                        <a:rPr lang="en-US" sz="1200" kern="0" dirty="0" err="1">
                          <a:effectLst/>
                        </a:rPr>
                        <a:t>stmt</a:t>
                      </a:r>
                      <a:r>
                        <a:rPr lang="en-US" sz="1200" kern="0" dirty="0">
                          <a:effectLst/>
                        </a:rPr>
                        <a:t>→ if E then S1 else S2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if-</a:t>
                      </a:r>
                      <a:r>
                        <a:rPr lang="en-US" sz="1200" kern="0" dirty="0" err="1">
                          <a:effectLst/>
                        </a:rPr>
                        <a:t>stmt.next</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err="1">
                          <a:effectLst/>
                        </a:rPr>
                        <a:t>E.true</a:t>
                      </a:r>
                      <a:r>
                        <a:rPr lang="en-US" sz="1200" kern="0" dirty="0">
                          <a:effectLst/>
                        </a:rPr>
                        <a:t>=</a:t>
                      </a:r>
                      <a:r>
                        <a:rPr lang="en-US" sz="1200" kern="0" dirty="0" err="1">
                          <a:effectLst/>
                        </a:rPr>
                        <a:t>newlabel</a:t>
                      </a:r>
                      <a:r>
                        <a:rPr lang="en-US" sz="1200" kern="0" dirty="0">
                          <a:effectLst/>
                        </a:rPr>
                        <a:t>; </a:t>
                      </a:r>
                      <a:endParaRPr lang="zh-CN" sz="1200" kern="100" dirty="0">
                        <a:effectLst/>
                      </a:endParaRPr>
                    </a:p>
                    <a:p>
                      <a:pPr algn="just">
                        <a:spcAft>
                          <a:spcPts val="0"/>
                        </a:spcAft>
                      </a:pPr>
                      <a:r>
                        <a:rPr lang="en-US" sz="1200" kern="0" dirty="0" err="1">
                          <a:effectLst/>
                        </a:rPr>
                        <a:t>E.false</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S1.next=if-</a:t>
                      </a:r>
                      <a:r>
                        <a:rPr lang="en-US" sz="1200" kern="0" dirty="0" err="1">
                          <a:effectLst/>
                        </a:rPr>
                        <a:t>stmt.next</a:t>
                      </a:r>
                      <a:r>
                        <a:rPr lang="en-US" sz="1200" kern="0" dirty="0">
                          <a:effectLst/>
                        </a:rPr>
                        <a:t>; </a:t>
                      </a:r>
                      <a:endParaRPr lang="zh-CN" sz="1200" kern="100" dirty="0">
                        <a:effectLst/>
                      </a:endParaRPr>
                    </a:p>
                    <a:p>
                      <a:pPr algn="just">
                        <a:spcAft>
                          <a:spcPts val="0"/>
                        </a:spcAft>
                      </a:pPr>
                      <a:r>
                        <a:rPr lang="en-US" sz="1200" kern="0" dirty="0">
                          <a:effectLst/>
                        </a:rPr>
                        <a:t>S2.next=if-</a:t>
                      </a:r>
                      <a:r>
                        <a:rPr lang="en-US" sz="1200" kern="0" dirty="0" err="1">
                          <a:effectLst/>
                        </a:rPr>
                        <a:t>stmt.next</a:t>
                      </a:r>
                      <a:endParaRPr lang="zh-CN" sz="1200" kern="100" dirty="0">
                        <a:effectLst/>
                      </a:endParaRPr>
                    </a:p>
                    <a:p>
                      <a:pPr algn="just">
                        <a:spcAft>
                          <a:spcPts val="0"/>
                        </a:spcAft>
                      </a:pPr>
                      <a:r>
                        <a:rPr lang="en-US" altLang="zh-CN" sz="1200" kern="0" dirty="0">
                          <a:effectLst/>
                        </a:rPr>
                        <a:t>if-</a:t>
                      </a:r>
                      <a:r>
                        <a:rPr lang="en-US" altLang="zh-CN" sz="1200" kern="0" dirty="0" err="1">
                          <a:effectLst/>
                        </a:rPr>
                        <a:t>stmt.code</a:t>
                      </a:r>
                      <a:r>
                        <a:rPr lang="en-US" altLang="zh-CN" sz="1200" kern="0" dirty="0">
                          <a:effectLst/>
                        </a:rPr>
                        <a:t>=</a:t>
                      </a:r>
                      <a:r>
                        <a:rPr lang="en-US" altLang="zh-CN" sz="1200" kern="0" dirty="0" err="1">
                          <a:effectLst/>
                        </a:rPr>
                        <a:t>E.code</a:t>
                      </a:r>
                      <a:r>
                        <a:rPr lang="en-US" altLang="zh-CN" sz="1200" kern="0" dirty="0">
                          <a:effectLst/>
                        </a:rPr>
                        <a:t> || Label </a:t>
                      </a:r>
                      <a:r>
                        <a:rPr lang="en-US" altLang="zh-CN" sz="1200" kern="0" dirty="0" err="1">
                          <a:effectLst/>
                        </a:rPr>
                        <a:t>E.true</a:t>
                      </a:r>
                      <a:r>
                        <a:rPr lang="en-US" altLang="zh-CN" sz="1200" kern="0" dirty="0">
                          <a:effectLst/>
                        </a:rPr>
                        <a:t> || S1.code || </a:t>
                      </a:r>
                      <a:r>
                        <a:rPr lang="en-US" altLang="zh-CN" sz="1200" kern="0" dirty="0" err="1">
                          <a:effectLst/>
                        </a:rPr>
                        <a:t>goto</a:t>
                      </a:r>
                      <a:r>
                        <a:rPr lang="en-US" altLang="zh-CN" sz="1200" kern="0" dirty="0">
                          <a:effectLst/>
                        </a:rPr>
                        <a:t> if-</a:t>
                      </a:r>
                      <a:r>
                        <a:rPr lang="en-US" altLang="zh-CN" sz="1200" kern="0" dirty="0" err="1">
                          <a:effectLst/>
                        </a:rPr>
                        <a:t>stmt.next</a:t>
                      </a:r>
                      <a:r>
                        <a:rPr lang="en-US" altLang="zh-CN" sz="1200" kern="0" dirty="0">
                          <a:effectLst/>
                        </a:rPr>
                        <a:t> || Label </a:t>
                      </a:r>
                      <a:r>
                        <a:rPr lang="en-US" altLang="zh-CN" sz="1200" kern="0" dirty="0" err="1">
                          <a:effectLst/>
                        </a:rPr>
                        <a:t>E.false</a:t>
                      </a:r>
                      <a:r>
                        <a:rPr lang="en-US" altLang="zh-CN" sz="1200" kern="0" dirty="0">
                          <a:effectLst/>
                        </a:rPr>
                        <a:t> || S2.code || Label if-</a:t>
                      </a:r>
                      <a:r>
                        <a:rPr lang="en-US" altLang="zh-CN" sz="1200" kern="0" dirty="0" err="1">
                          <a:effectLst/>
                        </a:rPr>
                        <a:t>stmt.next</a:t>
                      </a:r>
                      <a:endParaRPr lang="zh-CN" altLang="zh-CN" sz="1200" kern="100" dirty="0">
                        <a:effectLst/>
                      </a:endParaRPr>
                    </a:p>
                  </a:txBody>
                  <a:tcPr marL="68580" marR="68580" marT="0" marB="0"/>
                </a:tc>
                <a:extLst>
                  <a:ext uri="{0D108BD9-81ED-4DB2-BD59-A6C34878D82A}">
                    <a16:rowId xmlns:a16="http://schemas.microsoft.com/office/drawing/2014/main" val="2095457160"/>
                  </a:ext>
                </a:extLst>
              </a:tr>
              <a:tr h="875644">
                <a:tc>
                  <a:txBody>
                    <a:bodyPr/>
                    <a:lstStyle/>
                    <a:p>
                      <a:pPr algn="just">
                        <a:spcAft>
                          <a:spcPts val="0"/>
                        </a:spcAft>
                      </a:pPr>
                      <a:r>
                        <a:rPr lang="en-US" sz="1200" kern="0">
                          <a:effectLst/>
                        </a:rPr>
                        <a:t>E → E1 and E2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E1.true=</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E1.false=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sz="1200" kern="0" dirty="0">
                          <a:effectLst/>
                        </a:rPr>
                        <a:t>E2.true=</a:t>
                      </a:r>
                      <a:r>
                        <a:rPr lang="en-US" sz="1200" kern="0" dirty="0" err="1">
                          <a:effectLst/>
                        </a:rPr>
                        <a:t>E.true</a:t>
                      </a:r>
                      <a:r>
                        <a:rPr lang="en-US" sz="1200" kern="0" dirty="0">
                          <a:effectLst/>
                        </a:rPr>
                        <a:t>;</a:t>
                      </a:r>
                      <a:endParaRPr lang="zh-CN" sz="1200" kern="100" dirty="0">
                        <a:effectLst/>
                      </a:endParaRPr>
                    </a:p>
                    <a:p>
                      <a:pPr algn="just">
                        <a:spcAft>
                          <a:spcPts val="0"/>
                        </a:spcAft>
                      </a:pPr>
                      <a:r>
                        <a:rPr lang="en-US" sz="1200" kern="0" dirty="0">
                          <a:effectLst/>
                        </a:rPr>
                        <a:t>E2.false=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altLang="zh-CN" sz="1200" kern="0" dirty="0">
                          <a:effectLst/>
                        </a:rPr>
                        <a:t>E.code=E1.code || Label E1.true || E2.code</a:t>
                      </a:r>
                      <a:endParaRPr lang="zh-CN" altLang="zh-CN" sz="1200" kern="100" dirty="0">
                        <a:effectLst/>
                      </a:endParaRPr>
                    </a:p>
                  </a:txBody>
                  <a:tcPr marL="68580" marR="68580" marT="0" marB="0"/>
                </a:tc>
                <a:extLst>
                  <a:ext uri="{0D108BD9-81ED-4DB2-BD59-A6C34878D82A}">
                    <a16:rowId xmlns:a16="http://schemas.microsoft.com/office/drawing/2014/main" val="3562288193"/>
                  </a:ext>
                </a:extLst>
              </a:tr>
              <a:tr h="215801">
                <a:tc>
                  <a:txBody>
                    <a:bodyPr/>
                    <a:lstStyle/>
                    <a:p>
                      <a:pPr algn="just">
                        <a:spcAft>
                          <a:spcPts val="0"/>
                        </a:spcAft>
                      </a:pPr>
                      <a:r>
                        <a:rPr lang="en-US" sz="1200" kern="0">
                          <a:effectLst/>
                        </a:rPr>
                        <a:t>E → id1 &lt; id2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E.code = if id1.name &lt; id2.name </a:t>
                      </a:r>
                      <a:r>
                        <a:rPr lang="en-US" altLang="zh-CN" sz="1200" kern="0" dirty="0" err="1">
                          <a:effectLst/>
                        </a:rPr>
                        <a:t>goto</a:t>
                      </a:r>
                      <a:r>
                        <a:rPr lang="en-US" altLang="zh-CN" sz="1200" kern="0" dirty="0">
                          <a:effectLst/>
                        </a:rPr>
                        <a:t> </a:t>
                      </a:r>
                      <a:r>
                        <a:rPr lang="en-US" altLang="zh-CN" sz="1200" kern="0" dirty="0" err="1">
                          <a:effectLst/>
                        </a:rPr>
                        <a:t>E.true</a:t>
                      </a:r>
                      <a:r>
                        <a:rPr lang="en-US" altLang="zh-CN" sz="1200" kern="0" dirty="0">
                          <a:effectLst/>
                        </a:rPr>
                        <a:t> || </a:t>
                      </a:r>
                      <a:r>
                        <a:rPr lang="en-US" altLang="zh-CN" sz="1200" kern="0" dirty="0" err="1">
                          <a:effectLst/>
                        </a:rPr>
                        <a:t>goto</a:t>
                      </a:r>
                      <a:r>
                        <a:rPr lang="en-US" altLang="zh-CN" sz="1200" kern="0" dirty="0">
                          <a:effectLst/>
                        </a:rPr>
                        <a:t> </a:t>
                      </a:r>
                      <a:r>
                        <a:rPr lang="en-US" altLang="zh-CN" sz="1200" kern="0" dirty="0" err="1">
                          <a:effectLst/>
                        </a:rPr>
                        <a:t>E.false</a:t>
                      </a:r>
                      <a:endParaRPr lang="zh-CN" altLang="zh-CN" sz="1200" kern="100" dirty="0">
                        <a:effectLst/>
                      </a:endParaRPr>
                    </a:p>
                  </a:txBody>
                  <a:tcPr marL="68580" marR="68580" marT="0" marB="0"/>
                </a:tc>
                <a:extLst>
                  <a:ext uri="{0D108BD9-81ED-4DB2-BD59-A6C34878D82A}">
                    <a16:rowId xmlns:a16="http://schemas.microsoft.com/office/drawing/2014/main" val="569820862"/>
                  </a:ext>
                </a:extLst>
              </a:tr>
              <a:tr h="322903">
                <a:tc>
                  <a:txBody>
                    <a:bodyPr/>
                    <a:lstStyle/>
                    <a:p>
                      <a:pPr algn="just">
                        <a:spcAft>
                          <a:spcPts val="0"/>
                        </a:spcAft>
                      </a:pPr>
                      <a:r>
                        <a:rPr lang="en-US" sz="1200" kern="0" dirty="0">
                          <a:effectLst/>
                        </a:rPr>
                        <a:t>S → id1 = id2+num</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S.code = id1.name ++“=“++ id2.name ++“+“++ </a:t>
                      </a:r>
                      <a:r>
                        <a:rPr lang="en-US" altLang="zh-CN" sz="1200" kern="0" dirty="0" err="1">
                          <a:effectLst/>
                        </a:rPr>
                        <a:t>num.strval</a:t>
                      </a:r>
                      <a:endParaRPr lang="zh-CN" altLang="zh-CN" sz="1200" kern="100" dirty="0">
                        <a:effectLst/>
                      </a:endParaRPr>
                    </a:p>
                  </a:txBody>
                  <a:tcPr marL="68580" marR="68580" marT="0" marB="0"/>
                </a:tc>
                <a:extLst>
                  <a:ext uri="{0D108BD9-81ED-4DB2-BD59-A6C34878D82A}">
                    <a16:rowId xmlns:a16="http://schemas.microsoft.com/office/drawing/2014/main" val="1290508081"/>
                  </a:ext>
                </a:extLst>
              </a:tr>
            </a:tbl>
          </a:graphicData>
        </a:graphic>
      </p:graphicFrame>
    </p:spTree>
    <p:custDataLst>
      <p:tags r:id="rId1"/>
    </p:custDataLst>
    <p:extLst>
      <p:ext uri="{BB962C8B-B14F-4D97-AF65-F5344CB8AC3E}">
        <p14:creationId xmlns:p14="http://schemas.microsoft.com/office/powerpoint/2010/main" val="181662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1" grpId="0"/>
      <p:bldP spid="9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3" name="Text Box 6">
            <a:extLst>
              <a:ext uri="{FF2B5EF4-FFF2-40B4-BE49-F238E27FC236}">
                <a16:creationId xmlns:a16="http://schemas.microsoft.com/office/drawing/2014/main" id="{54CD8C15-C8A4-4AA9-AB51-C83E643EF52F}"/>
              </a:ext>
            </a:extLst>
          </p:cNvPr>
          <p:cNvSpPr txBox="1">
            <a:spLocks noChangeArrowheads="1"/>
          </p:cNvSpPr>
          <p:nvPr/>
        </p:nvSpPr>
        <p:spPr bwMode="auto">
          <a:xfrm>
            <a:off x="3911352" y="260648"/>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if-</a:t>
            </a:r>
            <a:r>
              <a:rPr kumimoji="0" lang="en-US" altLang="zh-CN" sz="2800" b="1" i="0" u="none" strike="noStrike" kern="1200" cap="none" spc="0" normalizeH="0" baseline="0" noProof="0" dirty="0" err="1">
                <a:ln>
                  <a:noFill/>
                </a:ln>
                <a:solidFill>
                  <a:prstClr val="black"/>
                </a:solidFill>
                <a:effectLst/>
                <a:uLnTx/>
                <a:uFillTx/>
                <a:latin typeface="Arial" panose="020B0604020202020204" pitchFamily="34" charset="0"/>
                <a:ea typeface="宋体" panose="02010600030101010101" pitchFamily="2" charset="-122"/>
                <a:cs typeface="+mn-cs"/>
              </a:rPr>
              <a:t>stmt</a:t>
            </a:r>
            <a:endPar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15" name="Text Box 8">
            <a:extLst>
              <a:ext uri="{FF2B5EF4-FFF2-40B4-BE49-F238E27FC236}">
                <a16:creationId xmlns:a16="http://schemas.microsoft.com/office/drawing/2014/main" id="{0F5EC867-413E-490E-8CE4-07A945FA7A27}"/>
              </a:ext>
            </a:extLst>
          </p:cNvPr>
          <p:cNvSpPr txBox="1">
            <a:spLocks noChangeArrowheads="1"/>
          </p:cNvSpPr>
          <p:nvPr/>
        </p:nvSpPr>
        <p:spPr bwMode="auto">
          <a:xfrm>
            <a:off x="4157464" y="1175048"/>
            <a:ext cx="990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S1</a:t>
            </a:r>
          </a:p>
        </p:txBody>
      </p:sp>
      <p:sp>
        <p:nvSpPr>
          <p:cNvPr id="33816" name="Text Box 9">
            <a:extLst>
              <a:ext uri="{FF2B5EF4-FFF2-40B4-BE49-F238E27FC236}">
                <a16:creationId xmlns:a16="http://schemas.microsoft.com/office/drawing/2014/main" id="{931F4900-9F27-4303-BC0E-E5427865B1EA}"/>
              </a:ext>
            </a:extLst>
          </p:cNvPr>
          <p:cNvSpPr txBox="1">
            <a:spLocks noChangeArrowheads="1"/>
          </p:cNvSpPr>
          <p:nvPr/>
        </p:nvSpPr>
        <p:spPr bwMode="auto">
          <a:xfrm>
            <a:off x="7020272" y="1186939"/>
            <a:ext cx="175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S2</a:t>
            </a:r>
          </a:p>
        </p:txBody>
      </p:sp>
      <p:sp>
        <p:nvSpPr>
          <p:cNvPr id="33817" name="Text Box 10">
            <a:extLst>
              <a:ext uri="{FF2B5EF4-FFF2-40B4-BE49-F238E27FC236}">
                <a16:creationId xmlns:a16="http://schemas.microsoft.com/office/drawing/2014/main" id="{CCCE163E-6D59-42BB-BCCF-606105D2CEC0}"/>
              </a:ext>
            </a:extLst>
          </p:cNvPr>
          <p:cNvSpPr txBox="1">
            <a:spLocks noChangeArrowheads="1"/>
          </p:cNvSpPr>
          <p:nvPr/>
        </p:nvSpPr>
        <p:spPr bwMode="auto">
          <a:xfrm>
            <a:off x="3491880" y="2027536"/>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33829" name="Line 27">
            <a:extLst>
              <a:ext uri="{FF2B5EF4-FFF2-40B4-BE49-F238E27FC236}">
                <a16:creationId xmlns:a16="http://schemas.microsoft.com/office/drawing/2014/main" id="{273BD62E-9F1C-44B4-8488-3881A3D76E7F}"/>
              </a:ext>
            </a:extLst>
          </p:cNvPr>
          <p:cNvSpPr>
            <a:spLocks noChangeShapeType="1"/>
          </p:cNvSpPr>
          <p:nvPr/>
        </p:nvSpPr>
        <p:spPr bwMode="auto">
          <a:xfrm flipH="1">
            <a:off x="1835016" y="717848"/>
            <a:ext cx="2609736" cy="59816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0" name="Line 28">
            <a:extLst>
              <a:ext uri="{FF2B5EF4-FFF2-40B4-BE49-F238E27FC236}">
                <a16:creationId xmlns:a16="http://schemas.microsoft.com/office/drawing/2014/main" id="{24994A9E-9051-4E2A-B3C5-1AA6EECDE583}"/>
              </a:ext>
            </a:extLst>
          </p:cNvPr>
          <p:cNvSpPr>
            <a:spLocks noChangeShapeType="1"/>
          </p:cNvSpPr>
          <p:nvPr/>
        </p:nvSpPr>
        <p:spPr bwMode="auto">
          <a:xfrm>
            <a:off x="4444752" y="717848"/>
            <a:ext cx="0" cy="6096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1" name="Line 29">
            <a:extLst>
              <a:ext uri="{FF2B5EF4-FFF2-40B4-BE49-F238E27FC236}">
                <a16:creationId xmlns:a16="http://schemas.microsoft.com/office/drawing/2014/main" id="{D81573FB-B35F-4650-B5D8-0DBF01B55049}"/>
              </a:ext>
            </a:extLst>
          </p:cNvPr>
          <p:cNvSpPr>
            <a:spLocks noChangeShapeType="1"/>
          </p:cNvSpPr>
          <p:nvPr/>
        </p:nvSpPr>
        <p:spPr bwMode="auto">
          <a:xfrm>
            <a:off x="4444752" y="724880"/>
            <a:ext cx="2864228" cy="571597"/>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5" name="Line 33">
            <a:extLst>
              <a:ext uri="{FF2B5EF4-FFF2-40B4-BE49-F238E27FC236}">
                <a16:creationId xmlns:a16="http://schemas.microsoft.com/office/drawing/2014/main" id="{28A5F3F8-E7CF-42E5-86C4-189B8836A7AE}"/>
              </a:ext>
            </a:extLst>
          </p:cNvPr>
          <p:cNvSpPr>
            <a:spLocks noChangeShapeType="1"/>
          </p:cNvSpPr>
          <p:nvPr/>
        </p:nvSpPr>
        <p:spPr bwMode="auto">
          <a:xfrm>
            <a:off x="4533528" y="1632248"/>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6" name="Line 34">
            <a:extLst>
              <a:ext uri="{FF2B5EF4-FFF2-40B4-BE49-F238E27FC236}">
                <a16:creationId xmlns:a16="http://schemas.microsoft.com/office/drawing/2014/main" id="{92DCE9BE-394E-497C-B298-15FE7EF22998}"/>
              </a:ext>
            </a:extLst>
          </p:cNvPr>
          <p:cNvSpPr>
            <a:spLocks noChangeShapeType="1"/>
          </p:cNvSpPr>
          <p:nvPr/>
        </p:nvSpPr>
        <p:spPr bwMode="auto">
          <a:xfrm flipH="1">
            <a:off x="3923928" y="1632248"/>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7" name="Line 35">
            <a:extLst>
              <a:ext uri="{FF2B5EF4-FFF2-40B4-BE49-F238E27FC236}">
                <a16:creationId xmlns:a16="http://schemas.microsoft.com/office/drawing/2014/main" id="{9496B35F-89B9-413F-AB37-93A8B5FE5123}"/>
              </a:ext>
            </a:extLst>
          </p:cNvPr>
          <p:cNvSpPr>
            <a:spLocks noChangeShapeType="1"/>
          </p:cNvSpPr>
          <p:nvPr/>
        </p:nvSpPr>
        <p:spPr bwMode="auto">
          <a:xfrm>
            <a:off x="4548460" y="1656061"/>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8" name="Line 36">
            <a:extLst>
              <a:ext uri="{FF2B5EF4-FFF2-40B4-BE49-F238E27FC236}">
                <a16:creationId xmlns:a16="http://schemas.microsoft.com/office/drawing/2014/main" id="{ACBEA413-FD6D-48ED-BAD6-34ED116BFEAE}"/>
              </a:ext>
            </a:extLst>
          </p:cNvPr>
          <p:cNvSpPr>
            <a:spLocks noChangeShapeType="1"/>
          </p:cNvSpPr>
          <p:nvPr/>
        </p:nvSpPr>
        <p:spPr bwMode="auto">
          <a:xfrm flipH="1">
            <a:off x="4309864" y="1656062"/>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33839" name="Line 37">
            <a:extLst>
              <a:ext uri="{FF2B5EF4-FFF2-40B4-BE49-F238E27FC236}">
                <a16:creationId xmlns:a16="http://schemas.microsoft.com/office/drawing/2014/main" id="{9316FA98-1402-4E69-ACC6-03577E6D8DDF}"/>
              </a:ext>
            </a:extLst>
          </p:cNvPr>
          <p:cNvSpPr>
            <a:spLocks noChangeShapeType="1"/>
          </p:cNvSpPr>
          <p:nvPr/>
        </p:nvSpPr>
        <p:spPr bwMode="auto">
          <a:xfrm>
            <a:off x="4546104" y="1629852"/>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52" name="灯片编号占位符 51">
            <a:extLst>
              <a:ext uri="{FF2B5EF4-FFF2-40B4-BE49-F238E27FC236}">
                <a16:creationId xmlns:a16="http://schemas.microsoft.com/office/drawing/2014/main" id="{6B62B7C3-D716-4D14-8B3F-5DC80D78F5D8}"/>
              </a:ext>
            </a:extLst>
          </p:cNvPr>
          <p:cNvSpPr>
            <a:spLocks noGrp="1"/>
          </p:cNvSpPr>
          <p:nvPr>
            <p:ph type="sldNum" sz="quarter" idx="11"/>
          </p:nvPr>
        </p:nvSpPr>
        <p:spPr>
          <a:xfrm>
            <a:off x="6800850" y="6381750"/>
            <a:ext cx="2133600" cy="365125"/>
          </a:xfrm>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D6B7ED8-C809-4982-91CF-6024BFEA6EB4}" type="slidenum">
              <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zh-CN" altLang="en-US" sz="1200" b="0" i="0" u="none" strike="noStrike" kern="1200" cap="none" spc="0" normalizeH="0" baseline="0" noProof="0">
              <a:ln>
                <a:noFill/>
              </a:ln>
              <a:solidFill>
                <a:srgbClr val="898989"/>
              </a:solidFill>
              <a:effectLst/>
              <a:uLnTx/>
              <a:uFillTx/>
              <a:latin typeface="Calibri" panose="020F0502020204030204" pitchFamily="34" charset="0"/>
              <a:ea typeface="宋体" panose="02010600030101010101" pitchFamily="2" charset="-122"/>
              <a:cs typeface="+mn-cs"/>
            </a:endParaRPr>
          </a:p>
        </p:txBody>
      </p:sp>
      <p:sp>
        <p:nvSpPr>
          <p:cNvPr id="6" name="矩形 5">
            <a:extLst>
              <a:ext uri="{FF2B5EF4-FFF2-40B4-BE49-F238E27FC236}">
                <a16:creationId xmlns:a16="http://schemas.microsoft.com/office/drawing/2014/main" id="{E7F90C0A-512B-48B4-8365-6059F6A497AD}"/>
              </a:ext>
            </a:extLst>
          </p:cNvPr>
          <p:cNvSpPr/>
          <p:nvPr/>
        </p:nvSpPr>
        <p:spPr>
          <a:xfrm>
            <a:off x="4133871" y="2087052"/>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6" name="Text Box 10">
            <a:extLst>
              <a:ext uri="{FF2B5EF4-FFF2-40B4-BE49-F238E27FC236}">
                <a16:creationId xmlns:a16="http://schemas.microsoft.com/office/drawing/2014/main" id="{45D05536-C11C-4869-8891-0864484D7050}"/>
              </a:ext>
            </a:extLst>
          </p:cNvPr>
          <p:cNvSpPr txBox="1">
            <a:spLocks noChangeArrowheads="1"/>
          </p:cNvSpPr>
          <p:nvPr/>
        </p:nvSpPr>
        <p:spPr bwMode="auto">
          <a:xfrm>
            <a:off x="4458072" y="2034208"/>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57" name="矩形 56">
            <a:extLst>
              <a:ext uri="{FF2B5EF4-FFF2-40B4-BE49-F238E27FC236}">
                <a16:creationId xmlns:a16="http://schemas.microsoft.com/office/drawing/2014/main" id="{ED6C6B5C-865C-4CF7-808B-0A827C848A57}"/>
              </a:ext>
            </a:extLst>
          </p:cNvPr>
          <p:cNvSpPr/>
          <p:nvPr/>
        </p:nvSpPr>
        <p:spPr>
          <a:xfrm>
            <a:off x="5148064" y="2087052"/>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8" name="Text Box 10">
            <a:extLst>
              <a:ext uri="{FF2B5EF4-FFF2-40B4-BE49-F238E27FC236}">
                <a16:creationId xmlns:a16="http://schemas.microsoft.com/office/drawing/2014/main" id="{B6336D47-7EDB-4D40-A4BF-7C64A56DAE09}"/>
              </a:ext>
            </a:extLst>
          </p:cNvPr>
          <p:cNvSpPr txBox="1">
            <a:spLocks noChangeArrowheads="1"/>
          </p:cNvSpPr>
          <p:nvPr/>
        </p:nvSpPr>
        <p:spPr bwMode="auto">
          <a:xfrm>
            <a:off x="5396135" y="2034208"/>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a:t>
            </a:r>
          </a:p>
        </p:txBody>
      </p:sp>
      <p:sp>
        <p:nvSpPr>
          <p:cNvPr id="59" name="Text Box 10">
            <a:extLst>
              <a:ext uri="{FF2B5EF4-FFF2-40B4-BE49-F238E27FC236}">
                <a16:creationId xmlns:a16="http://schemas.microsoft.com/office/drawing/2014/main" id="{28FDE2DC-0CB2-44F2-88BC-2046E4AEB824}"/>
              </a:ext>
            </a:extLst>
          </p:cNvPr>
          <p:cNvSpPr txBox="1">
            <a:spLocks noChangeArrowheads="1"/>
          </p:cNvSpPr>
          <p:nvPr/>
        </p:nvSpPr>
        <p:spPr bwMode="auto">
          <a:xfrm>
            <a:off x="6322642" y="2009533"/>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id1(x)</a:t>
            </a:r>
          </a:p>
        </p:txBody>
      </p:sp>
      <p:sp>
        <p:nvSpPr>
          <p:cNvPr id="60" name="Line 33">
            <a:extLst>
              <a:ext uri="{FF2B5EF4-FFF2-40B4-BE49-F238E27FC236}">
                <a16:creationId xmlns:a16="http://schemas.microsoft.com/office/drawing/2014/main" id="{127C3590-C5E6-45BB-A6BA-2074FFD08F93}"/>
              </a:ext>
            </a:extLst>
          </p:cNvPr>
          <p:cNvSpPr>
            <a:spLocks noChangeShapeType="1"/>
          </p:cNvSpPr>
          <p:nvPr/>
        </p:nvSpPr>
        <p:spPr bwMode="auto">
          <a:xfrm>
            <a:off x="7364290" y="1614245"/>
            <a:ext cx="787152" cy="454804"/>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1" name="Line 34">
            <a:extLst>
              <a:ext uri="{FF2B5EF4-FFF2-40B4-BE49-F238E27FC236}">
                <a16:creationId xmlns:a16="http://schemas.microsoft.com/office/drawing/2014/main" id="{ADE0DA1C-734A-4122-BBAB-BC72C24AF01C}"/>
              </a:ext>
            </a:extLst>
          </p:cNvPr>
          <p:cNvSpPr>
            <a:spLocks noChangeShapeType="1"/>
          </p:cNvSpPr>
          <p:nvPr/>
        </p:nvSpPr>
        <p:spPr bwMode="auto">
          <a:xfrm flipH="1">
            <a:off x="6754690" y="1614245"/>
            <a:ext cx="6096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2" name="Line 35">
            <a:extLst>
              <a:ext uri="{FF2B5EF4-FFF2-40B4-BE49-F238E27FC236}">
                <a16:creationId xmlns:a16="http://schemas.microsoft.com/office/drawing/2014/main" id="{5B4810B7-F344-4EFF-9C79-29C89BBDB03D}"/>
              </a:ext>
            </a:extLst>
          </p:cNvPr>
          <p:cNvSpPr>
            <a:spLocks noChangeShapeType="1"/>
          </p:cNvSpPr>
          <p:nvPr/>
        </p:nvSpPr>
        <p:spPr bwMode="auto">
          <a:xfrm>
            <a:off x="7379222" y="1638058"/>
            <a:ext cx="264716" cy="457199"/>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3" name="Line 36">
            <a:extLst>
              <a:ext uri="{FF2B5EF4-FFF2-40B4-BE49-F238E27FC236}">
                <a16:creationId xmlns:a16="http://schemas.microsoft.com/office/drawing/2014/main" id="{719DFD36-9F67-4BCF-865E-8D064A2B6918}"/>
              </a:ext>
            </a:extLst>
          </p:cNvPr>
          <p:cNvSpPr>
            <a:spLocks noChangeShapeType="1"/>
          </p:cNvSpPr>
          <p:nvPr/>
        </p:nvSpPr>
        <p:spPr bwMode="auto">
          <a:xfrm flipH="1">
            <a:off x="7140626" y="1638059"/>
            <a:ext cx="223664" cy="442888"/>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4" name="Line 37">
            <a:extLst>
              <a:ext uri="{FF2B5EF4-FFF2-40B4-BE49-F238E27FC236}">
                <a16:creationId xmlns:a16="http://schemas.microsoft.com/office/drawing/2014/main" id="{ABA99FEA-508A-4CD7-BE26-696080A2EA95}"/>
              </a:ext>
            </a:extLst>
          </p:cNvPr>
          <p:cNvSpPr>
            <a:spLocks noChangeShapeType="1"/>
          </p:cNvSpPr>
          <p:nvPr/>
        </p:nvSpPr>
        <p:spPr bwMode="auto">
          <a:xfrm>
            <a:off x="7376866" y="1611849"/>
            <a:ext cx="1270248" cy="519113"/>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65" name="矩形 64">
            <a:extLst>
              <a:ext uri="{FF2B5EF4-FFF2-40B4-BE49-F238E27FC236}">
                <a16:creationId xmlns:a16="http://schemas.microsoft.com/office/drawing/2014/main" id="{84179539-96E9-4A80-A8EF-41D7FA2DABA4}"/>
              </a:ext>
            </a:extLst>
          </p:cNvPr>
          <p:cNvSpPr/>
          <p:nvPr/>
        </p:nvSpPr>
        <p:spPr>
          <a:xfrm>
            <a:off x="6964633" y="2069049"/>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6" name="Text Box 10">
            <a:extLst>
              <a:ext uri="{FF2B5EF4-FFF2-40B4-BE49-F238E27FC236}">
                <a16:creationId xmlns:a16="http://schemas.microsoft.com/office/drawing/2014/main" id="{54E3EA5E-893F-4B59-A6DB-DEC7F8F70511}"/>
              </a:ext>
            </a:extLst>
          </p:cNvPr>
          <p:cNvSpPr txBox="1">
            <a:spLocks noChangeArrowheads="1"/>
          </p:cNvSpPr>
          <p:nvPr/>
        </p:nvSpPr>
        <p:spPr bwMode="auto">
          <a:xfrm>
            <a:off x="7288834" y="2016205"/>
            <a:ext cx="7620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id2(x)</a:t>
            </a:r>
          </a:p>
        </p:txBody>
      </p:sp>
      <p:sp>
        <p:nvSpPr>
          <p:cNvPr id="67" name="矩形 66">
            <a:extLst>
              <a:ext uri="{FF2B5EF4-FFF2-40B4-BE49-F238E27FC236}">
                <a16:creationId xmlns:a16="http://schemas.microsoft.com/office/drawing/2014/main" id="{2A52534C-18F7-44A5-AC43-02BB14BB6D5F}"/>
              </a:ext>
            </a:extLst>
          </p:cNvPr>
          <p:cNvSpPr/>
          <p:nvPr/>
        </p:nvSpPr>
        <p:spPr>
          <a:xfrm>
            <a:off x="7978826" y="2069049"/>
            <a:ext cx="394660"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68" name="Text Box 10">
            <a:extLst>
              <a:ext uri="{FF2B5EF4-FFF2-40B4-BE49-F238E27FC236}">
                <a16:creationId xmlns:a16="http://schemas.microsoft.com/office/drawing/2014/main" id="{60BD67C1-78F3-4465-99C3-30ADA4F9CCCE}"/>
              </a:ext>
            </a:extLst>
          </p:cNvPr>
          <p:cNvSpPr txBox="1">
            <a:spLocks noChangeArrowheads="1"/>
          </p:cNvSpPr>
          <p:nvPr/>
        </p:nvSpPr>
        <p:spPr bwMode="auto">
          <a:xfrm>
            <a:off x="8226897" y="2016205"/>
            <a:ext cx="95361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num(100)</a:t>
            </a:r>
          </a:p>
        </p:txBody>
      </p:sp>
      <p:sp>
        <p:nvSpPr>
          <p:cNvPr id="69" name="Text Box 8">
            <a:extLst>
              <a:ext uri="{FF2B5EF4-FFF2-40B4-BE49-F238E27FC236}">
                <a16:creationId xmlns:a16="http://schemas.microsoft.com/office/drawing/2014/main" id="{40BD0F79-88B4-4F46-801A-AF4807DC20B1}"/>
              </a:ext>
            </a:extLst>
          </p:cNvPr>
          <p:cNvSpPr txBox="1">
            <a:spLocks noChangeArrowheads="1"/>
          </p:cNvSpPr>
          <p:nvPr/>
        </p:nvSpPr>
        <p:spPr bwMode="auto">
          <a:xfrm>
            <a:off x="1653952" y="1278378"/>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a:t>
            </a:r>
          </a:p>
        </p:txBody>
      </p:sp>
      <p:sp>
        <p:nvSpPr>
          <p:cNvPr id="70" name="Text Box 10">
            <a:extLst>
              <a:ext uri="{FF2B5EF4-FFF2-40B4-BE49-F238E27FC236}">
                <a16:creationId xmlns:a16="http://schemas.microsoft.com/office/drawing/2014/main" id="{C3210C88-5377-48CD-9944-F35ECB035DEB}"/>
              </a:ext>
            </a:extLst>
          </p:cNvPr>
          <p:cNvSpPr txBox="1">
            <a:spLocks noChangeArrowheads="1"/>
          </p:cNvSpPr>
          <p:nvPr/>
        </p:nvSpPr>
        <p:spPr bwMode="auto">
          <a:xfrm>
            <a:off x="511696" y="2207066"/>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E1</a:t>
            </a:r>
          </a:p>
        </p:txBody>
      </p:sp>
      <p:sp>
        <p:nvSpPr>
          <p:cNvPr id="71" name="Text Box 11">
            <a:extLst>
              <a:ext uri="{FF2B5EF4-FFF2-40B4-BE49-F238E27FC236}">
                <a16:creationId xmlns:a16="http://schemas.microsoft.com/office/drawing/2014/main" id="{914C987D-DCF9-4650-85A5-54C0EDE38A6C}"/>
              </a:ext>
            </a:extLst>
          </p:cNvPr>
          <p:cNvSpPr txBox="1">
            <a:spLocks noChangeArrowheads="1"/>
          </p:cNvSpPr>
          <p:nvPr/>
        </p:nvSpPr>
        <p:spPr bwMode="auto">
          <a:xfrm>
            <a:off x="1403648" y="2192778"/>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and</a:t>
            </a:r>
          </a:p>
        </p:txBody>
      </p:sp>
      <p:sp>
        <p:nvSpPr>
          <p:cNvPr id="72" name="Text Box 12">
            <a:extLst>
              <a:ext uri="{FF2B5EF4-FFF2-40B4-BE49-F238E27FC236}">
                <a16:creationId xmlns:a16="http://schemas.microsoft.com/office/drawing/2014/main" id="{10837F5A-EE04-4B9F-8A8F-5B43ECE49582}"/>
              </a:ext>
            </a:extLst>
          </p:cNvPr>
          <p:cNvSpPr txBox="1">
            <a:spLocks noChangeArrowheads="1"/>
          </p:cNvSpPr>
          <p:nvPr/>
        </p:nvSpPr>
        <p:spPr bwMode="auto">
          <a:xfrm>
            <a:off x="2340496" y="2207066"/>
            <a:ext cx="68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E2</a:t>
            </a:r>
          </a:p>
        </p:txBody>
      </p:sp>
      <p:sp>
        <p:nvSpPr>
          <p:cNvPr id="73" name="Text Box 13">
            <a:extLst>
              <a:ext uri="{FF2B5EF4-FFF2-40B4-BE49-F238E27FC236}">
                <a16:creationId xmlns:a16="http://schemas.microsoft.com/office/drawing/2014/main" id="{C8787E29-8587-4E7A-AA74-9BBA1AF0BEAF}"/>
              </a:ext>
            </a:extLst>
          </p:cNvPr>
          <p:cNvSpPr txBox="1">
            <a:spLocks noChangeArrowheads="1"/>
          </p:cNvSpPr>
          <p:nvPr/>
        </p:nvSpPr>
        <p:spPr bwMode="auto">
          <a:xfrm>
            <a:off x="-36512" y="3045266"/>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id1(c)</a:t>
            </a:r>
          </a:p>
        </p:txBody>
      </p:sp>
      <p:sp>
        <p:nvSpPr>
          <p:cNvPr id="74" name="Text Box 14">
            <a:extLst>
              <a:ext uri="{FF2B5EF4-FFF2-40B4-BE49-F238E27FC236}">
                <a16:creationId xmlns:a16="http://schemas.microsoft.com/office/drawing/2014/main" id="{AEA89769-F7F5-47FF-969D-44E6FA9AAB49}"/>
              </a:ext>
            </a:extLst>
          </p:cNvPr>
          <p:cNvSpPr txBox="1">
            <a:spLocks noChangeArrowheads="1"/>
          </p:cNvSpPr>
          <p:nvPr/>
        </p:nvSpPr>
        <p:spPr bwMode="auto">
          <a:xfrm>
            <a:off x="2518059" y="3060323"/>
            <a:ext cx="508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&lt;</a:t>
            </a:r>
          </a:p>
        </p:txBody>
      </p:sp>
      <p:sp>
        <p:nvSpPr>
          <p:cNvPr id="77" name="Line 25">
            <a:extLst>
              <a:ext uri="{FF2B5EF4-FFF2-40B4-BE49-F238E27FC236}">
                <a16:creationId xmlns:a16="http://schemas.microsoft.com/office/drawing/2014/main" id="{083E056A-49FB-460F-A20F-A16C0BECCB63}"/>
              </a:ext>
            </a:extLst>
          </p:cNvPr>
          <p:cNvSpPr>
            <a:spLocks noChangeShapeType="1"/>
          </p:cNvSpPr>
          <p:nvPr/>
        </p:nvSpPr>
        <p:spPr bwMode="auto">
          <a:xfrm flipH="1">
            <a:off x="892696" y="1811778"/>
            <a:ext cx="990600" cy="3810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8" name="Line 26">
            <a:extLst>
              <a:ext uri="{FF2B5EF4-FFF2-40B4-BE49-F238E27FC236}">
                <a16:creationId xmlns:a16="http://schemas.microsoft.com/office/drawing/2014/main" id="{2B3B41F8-B582-4D10-B402-12F3E2474419}"/>
              </a:ext>
            </a:extLst>
          </p:cNvPr>
          <p:cNvSpPr>
            <a:spLocks noChangeShapeType="1"/>
          </p:cNvSpPr>
          <p:nvPr/>
        </p:nvSpPr>
        <p:spPr bwMode="auto">
          <a:xfrm>
            <a:off x="1883296" y="1811778"/>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79" name="Line 27">
            <a:extLst>
              <a:ext uri="{FF2B5EF4-FFF2-40B4-BE49-F238E27FC236}">
                <a16:creationId xmlns:a16="http://schemas.microsoft.com/office/drawing/2014/main" id="{D032C1D8-B47D-4352-8299-FF43D03BD38F}"/>
              </a:ext>
            </a:extLst>
          </p:cNvPr>
          <p:cNvSpPr>
            <a:spLocks noChangeShapeType="1"/>
          </p:cNvSpPr>
          <p:nvPr/>
        </p:nvSpPr>
        <p:spPr bwMode="auto">
          <a:xfrm>
            <a:off x="1883296" y="1811778"/>
            <a:ext cx="838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0" name="Line 28">
            <a:extLst>
              <a:ext uri="{FF2B5EF4-FFF2-40B4-BE49-F238E27FC236}">
                <a16:creationId xmlns:a16="http://schemas.microsoft.com/office/drawing/2014/main" id="{431FD141-2D7D-43A7-B905-5404AA1599A1}"/>
              </a:ext>
            </a:extLst>
          </p:cNvPr>
          <p:cNvSpPr>
            <a:spLocks noChangeShapeType="1"/>
          </p:cNvSpPr>
          <p:nvPr/>
        </p:nvSpPr>
        <p:spPr bwMode="auto">
          <a:xfrm>
            <a:off x="816496" y="2649978"/>
            <a:ext cx="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1" name="Line 29">
            <a:extLst>
              <a:ext uri="{FF2B5EF4-FFF2-40B4-BE49-F238E27FC236}">
                <a16:creationId xmlns:a16="http://schemas.microsoft.com/office/drawing/2014/main" id="{8D7A147B-E53A-4792-9E0F-EE581CFB7E4D}"/>
              </a:ext>
            </a:extLst>
          </p:cNvPr>
          <p:cNvSpPr>
            <a:spLocks noChangeShapeType="1"/>
          </p:cNvSpPr>
          <p:nvPr/>
        </p:nvSpPr>
        <p:spPr bwMode="auto">
          <a:xfrm flipH="1">
            <a:off x="283096" y="2649978"/>
            <a:ext cx="5334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2" name="Line 30">
            <a:extLst>
              <a:ext uri="{FF2B5EF4-FFF2-40B4-BE49-F238E27FC236}">
                <a16:creationId xmlns:a16="http://schemas.microsoft.com/office/drawing/2014/main" id="{B55D4429-01F0-4C3D-878C-CA87623DC9B1}"/>
              </a:ext>
            </a:extLst>
          </p:cNvPr>
          <p:cNvSpPr>
            <a:spLocks noChangeShapeType="1"/>
          </p:cNvSpPr>
          <p:nvPr/>
        </p:nvSpPr>
        <p:spPr bwMode="auto">
          <a:xfrm>
            <a:off x="816496" y="2649978"/>
            <a:ext cx="457200" cy="4572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3" name="Line 31">
            <a:extLst>
              <a:ext uri="{FF2B5EF4-FFF2-40B4-BE49-F238E27FC236}">
                <a16:creationId xmlns:a16="http://schemas.microsoft.com/office/drawing/2014/main" id="{8BC5E3D4-F44F-4D5C-BEAE-AB7A7B410A64}"/>
              </a:ext>
            </a:extLst>
          </p:cNvPr>
          <p:cNvSpPr>
            <a:spLocks noChangeShapeType="1"/>
          </p:cNvSpPr>
          <p:nvPr/>
        </p:nvSpPr>
        <p:spPr bwMode="auto">
          <a:xfrm>
            <a:off x="2721496" y="2649978"/>
            <a:ext cx="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4" name="Line 32">
            <a:extLst>
              <a:ext uri="{FF2B5EF4-FFF2-40B4-BE49-F238E27FC236}">
                <a16:creationId xmlns:a16="http://schemas.microsoft.com/office/drawing/2014/main" id="{2B0D739E-DBFD-4955-ADC3-FF0EFD4BE8BE}"/>
              </a:ext>
            </a:extLst>
          </p:cNvPr>
          <p:cNvSpPr>
            <a:spLocks noChangeShapeType="1"/>
          </p:cNvSpPr>
          <p:nvPr/>
        </p:nvSpPr>
        <p:spPr bwMode="auto">
          <a:xfrm flipH="1">
            <a:off x="2340496" y="2649978"/>
            <a:ext cx="3810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5" name="Line 33">
            <a:extLst>
              <a:ext uri="{FF2B5EF4-FFF2-40B4-BE49-F238E27FC236}">
                <a16:creationId xmlns:a16="http://schemas.microsoft.com/office/drawing/2014/main" id="{1CC5A2B8-4915-472F-968C-A808FBDF5D6E}"/>
              </a:ext>
            </a:extLst>
          </p:cNvPr>
          <p:cNvSpPr>
            <a:spLocks noChangeShapeType="1"/>
          </p:cNvSpPr>
          <p:nvPr/>
        </p:nvSpPr>
        <p:spPr bwMode="auto">
          <a:xfrm>
            <a:off x="2721496" y="2649978"/>
            <a:ext cx="457200" cy="533400"/>
          </a:xfrm>
          <a:prstGeom prst="line">
            <a:avLst/>
          </a:prstGeom>
          <a:noFill/>
          <a:ln w="254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177AA57C-9C87-4EF6-BFA5-C0C292763416}"/>
              </a:ext>
            </a:extLst>
          </p:cNvPr>
          <p:cNvSpPr/>
          <p:nvPr/>
        </p:nvSpPr>
        <p:spPr>
          <a:xfrm>
            <a:off x="634394" y="3040121"/>
            <a:ext cx="364202"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&lt;</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8" name="Text Box 13">
            <a:extLst>
              <a:ext uri="{FF2B5EF4-FFF2-40B4-BE49-F238E27FC236}">
                <a16:creationId xmlns:a16="http://schemas.microsoft.com/office/drawing/2014/main" id="{1396FDF9-E588-4750-8279-7F4603FCDBE0}"/>
              </a:ext>
            </a:extLst>
          </p:cNvPr>
          <p:cNvSpPr txBox="1">
            <a:spLocks noChangeArrowheads="1"/>
          </p:cNvSpPr>
          <p:nvPr/>
        </p:nvSpPr>
        <p:spPr bwMode="auto">
          <a:xfrm>
            <a:off x="963587" y="3060323"/>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id2(d)</a:t>
            </a:r>
          </a:p>
        </p:txBody>
      </p:sp>
      <p:sp>
        <p:nvSpPr>
          <p:cNvPr id="89" name="Text Box 13">
            <a:extLst>
              <a:ext uri="{FF2B5EF4-FFF2-40B4-BE49-F238E27FC236}">
                <a16:creationId xmlns:a16="http://schemas.microsoft.com/office/drawing/2014/main" id="{A20627D9-123A-46B6-8ABB-C0F56A39E34B}"/>
              </a:ext>
            </a:extLst>
          </p:cNvPr>
          <p:cNvSpPr txBox="1">
            <a:spLocks noChangeArrowheads="1"/>
          </p:cNvSpPr>
          <p:nvPr/>
        </p:nvSpPr>
        <p:spPr bwMode="auto">
          <a:xfrm>
            <a:off x="1907704" y="3042320"/>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id1(e)</a:t>
            </a:r>
          </a:p>
        </p:txBody>
      </p:sp>
      <p:sp>
        <p:nvSpPr>
          <p:cNvPr id="90" name="Text Box 13">
            <a:extLst>
              <a:ext uri="{FF2B5EF4-FFF2-40B4-BE49-F238E27FC236}">
                <a16:creationId xmlns:a16="http://schemas.microsoft.com/office/drawing/2014/main" id="{CCFF1C25-D465-41F3-96BD-63129B876F4D}"/>
              </a:ext>
            </a:extLst>
          </p:cNvPr>
          <p:cNvSpPr txBox="1">
            <a:spLocks noChangeArrowheads="1"/>
          </p:cNvSpPr>
          <p:nvPr/>
        </p:nvSpPr>
        <p:spPr bwMode="auto">
          <a:xfrm>
            <a:off x="2843808" y="3060323"/>
            <a:ext cx="80010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ts val="0"/>
              </a:spcAft>
              <a:buClrTx/>
              <a:buSzTx/>
              <a:buFontTx/>
              <a:buNone/>
              <a:tabLst/>
              <a:defRPr/>
            </a:pP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id2(f)</a:t>
            </a:r>
          </a:p>
        </p:txBody>
      </p:sp>
      <p:sp>
        <p:nvSpPr>
          <p:cNvPr id="2" name="矩形 1">
            <a:extLst>
              <a:ext uri="{FF2B5EF4-FFF2-40B4-BE49-F238E27FC236}">
                <a16:creationId xmlns:a16="http://schemas.microsoft.com/office/drawing/2014/main" id="{007CC834-0D5C-442B-8F6E-AD2AD46BF6A5}"/>
              </a:ext>
            </a:extLst>
          </p:cNvPr>
          <p:cNvSpPr/>
          <p:nvPr/>
        </p:nvSpPr>
        <p:spPr>
          <a:xfrm>
            <a:off x="312653" y="44624"/>
            <a:ext cx="6488189"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1" i="0" u="none" strike="noStrike" kern="1200" cap="none" spc="0" normalizeH="0" baseline="0" noProof="0" dirty="0">
                <a:ln>
                  <a:noFill/>
                </a:ln>
                <a:solidFill>
                  <a:srgbClr val="FF0000"/>
                </a:solidFill>
                <a:effectLst/>
                <a:uLnTx/>
                <a:uFillTx/>
                <a:latin typeface="Calibri"/>
                <a:ea typeface="宋体" panose="02010600030101010101" pitchFamily="2" charset="-122"/>
                <a:cs typeface="+mn-cs"/>
              </a:rPr>
              <a:t>Calculate the synthetic attribute ‘code’</a:t>
            </a:r>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50" name="Text Box 17">
            <a:extLst>
              <a:ext uri="{FF2B5EF4-FFF2-40B4-BE49-F238E27FC236}">
                <a16:creationId xmlns:a16="http://schemas.microsoft.com/office/drawing/2014/main" id="{DDE3C96D-7DB4-4B28-A4DA-59C2B8C80D5E}"/>
              </a:ext>
            </a:extLst>
          </p:cNvPr>
          <p:cNvSpPr txBox="1">
            <a:spLocks noChangeArrowheads="1"/>
          </p:cNvSpPr>
          <p:nvPr/>
        </p:nvSpPr>
        <p:spPr bwMode="auto">
          <a:xfrm>
            <a:off x="5345394" y="328098"/>
            <a:ext cx="209391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wrap="squar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if-</a:t>
            </a: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stmt.next</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=L1</a:t>
            </a:r>
          </a:p>
        </p:txBody>
      </p:sp>
      <p:sp>
        <p:nvSpPr>
          <p:cNvPr id="54" name="Text Box 18">
            <a:extLst>
              <a:ext uri="{FF2B5EF4-FFF2-40B4-BE49-F238E27FC236}">
                <a16:creationId xmlns:a16="http://schemas.microsoft.com/office/drawing/2014/main" id="{B38C9ED3-947F-4F52-AFBB-BB0B187AC86B}"/>
              </a:ext>
            </a:extLst>
          </p:cNvPr>
          <p:cNvSpPr txBox="1">
            <a:spLocks noChangeArrowheads="1"/>
          </p:cNvSpPr>
          <p:nvPr/>
        </p:nvSpPr>
        <p:spPr bwMode="auto">
          <a:xfrm>
            <a:off x="467544" y="993354"/>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E.true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err="1">
                <a:ln>
                  <a:noFill/>
                </a:ln>
                <a:solidFill>
                  <a:srgbClr val="FF0000"/>
                </a:solidFill>
                <a:effectLst/>
                <a:uLnTx/>
                <a:uFillTx/>
                <a:latin typeface="Arial" panose="020B0604020202020204" pitchFamily="34" charset="0"/>
                <a:ea typeface="宋体" panose="02010600030101010101" pitchFamily="2" charset="-122"/>
                <a:cs typeface="+mn-cs"/>
              </a:rPr>
              <a:t>E.false</a:t>
            </a: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=L3</a:t>
            </a:r>
          </a:p>
        </p:txBody>
      </p:sp>
      <p:sp>
        <p:nvSpPr>
          <p:cNvPr id="55" name="Text Box 18">
            <a:extLst>
              <a:ext uri="{FF2B5EF4-FFF2-40B4-BE49-F238E27FC236}">
                <a16:creationId xmlns:a16="http://schemas.microsoft.com/office/drawing/2014/main" id="{B4729EB9-B2FA-4CD0-828D-4C75131A7F73}"/>
              </a:ext>
            </a:extLst>
          </p:cNvPr>
          <p:cNvSpPr txBox="1">
            <a:spLocks noChangeArrowheads="1"/>
          </p:cNvSpPr>
          <p:nvPr/>
        </p:nvSpPr>
        <p:spPr bwMode="auto">
          <a:xfrm>
            <a:off x="947192" y="2073474"/>
            <a:ext cx="1752600"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E1.true=L4</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E1.false=L3</a:t>
            </a:r>
          </a:p>
        </p:txBody>
      </p:sp>
      <p:sp>
        <p:nvSpPr>
          <p:cNvPr id="75" name="Text Box 18">
            <a:extLst>
              <a:ext uri="{FF2B5EF4-FFF2-40B4-BE49-F238E27FC236}">
                <a16:creationId xmlns:a16="http://schemas.microsoft.com/office/drawing/2014/main" id="{69893F29-9210-4CFB-A89C-31414EC8C235}"/>
              </a:ext>
            </a:extLst>
          </p:cNvPr>
          <p:cNvSpPr txBox="1">
            <a:spLocks noChangeArrowheads="1"/>
          </p:cNvSpPr>
          <p:nvPr/>
        </p:nvSpPr>
        <p:spPr bwMode="auto">
          <a:xfrm>
            <a:off x="2819400" y="2139544"/>
            <a:ext cx="1752600" cy="78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E2.true=L2</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E2.false=L3</a:t>
            </a:r>
          </a:p>
        </p:txBody>
      </p:sp>
      <p:sp>
        <p:nvSpPr>
          <p:cNvPr id="76" name="Text Box 21">
            <a:extLst>
              <a:ext uri="{FF2B5EF4-FFF2-40B4-BE49-F238E27FC236}">
                <a16:creationId xmlns:a16="http://schemas.microsoft.com/office/drawing/2014/main" id="{74B8E6FD-7F0B-44E8-856C-898AFDD36379}"/>
              </a:ext>
            </a:extLst>
          </p:cNvPr>
          <p:cNvSpPr txBox="1">
            <a:spLocks noChangeArrowheads="1"/>
          </p:cNvSpPr>
          <p:nvPr/>
        </p:nvSpPr>
        <p:spPr bwMode="auto">
          <a:xfrm>
            <a:off x="4794381" y="1245137"/>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S1.next=L1</a:t>
            </a:r>
          </a:p>
        </p:txBody>
      </p:sp>
      <p:sp>
        <p:nvSpPr>
          <p:cNvPr id="86" name="Text Box 21">
            <a:extLst>
              <a:ext uri="{FF2B5EF4-FFF2-40B4-BE49-F238E27FC236}">
                <a16:creationId xmlns:a16="http://schemas.microsoft.com/office/drawing/2014/main" id="{5EC68210-AB81-4D6C-8D57-5A787B5A3F11}"/>
              </a:ext>
            </a:extLst>
          </p:cNvPr>
          <p:cNvSpPr txBox="1">
            <a:spLocks noChangeArrowheads="1"/>
          </p:cNvSpPr>
          <p:nvPr/>
        </p:nvSpPr>
        <p:spPr bwMode="auto">
          <a:xfrm>
            <a:off x="7665574" y="1271346"/>
            <a:ext cx="1676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type="none" w="lg" len="me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0" lang="en-US" altLang="zh-CN" sz="1800" b="1"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rPr>
              <a:t>S2.next=L1</a:t>
            </a:r>
          </a:p>
        </p:txBody>
      </p:sp>
      <p:sp>
        <p:nvSpPr>
          <p:cNvPr id="3" name="矩形 2">
            <a:extLst>
              <a:ext uri="{FF2B5EF4-FFF2-40B4-BE49-F238E27FC236}">
                <a16:creationId xmlns:a16="http://schemas.microsoft.com/office/drawing/2014/main" id="{41B03B1A-A328-4974-94C4-987E34A23FE9}"/>
              </a:ext>
            </a:extLst>
          </p:cNvPr>
          <p:cNvSpPr/>
          <p:nvPr/>
        </p:nvSpPr>
        <p:spPr>
          <a:xfrm>
            <a:off x="4680664" y="982469"/>
            <a:ext cx="1975669" cy="64633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S1.code= “x=x+10”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1" name="矩形 90">
            <a:extLst>
              <a:ext uri="{FF2B5EF4-FFF2-40B4-BE49-F238E27FC236}">
                <a16:creationId xmlns:a16="http://schemas.microsoft.com/office/drawing/2014/main" id="{C2302F30-0758-4767-8678-F8C5C282A6AC}"/>
              </a:ext>
            </a:extLst>
          </p:cNvPr>
          <p:cNvSpPr/>
          <p:nvPr/>
        </p:nvSpPr>
        <p:spPr>
          <a:xfrm>
            <a:off x="7092280" y="941206"/>
            <a:ext cx="2092689"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S2.code= “x=x+100”</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92" name="矩形 91">
            <a:extLst>
              <a:ext uri="{FF2B5EF4-FFF2-40B4-BE49-F238E27FC236}">
                <a16:creationId xmlns:a16="http://schemas.microsoft.com/office/drawing/2014/main" id="{9F9D0F49-6E8E-496C-8F74-F60E3F493D6F}"/>
              </a:ext>
            </a:extLst>
          </p:cNvPr>
          <p:cNvSpPr/>
          <p:nvPr/>
        </p:nvSpPr>
        <p:spPr>
          <a:xfrm>
            <a:off x="114981" y="3789040"/>
            <a:ext cx="3528928" cy="313932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If-</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stmt.code</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=if c&lt;d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Label L4</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if e&lt;f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                        Label L2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x=x+10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0000FF"/>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 L1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                        Label L3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x=x+100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Label L1</a:t>
            </a:r>
            <a:endParaRPr kumimoji="0" lang="zh-CN" altLang="en-US" sz="18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p:txBody>
      </p:sp>
      <p:sp>
        <p:nvSpPr>
          <p:cNvPr id="87" name="矩形 86">
            <a:extLst>
              <a:ext uri="{FF2B5EF4-FFF2-40B4-BE49-F238E27FC236}">
                <a16:creationId xmlns:a16="http://schemas.microsoft.com/office/drawing/2014/main" id="{D7920940-95D5-4415-984A-3F32CD7795AF}"/>
              </a:ext>
            </a:extLst>
          </p:cNvPr>
          <p:cNvSpPr/>
          <p:nvPr/>
        </p:nvSpPr>
        <p:spPr>
          <a:xfrm>
            <a:off x="1534491" y="671637"/>
            <a:ext cx="2317429" cy="1477328"/>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E.code</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=if c&lt;d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a:ln>
                  <a:noFill/>
                </a:ln>
                <a:solidFill>
                  <a:srgbClr val="0000FF"/>
                </a:solidFill>
                <a:effectLst/>
                <a:uLnTx/>
                <a:uFillTx/>
                <a:latin typeface="Calibri"/>
                <a:ea typeface="宋体" panose="02010600030101010101" pitchFamily="2" charset="-122"/>
                <a:cs typeface="+mn-cs"/>
              </a:rPr>
              <a:t>Label L4</a:t>
            </a:r>
            <a:endParaRPr kumimoji="0" lang="zh-CN" altLang="en-US" sz="1800" b="0" i="0" u="none" strike="noStrike" kern="1200" cap="none" spc="0" normalizeH="0" baseline="0" noProof="0" dirty="0">
              <a:ln>
                <a:noFill/>
              </a:ln>
              <a:solidFill>
                <a:srgbClr val="0000FF"/>
              </a:solidFill>
              <a:effectLst/>
              <a:uLnTx/>
              <a:uFillTx/>
              <a:latin typeface="Calibri"/>
              <a:ea typeface="宋体"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if e&lt;f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a:t>
            </a:r>
            <a:r>
              <a:rPr kumimoji="0" lang="en-US" altLang="zh-CN" sz="1800" b="1" i="0" u="none" strike="noStrike" kern="100" cap="none" spc="0" normalizeH="0" baseline="0" noProof="0" dirty="0" err="1">
                <a:ln>
                  <a:noFill/>
                </a:ln>
                <a:solidFill>
                  <a:srgbClr val="FF0000"/>
                </a:solidFill>
                <a:effectLst/>
                <a:uLnTx/>
                <a:uFillTx/>
                <a:latin typeface="Calibri"/>
                <a:ea typeface="宋体" panose="02010600030101010101" pitchFamily="2" charset="-122"/>
                <a:cs typeface="+mn-cs"/>
              </a:rPr>
              <a:t>goto</a:t>
            </a:r>
            <a:r>
              <a:rPr kumimoji="0" lang="en-US" altLang="zh-CN" sz="1800" b="1" i="0" u="none" strike="noStrike" kern="100" cap="none" spc="0" normalizeH="0" baseline="0" noProof="0" dirty="0">
                <a:ln>
                  <a:noFill/>
                </a:ln>
                <a:solidFill>
                  <a:srgbClr val="FF0000"/>
                </a:solidFill>
                <a:effectLst/>
                <a:uLnTx/>
                <a:uFillTx/>
                <a:latin typeface="Calibri"/>
                <a:ea typeface="宋体" panose="02010600030101010101" pitchFamily="2" charset="-122"/>
                <a:cs typeface="+mn-cs"/>
              </a:rPr>
              <a:t> L3</a:t>
            </a:r>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graphicFrame>
        <p:nvGraphicFramePr>
          <p:cNvPr id="94" name="表格 93">
            <a:extLst>
              <a:ext uri="{FF2B5EF4-FFF2-40B4-BE49-F238E27FC236}">
                <a16:creationId xmlns:a16="http://schemas.microsoft.com/office/drawing/2014/main" id="{0FFE9436-9AD6-49FD-B8C5-E026A992CA12}"/>
              </a:ext>
            </a:extLst>
          </p:cNvPr>
          <p:cNvGraphicFramePr>
            <a:graphicFrameLocks noGrp="1"/>
          </p:cNvGraphicFramePr>
          <p:nvPr>
            <p:extLst>
              <p:ext uri="{D42A27DB-BD31-4B8C-83A1-F6EECF244321}">
                <p14:modId xmlns:p14="http://schemas.microsoft.com/office/powerpoint/2010/main" val="2494002385"/>
              </p:ext>
            </p:extLst>
          </p:nvPr>
        </p:nvGraphicFramePr>
        <p:xfrm>
          <a:off x="3577665" y="3310359"/>
          <a:ext cx="5544170" cy="2927595"/>
        </p:xfrm>
        <a:graphic>
          <a:graphicData uri="http://schemas.openxmlformats.org/drawingml/2006/table">
            <a:tbl>
              <a:tblPr firstRow="1" firstCol="1" bandRow="1">
                <a:tableStyleId>{5C22544A-7EE6-4342-B048-85BDC9FD1C3A}</a:tableStyleId>
              </a:tblPr>
              <a:tblGrid>
                <a:gridCol w="1467044">
                  <a:extLst>
                    <a:ext uri="{9D8B030D-6E8A-4147-A177-3AD203B41FA5}">
                      <a16:colId xmlns:a16="http://schemas.microsoft.com/office/drawing/2014/main" val="734342701"/>
                    </a:ext>
                  </a:extLst>
                </a:gridCol>
                <a:gridCol w="4077126">
                  <a:extLst>
                    <a:ext uri="{9D8B030D-6E8A-4147-A177-3AD203B41FA5}">
                      <a16:colId xmlns:a16="http://schemas.microsoft.com/office/drawing/2014/main" val="2842848242"/>
                    </a:ext>
                  </a:extLst>
                </a:gridCol>
              </a:tblGrid>
              <a:tr h="179868">
                <a:tc>
                  <a:txBody>
                    <a:bodyPr/>
                    <a:lstStyle/>
                    <a:p>
                      <a:pPr algn="just">
                        <a:spcAft>
                          <a:spcPts val="0"/>
                        </a:spcAft>
                      </a:pPr>
                      <a:r>
                        <a:rPr lang="en-US" sz="1200" kern="0" dirty="0">
                          <a:effectLst/>
                        </a:rPr>
                        <a:t>Grammar</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spcAft>
                          <a:spcPts val="0"/>
                        </a:spcAft>
                      </a:pPr>
                      <a:r>
                        <a:rPr lang="en-US" sz="1200" kern="0">
                          <a:effectLst/>
                        </a:rPr>
                        <a:t>Semantic Rules</a:t>
                      </a:r>
                      <a:endParaRPr lang="zh-CN" sz="1200" kern="100">
                        <a:effectLst/>
                        <a:latin typeface="Times New Roman" panose="02020603050405020304" pitchFamily="18" charset="0"/>
                        <a:ea typeface="宋体" panose="02010600030101010101" pitchFamily="2" charset="-122"/>
                      </a:endParaRPr>
                    </a:p>
                  </a:txBody>
                  <a:tcPr marL="68580" marR="68580" marT="0" marB="0"/>
                </a:tc>
                <a:extLst>
                  <a:ext uri="{0D108BD9-81ED-4DB2-BD59-A6C34878D82A}">
                    <a16:rowId xmlns:a16="http://schemas.microsoft.com/office/drawing/2014/main" val="217063446"/>
                  </a:ext>
                </a:extLst>
              </a:tr>
              <a:tr h="1291611">
                <a:tc>
                  <a:txBody>
                    <a:bodyPr/>
                    <a:lstStyle/>
                    <a:p>
                      <a:pPr algn="just">
                        <a:spcAft>
                          <a:spcPts val="0"/>
                        </a:spcAft>
                      </a:pPr>
                      <a:r>
                        <a:rPr lang="en-US" sz="1200" kern="0" dirty="0">
                          <a:effectLst/>
                        </a:rPr>
                        <a:t>if-</a:t>
                      </a:r>
                      <a:r>
                        <a:rPr lang="en-US" sz="1200" kern="0" dirty="0" err="1">
                          <a:effectLst/>
                        </a:rPr>
                        <a:t>stmt</a:t>
                      </a:r>
                      <a:r>
                        <a:rPr lang="en-US" sz="1200" kern="0" dirty="0">
                          <a:effectLst/>
                        </a:rPr>
                        <a:t>→ if E then S1 else S2</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if-</a:t>
                      </a:r>
                      <a:r>
                        <a:rPr lang="en-US" sz="1200" kern="0" dirty="0" err="1">
                          <a:effectLst/>
                        </a:rPr>
                        <a:t>stmt.next</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err="1">
                          <a:effectLst/>
                        </a:rPr>
                        <a:t>E.true</a:t>
                      </a:r>
                      <a:r>
                        <a:rPr lang="en-US" sz="1200" kern="0" dirty="0">
                          <a:effectLst/>
                        </a:rPr>
                        <a:t>=</a:t>
                      </a:r>
                      <a:r>
                        <a:rPr lang="en-US" sz="1200" kern="0" dirty="0" err="1">
                          <a:effectLst/>
                        </a:rPr>
                        <a:t>newlabel</a:t>
                      </a:r>
                      <a:r>
                        <a:rPr lang="en-US" sz="1200" kern="0" dirty="0">
                          <a:effectLst/>
                        </a:rPr>
                        <a:t>; </a:t>
                      </a:r>
                      <a:endParaRPr lang="zh-CN" sz="1200" kern="100" dirty="0">
                        <a:effectLst/>
                      </a:endParaRPr>
                    </a:p>
                    <a:p>
                      <a:pPr algn="just">
                        <a:spcAft>
                          <a:spcPts val="0"/>
                        </a:spcAft>
                      </a:pPr>
                      <a:r>
                        <a:rPr lang="en-US" sz="1200" kern="0" dirty="0" err="1">
                          <a:effectLst/>
                        </a:rPr>
                        <a:t>E.false</a:t>
                      </a:r>
                      <a:r>
                        <a:rPr lang="en-US" sz="1200" kern="0" dirty="0">
                          <a:effectLst/>
                        </a:rPr>
                        <a:t>=</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S1.next=if-</a:t>
                      </a:r>
                      <a:r>
                        <a:rPr lang="en-US" sz="1200" kern="0" dirty="0" err="1">
                          <a:effectLst/>
                        </a:rPr>
                        <a:t>stmt.next</a:t>
                      </a:r>
                      <a:r>
                        <a:rPr lang="en-US" sz="1200" kern="0" dirty="0">
                          <a:effectLst/>
                        </a:rPr>
                        <a:t>; </a:t>
                      </a:r>
                      <a:endParaRPr lang="zh-CN" sz="1200" kern="100" dirty="0">
                        <a:effectLst/>
                      </a:endParaRPr>
                    </a:p>
                    <a:p>
                      <a:pPr algn="just">
                        <a:spcAft>
                          <a:spcPts val="0"/>
                        </a:spcAft>
                      </a:pPr>
                      <a:r>
                        <a:rPr lang="en-US" sz="1200" kern="0" dirty="0">
                          <a:effectLst/>
                        </a:rPr>
                        <a:t>S2.next=if-</a:t>
                      </a:r>
                      <a:r>
                        <a:rPr lang="en-US" sz="1200" kern="0" dirty="0" err="1">
                          <a:effectLst/>
                        </a:rPr>
                        <a:t>stmt.next</a:t>
                      </a:r>
                      <a:endParaRPr lang="zh-CN" sz="1200" kern="100" dirty="0">
                        <a:effectLst/>
                      </a:endParaRPr>
                    </a:p>
                    <a:p>
                      <a:pPr algn="just">
                        <a:spcAft>
                          <a:spcPts val="0"/>
                        </a:spcAft>
                      </a:pPr>
                      <a:r>
                        <a:rPr lang="en-US" altLang="zh-CN" sz="1200" kern="0" dirty="0">
                          <a:effectLst/>
                        </a:rPr>
                        <a:t>if-</a:t>
                      </a:r>
                      <a:r>
                        <a:rPr lang="en-US" altLang="zh-CN" sz="1200" kern="0" dirty="0" err="1">
                          <a:effectLst/>
                        </a:rPr>
                        <a:t>stmt.code</a:t>
                      </a:r>
                      <a:r>
                        <a:rPr lang="en-US" altLang="zh-CN" sz="1200" kern="0" dirty="0">
                          <a:effectLst/>
                        </a:rPr>
                        <a:t>=</a:t>
                      </a:r>
                      <a:r>
                        <a:rPr lang="en-US" altLang="zh-CN" sz="1200" kern="0" dirty="0" err="1">
                          <a:effectLst/>
                        </a:rPr>
                        <a:t>E.code</a:t>
                      </a:r>
                      <a:r>
                        <a:rPr lang="en-US" altLang="zh-CN" sz="1200" kern="0" dirty="0">
                          <a:effectLst/>
                        </a:rPr>
                        <a:t> || Label </a:t>
                      </a:r>
                      <a:r>
                        <a:rPr lang="en-US" altLang="zh-CN" sz="1200" kern="0" dirty="0" err="1">
                          <a:effectLst/>
                        </a:rPr>
                        <a:t>E.true</a:t>
                      </a:r>
                      <a:r>
                        <a:rPr lang="en-US" altLang="zh-CN" sz="1200" kern="0" dirty="0">
                          <a:effectLst/>
                        </a:rPr>
                        <a:t> || S1.code || </a:t>
                      </a:r>
                      <a:r>
                        <a:rPr lang="en-US" altLang="zh-CN" sz="1200" kern="0" dirty="0" err="1">
                          <a:effectLst/>
                        </a:rPr>
                        <a:t>goto</a:t>
                      </a:r>
                      <a:r>
                        <a:rPr lang="en-US" altLang="zh-CN" sz="1200" kern="0" dirty="0">
                          <a:effectLst/>
                        </a:rPr>
                        <a:t> if-</a:t>
                      </a:r>
                      <a:r>
                        <a:rPr lang="en-US" altLang="zh-CN" sz="1200" kern="0" dirty="0" err="1">
                          <a:effectLst/>
                        </a:rPr>
                        <a:t>stmt.next</a:t>
                      </a:r>
                      <a:r>
                        <a:rPr lang="en-US" altLang="zh-CN" sz="1200" kern="0" dirty="0">
                          <a:effectLst/>
                        </a:rPr>
                        <a:t> || Label </a:t>
                      </a:r>
                      <a:r>
                        <a:rPr lang="en-US" altLang="zh-CN" sz="1200" kern="0" dirty="0" err="1">
                          <a:effectLst/>
                        </a:rPr>
                        <a:t>E.false</a:t>
                      </a:r>
                      <a:r>
                        <a:rPr lang="en-US" altLang="zh-CN" sz="1200" kern="0" dirty="0">
                          <a:effectLst/>
                        </a:rPr>
                        <a:t> || S2.code || Label if-</a:t>
                      </a:r>
                      <a:r>
                        <a:rPr lang="en-US" altLang="zh-CN" sz="1200" kern="0" dirty="0" err="1">
                          <a:effectLst/>
                        </a:rPr>
                        <a:t>stmt.next</a:t>
                      </a:r>
                      <a:endParaRPr lang="zh-CN" altLang="zh-CN" sz="1200" kern="100" dirty="0">
                        <a:effectLst/>
                      </a:endParaRPr>
                    </a:p>
                  </a:txBody>
                  <a:tcPr marL="68580" marR="68580" marT="0" marB="0"/>
                </a:tc>
                <a:extLst>
                  <a:ext uri="{0D108BD9-81ED-4DB2-BD59-A6C34878D82A}">
                    <a16:rowId xmlns:a16="http://schemas.microsoft.com/office/drawing/2014/main" val="2095457160"/>
                  </a:ext>
                </a:extLst>
              </a:tr>
              <a:tr h="875644">
                <a:tc>
                  <a:txBody>
                    <a:bodyPr/>
                    <a:lstStyle/>
                    <a:p>
                      <a:pPr algn="just">
                        <a:spcAft>
                          <a:spcPts val="0"/>
                        </a:spcAft>
                      </a:pPr>
                      <a:r>
                        <a:rPr lang="en-US" sz="1200" kern="0">
                          <a:effectLst/>
                        </a:rPr>
                        <a:t>E → E1 and E2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sz="1200" kern="0" dirty="0">
                          <a:effectLst/>
                        </a:rPr>
                        <a:t>E1.true=</a:t>
                      </a:r>
                      <a:r>
                        <a:rPr lang="en-US" sz="1200" kern="0" dirty="0" err="1">
                          <a:effectLst/>
                        </a:rPr>
                        <a:t>newlabel</a:t>
                      </a:r>
                      <a:r>
                        <a:rPr lang="en-US" sz="1200" kern="0" dirty="0">
                          <a:effectLst/>
                        </a:rPr>
                        <a:t>;</a:t>
                      </a:r>
                      <a:endParaRPr lang="zh-CN" sz="1200" kern="100" dirty="0">
                        <a:effectLst/>
                      </a:endParaRPr>
                    </a:p>
                    <a:p>
                      <a:pPr algn="just">
                        <a:spcAft>
                          <a:spcPts val="0"/>
                        </a:spcAft>
                      </a:pPr>
                      <a:r>
                        <a:rPr lang="en-US" sz="1200" kern="0" dirty="0">
                          <a:effectLst/>
                        </a:rPr>
                        <a:t>E1.false=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sz="1200" kern="0" dirty="0">
                          <a:effectLst/>
                        </a:rPr>
                        <a:t>E2.true=</a:t>
                      </a:r>
                      <a:r>
                        <a:rPr lang="en-US" sz="1200" kern="0" dirty="0" err="1">
                          <a:effectLst/>
                        </a:rPr>
                        <a:t>E.true</a:t>
                      </a:r>
                      <a:r>
                        <a:rPr lang="en-US" sz="1200" kern="0" dirty="0">
                          <a:effectLst/>
                        </a:rPr>
                        <a:t>;</a:t>
                      </a:r>
                      <a:endParaRPr lang="zh-CN" sz="1200" kern="100" dirty="0">
                        <a:effectLst/>
                      </a:endParaRPr>
                    </a:p>
                    <a:p>
                      <a:pPr algn="just">
                        <a:spcAft>
                          <a:spcPts val="0"/>
                        </a:spcAft>
                      </a:pPr>
                      <a:r>
                        <a:rPr lang="en-US" sz="1200" kern="0" dirty="0">
                          <a:effectLst/>
                        </a:rPr>
                        <a:t>E2.false=</a:t>
                      </a:r>
                      <a:r>
                        <a:rPr lang="en-US" sz="1200" kern="0" dirty="0" err="1">
                          <a:effectLst/>
                        </a:rPr>
                        <a:t>E.false</a:t>
                      </a:r>
                      <a:r>
                        <a:rPr lang="en-US" sz="1200" kern="0" dirty="0">
                          <a:effectLst/>
                        </a:rPr>
                        <a:t>;</a:t>
                      </a:r>
                      <a:endParaRPr lang="zh-CN" sz="1200" kern="100" dirty="0">
                        <a:effectLst/>
                      </a:endParaRPr>
                    </a:p>
                    <a:p>
                      <a:pPr algn="just">
                        <a:spcAft>
                          <a:spcPts val="0"/>
                        </a:spcAft>
                      </a:pPr>
                      <a:r>
                        <a:rPr lang="en-US" altLang="zh-CN" sz="1200" kern="0" dirty="0">
                          <a:effectLst/>
                        </a:rPr>
                        <a:t>E.code=E1.code || Label E1.true || E2.code</a:t>
                      </a:r>
                      <a:endParaRPr lang="zh-CN" altLang="zh-CN" sz="1200" kern="100" dirty="0">
                        <a:effectLst/>
                      </a:endParaRPr>
                    </a:p>
                  </a:txBody>
                  <a:tcPr marL="68580" marR="68580" marT="0" marB="0"/>
                </a:tc>
                <a:extLst>
                  <a:ext uri="{0D108BD9-81ED-4DB2-BD59-A6C34878D82A}">
                    <a16:rowId xmlns:a16="http://schemas.microsoft.com/office/drawing/2014/main" val="3562288193"/>
                  </a:ext>
                </a:extLst>
              </a:tr>
              <a:tr h="215801">
                <a:tc>
                  <a:txBody>
                    <a:bodyPr/>
                    <a:lstStyle/>
                    <a:p>
                      <a:pPr algn="just">
                        <a:spcAft>
                          <a:spcPts val="0"/>
                        </a:spcAft>
                      </a:pPr>
                      <a:r>
                        <a:rPr lang="en-US" sz="1200" kern="0">
                          <a:effectLst/>
                        </a:rPr>
                        <a:t>E → id1 &lt; id2</a:t>
                      </a:r>
                      <a:endParaRPr lang="zh-CN" sz="1200" kern="10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E.code = if id1.name &lt; id2.name </a:t>
                      </a:r>
                      <a:r>
                        <a:rPr lang="en-US" altLang="zh-CN" sz="1200" kern="0" dirty="0" err="1">
                          <a:effectLst/>
                        </a:rPr>
                        <a:t>goto</a:t>
                      </a:r>
                      <a:r>
                        <a:rPr lang="en-US" altLang="zh-CN" sz="1200" kern="0" dirty="0">
                          <a:effectLst/>
                        </a:rPr>
                        <a:t> </a:t>
                      </a:r>
                      <a:r>
                        <a:rPr lang="en-US" altLang="zh-CN" sz="1200" kern="0" dirty="0" err="1">
                          <a:effectLst/>
                        </a:rPr>
                        <a:t>E.true</a:t>
                      </a:r>
                      <a:r>
                        <a:rPr lang="en-US" altLang="zh-CN" sz="1200" kern="0" dirty="0">
                          <a:effectLst/>
                        </a:rPr>
                        <a:t> || </a:t>
                      </a:r>
                      <a:r>
                        <a:rPr lang="en-US" altLang="zh-CN" sz="1200" kern="0" dirty="0" err="1">
                          <a:effectLst/>
                        </a:rPr>
                        <a:t>goto</a:t>
                      </a:r>
                      <a:r>
                        <a:rPr lang="en-US" altLang="zh-CN" sz="1200" kern="0" dirty="0">
                          <a:effectLst/>
                        </a:rPr>
                        <a:t> </a:t>
                      </a:r>
                      <a:r>
                        <a:rPr lang="en-US" altLang="zh-CN" sz="1200" kern="0" dirty="0" err="1">
                          <a:effectLst/>
                        </a:rPr>
                        <a:t>E.false</a:t>
                      </a:r>
                      <a:endParaRPr lang="zh-CN" altLang="zh-CN" sz="1200" kern="100" dirty="0">
                        <a:effectLst/>
                      </a:endParaRPr>
                    </a:p>
                  </a:txBody>
                  <a:tcPr marL="68580" marR="68580" marT="0" marB="0"/>
                </a:tc>
                <a:extLst>
                  <a:ext uri="{0D108BD9-81ED-4DB2-BD59-A6C34878D82A}">
                    <a16:rowId xmlns:a16="http://schemas.microsoft.com/office/drawing/2014/main" val="569820862"/>
                  </a:ext>
                </a:extLst>
              </a:tr>
              <a:tr h="322903">
                <a:tc>
                  <a:txBody>
                    <a:bodyPr/>
                    <a:lstStyle/>
                    <a:p>
                      <a:pPr algn="just">
                        <a:spcAft>
                          <a:spcPts val="0"/>
                        </a:spcAft>
                      </a:pPr>
                      <a:r>
                        <a:rPr lang="en-US" sz="1200" kern="0" dirty="0">
                          <a:effectLst/>
                        </a:rPr>
                        <a:t>S → id1 = id2+num</a:t>
                      </a:r>
                      <a:endParaRPr lang="zh-CN" sz="12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just">
                        <a:spcAft>
                          <a:spcPts val="0"/>
                        </a:spcAft>
                      </a:pPr>
                      <a:r>
                        <a:rPr lang="en-US" altLang="zh-CN" sz="1200" kern="0" dirty="0">
                          <a:effectLst/>
                        </a:rPr>
                        <a:t>S.code = id1.name ++“=“++ id2.name ++“+“++ </a:t>
                      </a:r>
                      <a:r>
                        <a:rPr lang="en-US" altLang="zh-CN" sz="1200" kern="0" dirty="0" err="1">
                          <a:effectLst/>
                        </a:rPr>
                        <a:t>num.strval</a:t>
                      </a:r>
                      <a:endParaRPr lang="zh-CN" altLang="zh-CN" sz="1200" kern="100" dirty="0">
                        <a:effectLst/>
                      </a:endParaRPr>
                    </a:p>
                  </a:txBody>
                  <a:tcPr marL="68580" marR="68580" marT="0" marB="0"/>
                </a:tc>
                <a:extLst>
                  <a:ext uri="{0D108BD9-81ED-4DB2-BD59-A6C34878D82A}">
                    <a16:rowId xmlns:a16="http://schemas.microsoft.com/office/drawing/2014/main" val="1290508081"/>
                  </a:ext>
                </a:extLst>
              </a:tr>
            </a:tbl>
          </a:graphicData>
        </a:graphic>
      </p:graphicFrame>
    </p:spTree>
    <p:custDataLst>
      <p:tags r:id="rId1"/>
    </p:custDataLst>
    <p:extLst>
      <p:ext uri="{BB962C8B-B14F-4D97-AF65-F5344CB8AC3E}">
        <p14:creationId xmlns:p14="http://schemas.microsoft.com/office/powerpoint/2010/main" val="34253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1" grpId="0"/>
      <p:bldP spid="92"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237.5|331.4|273.7"/>
</p:tagLst>
</file>

<file path=ppt/tags/tag2.xml><?xml version="1.0" encoding="utf-8"?>
<p:tagLst xmlns:a="http://schemas.openxmlformats.org/drawingml/2006/main" xmlns:r="http://schemas.openxmlformats.org/officeDocument/2006/relationships" xmlns:p="http://schemas.openxmlformats.org/presentationml/2006/main">
  <p:tag name="TIMING" val="|110.4|32.3|29.4|12.3|70.9"/>
</p:tagLst>
</file>

<file path=ppt/tags/tag3.xml><?xml version="1.0" encoding="utf-8"?>
<p:tagLst xmlns:a="http://schemas.openxmlformats.org/drawingml/2006/main" xmlns:r="http://schemas.openxmlformats.org/officeDocument/2006/relationships" xmlns:p="http://schemas.openxmlformats.org/presentationml/2006/main">
  <p:tag name="TIMING" val="|75.5|92.3|80"/>
</p:tagLst>
</file>

<file path=ppt/tags/tag4.xml><?xml version="1.0" encoding="utf-8"?>
<p:tagLst xmlns:a="http://schemas.openxmlformats.org/drawingml/2006/main" xmlns:r="http://schemas.openxmlformats.org/officeDocument/2006/relationships" xmlns:p="http://schemas.openxmlformats.org/presentationml/2006/main">
  <p:tag name="TIMING" val="|27.3|35.6|67.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4841</TotalTime>
  <Words>1784</Words>
  <Application>Microsoft Office PowerPoint</Application>
  <PresentationFormat>全屏显示(4:3)</PresentationFormat>
  <Paragraphs>285</Paragraphs>
  <Slides>7</Slides>
  <Notes>4</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vt:i4>
      </vt:variant>
    </vt:vector>
  </HeadingPairs>
  <TitlesOfParts>
    <vt:vector size="12" baseType="lpstr">
      <vt:lpstr>华文琥珀</vt:lpstr>
      <vt:lpstr>Arial</vt:lpstr>
      <vt:lpstr>Calibri</vt:lpstr>
      <vt:lpstr>Times New Roman</vt:lpstr>
      <vt:lpstr>Office 主题</vt:lpstr>
      <vt:lpstr>编译技术补充思考题 - Intermediate Code Generation</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编译技术作业讲解</dc:title>
  <dc:creator>Windows 用户</dc:creator>
  <cp:lastModifiedBy>WYing</cp:lastModifiedBy>
  <cp:revision>188</cp:revision>
  <cp:lastPrinted>2025-06-14T17:36:39Z</cp:lastPrinted>
  <dcterms:created xsi:type="dcterms:W3CDTF">2013-11-05T01:03:12Z</dcterms:created>
  <dcterms:modified xsi:type="dcterms:W3CDTF">2025-06-14T17:40:55Z</dcterms:modified>
</cp:coreProperties>
</file>