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329" r:id="rId3"/>
    <p:sldId id="318" r:id="rId4"/>
    <p:sldId id="320" r:id="rId5"/>
    <p:sldId id="322" r:id="rId6"/>
    <p:sldId id="319" r:id="rId7"/>
    <p:sldId id="323" r:id="rId8"/>
    <p:sldId id="324" r:id="rId9"/>
    <p:sldId id="325" r:id="rId10"/>
    <p:sldId id="330" r:id="rId11"/>
    <p:sldId id="326" r:id="rId12"/>
    <p:sldId id="327" r:id="rId13"/>
    <p:sldId id="328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112" y="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4E647E-0477-42F8-9A33-F6891792BF59}" type="datetimeFigureOut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07E58-7D37-4E10-8523-EDA21FED5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05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defTabSz="9556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defTabSz="9556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defTabSz="9556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defTabSz="95567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fld id="{C462341C-21DB-4568-8E26-456C37D321FA}" type="slidenum">
              <a:rPr lang="en-US" altLang="zh-CN" sz="1300">
                <a:solidFill>
                  <a:prstClr val="black"/>
                </a:solidFill>
              </a:rPr>
              <a:pPr eaLnBrk="1" hangingPunct="1">
                <a:spcBef>
                  <a:spcPct val="0"/>
                </a:spcBef>
              </a:pPr>
              <a:t>9</a:t>
            </a:fld>
            <a:endParaRPr lang="en-US" altLang="zh-CN" sz="1300">
              <a:solidFill>
                <a:prstClr val="black"/>
              </a:solidFill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44690-C657-4484-8020-4DAF10E70693}" type="datetime1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B479-AE67-4326-BDE5-6F1FA43483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83B79-E97F-4A5D-846F-64C831648307}" type="datetime1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B479-AE67-4326-BDE5-6F1FA43483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21D85-D70A-4D88-9670-97110CC5CA7E}" type="datetime1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B479-AE67-4326-BDE5-6F1FA43483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zh-CN" altLang="en-US" sz="2800" b="1" kern="1200" dirty="0" smtClean="0">
                <a:solidFill>
                  <a:srgbClr val="3333FF"/>
                </a:solidFill>
                <a:latin typeface="Comic Sans MS" pitchFamily="66" charset="0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zh-CN" altLang="en-US" sz="2800" kern="1200" dirty="0" smtClean="0">
                <a:solidFill>
                  <a:schemeClr val="tx1">
                    <a:tint val="75000"/>
                  </a:schemeClr>
                </a:solidFill>
                <a:latin typeface="Comic Sans MS" pitchFamily="66" charset="0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29B206-803C-4C94-BB76-6A89C3E09419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2025/6/27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155174-Principle of Compiler  lecture 4 Liu Xinxin, Peng Shaowu, Ying Weiqin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B2CE29-A49C-40CD-A094-ED2D9B0F7D7F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405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EAF1EE-EA7E-4B2E-BB61-07CBA90EDD86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2025/6/27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155174-Principle of Compiler  lecture 4 Liu Xinxin, Peng Shaowu, Ying Weiqin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7A721A-C024-4FB2-8C23-AC2864463BA0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4374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B6FB7E-2A83-40E6-8A19-1883D0312A9D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2025/6/27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155174-Principle of Compiler  lecture 4 Liu Xinxin, Peng Shaowu, Ying Weiqin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1C234F-51A7-4E8D-ADCF-F36BD0D13E75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5467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2040A-01AD-40DA-AC2A-60F73F0F9304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2025/6/27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155174-Principle of Compiler  lecture 4 Liu Xinxin, Peng Shaowu, Ying Weiqin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6054B1-3ACD-4DAA-8679-F7868D83D16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129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23D3B8-98E1-41E8-BEA9-C0EF9F55D6F4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2025/6/27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155174-Principle of Compiler  lecture 4 Liu Xinxin, Peng Shaowu, Ying Weiqin</a:t>
            </a: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3F34FE-6161-4DB0-9C11-68784B98377E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1759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7E9514-D4FA-48E0-91B6-913A21990EA1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2025/6/27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155174-Principle of Compiler  lecture 4 Liu Xinxin, Peng Shaowu, Ying Weiqin</a:t>
            </a: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47E8CE-8377-4CE7-A65C-812163DA30DD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3295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E92347-F824-4225-9214-67B19C0EE9BF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2025/6/27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155174-Principle of Compiler  lecture 4 Liu Xinxin, Peng Shaowu, Ying Weiqin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DDCA93-C5F8-4406-AFA8-29CE2FC7E596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8872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E77DA8-CBDF-44E0-96DB-E14C8CCB0463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2025/6/27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155174-Principle of Compiler  lecture 4 Liu Xinxin, Peng Shaowu, Ying Weiqin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AA0843-48B0-4B06-8B21-17F2FCDC3722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731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588EE-78DA-4F49-9CFF-56DE118390C7}" type="datetime1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B479-AE67-4326-BDE5-6F1FA43483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85EBE4-44FA-4530-A962-9C0C25325396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2025/6/27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155174-Principle of Compiler  lecture 4 Liu Xinxin, Peng Shaowu, Ying Weiqin</a:t>
            </a: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32EA40-1608-4138-947D-1D70C8B183F7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6883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24A059-8AD2-46D5-8DC2-347E60A2EF37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2025/6/27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155174-Principle of Compiler  lecture 4 Liu Xinxin, Peng Shaowu, Ying Weiqin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990F11-EEBA-4132-B153-FDEA13866AEB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12808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DD2966-43DE-4497-AF77-9394F6C70A99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2025/6/27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155174-Principle of Compiler  lecture 4 Liu Xinxin, Peng Shaowu, Ying Weiqin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617A6B-1C93-44CF-8F8A-C38F594A0788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518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78437-6E6A-4663-9EEA-8841A862AB2B}" type="datetime1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B479-AE67-4326-BDE5-6F1FA43483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9EAD3-8CF5-413D-AECE-18906225B273}" type="datetime1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B479-AE67-4326-BDE5-6F1FA43483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F8D91-EE2E-4737-B745-0451D700670B}" type="datetime1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B479-AE67-4326-BDE5-6F1FA43483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176F-5872-4851-B266-ED9F7D65539D}" type="datetime1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B479-AE67-4326-BDE5-6F1FA43483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D56CCA-762A-4E08-A5BB-6899F80B993A}" type="datetime1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B479-AE67-4326-BDE5-6F1FA43483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561F6-F0F4-4E7D-9211-32A5B2069366}" type="datetime1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B479-AE67-4326-BDE5-6F1FA43483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D3BDD-E2D4-4ECA-8E30-9865ECD95A2F}" type="datetime1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B479-AE67-4326-BDE5-6F1FA43483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88E07-AE27-49BD-9F68-B858B1103798}" type="datetime1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9B479-AE67-4326-BDE5-6F1FA43483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5716C4FC-FDDD-487F-8EC0-A0415035D0B7}" type="datetime1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2025/6/27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786063" y="6350000"/>
            <a:ext cx="357187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  <a:ea typeface="宋体" pitchFamily="2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/>
              <a:t>155174-Principle of Compiler  lecture 4 Liu Xinxin, Peng Shaowu, Ying Weiqin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E1832A0-C721-4543-AB2B-40F1A2638AB9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4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2800" kern="1200" dirty="0">
          <a:solidFill>
            <a:srgbClr val="3333FF"/>
          </a:solidFill>
          <a:latin typeface="Comic Sans MS" pitchFamily="66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3333FF"/>
          </a:solidFill>
          <a:latin typeface="Comic Sans MS" pitchFamily="66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3333FF"/>
          </a:solidFill>
          <a:latin typeface="Comic Sans MS" pitchFamily="66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3333FF"/>
          </a:solidFill>
          <a:latin typeface="Comic Sans MS" pitchFamily="66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3333FF"/>
          </a:solidFill>
          <a:latin typeface="Comic Sans MS" pitchFamily="66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rgbClr val="3333FF"/>
          </a:solidFill>
          <a:latin typeface="Comic Sans MS" pitchFamily="66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rgbClr val="3333FF"/>
          </a:solidFill>
          <a:latin typeface="Comic Sans MS" pitchFamily="66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rgbClr val="3333FF"/>
          </a:solidFill>
          <a:latin typeface="Comic Sans MS" pitchFamily="66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rgbClr val="3333FF"/>
          </a:solidFill>
          <a:latin typeface="Comic Sans MS" pitchFamily="66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zh-CN" altLang="en-US" sz="2800" kern="1200" dirty="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lang="zh-CN" altLang="en-US" sz="2400" kern="1200" dirty="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zh-CN" altLang="en-US" sz="2000" kern="1200" dirty="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SLR(1) Parsing</a:t>
            </a:r>
            <a:endParaRPr dirty="0">
              <a:ea typeface="宋体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338" y="1452563"/>
            <a:ext cx="8334375" cy="4106862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zh-CN" dirty="0"/>
              <a:t>1): </a:t>
            </a:r>
            <a:r>
              <a:rPr lang="en-US" altLang="zh-CN" dirty="0">
                <a:sym typeface="Wingdings"/>
              </a:rPr>
              <a:t>S</a:t>
            </a:r>
            <a:r>
              <a:rPr lang="en-US" altLang="zh-CN" dirty="0"/>
              <a:t> SS+   2): </a:t>
            </a:r>
            <a:r>
              <a:rPr lang="en-US" altLang="zh-CN" dirty="0">
                <a:sym typeface="Wingdings"/>
              </a:rPr>
              <a:t>S</a:t>
            </a:r>
            <a:r>
              <a:rPr lang="en-US" altLang="zh-CN" dirty="0"/>
              <a:t> SS*    3): S</a:t>
            </a:r>
            <a:r>
              <a:rPr lang="en-US" altLang="zh-CN" dirty="0">
                <a:sym typeface="Wingdings"/>
              </a:rPr>
              <a:t></a:t>
            </a:r>
            <a:r>
              <a:rPr lang="en-US" altLang="zh-CN" dirty="0"/>
              <a:t> a</a:t>
            </a:r>
            <a:endParaRPr lang="en-US" altLang="zh-CN" sz="2200" dirty="0"/>
          </a:p>
          <a:p>
            <a:pPr marL="0" indent="0">
              <a:buFont typeface="Arial" charset="0"/>
              <a:buNone/>
              <a:defRPr/>
            </a:pPr>
            <a:r>
              <a:rPr lang="en-US" altLang="zh-CN" sz="2200" i="1" dirty="0"/>
              <a:t>According to the grammar of 4.2.1, answer the following questions:</a:t>
            </a:r>
          </a:p>
          <a:p>
            <a:pPr lvl="1">
              <a:defRPr/>
            </a:pPr>
            <a:r>
              <a:rPr lang="en-US" altLang="zh-CN" dirty="0"/>
              <a:t>Augment the grammar and</a:t>
            </a:r>
            <a:r>
              <a:rPr lang="en-US" altLang="zh-CN" b="1" dirty="0"/>
              <a:t> </a:t>
            </a:r>
            <a:r>
              <a:rPr lang="en-US" altLang="zh-CN" dirty="0"/>
              <a:t>construct the DFA of LR(0) items for the augmented grammar. </a:t>
            </a:r>
          </a:p>
          <a:p>
            <a:pPr lvl="1">
              <a:defRPr/>
            </a:pPr>
            <a:r>
              <a:rPr lang="en-US" altLang="zh-CN" dirty="0"/>
              <a:t>Is this augmented grammar the LR(0) or SLR(1) grammar ? Give your reason.</a:t>
            </a:r>
          </a:p>
          <a:p>
            <a:pPr lvl="1">
              <a:defRPr/>
            </a:pPr>
            <a:r>
              <a:rPr lang="en-US" altLang="zh-CN" dirty="0"/>
              <a:t>Construct the SLR(1)  parsing table. </a:t>
            </a:r>
          </a:p>
          <a:p>
            <a:pPr lvl="1">
              <a:defRPr/>
            </a:pPr>
            <a:r>
              <a:rPr lang="en-US" altLang="zh-CN" dirty="0"/>
              <a:t>Show the parsing stack and the action of the parser for the input token string “</a:t>
            </a:r>
            <a:r>
              <a:rPr lang="en-US" altLang="zh-CN" dirty="0" err="1"/>
              <a:t>aa+a</a:t>
            </a:r>
            <a:r>
              <a:rPr lang="en-US" altLang="zh-CN" dirty="0"/>
              <a:t>*$”.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A057C4-F69B-41B1-A1AE-00C66AAB3B0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53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125"/>
    </mc:Choice>
    <mc:Fallback xmlns="">
      <p:transition spd="slow" advTm="11012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SLR(1) Parsing</a:t>
            </a:r>
            <a:r>
              <a:rPr lang="zh-CN" altLang="en-US" dirty="0"/>
              <a:t> </a:t>
            </a:r>
            <a:r>
              <a:rPr lang="en-US" altLang="zh-CN" dirty="0"/>
              <a:t>table</a:t>
            </a:r>
          </a:p>
          <a:p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467544" y="2348880"/>
            <a:ext cx="2232248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G’</a:t>
            </a:r>
            <a:r>
              <a:rPr lang="en-US" altLang="zh-CN" sz="2400" dirty="0"/>
              <a:t>: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(0) S’</a:t>
            </a:r>
            <a:r>
              <a:rPr lang="en-US" altLang="zh-CN" sz="2400" dirty="0">
                <a:sym typeface="Wingdings" pitchFamily="2" charset="2"/>
              </a:rPr>
              <a:t>S</a:t>
            </a:r>
            <a:r>
              <a:rPr lang="en-US" altLang="zh-CN" sz="2400" dirty="0"/>
              <a:t>  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(1) </a:t>
            </a:r>
            <a:r>
              <a:rPr lang="en-US" altLang="zh-CN" sz="2400" dirty="0"/>
              <a:t>S</a:t>
            </a:r>
            <a:r>
              <a:rPr lang="en-US" altLang="zh-CN" sz="2400" dirty="0">
                <a:sym typeface="Wingdings" pitchFamily="2" charset="2"/>
              </a:rPr>
              <a:t>SS+  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(2)</a:t>
            </a:r>
            <a:r>
              <a:rPr lang="en-US" altLang="zh-CN" sz="2400" dirty="0"/>
              <a:t> S</a:t>
            </a:r>
            <a:r>
              <a:rPr lang="en-US" altLang="zh-CN" sz="2400" dirty="0">
                <a:sym typeface="Wingdings" pitchFamily="2" charset="2"/>
              </a:rPr>
              <a:t> SS* 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(3)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</a:t>
            </a:r>
            <a:r>
              <a:rPr lang="en-US" altLang="zh-CN" sz="2400" dirty="0" err="1">
                <a:sym typeface="Wingdings" pitchFamily="2" charset="2"/>
              </a:rPr>
              <a:t>a</a:t>
            </a:r>
            <a:endParaRPr lang="en-US" altLang="zh-CN" sz="2400" dirty="0">
              <a:sym typeface="Wingdings" pitchFamily="2" charset="2"/>
            </a:endParaRPr>
          </a:p>
        </p:txBody>
      </p:sp>
      <p:graphicFrame>
        <p:nvGraphicFramePr>
          <p:cNvPr id="7" name="Group 1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652269"/>
              </p:ext>
            </p:extLst>
          </p:nvPr>
        </p:nvGraphicFramePr>
        <p:xfrm>
          <a:off x="3203848" y="2564904"/>
          <a:ext cx="5616624" cy="3884512"/>
        </p:xfrm>
        <a:graphic>
          <a:graphicData uri="http://schemas.openxmlformats.org/drawingml/2006/table">
            <a:tbl>
              <a:tblPr/>
              <a:tblGrid>
                <a:gridCol w="683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83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58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0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5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8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33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00838" marR="100838" marT="50377" marB="503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charset="-122"/>
                          <a:cs typeface="Times New Roman" pitchFamily="18" charset="0"/>
                        </a:rPr>
                        <a:t>Action</a:t>
                      </a:r>
                    </a:p>
                  </a:txBody>
                  <a:tcPr marL="100838" marR="100838" marT="50377" marB="503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+mj-lt"/>
                          <a:ea typeface="宋体" charset="-122"/>
                          <a:cs typeface="Times New Roman" pitchFamily="18" charset="0"/>
                        </a:rPr>
                        <a:t>Goto</a:t>
                      </a:r>
                      <a:endParaRPr kumimoji="1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+mj-lt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00838" marR="100838" marT="50377" marB="503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00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charset="-122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100838" marR="100838" marT="50377" marB="503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charset="-122"/>
                          <a:cs typeface="Times New Roman" pitchFamily="18" charset="0"/>
                        </a:rPr>
                        <a:t>+</a:t>
                      </a:r>
                    </a:p>
                  </a:txBody>
                  <a:tcPr marL="100838" marR="100838" marT="50377" marB="503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charset="-122"/>
                          <a:cs typeface="Times New Roman" pitchFamily="18" charset="0"/>
                        </a:rPr>
                        <a:t>*</a:t>
                      </a:r>
                    </a:p>
                  </a:txBody>
                  <a:tcPr marL="100838" marR="100838" marT="50377" marB="503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charset="-122"/>
                          <a:cs typeface="Times New Roman" pitchFamily="18" charset="0"/>
                        </a:rPr>
                        <a:t>$</a:t>
                      </a:r>
                    </a:p>
                  </a:txBody>
                  <a:tcPr marL="100838" marR="100838" marT="50377" marB="503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charset="-122"/>
                          <a:cs typeface="Times New Roman" pitchFamily="18" charset="0"/>
                        </a:rPr>
                        <a:t>S</a:t>
                      </a:r>
                    </a:p>
                  </a:txBody>
                  <a:tcPr marL="100838" marR="100838" marT="50377" marB="503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0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100838" marR="100838" marT="50377" marB="503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charset="-122"/>
                          <a:cs typeface="Times New Roman" pitchFamily="18" charset="0"/>
                        </a:rPr>
                        <a:t>s2</a:t>
                      </a:r>
                    </a:p>
                  </a:txBody>
                  <a:tcPr marL="100838" marR="100838" marT="50377" marB="503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00838" marR="100838" marT="50377" marB="503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00838" marR="100838" marT="50377" marB="503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00838" marR="100838" marT="50377" marB="503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100838" marR="100838" marT="50377" marB="503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0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100838" marR="100838" marT="50377" marB="503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charset="-122"/>
                          <a:cs typeface="Times New Roman" pitchFamily="18" charset="0"/>
                        </a:rPr>
                        <a:t>s2</a:t>
                      </a:r>
                    </a:p>
                  </a:txBody>
                  <a:tcPr marL="100838" marR="100838" marT="50377" marB="503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zh-CN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00838" marR="100838" marT="50377" marB="503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zh-CN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00838" marR="100838" marT="50377" marB="503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charset="-122"/>
                          <a:cs typeface="Times New Roman" pitchFamily="18" charset="0"/>
                        </a:rPr>
                        <a:t>acc</a:t>
                      </a:r>
                    </a:p>
                  </a:txBody>
                  <a:tcPr marL="100838" marR="100838" marT="50377" marB="503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  <a:endParaRPr kumimoji="1" lang="zh-CN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00838" marR="100838" marT="50377" marB="503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0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100838" marR="100838" marT="50377" marB="503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charset="-122"/>
                          <a:cs typeface="Times New Roman" pitchFamily="18" charset="0"/>
                        </a:rPr>
                        <a:t>r3</a:t>
                      </a:r>
                    </a:p>
                  </a:txBody>
                  <a:tcPr marL="100838" marR="100838" marT="50377" marB="503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charset="-122"/>
                          <a:cs typeface="Times New Roman" pitchFamily="18" charset="0"/>
                        </a:rPr>
                        <a:t>r3</a:t>
                      </a:r>
                    </a:p>
                  </a:txBody>
                  <a:tcPr marL="100838" marR="100838" marT="50377" marB="503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charset="-122"/>
                          <a:cs typeface="Times New Roman" pitchFamily="18" charset="0"/>
                        </a:rPr>
                        <a:t>r3</a:t>
                      </a:r>
                    </a:p>
                  </a:txBody>
                  <a:tcPr marL="100838" marR="100838" marT="50377" marB="503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charset="-122"/>
                          <a:cs typeface="Times New Roman" pitchFamily="18" charset="0"/>
                        </a:rPr>
                        <a:t>r3</a:t>
                      </a:r>
                    </a:p>
                  </a:txBody>
                  <a:tcPr marL="100838" marR="100838" marT="50377" marB="503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00838" marR="100838" marT="50377" marB="503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30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100838" marR="100838" marT="50377" marB="503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2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charset="-122"/>
                          <a:cs typeface="Times New Roman" pitchFamily="18" charset="0"/>
                        </a:rPr>
                        <a:t>s2</a:t>
                      </a:r>
                      <a:endParaRPr kumimoji="1" lang="zh-CN" altLang="en-US" sz="2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00838" marR="100838" marT="50377" marB="503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2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charset="-122"/>
                          <a:cs typeface="Times New Roman" pitchFamily="18" charset="0"/>
                        </a:rPr>
                        <a:t>s4</a:t>
                      </a:r>
                      <a:endParaRPr kumimoji="1" lang="zh-CN" altLang="en-US" sz="2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00838" marR="100838" marT="50377" marB="503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zh-CN" sz="26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charset="-122"/>
                          <a:cs typeface="Times New Roman" pitchFamily="18" charset="0"/>
                        </a:rPr>
                        <a:t>s5</a:t>
                      </a:r>
                      <a:endParaRPr kumimoji="1" lang="zh-CN" altLang="en-US" sz="26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00838" marR="100838" marT="50377" marB="503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100838" marR="100838" marT="50377" marB="503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charset="-122"/>
                          <a:cs typeface="Times New Roman" pitchFamily="18" charset="0"/>
                        </a:rPr>
                        <a:t>3</a:t>
                      </a:r>
                      <a:endParaRPr kumimoji="1" lang="zh-CN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00838" marR="100838" marT="50377" marB="503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30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charset="-122"/>
                          <a:cs typeface="Times New Roman" pitchFamily="18" charset="0"/>
                        </a:rPr>
                        <a:t>4</a:t>
                      </a:r>
                      <a:endParaRPr kumimoji="1" lang="zh-CN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00838" marR="100838" marT="50377" marB="503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charset="-122"/>
                          <a:cs typeface="Times New Roman" pitchFamily="18" charset="0"/>
                        </a:rPr>
                        <a:t>r1</a:t>
                      </a:r>
                    </a:p>
                  </a:txBody>
                  <a:tcPr marL="100838" marR="100838" marT="50377" marB="503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charset="-122"/>
                          <a:cs typeface="Times New Roman" pitchFamily="18" charset="0"/>
                        </a:rPr>
                        <a:t>r1</a:t>
                      </a:r>
                    </a:p>
                  </a:txBody>
                  <a:tcPr marL="100838" marR="100838" marT="50377" marB="503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charset="-122"/>
                          <a:cs typeface="Times New Roman" pitchFamily="18" charset="0"/>
                        </a:rPr>
                        <a:t>r1</a:t>
                      </a:r>
                    </a:p>
                  </a:txBody>
                  <a:tcPr marL="100838" marR="100838" marT="50377" marB="503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charset="-122"/>
                          <a:cs typeface="Times New Roman" pitchFamily="18" charset="0"/>
                        </a:rPr>
                        <a:t>r1</a:t>
                      </a:r>
                    </a:p>
                  </a:txBody>
                  <a:tcPr marL="100838" marR="100838" marT="50377" marB="503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00838" marR="100838" marT="50377" marB="503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300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charset="-122"/>
                          <a:cs typeface="Times New Roman" pitchFamily="18" charset="0"/>
                        </a:rPr>
                        <a:t>5</a:t>
                      </a:r>
                      <a:endParaRPr kumimoji="1" lang="zh-CN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00838" marR="100838" marT="50377" marB="503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charset="-122"/>
                          <a:cs typeface="Times New Roman" pitchFamily="18" charset="0"/>
                        </a:rPr>
                        <a:t>r2</a:t>
                      </a:r>
                    </a:p>
                  </a:txBody>
                  <a:tcPr marL="100838" marR="100838" marT="50377" marB="503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charset="-122"/>
                          <a:cs typeface="Times New Roman" pitchFamily="18" charset="0"/>
                        </a:rPr>
                        <a:t>r2</a:t>
                      </a:r>
                    </a:p>
                  </a:txBody>
                  <a:tcPr marL="100838" marR="100838" marT="50377" marB="503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charset="-122"/>
                          <a:cs typeface="Times New Roman" pitchFamily="18" charset="0"/>
                        </a:rPr>
                        <a:t>r2</a:t>
                      </a:r>
                    </a:p>
                  </a:txBody>
                  <a:tcPr marL="100838" marR="100838" marT="50377" marB="503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charset="-122"/>
                          <a:cs typeface="Times New Roman" pitchFamily="18" charset="0"/>
                        </a:rPr>
                        <a:t>r2</a:t>
                      </a:r>
                    </a:p>
                  </a:txBody>
                  <a:tcPr marL="100838" marR="100838" marT="50377" marB="503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宋体" charset="-122"/>
                        <a:cs typeface="Times New Roman" pitchFamily="18" charset="0"/>
                      </a:endParaRPr>
                    </a:p>
                  </a:txBody>
                  <a:tcPr marL="100838" marR="100838" marT="50377" marB="50377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Group 62"/>
          <p:cNvGraphicFramePr>
            <a:graphicFrameLocks noGrp="1"/>
          </p:cNvGraphicFramePr>
          <p:nvPr/>
        </p:nvGraphicFramePr>
        <p:xfrm>
          <a:off x="611560" y="4581128"/>
          <a:ext cx="1800201" cy="1373508"/>
        </p:xfrm>
        <a:graphic>
          <a:graphicData uri="http://schemas.openxmlformats.org/drawingml/2006/table">
            <a:tbl>
              <a:tblPr/>
              <a:tblGrid>
                <a:gridCol w="399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0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4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FOLLOW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8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S’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$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8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S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$ 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, +, *, a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B479-AE67-4326-BDE5-6F1FA4348308}" type="slidenum">
              <a:rPr lang="zh-CN" altLang="en-US" smtClean="0"/>
              <a:pPr/>
              <a:t>10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34BFDE9-5AA3-44DE-ABE9-75EE1921E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4778" y="-27384"/>
            <a:ext cx="4343686" cy="26127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9785"/>
    </mc:Choice>
    <mc:Fallback xmlns="">
      <p:transition spd="slow" advTm="449785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SLR(1) Parsing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SLR(1) </a:t>
            </a:r>
            <a:r>
              <a:rPr lang="zh-CN" altLang="en-US" dirty="0"/>
              <a:t>分析过程模拟</a:t>
            </a:r>
            <a:endParaRPr lang="en-US" altLang="zh-CN" dirty="0"/>
          </a:p>
          <a:p>
            <a:endParaRPr lang="en-US" altLang="zh-CN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914184"/>
              </p:ext>
            </p:extLst>
          </p:nvPr>
        </p:nvGraphicFramePr>
        <p:xfrm>
          <a:off x="395536" y="2492896"/>
          <a:ext cx="835293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1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05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05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Step 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Stack 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Input 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Action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err="1">
                          <a:solidFill>
                            <a:srgbClr val="FFFF00"/>
                          </a:solidFill>
                          <a:latin typeface="+mn-lt"/>
                        </a:rPr>
                        <a:t>Goto</a:t>
                      </a:r>
                      <a:r>
                        <a:rPr lang="en-US" altLang="zh-CN" sz="2400" b="0" dirty="0">
                          <a:solidFill>
                            <a:srgbClr val="FFFF00"/>
                          </a:solidFill>
                          <a:latin typeface="+mn-lt"/>
                        </a:rPr>
                        <a:t> </a:t>
                      </a:r>
                      <a:endParaRPr lang="zh-CN" altLang="en-US" sz="2400" b="0" dirty="0">
                        <a:solidFill>
                          <a:srgbClr val="FFFF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$0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sym typeface="Wingdings" pitchFamily="2" charset="2"/>
                        </a:rPr>
                        <a:t>aa+a</a:t>
                      </a:r>
                      <a:r>
                        <a:rPr lang="en-US" altLang="zh-CN" sz="2400" dirty="0">
                          <a:sym typeface="Wingdings" pitchFamily="2" charset="2"/>
                        </a:rPr>
                        <a:t>* $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s2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$0a2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>
                          <a:sym typeface="Wingdings" pitchFamily="2" charset="2"/>
                        </a:rPr>
                        <a:t>a+a</a:t>
                      </a:r>
                      <a:r>
                        <a:rPr lang="en-US" altLang="zh-CN" sz="2400" dirty="0">
                          <a:sym typeface="Wingdings" pitchFamily="2" charset="2"/>
                        </a:rPr>
                        <a:t>* $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r3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$0S1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 err="1">
                          <a:sym typeface="Wingdings" pitchFamily="2" charset="2"/>
                        </a:rPr>
                        <a:t>a+a</a:t>
                      </a:r>
                      <a:r>
                        <a:rPr lang="en-US" altLang="zh-CN" sz="2400" dirty="0">
                          <a:sym typeface="Wingdings" pitchFamily="2" charset="2"/>
                        </a:rPr>
                        <a:t>* $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s2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$0S1a2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ym typeface="Wingdings" pitchFamily="2" charset="2"/>
                        </a:rPr>
                        <a:t>+a* $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r3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$0S1S3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ym typeface="Wingdings" pitchFamily="2" charset="2"/>
                        </a:rPr>
                        <a:t>+a*  $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s4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$0S1S3+4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ym typeface="Wingdings" pitchFamily="2" charset="2"/>
                        </a:rPr>
                        <a:t>a*  $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r1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$0S1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ym typeface="Wingdings" pitchFamily="2" charset="2"/>
                        </a:rPr>
                        <a:t>a*  $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s2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B479-AE67-4326-BDE5-6F1FA4348308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588224" y="348332"/>
            <a:ext cx="2232248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G’</a:t>
            </a:r>
            <a:r>
              <a:rPr lang="en-US" altLang="zh-CN" sz="2400" dirty="0"/>
              <a:t>: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(0) S’</a:t>
            </a:r>
            <a:r>
              <a:rPr lang="en-US" altLang="zh-CN" sz="2400" dirty="0">
                <a:sym typeface="Wingdings" pitchFamily="2" charset="2"/>
              </a:rPr>
              <a:t>S</a:t>
            </a:r>
            <a:r>
              <a:rPr lang="en-US" altLang="zh-CN" sz="2400" dirty="0"/>
              <a:t>  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(1) </a:t>
            </a:r>
            <a:r>
              <a:rPr lang="en-US" altLang="zh-CN" sz="2400" dirty="0"/>
              <a:t>S</a:t>
            </a:r>
            <a:r>
              <a:rPr lang="en-US" altLang="zh-CN" sz="2400" dirty="0">
                <a:sym typeface="Wingdings" pitchFamily="2" charset="2"/>
              </a:rPr>
              <a:t>SS+  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(2)</a:t>
            </a:r>
            <a:r>
              <a:rPr lang="en-US" altLang="zh-CN" sz="2400" dirty="0"/>
              <a:t> S</a:t>
            </a:r>
            <a:r>
              <a:rPr lang="en-US" altLang="zh-CN" sz="2400" dirty="0">
                <a:sym typeface="Wingdings" pitchFamily="2" charset="2"/>
              </a:rPr>
              <a:t> SS* 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(3)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</a:t>
            </a:r>
            <a:r>
              <a:rPr lang="en-US" altLang="zh-CN" sz="2400" dirty="0" err="1">
                <a:sym typeface="Wingdings" pitchFamily="2" charset="2"/>
              </a:rPr>
              <a:t>a</a:t>
            </a:r>
            <a:endParaRPr lang="en-US" altLang="zh-CN" sz="2400" dirty="0">
              <a:sym typeface="Wingdings" pitchFamily="2" charset="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2304256" cy="1664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6737"/>
    </mc:Choice>
    <mc:Fallback xmlns="">
      <p:transition spd="slow" advTm="486737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SLR(1) Parsing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SLR(1) </a:t>
            </a:r>
            <a:r>
              <a:rPr lang="zh-CN" altLang="en-US" dirty="0"/>
              <a:t>分析过程模拟</a:t>
            </a:r>
            <a:endParaRPr lang="en-US" altLang="zh-CN" dirty="0"/>
          </a:p>
          <a:p>
            <a:endParaRPr lang="en-US" altLang="zh-CN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239375"/>
              </p:ext>
            </p:extLst>
          </p:nvPr>
        </p:nvGraphicFramePr>
        <p:xfrm>
          <a:off x="395536" y="2492896"/>
          <a:ext cx="835293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1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05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05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Step 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Stack 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Input 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>
                          <a:solidFill>
                            <a:schemeClr val="tx1"/>
                          </a:solidFill>
                          <a:latin typeface="+mn-lt"/>
                        </a:rPr>
                        <a:t>Action</a:t>
                      </a:r>
                      <a:endParaRPr lang="zh-CN" altLang="en-US" sz="24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err="1">
                          <a:solidFill>
                            <a:srgbClr val="FFFF00"/>
                          </a:solidFill>
                          <a:latin typeface="+mn-lt"/>
                        </a:rPr>
                        <a:t>Goto</a:t>
                      </a:r>
                      <a:r>
                        <a:rPr lang="en-US" altLang="zh-CN" sz="2400" b="0" dirty="0">
                          <a:solidFill>
                            <a:srgbClr val="FFFF00"/>
                          </a:solidFill>
                          <a:latin typeface="+mn-lt"/>
                        </a:rPr>
                        <a:t> </a:t>
                      </a:r>
                      <a:endParaRPr lang="zh-CN" altLang="en-US" sz="2400" b="0" dirty="0">
                        <a:solidFill>
                          <a:srgbClr val="FFFF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$0S1a2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ym typeface="Wingdings" pitchFamily="2" charset="2"/>
                        </a:rPr>
                        <a:t>*  $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r3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$0S1S3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ym typeface="Wingdings" pitchFamily="2" charset="2"/>
                        </a:rPr>
                        <a:t>*  $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s5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$0S1S3*5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ym typeface="Wingdings" pitchFamily="2" charset="2"/>
                        </a:rPr>
                        <a:t>  $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r2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>
                          <a:solidFill>
                            <a:schemeClr val="tx1"/>
                          </a:solidFill>
                        </a:rPr>
                        <a:t>$0S1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dirty="0">
                          <a:sym typeface="Wingdings" pitchFamily="2" charset="2"/>
                        </a:rPr>
                        <a:t>  $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dirty="0" err="1">
                          <a:solidFill>
                            <a:schemeClr val="tx1"/>
                          </a:solidFill>
                        </a:rPr>
                        <a:t>acc</a:t>
                      </a:r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B479-AE67-4326-BDE5-6F1FA4348308}" type="slidenum">
              <a:rPr lang="zh-CN" altLang="en-US" smtClean="0"/>
              <a:pPr/>
              <a:t>12</a:t>
            </a:fld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04664"/>
            <a:ext cx="2400267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4053"/>
    </mc:Choice>
    <mc:Fallback xmlns="">
      <p:transition spd="slow" advTm="8405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SLR(1) Parsing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LR(0) DFA</a:t>
            </a:r>
          </a:p>
          <a:p>
            <a:pPr lvl="1"/>
            <a:r>
              <a:rPr lang="zh-CN" altLang="en-US" dirty="0"/>
              <a:t>扩充文法</a:t>
            </a:r>
            <a:r>
              <a:rPr lang="en-US" altLang="zh-CN" dirty="0">
                <a:sym typeface="Wingdings" pitchFamily="2" charset="2"/>
              </a:rPr>
              <a:t> </a:t>
            </a:r>
            <a:r>
              <a:rPr lang="en-US" altLang="zh-CN" dirty="0"/>
              <a:t>(argument grammar)</a:t>
            </a:r>
          </a:p>
          <a:p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899592" y="3356992"/>
            <a:ext cx="251863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/>
              <a:t>G: </a:t>
            </a:r>
          </a:p>
          <a:p>
            <a:r>
              <a:rPr lang="en-US" altLang="zh-CN" sz="3200" dirty="0"/>
              <a:t>S</a:t>
            </a:r>
            <a:r>
              <a:rPr lang="en-US" altLang="zh-CN" sz="3200" dirty="0">
                <a:sym typeface="Wingdings" pitchFamily="2" charset="2"/>
              </a:rPr>
              <a:t>SS+|SS*|a</a:t>
            </a:r>
          </a:p>
        </p:txBody>
      </p:sp>
      <p:sp>
        <p:nvSpPr>
          <p:cNvPr id="5" name="矩形 4"/>
          <p:cNvSpPr/>
          <p:nvPr/>
        </p:nvSpPr>
        <p:spPr>
          <a:xfrm>
            <a:off x="3995936" y="3356992"/>
            <a:ext cx="251863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</a:rPr>
              <a:t>G’</a:t>
            </a:r>
            <a:r>
              <a:rPr lang="en-US" altLang="zh-CN" sz="3200" dirty="0"/>
              <a:t>:</a:t>
            </a:r>
          </a:p>
          <a:p>
            <a:r>
              <a:rPr lang="en-US" altLang="zh-CN" sz="3200" dirty="0">
                <a:solidFill>
                  <a:srgbClr val="FF0000"/>
                </a:solidFill>
              </a:rPr>
              <a:t>S’</a:t>
            </a:r>
            <a:r>
              <a:rPr lang="en-US" altLang="zh-CN" sz="3200" dirty="0">
                <a:sym typeface="Wingdings" pitchFamily="2" charset="2"/>
              </a:rPr>
              <a:t>S</a:t>
            </a:r>
            <a:r>
              <a:rPr lang="en-US" altLang="zh-CN" sz="3200" dirty="0"/>
              <a:t> </a:t>
            </a:r>
          </a:p>
          <a:p>
            <a:r>
              <a:rPr lang="en-US" altLang="zh-CN" sz="3200" dirty="0"/>
              <a:t>S</a:t>
            </a:r>
            <a:r>
              <a:rPr lang="en-US" altLang="zh-CN" sz="3200" dirty="0">
                <a:sym typeface="Wingdings" pitchFamily="2" charset="2"/>
              </a:rPr>
              <a:t>SS+|SS*|a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B479-AE67-4326-BDE5-6F1FA4348308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233"/>
    </mc:Choice>
    <mc:Fallback xmlns="">
      <p:transition spd="slow" advTm="6123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SLR(1) Parsing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LR(0) DFA</a:t>
            </a:r>
          </a:p>
          <a:p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3131840" y="1412776"/>
            <a:ext cx="196720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G’</a:t>
            </a:r>
            <a:r>
              <a:rPr lang="en-US" altLang="zh-CN" sz="2400" dirty="0"/>
              <a:t>: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S’</a:t>
            </a:r>
            <a:r>
              <a:rPr lang="en-US" altLang="zh-CN" sz="2400" dirty="0">
                <a:sym typeface="Wingdings" pitchFamily="2" charset="2"/>
              </a:rPr>
              <a:t>S</a:t>
            </a:r>
            <a:r>
              <a:rPr lang="en-US" altLang="zh-CN" sz="2400" dirty="0"/>
              <a:t> </a:t>
            </a:r>
          </a:p>
          <a:p>
            <a:r>
              <a:rPr lang="en-US" altLang="zh-CN" sz="2400" dirty="0"/>
              <a:t>S</a:t>
            </a:r>
            <a:r>
              <a:rPr lang="en-US" altLang="zh-CN" sz="2400" dirty="0">
                <a:sym typeface="Wingdings" pitchFamily="2" charset="2"/>
              </a:rPr>
              <a:t>SS+|SS*|a</a:t>
            </a:r>
          </a:p>
        </p:txBody>
      </p:sp>
      <p:sp>
        <p:nvSpPr>
          <p:cNvPr id="6" name="矩形 5"/>
          <p:cNvSpPr/>
          <p:nvPr/>
        </p:nvSpPr>
        <p:spPr>
          <a:xfrm>
            <a:off x="755576" y="2996952"/>
            <a:ext cx="988860" cy="83099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endParaRPr lang="en-US" altLang="zh-CN" sz="2400" dirty="0"/>
          </a:p>
          <a:p>
            <a:r>
              <a:rPr lang="en-US" altLang="zh-CN" sz="2400" dirty="0">
                <a:solidFill>
                  <a:srgbClr val="FF0000"/>
                </a:solidFill>
              </a:rPr>
              <a:t>S’</a:t>
            </a:r>
            <a:r>
              <a:rPr lang="en-US" altLang="zh-CN" sz="2400" dirty="0">
                <a:sym typeface="Wingdings" pitchFamily="2" charset="2"/>
              </a:rPr>
              <a:t></a:t>
            </a:r>
            <a:r>
              <a:rPr lang="en-US" altLang="zh-CN" sz="2400" b="1" dirty="0">
                <a:latin typeface="Times New Roman"/>
                <a:cs typeface="Times New Roman"/>
                <a:sym typeface="Wingdings" pitchFamily="2" charset="2"/>
              </a:rPr>
              <a:t>∙</a:t>
            </a:r>
            <a:r>
              <a:rPr lang="en-US" altLang="zh-CN" sz="2400" dirty="0">
                <a:sym typeface="Wingdings" pitchFamily="2" charset="2"/>
              </a:rPr>
              <a:t>S</a:t>
            </a:r>
            <a:r>
              <a:rPr lang="en-US" altLang="zh-CN" sz="2400" dirty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B479-AE67-4326-BDE5-6F1FA4348308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943"/>
    </mc:Choice>
    <mc:Fallback xmlns="">
      <p:transition spd="slow" advTm="9894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SLR(1) Parsing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LR(0) DFA</a:t>
            </a:r>
          </a:p>
          <a:p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2915816" y="1268760"/>
            <a:ext cx="196720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G’</a:t>
            </a:r>
            <a:r>
              <a:rPr lang="en-US" altLang="zh-CN" sz="2400" dirty="0"/>
              <a:t>: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S’</a:t>
            </a:r>
            <a:r>
              <a:rPr lang="en-US" altLang="zh-CN" sz="2400" dirty="0">
                <a:sym typeface="Wingdings" pitchFamily="2" charset="2"/>
              </a:rPr>
              <a:t>S</a:t>
            </a:r>
            <a:r>
              <a:rPr lang="en-US" altLang="zh-CN" sz="2400" dirty="0"/>
              <a:t> </a:t>
            </a:r>
          </a:p>
          <a:p>
            <a:r>
              <a:rPr lang="en-US" altLang="zh-CN" sz="2400" dirty="0"/>
              <a:t>S</a:t>
            </a:r>
            <a:r>
              <a:rPr lang="en-US" altLang="zh-CN" sz="2400" dirty="0">
                <a:sym typeface="Wingdings" pitchFamily="2" charset="2"/>
              </a:rPr>
              <a:t>SS+|SS*|a</a:t>
            </a:r>
          </a:p>
        </p:txBody>
      </p:sp>
      <p:sp>
        <p:nvSpPr>
          <p:cNvPr id="6" name="矩形 5"/>
          <p:cNvSpPr/>
          <p:nvPr/>
        </p:nvSpPr>
        <p:spPr>
          <a:xfrm>
            <a:off x="755576" y="2996952"/>
            <a:ext cx="1140056" cy="193899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</a:rPr>
              <a:t>I</a:t>
            </a:r>
            <a:r>
              <a:rPr lang="en-US" altLang="zh-CN" sz="2400" baseline="-25000" dirty="0">
                <a:solidFill>
                  <a:srgbClr val="0000FF"/>
                </a:solidFill>
              </a:rPr>
              <a:t>0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S’</a:t>
            </a:r>
            <a:r>
              <a:rPr lang="en-US" altLang="zh-CN" sz="2400" dirty="0">
                <a:sym typeface="Wingdings" pitchFamily="2" charset="2"/>
              </a:rPr>
              <a:t></a:t>
            </a:r>
            <a:r>
              <a:rPr lang="en-US" altLang="zh-CN" sz="2400" b="1" dirty="0">
                <a:latin typeface="Times New Roman"/>
                <a:cs typeface="Times New Roman"/>
                <a:sym typeface="Wingdings" pitchFamily="2" charset="2"/>
              </a:rPr>
              <a:t>∙</a:t>
            </a:r>
            <a:r>
              <a:rPr lang="en-US" altLang="zh-CN" sz="2400" dirty="0">
                <a:sym typeface="Wingdings" pitchFamily="2" charset="2"/>
              </a:rPr>
              <a:t>S</a:t>
            </a:r>
            <a:r>
              <a:rPr lang="en-US" altLang="zh-CN" sz="2400" dirty="0"/>
              <a:t> </a:t>
            </a:r>
          </a:p>
          <a:p>
            <a:r>
              <a:rPr lang="en-US" altLang="zh-CN" sz="2400" dirty="0"/>
              <a:t>S</a:t>
            </a:r>
            <a:r>
              <a:rPr lang="en-US" altLang="zh-CN" sz="2400" dirty="0">
                <a:sym typeface="Wingdings" pitchFamily="2" charset="2"/>
              </a:rPr>
              <a:t></a:t>
            </a:r>
            <a:r>
              <a:rPr lang="en-US" altLang="zh-CN" sz="2400" b="1" dirty="0">
                <a:latin typeface="Times New Roman"/>
                <a:cs typeface="Times New Roman"/>
                <a:sym typeface="Wingdings" pitchFamily="2" charset="2"/>
              </a:rPr>
              <a:t>∙</a:t>
            </a:r>
            <a:r>
              <a:rPr lang="en-US" altLang="zh-CN" sz="2400" dirty="0">
                <a:sym typeface="Wingdings" pitchFamily="2" charset="2"/>
              </a:rPr>
              <a:t>SS+</a:t>
            </a:r>
          </a:p>
          <a:p>
            <a:r>
              <a:rPr lang="en-US" altLang="zh-CN" sz="2400" dirty="0">
                <a:sym typeface="Wingdings" pitchFamily="2" charset="2"/>
              </a:rPr>
              <a:t>S</a:t>
            </a:r>
            <a:r>
              <a:rPr lang="en-US" altLang="zh-CN" sz="2400" b="1" dirty="0">
                <a:latin typeface="Times New Roman"/>
                <a:cs typeface="Times New Roman"/>
                <a:sym typeface="Wingdings" pitchFamily="2" charset="2"/>
              </a:rPr>
              <a:t>∙</a:t>
            </a:r>
            <a:r>
              <a:rPr lang="en-US" altLang="zh-CN" sz="2400" dirty="0">
                <a:sym typeface="Wingdings" pitchFamily="2" charset="2"/>
              </a:rPr>
              <a:t>SS*</a:t>
            </a:r>
          </a:p>
          <a:p>
            <a:r>
              <a:rPr lang="en-US" altLang="zh-CN" sz="2400" dirty="0">
                <a:sym typeface="Wingdings" pitchFamily="2" charset="2"/>
              </a:rPr>
              <a:t>S</a:t>
            </a:r>
            <a:r>
              <a:rPr lang="en-US" altLang="zh-CN" sz="2400" b="1" dirty="0">
                <a:latin typeface="Times New Roman"/>
                <a:cs typeface="Times New Roman"/>
                <a:sym typeface="Wingdings" pitchFamily="2" charset="2"/>
              </a:rPr>
              <a:t>∙</a:t>
            </a:r>
            <a:r>
              <a:rPr lang="en-US" altLang="zh-CN" sz="2400" dirty="0">
                <a:sym typeface="Wingdings" pitchFamily="2" charset="2"/>
              </a:rPr>
              <a:t>a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B479-AE67-4326-BDE5-6F1FA434830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752"/>
    </mc:Choice>
    <mc:Fallback xmlns="">
      <p:transition spd="slow" advTm="7375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SLR(1) Parsing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LR(0) DFA</a:t>
            </a:r>
          </a:p>
          <a:p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2915816" y="1268760"/>
            <a:ext cx="196720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G’</a:t>
            </a:r>
            <a:r>
              <a:rPr lang="en-US" altLang="zh-CN" sz="2400" dirty="0"/>
              <a:t>: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S’</a:t>
            </a:r>
            <a:r>
              <a:rPr lang="en-US" altLang="zh-CN" sz="2400" dirty="0">
                <a:sym typeface="Wingdings" pitchFamily="2" charset="2"/>
              </a:rPr>
              <a:t>S</a:t>
            </a:r>
            <a:r>
              <a:rPr lang="en-US" altLang="zh-CN" sz="2400" dirty="0"/>
              <a:t> </a:t>
            </a:r>
          </a:p>
          <a:p>
            <a:r>
              <a:rPr lang="en-US" altLang="zh-CN" sz="2400" dirty="0"/>
              <a:t>S</a:t>
            </a:r>
            <a:r>
              <a:rPr lang="en-US" altLang="zh-CN" sz="2400" dirty="0">
                <a:sym typeface="Wingdings" pitchFamily="2" charset="2"/>
              </a:rPr>
              <a:t>SS+|SS*|a</a:t>
            </a:r>
          </a:p>
        </p:txBody>
      </p:sp>
      <p:sp>
        <p:nvSpPr>
          <p:cNvPr id="6" name="矩形 5"/>
          <p:cNvSpPr/>
          <p:nvPr/>
        </p:nvSpPr>
        <p:spPr>
          <a:xfrm>
            <a:off x="755576" y="2996952"/>
            <a:ext cx="1140056" cy="193899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</a:rPr>
              <a:t>I</a:t>
            </a:r>
            <a:r>
              <a:rPr lang="en-US" altLang="zh-CN" sz="2400" baseline="-25000" dirty="0">
                <a:solidFill>
                  <a:srgbClr val="0000FF"/>
                </a:solidFill>
              </a:rPr>
              <a:t>0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S’</a:t>
            </a:r>
            <a:r>
              <a:rPr lang="en-US" altLang="zh-CN" sz="2400" dirty="0">
                <a:sym typeface="Wingdings" pitchFamily="2" charset="2"/>
              </a:rPr>
              <a:t></a:t>
            </a:r>
            <a:r>
              <a:rPr lang="en-US" altLang="zh-CN" sz="2400" b="1" dirty="0">
                <a:latin typeface="Times New Roman"/>
                <a:cs typeface="Times New Roman"/>
                <a:sym typeface="Wingdings" pitchFamily="2" charset="2"/>
              </a:rPr>
              <a:t>∙</a:t>
            </a:r>
            <a:r>
              <a:rPr lang="en-US" altLang="zh-CN" sz="2400" dirty="0">
                <a:sym typeface="Wingdings" pitchFamily="2" charset="2"/>
              </a:rPr>
              <a:t>S</a:t>
            </a:r>
            <a:r>
              <a:rPr lang="en-US" altLang="zh-CN" sz="2400" dirty="0"/>
              <a:t> </a:t>
            </a:r>
          </a:p>
          <a:p>
            <a:r>
              <a:rPr lang="en-US" altLang="zh-CN" sz="2400" dirty="0"/>
              <a:t>S</a:t>
            </a:r>
            <a:r>
              <a:rPr lang="en-US" altLang="zh-CN" sz="2400" dirty="0">
                <a:sym typeface="Wingdings" pitchFamily="2" charset="2"/>
              </a:rPr>
              <a:t></a:t>
            </a:r>
            <a:r>
              <a:rPr lang="en-US" altLang="zh-CN" sz="2400" b="1" dirty="0">
                <a:latin typeface="Times New Roman"/>
                <a:cs typeface="Times New Roman"/>
                <a:sym typeface="Wingdings" pitchFamily="2" charset="2"/>
              </a:rPr>
              <a:t>∙</a:t>
            </a:r>
            <a:r>
              <a:rPr lang="en-US" altLang="zh-CN" sz="2400" dirty="0">
                <a:sym typeface="Wingdings" pitchFamily="2" charset="2"/>
              </a:rPr>
              <a:t>SS+</a:t>
            </a:r>
          </a:p>
          <a:p>
            <a:r>
              <a:rPr lang="en-US" altLang="zh-CN" sz="2400" dirty="0">
                <a:sym typeface="Wingdings" pitchFamily="2" charset="2"/>
              </a:rPr>
              <a:t>S</a:t>
            </a:r>
            <a:r>
              <a:rPr lang="en-US" altLang="zh-CN" sz="2400" b="1" dirty="0">
                <a:latin typeface="Times New Roman"/>
                <a:cs typeface="Times New Roman"/>
                <a:sym typeface="Wingdings" pitchFamily="2" charset="2"/>
              </a:rPr>
              <a:t>∙</a:t>
            </a:r>
            <a:r>
              <a:rPr lang="en-US" altLang="zh-CN" sz="2400" dirty="0">
                <a:sym typeface="Wingdings" pitchFamily="2" charset="2"/>
              </a:rPr>
              <a:t>SS*</a:t>
            </a:r>
          </a:p>
          <a:p>
            <a:r>
              <a:rPr lang="en-US" altLang="zh-CN" sz="2400" dirty="0">
                <a:sym typeface="Wingdings" pitchFamily="2" charset="2"/>
              </a:rPr>
              <a:t>S</a:t>
            </a:r>
            <a:r>
              <a:rPr lang="en-US" altLang="zh-CN" sz="2400" b="1" dirty="0">
                <a:latin typeface="Times New Roman"/>
                <a:cs typeface="Times New Roman"/>
                <a:sym typeface="Wingdings" pitchFamily="2" charset="2"/>
              </a:rPr>
              <a:t>∙</a:t>
            </a:r>
            <a:r>
              <a:rPr lang="en-US" altLang="zh-CN" sz="2400" dirty="0">
                <a:sym typeface="Wingdings" pitchFamily="2" charset="2"/>
              </a:rPr>
              <a:t>a</a:t>
            </a:r>
          </a:p>
        </p:txBody>
      </p:sp>
      <p:sp>
        <p:nvSpPr>
          <p:cNvPr id="7" name="矩形 6"/>
          <p:cNvSpPr/>
          <p:nvPr/>
        </p:nvSpPr>
        <p:spPr>
          <a:xfrm>
            <a:off x="2567848" y="2623552"/>
            <a:ext cx="1140056" cy="2677656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</a:rPr>
              <a:t>I</a:t>
            </a:r>
            <a:r>
              <a:rPr lang="en-US" altLang="zh-CN" sz="2400" baseline="-25000" dirty="0">
                <a:solidFill>
                  <a:srgbClr val="0000FF"/>
                </a:solidFill>
              </a:rPr>
              <a:t>1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S’</a:t>
            </a:r>
            <a:r>
              <a:rPr lang="en-US" altLang="zh-CN" sz="2400" dirty="0">
                <a:sym typeface="Wingdings" pitchFamily="2" charset="2"/>
              </a:rPr>
              <a:t>S</a:t>
            </a:r>
            <a:r>
              <a:rPr lang="en-US" altLang="zh-CN" sz="2400" b="1" dirty="0">
                <a:latin typeface="Times New Roman"/>
                <a:cs typeface="Times New Roman"/>
                <a:sym typeface="Wingdings" pitchFamily="2" charset="2"/>
              </a:rPr>
              <a:t>∙</a:t>
            </a:r>
            <a:r>
              <a:rPr lang="en-US" altLang="zh-CN" sz="2400" dirty="0"/>
              <a:t> </a:t>
            </a:r>
          </a:p>
          <a:p>
            <a:r>
              <a:rPr lang="en-US" altLang="zh-CN" sz="2400" dirty="0"/>
              <a:t>S</a:t>
            </a:r>
            <a:r>
              <a:rPr lang="en-US" altLang="zh-CN" sz="2400" dirty="0">
                <a:sym typeface="Wingdings" pitchFamily="2" charset="2"/>
              </a:rPr>
              <a:t>S</a:t>
            </a:r>
            <a:r>
              <a:rPr lang="en-US" altLang="zh-CN" sz="2400" b="1" dirty="0">
                <a:latin typeface="Times New Roman"/>
                <a:cs typeface="Times New Roman"/>
                <a:sym typeface="Wingdings" pitchFamily="2" charset="2"/>
              </a:rPr>
              <a:t>∙</a:t>
            </a:r>
            <a:r>
              <a:rPr lang="en-US" altLang="zh-CN" sz="2400" dirty="0">
                <a:sym typeface="Wingdings" pitchFamily="2" charset="2"/>
              </a:rPr>
              <a:t>S+</a:t>
            </a:r>
          </a:p>
          <a:p>
            <a:r>
              <a:rPr lang="en-US" altLang="zh-CN" sz="2400" dirty="0">
                <a:sym typeface="Wingdings" pitchFamily="2" charset="2"/>
              </a:rPr>
              <a:t>SS</a:t>
            </a:r>
            <a:r>
              <a:rPr lang="en-US" altLang="zh-CN" sz="2400" b="1" dirty="0">
                <a:latin typeface="Times New Roman"/>
                <a:cs typeface="Times New Roman"/>
                <a:sym typeface="Wingdings" pitchFamily="2" charset="2"/>
              </a:rPr>
              <a:t>∙</a:t>
            </a:r>
            <a:r>
              <a:rPr lang="en-US" altLang="zh-CN" sz="2400" dirty="0">
                <a:sym typeface="Wingdings" pitchFamily="2" charset="2"/>
              </a:rPr>
              <a:t>S*</a:t>
            </a:r>
          </a:p>
          <a:p>
            <a:r>
              <a:rPr lang="en-US" altLang="zh-CN" sz="2400" dirty="0"/>
              <a:t>S</a:t>
            </a:r>
            <a:r>
              <a:rPr lang="en-US" altLang="zh-CN" sz="2400" dirty="0">
                <a:sym typeface="Wingdings" pitchFamily="2" charset="2"/>
              </a:rPr>
              <a:t></a:t>
            </a:r>
            <a:r>
              <a:rPr lang="en-US" altLang="zh-CN" sz="2400" b="1" dirty="0">
                <a:latin typeface="Times New Roman"/>
                <a:cs typeface="Times New Roman"/>
                <a:sym typeface="Wingdings" pitchFamily="2" charset="2"/>
              </a:rPr>
              <a:t>∙</a:t>
            </a:r>
            <a:r>
              <a:rPr lang="en-US" altLang="zh-CN" sz="2400" dirty="0">
                <a:sym typeface="Wingdings" pitchFamily="2" charset="2"/>
              </a:rPr>
              <a:t>SS+</a:t>
            </a:r>
          </a:p>
          <a:p>
            <a:r>
              <a:rPr lang="en-US" altLang="zh-CN" sz="2400" dirty="0">
                <a:sym typeface="Wingdings" pitchFamily="2" charset="2"/>
              </a:rPr>
              <a:t>S</a:t>
            </a:r>
            <a:r>
              <a:rPr lang="en-US" altLang="zh-CN" sz="2400" b="1" dirty="0">
                <a:latin typeface="Times New Roman"/>
                <a:cs typeface="Times New Roman"/>
                <a:sym typeface="Wingdings" pitchFamily="2" charset="2"/>
              </a:rPr>
              <a:t>∙</a:t>
            </a:r>
            <a:r>
              <a:rPr lang="en-US" altLang="zh-CN" sz="2400" dirty="0">
                <a:sym typeface="Wingdings" pitchFamily="2" charset="2"/>
              </a:rPr>
              <a:t>SS*</a:t>
            </a:r>
          </a:p>
          <a:p>
            <a:r>
              <a:rPr lang="en-US" altLang="zh-CN" sz="2400" dirty="0">
                <a:sym typeface="Wingdings" pitchFamily="2" charset="2"/>
              </a:rPr>
              <a:t>S</a:t>
            </a:r>
            <a:r>
              <a:rPr lang="en-US" altLang="zh-CN" sz="2400" b="1" dirty="0">
                <a:latin typeface="Times New Roman"/>
                <a:cs typeface="Times New Roman"/>
                <a:sym typeface="Wingdings" pitchFamily="2" charset="2"/>
              </a:rPr>
              <a:t>∙</a:t>
            </a:r>
            <a:r>
              <a:rPr lang="en-US" altLang="zh-CN" sz="2400" dirty="0">
                <a:sym typeface="Wingdings" pitchFamily="2" charset="2"/>
              </a:rPr>
              <a:t>a</a:t>
            </a:r>
          </a:p>
        </p:txBody>
      </p:sp>
      <p:cxnSp>
        <p:nvCxnSpPr>
          <p:cNvPr id="9" name="直接箭头连接符 8"/>
          <p:cNvCxnSpPr>
            <a:stCxn id="6" idx="3"/>
            <a:endCxn id="7" idx="1"/>
          </p:cNvCxnSpPr>
          <p:nvPr/>
        </p:nvCxnSpPr>
        <p:spPr>
          <a:xfrm flipV="1">
            <a:off x="1895632" y="3962380"/>
            <a:ext cx="672216" cy="406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051720" y="3429000"/>
            <a:ext cx="394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ym typeface="Wingdings" pitchFamily="2" charset="2"/>
              </a:rPr>
              <a:t>S</a:t>
            </a:r>
            <a:r>
              <a:rPr lang="en-US" altLang="zh-CN" sz="2400" dirty="0"/>
              <a:t> </a:t>
            </a:r>
          </a:p>
        </p:txBody>
      </p:sp>
      <p:sp>
        <p:nvSpPr>
          <p:cNvPr id="11" name="矩形 10"/>
          <p:cNvSpPr/>
          <p:nvPr/>
        </p:nvSpPr>
        <p:spPr>
          <a:xfrm>
            <a:off x="897425" y="5622339"/>
            <a:ext cx="851515" cy="83099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</a:rPr>
              <a:t>I</a:t>
            </a:r>
            <a:r>
              <a:rPr lang="en-US" altLang="zh-CN" sz="2400" baseline="-25000" dirty="0">
                <a:solidFill>
                  <a:srgbClr val="0000FF"/>
                </a:solidFill>
              </a:rPr>
              <a:t>2</a:t>
            </a:r>
          </a:p>
          <a:p>
            <a:r>
              <a:rPr lang="en-US" altLang="zh-CN" sz="2400" dirty="0" err="1">
                <a:sym typeface="Wingdings" pitchFamily="2" charset="2"/>
              </a:rPr>
              <a:t>Sa</a:t>
            </a:r>
            <a:r>
              <a:rPr lang="en-US" altLang="zh-CN" sz="2400" b="1" dirty="0">
                <a:latin typeface="Times New Roman"/>
                <a:cs typeface="Times New Roman"/>
                <a:sym typeface="Wingdings" pitchFamily="2" charset="2"/>
              </a:rPr>
              <a:t>∙</a:t>
            </a:r>
            <a:endParaRPr lang="en-US" altLang="zh-CN" sz="2400" dirty="0">
              <a:sym typeface="Wingdings" pitchFamily="2" charset="2"/>
            </a:endParaRPr>
          </a:p>
        </p:txBody>
      </p:sp>
      <p:cxnSp>
        <p:nvCxnSpPr>
          <p:cNvPr id="13" name="直接箭头连接符 12"/>
          <p:cNvCxnSpPr>
            <a:stCxn id="6" idx="2"/>
            <a:endCxn id="11" idx="0"/>
          </p:cNvCxnSpPr>
          <p:nvPr/>
        </p:nvCxnSpPr>
        <p:spPr>
          <a:xfrm flipH="1">
            <a:off x="1323183" y="4935944"/>
            <a:ext cx="2421" cy="68639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899592" y="5055567"/>
            <a:ext cx="401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ym typeface="Wingdings" pitchFamily="2" charset="2"/>
              </a:rPr>
              <a:t>a</a:t>
            </a:r>
            <a:r>
              <a:rPr lang="en-US" altLang="zh-CN" sz="2400" dirty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B479-AE67-4326-BDE5-6F1FA4348308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4100"/>
    </mc:Choice>
    <mc:Fallback xmlns="">
      <p:transition spd="slow" advTm="1841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SLR(1) Parsing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LR(0) DFA</a:t>
            </a:r>
          </a:p>
          <a:p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2915816" y="1268760"/>
            <a:ext cx="196720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G’</a:t>
            </a:r>
            <a:r>
              <a:rPr lang="en-US" altLang="zh-CN" sz="2400" dirty="0"/>
              <a:t>: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S’</a:t>
            </a:r>
            <a:r>
              <a:rPr lang="en-US" altLang="zh-CN" sz="2400" dirty="0">
                <a:sym typeface="Wingdings" pitchFamily="2" charset="2"/>
              </a:rPr>
              <a:t>S</a:t>
            </a:r>
            <a:r>
              <a:rPr lang="en-US" altLang="zh-CN" sz="2400" dirty="0"/>
              <a:t> </a:t>
            </a:r>
          </a:p>
          <a:p>
            <a:r>
              <a:rPr lang="en-US" altLang="zh-CN" sz="2400" dirty="0"/>
              <a:t>S</a:t>
            </a:r>
            <a:r>
              <a:rPr lang="en-US" altLang="zh-CN" sz="2400" dirty="0">
                <a:sym typeface="Wingdings" pitchFamily="2" charset="2"/>
              </a:rPr>
              <a:t>SS+|SS*|a</a:t>
            </a:r>
          </a:p>
        </p:txBody>
      </p:sp>
      <p:sp>
        <p:nvSpPr>
          <p:cNvPr id="6" name="矩形 5"/>
          <p:cNvSpPr/>
          <p:nvPr/>
        </p:nvSpPr>
        <p:spPr>
          <a:xfrm>
            <a:off x="755576" y="2996952"/>
            <a:ext cx="1140056" cy="193899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</a:rPr>
              <a:t>I</a:t>
            </a:r>
            <a:r>
              <a:rPr lang="en-US" altLang="zh-CN" sz="2400" baseline="-25000" dirty="0">
                <a:solidFill>
                  <a:srgbClr val="0000FF"/>
                </a:solidFill>
              </a:rPr>
              <a:t>0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S’</a:t>
            </a:r>
            <a:r>
              <a:rPr lang="en-US" altLang="zh-CN" sz="2400" dirty="0">
                <a:sym typeface="Wingdings" pitchFamily="2" charset="2"/>
              </a:rPr>
              <a:t></a:t>
            </a:r>
            <a:r>
              <a:rPr lang="en-US" altLang="zh-CN" sz="2400" b="1" dirty="0">
                <a:latin typeface="Times New Roman"/>
                <a:cs typeface="Times New Roman"/>
                <a:sym typeface="Wingdings" pitchFamily="2" charset="2"/>
              </a:rPr>
              <a:t>∙</a:t>
            </a:r>
            <a:r>
              <a:rPr lang="en-US" altLang="zh-CN" sz="2400" dirty="0">
                <a:sym typeface="Wingdings" pitchFamily="2" charset="2"/>
              </a:rPr>
              <a:t>S</a:t>
            </a:r>
            <a:r>
              <a:rPr lang="en-US" altLang="zh-CN" sz="2400" dirty="0"/>
              <a:t> </a:t>
            </a:r>
          </a:p>
          <a:p>
            <a:r>
              <a:rPr lang="en-US" altLang="zh-CN" sz="2400" dirty="0"/>
              <a:t>S</a:t>
            </a:r>
            <a:r>
              <a:rPr lang="en-US" altLang="zh-CN" sz="2400" dirty="0">
                <a:sym typeface="Wingdings" pitchFamily="2" charset="2"/>
              </a:rPr>
              <a:t></a:t>
            </a:r>
            <a:r>
              <a:rPr lang="en-US" altLang="zh-CN" sz="2400" b="1" dirty="0">
                <a:latin typeface="Times New Roman"/>
                <a:cs typeface="Times New Roman"/>
                <a:sym typeface="Wingdings" pitchFamily="2" charset="2"/>
              </a:rPr>
              <a:t>∙</a:t>
            </a:r>
            <a:r>
              <a:rPr lang="en-US" altLang="zh-CN" sz="2400" dirty="0">
                <a:sym typeface="Wingdings" pitchFamily="2" charset="2"/>
              </a:rPr>
              <a:t>SS+</a:t>
            </a:r>
          </a:p>
          <a:p>
            <a:r>
              <a:rPr lang="en-US" altLang="zh-CN" sz="2400" dirty="0">
                <a:sym typeface="Wingdings" pitchFamily="2" charset="2"/>
              </a:rPr>
              <a:t>S</a:t>
            </a:r>
            <a:r>
              <a:rPr lang="en-US" altLang="zh-CN" sz="2400" b="1" dirty="0">
                <a:latin typeface="Times New Roman"/>
                <a:cs typeface="Times New Roman"/>
                <a:sym typeface="Wingdings" pitchFamily="2" charset="2"/>
              </a:rPr>
              <a:t>∙</a:t>
            </a:r>
            <a:r>
              <a:rPr lang="en-US" altLang="zh-CN" sz="2400" dirty="0">
                <a:sym typeface="Wingdings" pitchFamily="2" charset="2"/>
              </a:rPr>
              <a:t>SS*</a:t>
            </a:r>
          </a:p>
          <a:p>
            <a:r>
              <a:rPr lang="en-US" altLang="zh-CN" sz="2400" dirty="0">
                <a:sym typeface="Wingdings" pitchFamily="2" charset="2"/>
              </a:rPr>
              <a:t>S</a:t>
            </a:r>
            <a:r>
              <a:rPr lang="en-US" altLang="zh-CN" sz="2400" b="1" dirty="0">
                <a:latin typeface="Times New Roman"/>
                <a:cs typeface="Times New Roman"/>
                <a:sym typeface="Wingdings" pitchFamily="2" charset="2"/>
              </a:rPr>
              <a:t>∙</a:t>
            </a:r>
            <a:r>
              <a:rPr lang="en-US" altLang="zh-CN" sz="2400" dirty="0">
                <a:sym typeface="Wingdings" pitchFamily="2" charset="2"/>
              </a:rPr>
              <a:t>a</a:t>
            </a:r>
          </a:p>
        </p:txBody>
      </p:sp>
      <p:sp>
        <p:nvSpPr>
          <p:cNvPr id="7" name="矩形 6"/>
          <p:cNvSpPr/>
          <p:nvPr/>
        </p:nvSpPr>
        <p:spPr>
          <a:xfrm>
            <a:off x="2567848" y="2623552"/>
            <a:ext cx="1140056" cy="26776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</a:rPr>
              <a:t>I</a:t>
            </a:r>
            <a:r>
              <a:rPr lang="en-US" altLang="zh-CN" sz="2400" baseline="-25000" dirty="0">
                <a:solidFill>
                  <a:srgbClr val="0000FF"/>
                </a:solidFill>
              </a:rPr>
              <a:t>1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S’</a:t>
            </a:r>
            <a:r>
              <a:rPr lang="en-US" altLang="zh-CN" sz="2400" dirty="0">
                <a:sym typeface="Wingdings" pitchFamily="2" charset="2"/>
              </a:rPr>
              <a:t>S</a:t>
            </a:r>
            <a:r>
              <a:rPr lang="en-US" altLang="zh-CN" sz="2400" b="1" dirty="0">
                <a:latin typeface="Times New Roman"/>
                <a:cs typeface="Times New Roman"/>
                <a:sym typeface="Wingdings" pitchFamily="2" charset="2"/>
              </a:rPr>
              <a:t>∙</a:t>
            </a:r>
            <a:r>
              <a:rPr lang="en-US" altLang="zh-CN" sz="2400" dirty="0"/>
              <a:t> </a:t>
            </a:r>
          </a:p>
          <a:p>
            <a:r>
              <a:rPr lang="en-US" altLang="zh-CN" sz="2400" dirty="0"/>
              <a:t>S</a:t>
            </a:r>
            <a:r>
              <a:rPr lang="en-US" altLang="zh-CN" sz="2400" dirty="0">
                <a:sym typeface="Wingdings" pitchFamily="2" charset="2"/>
              </a:rPr>
              <a:t>S</a:t>
            </a:r>
            <a:r>
              <a:rPr lang="en-US" altLang="zh-CN" sz="2400" b="1" dirty="0">
                <a:latin typeface="Times New Roman"/>
                <a:cs typeface="Times New Roman"/>
                <a:sym typeface="Wingdings" pitchFamily="2" charset="2"/>
              </a:rPr>
              <a:t>∙</a:t>
            </a:r>
            <a:r>
              <a:rPr lang="en-US" altLang="zh-CN" sz="2400" dirty="0">
                <a:sym typeface="Wingdings" pitchFamily="2" charset="2"/>
              </a:rPr>
              <a:t>S+</a:t>
            </a:r>
          </a:p>
          <a:p>
            <a:r>
              <a:rPr lang="en-US" altLang="zh-CN" sz="2400" dirty="0">
                <a:sym typeface="Wingdings" pitchFamily="2" charset="2"/>
              </a:rPr>
              <a:t>SS</a:t>
            </a:r>
            <a:r>
              <a:rPr lang="en-US" altLang="zh-CN" sz="2400" b="1" dirty="0">
                <a:latin typeface="Times New Roman"/>
                <a:cs typeface="Times New Roman"/>
                <a:sym typeface="Wingdings" pitchFamily="2" charset="2"/>
              </a:rPr>
              <a:t>∙</a:t>
            </a:r>
            <a:r>
              <a:rPr lang="en-US" altLang="zh-CN" sz="2400" dirty="0">
                <a:sym typeface="Wingdings" pitchFamily="2" charset="2"/>
              </a:rPr>
              <a:t>S*</a:t>
            </a:r>
          </a:p>
          <a:p>
            <a:r>
              <a:rPr lang="en-US" altLang="zh-CN" sz="2400" dirty="0"/>
              <a:t>S</a:t>
            </a:r>
            <a:r>
              <a:rPr lang="en-US" altLang="zh-CN" sz="2400" dirty="0">
                <a:sym typeface="Wingdings" pitchFamily="2" charset="2"/>
              </a:rPr>
              <a:t></a:t>
            </a:r>
            <a:r>
              <a:rPr lang="en-US" altLang="zh-CN" sz="2400" b="1" dirty="0">
                <a:latin typeface="Times New Roman"/>
                <a:cs typeface="Times New Roman"/>
                <a:sym typeface="Wingdings" pitchFamily="2" charset="2"/>
              </a:rPr>
              <a:t>∙</a:t>
            </a:r>
            <a:r>
              <a:rPr lang="en-US" altLang="zh-CN" sz="2400" dirty="0">
                <a:sym typeface="Wingdings" pitchFamily="2" charset="2"/>
              </a:rPr>
              <a:t>SS+</a:t>
            </a:r>
          </a:p>
          <a:p>
            <a:r>
              <a:rPr lang="en-US" altLang="zh-CN" sz="2400" dirty="0">
                <a:sym typeface="Wingdings" pitchFamily="2" charset="2"/>
              </a:rPr>
              <a:t>S</a:t>
            </a:r>
            <a:r>
              <a:rPr lang="en-US" altLang="zh-CN" sz="2400" b="1" dirty="0">
                <a:latin typeface="Times New Roman"/>
                <a:cs typeface="Times New Roman"/>
                <a:sym typeface="Wingdings" pitchFamily="2" charset="2"/>
              </a:rPr>
              <a:t>∙</a:t>
            </a:r>
            <a:r>
              <a:rPr lang="en-US" altLang="zh-CN" sz="2400" dirty="0">
                <a:sym typeface="Wingdings" pitchFamily="2" charset="2"/>
              </a:rPr>
              <a:t>SS*</a:t>
            </a:r>
          </a:p>
          <a:p>
            <a:r>
              <a:rPr lang="en-US" altLang="zh-CN" sz="2400" dirty="0">
                <a:sym typeface="Wingdings" pitchFamily="2" charset="2"/>
              </a:rPr>
              <a:t>S</a:t>
            </a:r>
            <a:r>
              <a:rPr lang="en-US" altLang="zh-CN" sz="2400" b="1" dirty="0">
                <a:latin typeface="Times New Roman"/>
                <a:cs typeface="Times New Roman"/>
                <a:sym typeface="Wingdings" pitchFamily="2" charset="2"/>
              </a:rPr>
              <a:t>∙</a:t>
            </a:r>
            <a:r>
              <a:rPr lang="en-US" altLang="zh-CN" sz="2400" dirty="0">
                <a:sym typeface="Wingdings" pitchFamily="2" charset="2"/>
              </a:rPr>
              <a:t>a</a:t>
            </a:r>
          </a:p>
        </p:txBody>
      </p:sp>
      <p:cxnSp>
        <p:nvCxnSpPr>
          <p:cNvPr id="9" name="直接箭头连接符 8"/>
          <p:cNvCxnSpPr>
            <a:stCxn id="6" idx="3"/>
            <a:endCxn id="7" idx="1"/>
          </p:cNvCxnSpPr>
          <p:nvPr/>
        </p:nvCxnSpPr>
        <p:spPr>
          <a:xfrm flipV="1">
            <a:off x="1895632" y="3962380"/>
            <a:ext cx="672216" cy="406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051720" y="3429000"/>
            <a:ext cx="394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ym typeface="Wingdings" pitchFamily="2" charset="2"/>
              </a:rPr>
              <a:t>S</a:t>
            </a:r>
            <a:r>
              <a:rPr lang="en-US" altLang="zh-CN" sz="2400" dirty="0"/>
              <a:t> </a:t>
            </a:r>
          </a:p>
        </p:txBody>
      </p:sp>
      <p:sp>
        <p:nvSpPr>
          <p:cNvPr id="11" name="矩形 10"/>
          <p:cNvSpPr/>
          <p:nvPr/>
        </p:nvSpPr>
        <p:spPr>
          <a:xfrm>
            <a:off x="897425" y="5622339"/>
            <a:ext cx="851515" cy="83099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</a:rPr>
              <a:t>I</a:t>
            </a:r>
            <a:r>
              <a:rPr lang="en-US" altLang="zh-CN" sz="2400" baseline="-25000" dirty="0">
                <a:solidFill>
                  <a:srgbClr val="0000FF"/>
                </a:solidFill>
              </a:rPr>
              <a:t>2</a:t>
            </a:r>
          </a:p>
          <a:p>
            <a:r>
              <a:rPr lang="en-US" altLang="zh-CN" sz="2400" dirty="0" err="1">
                <a:sym typeface="Wingdings" pitchFamily="2" charset="2"/>
              </a:rPr>
              <a:t>Sa</a:t>
            </a:r>
            <a:r>
              <a:rPr lang="en-US" altLang="zh-CN" sz="2400" b="1" dirty="0">
                <a:latin typeface="Times New Roman"/>
                <a:cs typeface="Times New Roman"/>
                <a:sym typeface="Wingdings" pitchFamily="2" charset="2"/>
              </a:rPr>
              <a:t>∙</a:t>
            </a:r>
            <a:endParaRPr lang="en-US" altLang="zh-CN" sz="2400" dirty="0">
              <a:sym typeface="Wingdings" pitchFamily="2" charset="2"/>
            </a:endParaRPr>
          </a:p>
        </p:txBody>
      </p:sp>
      <p:cxnSp>
        <p:nvCxnSpPr>
          <p:cNvPr id="13" name="直接箭头连接符 12"/>
          <p:cNvCxnSpPr>
            <a:stCxn id="6" idx="2"/>
            <a:endCxn id="11" idx="0"/>
          </p:cNvCxnSpPr>
          <p:nvPr/>
        </p:nvCxnSpPr>
        <p:spPr>
          <a:xfrm flipH="1">
            <a:off x="1323183" y="4935944"/>
            <a:ext cx="2421" cy="68639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899592" y="5055567"/>
            <a:ext cx="401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ym typeface="Wingdings" pitchFamily="2" charset="2"/>
              </a:rPr>
              <a:t>a</a:t>
            </a:r>
            <a:r>
              <a:rPr lang="en-US" altLang="zh-CN" sz="2400" dirty="0"/>
              <a:t> </a:t>
            </a:r>
          </a:p>
        </p:txBody>
      </p:sp>
      <p:cxnSp>
        <p:nvCxnSpPr>
          <p:cNvPr id="15" name="直接箭头连接符 14"/>
          <p:cNvCxnSpPr>
            <a:stCxn id="7" idx="2"/>
            <a:endCxn id="11" idx="3"/>
          </p:cNvCxnSpPr>
          <p:nvPr/>
        </p:nvCxnSpPr>
        <p:spPr>
          <a:xfrm flipH="1">
            <a:off x="1748940" y="5301208"/>
            <a:ext cx="1388936" cy="7366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154704" y="5343599"/>
            <a:ext cx="401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ym typeface="Wingdings" pitchFamily="2" charset="2"/>
              </a:rPr>
              <a:t>a</a:t>
            </a:r>
            <a:r>
              <a:rPr lang="en-US" altLang="zh-CN" sz="2400" dirty="0"/>
              <a:t> </a:t>
            </a:r>
          </a:p>
        </p:txBody>
      </p:sp>
      <p:sp>
        <p:nvSpPr>
          <p:cNvPr id="18" name="矩形 17"/>
          <p:cNvSpPr/>
          <p:nvPr/>
        </p:nvSpPr>
        <p:spPr>
          <a:xfrm>
            <a:off x="4440056" y="2636912"/>
            <a:ext cx="1293944" cy="304698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</a:rPr>
              <a:t>I</a:t>
            </a:r>
            <a:r>
              <a:rPr lang="en-US" altLang="zh-CN" sz="2400" baseline="-25000" dirty="0">
                <a:solidFill>
                  <a:srgbClr val="0000FF"/>
                </a:solidFill>
              </a:rPr>
              <a:t>3</a:t>
            </a:r>
          </a:p>
          <a:p>
            <a:r>
              <a:rPr lang="en-US" altLang="zh-CN" sz="2400" dirty="0"/>
              <a:t>S</a:t>
            </a:r>
            <a:r>
              <a:rPr lang="en-US" altLang="zh-CN" sz="2400" dirty="0">
                <a:sym typeface="Wingdings" pitchFamily="2" charset="2"/>
              </a:rPr>
              <a:t>SS </a:t>
            </a:r>
            <a:r>
              <a:rPr lang="en-US" altLang="zh-CN" sz="2400" b="1" dirty="0">
                <a:latin typeface="Times New Roman"/>
                <a:cs typeface="Times New Roman"/>
                <a:sym typeface="Wingdings" pitchFamily="2" charset="2"/>
              </a:rPr>
              <a:t>∙ </a:t>
            </a:r>
            <a:r>
              <a:rPr lang="en-US" altLang="zh-CN" sz="2400" dirty="0">
                <a:sym typeface="Wingdings" pitchFamily="2" charset="2"/>
              </a:rPr>
              <a:t>+</a:t>
            </a:r>
          </a:p>
          <a:p>
            <a:r>
              <a:rPr lang="en-US" altLang="zh-CN" sz="2400" dirty="0">
                <a:sym typeface="Wingdings" pitchFamily="2" charset="2"/>
              </a:rPr>
              <a:t>SSS</a:t>
            </a:r>
            <a:r>
              <a:rPr lang="en-US" altLang="zh-CN" sz="2400" b="1" dirty="0">
                <a:latin typeface="Times New Roman"/>
                <a:cs typeface="Times New Roman"/>
                <a:sym typeface="Wingdings" pitchFamily="2" charset="2"/>
              </a:rPr>
              <a:t> ∙ </a:t>
            </a:r>
            <a:r>
              <a:rPr lang="en-US" altLang="zh-CN" sz="2400" dirty="0">
                <a:sym typeface="Wingdings" pitchFamily="2" charset="2"/>
              </a:rPr>
              <a:t>*</a:t>
            </a:r>
          </a:p>
          <a:p>
            <a:r>
              <a:rPr lang="en-US" altLang="zh-CN" sz="2400" dirty="0"/>
              <a:t>S</a:t>
            </a:r>
            <a:r>
              <a:rPr lang="en-US" altLang="zh-CN" sz="2400" dirty="0">
                <a:sym typeface="Wingdings" pitchFamily="2" charset="2"/>
              </a:rPr>
              <a:t>S</a:t>
            </a:r>
            <a:r>
              <a:rPr lang="en-US" altLang="zh-CN" sz="2400" b="1" dirty="0">
                <a:latin typeface="Times New Roman"/>
                <a:cs typeface="Times New Roman"/>
                <a:sym typeface="Wingdings" pitchFamily="2" charset="2"/>
              </a:rPr>
              <a:t>∙</a:t>
            </a:r>
            <a:r>
              <a:rPr lang="en-US" altLang="zh-CN" sz="2400" dirty="0">
                <a:sym typeface="Wingdings" pitchFamily="2" charset="2"/>
              </a:rPr>
              <a:t>S+</a:t>
            </a:r>
          </a:p>
          <a:p>
            <a:r>
              <a:rPr lang="en-US" altLang="zh-CN" sz="2400" dirty="0">
                <a:sym typeface="Wingdings" pitchFamily="2" charset="2"/>
              </a:rPr>
              <a:t>SS</a:t>
            </a:r>
            <a:r>
              <a:rPr lang="en-US" altLang="zh-CN" sz="2400" b="1" dirty="0">
                <a:latin typeface="Times New Roman"/>
                <a:cs typeface="Times New Roman"/>
                <a:sym typeface="Wingdings" pitchFamily="2" charset="2"/>
              </a:rPr>
              <a:t>∙</a:t>
            </a:r>
            <a:r>
              <a:rPr lang="en-US" altLang="zh-CN" sz="2400" dirty="0">
                <a:sym typeface="Wingdings" pitchFamily="2" charset="2"/>
              </a:rPr>
              <a:t>S*</a:t>
            </a:r>
          </a:p>
          <a:p>
            <a:r>
              <a:rPr lang="en-US" altLang="zh-CN" sz="2400" dirty="0"/>
              <a:t>S</a:t>
            </a:r>
            <a:r>
              <a:rPr lang="en-US" altLang="zh-CN" sz="2400" dirty="0">
                <a:sym typeface="Wingdings" pitchFamily="2" charset="2"/>
              </a:rPr>
              <a:t></a:t>
            </a:r>
            <a:r>
              <a:rPr lang="en-US" altLang="zh-CN" sz="2400" b="1" dirty="0">
                <a:latin typeface="Times New Roman"/>
                <a:cs typeface="Times New Roman"/>
                <a:sym typeface="Wingdings" pitchFamily="2" charset="2"/>
              </a:rPr>
              <a:t>∙</a:t>
            </a:r>
            <a:r>
              <a:rPr lang="en-US" altLang="zh-CN" sz="2400" dirty="0">
                <a:sym typeface="Wingdings" pitchFamily="2" charset="2"/>
              </a:rPr>
              <a:t>SS+</a:t>
            </a:r>
          </a:p>
          <a:p>
            <a:r>
              <a:rPr lang="en-US" altLang="zh-CN" sz="2400" dirty="0">
                <a:sym typeface="Wingdings" pitchFamily="2" charset="2"/>
              </a:rPr>
              <a:t>S</a:t>
            </a:r>
            <a:r>
              <a:rPr lang="en-US" altLang="zh-CN" sz="2400" b="1" dirty="0">
                <a:latin typeface="Times New Roman"/>
                <a:cs typeface="Times New Roman"/>
                <a:sym typeface="Wingdings" pitchFamily="2" charset="2"/>
              </a:rPr>
              <a:t>∙</a:t>
            </a:r>
            <a:r>
              <a:rPr lang="en-US" altLang="zh-CN" sz="2400" dirty="0">
                <a:sym typeface="Wingdings" pitchFamily="2" charset="2"/>
              </a:rPr>
              <a:t>SS*</a:t>
            </a:r>
          </a:p>
          <a:p>
            <a:r>
              <a:rPr lang="en-US" altLang="zh-CN" sz="2400" dirty="0">
                <a:sym typeface="Wingdings" pitchFamily="2" charset="2"/>
              </a:rPr>
              <a:t>S</a:t>
            </a:r>
            <a:r>
              <a:rPr lang="en-US" altLang="zh-CN" sz="2400" b="1" dirty="0">
                <a:latin typeface="Times New Roman"/>
                <a:cs typeface="Times New Roman"/>
                <a:sym typeface="Wingdings" pitchFamily="2" charset="2"/>
              </a:rPr>
              <a:t>∙</a:t>
            </a:r>
            <a:r>
              <a:rPr lang="en-US" altLang="zh-CN" sz="2400" dirty="0">
                <a:sym typeface="Wingdings" pitchFamily="2" charset="2"/>
              </a:rPr>
              <a:t>a</a:t>
            </a:r>
          </a:p>
        </p:txBody>
      </p:sp>
      <p:cxnSp>
        <p:nvCxnSpPr>
          <p:cNvPr id="20" name="直接箭头连接符 19"/>
          <p:cNvCxnSpPr>
            <a:stCxn id="7" idx="3"/>
            <a:endCxn id="18" idx="1"/>
          </p:cNvCxnSpPr>
          <p:nvPr/>
        </p:nvCxnSpPr>
        <p:spPr>
          <a:xfrm>
            <a:off x="3707904" y="3962380"/>
            <a:ext cx="732152" cy="1980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3889308" y="3581400"/>
            <a:ext cx="394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ym typeface="Wingdings" pitchFamily="2" charset="2"/>
              </a:rPr>
              <a:t>S</a:t>
            </a:r>
            <a:r>
              <a:rPr lang="en-US" altLang="zh-CN" sz="2400" dirty="0"/>
              <a:t> </a:t>
            </a:r>
          </a:p>
        </p:txBody>
      </p:sp>
      <p:cxnSp>
        <p:nvCxnSpPr>
          <p:cNvPr id="23" name="形状 22"/>
          <p:cNvCxnSpPr>
            <a:stCxn id="18" idx="2"/>
          </p:cNvCxnSpPr>
          <p:nvPr/>
        </p:nvCxnSpPr>
        <p:spPr>
          <a:xfrm rot="5400000">
            <a:off x="3148652" y="4298936"/>
            <a:ext cx="553412" cy="332334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306832" y="5847655"/>
            <a:ext cx="401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ym typeface="Wingdings" pitchFamily="2" charset="2"/>
              </a:rPr>
              <a:t>a</a:t>
            </a:r>
            <a:r>
              <a:rPr lang="en-US" altLang="zh-CN" sz="2400" dirty="0"/>
              <a:t> </a:t>
            </a:r>
          </a:p>
        </p:txBody>
      </p:sp>
      <p:sp>
        <p:nvSpPr>
          <p:cNvPr id="25" name="矩形 24"/>
          <p:cNvSpPr/>
          <p:nvPr/>
        </p:nvSpPr>
        <p:spPr>
          <a:xfrm>
            <a:off x="6732240" y="4322592"/>
            <a:ext cx="1140056" cy="83099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</a:rPr>
              <a:t>I</a:t>
            </a:r>
            <a:r>
              <a:rPr lang="en-US" altLang="zh-CN" sz="2400" baseline="-25000" dirty="0">
                <a:solidFill>
                  <a:srgbClr val="0000FF"/>
                </a:solidFill>
              </a:rPr>
              <a:t>4</a:t>
            </a:r>
          </a:p>
          <a:p>
            <a:r>
              <a:rPr lang="en-US" altLang="zh-CN" sz="2400" dirty="0">
                <a:sym typeface="Wingdings" pitchFamily="2" charset="2"/>
              </a:rPr>
              <a:t>SSS+</a:t>
            </a:r>
            <a:r>
              <a:rPr lang="en-US" altLang="zh-CN" sz="2400" b="1" dirty="0">
                <a:latin typeface="Times New Roman"/>
                <a:cs typeface="Times New Roman"/>
                <a:sym typeface="Wingdings" pitchFamily="2" charset="2"/>
              </a:rPr>
              <a:t>∙</a:t>
            </a:r>
            <a:endParaRPr lang="en-US" altLang="zh-CN" sz="2400" dirty="0">
              <a:sym typeface="Wingdings" pitchFamily="2" charset="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036724" y="440749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ym typeface="Wingdings" pitchFamily="2" charset="2"/>
              </a:rPr>
              <a:t>+</a:t>
            </a:r>
            <a:r>
              <a:rPr lang="en-US" altLang="zh-CN" sz="2400" dirty="0"/>
              <a:t> </a:t>
            </a:r>
          </a:p>
        </p:txBody>
      </p:sp>
      <p:sp>
        <p:nvSpPr>
          <p:cNvPr id="29" name="矩形 28"/>
          <p:cNvSpPr/>
          <p:nvPr/>
        </p:nvSpPr>
        <p:spPr>
          <a:xfrm>
            <a:off x="6732240" y="5334307"/>
            <a:ext cx="1140056" cy="83099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</a:rPr>
              <a:t>I</a:t>
            </a:r>
            <a:r>
              <a:rPr lang="en-US" altLang="zh-CN" sz="2400" baseline="-25000" dirty="0">
                <a:solidFill>
                  <a:srgbClr val="0000FF"/>
                </a:solidFill>
              </a:rPr>
              <a:t>5</a:t>
            </a:r>
          </a:p>
          <a:p>
            <a:r>
              <a:rPr lang="en-US" altLang="zh-CN" sz="2400" dirty="0">
                <a:sym typeface="Wingdings" pitchFamily="2" charset="2"/>
              </a:rPr>
              <a:t>SSS*</a:t>
            </a:r>
            <a:r>
              <a:rPr lang="en-US" altLang="zh-CN" sz="2400" b="1" dirty="0">
                <a:latin typeface="Times New Roman"/>
                <a:cs typeface="Times New Roman"/>
                <a:sym typeface="Wingdings" pitchFamily="2" charset="2"/>
              </a:rPr>
              <a:t>∙</a:t>
            </a:r>
            <a:endParaRPr lang="en-US" altLang="zh-CN" sz="2400" dirty="0">
              <a:sym typeface="Wingdings" pitchFamily="2" charset="2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5724128" y="5517232"/>
            <a:ext cx="100811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6084168" y="5127575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ym typeface="Wingdings" pitchFamily="2" charset="2"/>
              </a:rPr>
              <a:t>*</a:t>
            </a:r>
            <a:endParaRPr lang="en-US" altLang="zh-CN" sz="2400" dirty="0"/>
          </a:p>
        </p:txBody>
      </p:sp>
      <p:cxnSp>
        <p:nvCxnSpPr>
          <p:cNvPr id="35" name="形状 34"/>
          <p:cNvCxnSpPr>
            <a:stCxn id="18" idx="3"/>
            <a:endCxn id="18" idx="0"/>
          </p:cNvCxnSpPr>
          <p:nvPr/>
        </p:nvCxnSpPr>
        <p:spPr>
          <a:xfrm flipH="1" flipV="1">
            <a:off x="5087028" y="2636912"/>
            <a:ext cx="646972" cy="1523494"/>
          </a:xfrm>
          <a:prstGeom prst="bentConnector4">
            <a:avLst>
              <a:gd name="adj1" fmla="val -85485"/>
              <a:gd name="adj2" fmla="val 12855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endCxn id="25" idx="1"/>
          </p:cNvCxnSpPr>
          <p:nvPr/>
        </p:nvCxnSpPr>
        <p:spPr>
          <a:xfrm flipV="1">
            <a:off x="5724128" y="4738091"/>
            <a:ext cx="1008112" cy="590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6372200" y="2996952"/>
            <a:ext cx="394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ym typeface="Wingdings" pitchFamily="2" charset="2"/>
              </a:rPr>
              <a:t>S</a:t>
            </a:r>
            <a:r>
              <a:rPr lang="en-US" altLang="zh-CN" sz="2400" dirty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B479-AE67-4326-BDE5-6F1FA4348308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3903"/>
    </mc:Choice>
    <mc:Fallback xmlns="">
      <p:transition spd="slow" advTm="35390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SLR(1) Parsing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LR(0) DFA</a:t>
            </a:r>
          </a:p>
          <a:p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2915816" y="1268760"/>
            <a:ext cx="196720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G’</a:t>
            </a:r>
            <a:r>
              <a:rPr lang="en-US" altLang="zh-CN" sz="2400" dirty="0"/>
              <a:t>: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S’</a:t>
            </a:r>
            <a:r>
              <a:rPr lang="en-US" altLang="zh-CN" sz="2400" dirty="0">
                <a:sym typeface="Wingdings" pitchFamily="2" charset="2"/>
              </a:rPr>
              <a:t>S</a:t>
            </a:r>
            <a:r>
              <a:rPr lang="en-US" altLang="zh-CN" sz="2400" dirty="0"/>
              <a:t> </a:t>
            </a:r>
          </a:p>
          <a:p>
            <a:r>
              <a:rPr lang="en-US" altLang="zh-CN" sz="2400" dirty="0"/>
              <a:t>S</a:t>
            </a:r>
            <a:r>
              <a:rPr lang="en-US" altLang="zh-CN" sz="2400" dirty="0">
                <a:sym typeface="Wingdings" pitchFamily="2" charset="2"/>
              </a:rPr>
              <a:t>SS+|SS*|a</a:t>
            </a:r>
          </a:p>
        </p:txBody>
      </p:sp>
      <p:sp>
        <p:nvSpPr>
          <p:cNvPr id="6" name="矩形 5"/>
          <p:cNvSpPr/>
          <p:nvPr/>
        </p:nvSpPr>
        <p:spPr>
          <a:xfrm>
            <a:off x="755576" y="2996952"/>
            <a:ext cx="1140056" cy="193899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</a:rPr>
              <a:t>I</a:t>
            </a:r>
            <a:r>
              <a:rPr lang="en-US" altLang="zh-CN" sz="2400" baseline="-25000" dirty="0">
                <a:solidFill>
                  <a:srgbClr val="0000FF"/>
                </a:solidFill>
              </a:rPr>
              <a:t>0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S’</a:t>
            </a:r>
            <a:r>
              <a:rPr lang="en-US" altLang="zh-CN" sz="2400" dirty="0">
                <a:sym typeface="Wingdings" pitchFamily="2" charset="2"/>
              </a:rPr>
              <a:t></a:t>
            </a:r>
            <a:r>
              <a:rPr lang="en-US" altLang="zh-CN" sz="2400" b="1" dirty="0">
                <a:latin typeface="Times New Roman"/>
                <a:cs typeface="Times New Roman"/>
                <a:sym typeface="Wingdings" pitchFamily="2" charset="2"/>
              </a:rPr>
              <a:t>∙</a:t>
            </a:r>
            <a:r>
              <a:rPr lang="en-US" altLang="zh-CN" sz="2400" dirty="0">
                <a:sym typeface="Wingdings" pitchFamily="2" charset="2"/>
              </a:rPr>
              <a:t>S</a:t>
            </a:r>
            <a:r>
              <a:rPr lang="en-US" altLang="zh-CN" sz="2400" dirty="0"/>
              <a:t> </a:t>
            </a:r>
          </a:p>
          <a:p>
            <a:r>
              <a:rPr lang="en-US" altLang="zh-CN" sz="2400" dirty="0"/>
              <a:t>S</a:t>
            </a:r>
            <a:r>
              <a:rPr lang="en-US" altLang="zh-CN" sz="2400" dirty="0">
                <a:sym typeface="Wingdings" pitchFamily="2" charset="2"/>
              </a:rPr>
              <a:t></a:t>
            </a:r>
            <a:r>
              <a:rPr lang="en-US" altLang="zh-CN" sz="2400" b="1" dirty="0">
                <a:latin typeface="Times New Roman"/>
                <a:cs typeface="Times New Roman"/>
                <a:sym typeface="Wingdings" pitchFamily="2" charset="2"/>
              </a:rPr>
              <a:t>∙</a:t>
            </a:r>
            <a:r>
              <a:rPr lang="en-US" altLang="zh-CN" sz="2400" dirty="0">
                <a:sym typeface="Wingdings" pitchFamily="2" charset="2"/>
              </a:rPr>
              <a:t>SS+</a:t>
            </a:r>
          </a:p>
          <a:p>
            <a:r>
              <a:rPr lang="en-US" altLang="zh-CN" sz="2400" dirty="0">
                <a:sym typeface="Wingdings" pitchFamily="2" charset="2"/>
              </a:rPr>
              <a:t>S</a:t>
            </a:r>
            <a:r>
              <a:rPr lang="en-US" altLang="zh-CN" sz="2400" b="1" dirty="0">
                <a:latin typeface="Times New Roman"/>
                <a:cs typeface="Times New Roman"/>
                <a:sym typeface="Wingdings" pitchFamily="2" charset="2"/>
              </a:rPr>
              <a:t>∙</a:t>
            </a:r>
            <a:r>
              <a:rPr lang="en-US" altLang="zh-CN" sz="2400" dirty="0">
                <a:sym typeface="Wingdings" pitchFamily="2" charset="2"/>
              </a:rPr>
              <a:t>SS*</a:t>
            </a:r>
          </a:p>
          <a:p>
            <a:r>
              <a:rPr lang="en-US" altLang="zh-CN" sz="2400" dirty="0">
                <a:sym typeface="Wingdings" pitchFamily="2" charset="2"/>
              </a:rPr>
              <a:t>S</a:t>
            </a:r>
            <a:r>
              <a:rPr lang="en-US" altLang="zh-CN" sz="2400" b="1" dirty="0">
                <a:latin typeface="Times New Roman"/>
                <a:cs typeface="Times New Roman"/>
                <a:sym typeface="Wingdings" pitchFamily="2" charset="2"/>
              </a:rPr>
              <a:t>∙</a:t>
            </a:r>
            <a:r>
              <a:rPr lang="en-US" altLang="zh-CN" sz="2400" dirty="0">
                <a:sym typeface="Wingdings" pitchFamily="2" charset="2"/>
              </a:rPr>
              <a:t>a</a:t>
            </a:r>
          </a:p>
        </p:txBody>
      </p:sp>
      <p:sp>
        <p:nvSpPr>
          <p:cNvPr id="7" name="矩形 6"/>
          <p:cNvSpPr/>
          <p:nvPr/>
        </p:nvSpPr>
        <p:spPr>
          <a:xfrm>
            <a:off x="2567848" y="2623552"/>
            <a:ext cx="1140056" cy="2677656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</a:rPr>
              <a:t>I</a:t>
            </a:r>
            <a:r>
              <a:rPr lang="en-US" altLang="zh-CN" sz="2400" baseline="-25000" dirty="0">
                <a:solidFill>
                  <a:srgbClr val="0000FF"/>
                </a:solidFill>
              </a:rPr>
              <a:t>1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S’</a:t>
            </a:r>
            <a:r>
              <a:rPr lang="en-US" altLang="zh-CN" sz="2400" dirty="0">
                <a:sym typeface="Wingdings" pitchFamily="2" charset="2"/>
              </a:rPr>
              <a:t>S</a:t>
            </a:r>
            <a:r>
              <a:rPr lang="en-US" altLang="zh-CN" sz="2400" b="1" dirty="0">
                <a:latin typeface="Times New Roman"/>
                <a:cs typeface="Times New Roman"/>
                <a:sym typeface="Wingdings" pitchFamily="2" charset="2"/>
              </a:rPr>
              <a:t>∙</a:t>
            </a:r>
            <a:r>
              <a:rPr lang="en-US" altLang="zh-CN" sz="2400" dirty="0"/>
              <a:t> </a:t>
            </a:r>
          </a:p>
          <a:p>
            <a:r>
              <a:rPr lang="en-US" altLang="zh-CN" sz="2400" dirty="0"/>
              <a:t>S</a:t>
            </a:r>
            <a:r>
              <a:rPr lang="en-US" altLang="zh-CN" sz="2400" dirty="0">
                <a:sym typeface="Wingdings" pitchFamily="2" charset="2"/>
              </a:rPr>
              <a:t>S</a:t>
            </a:r>
            <a:r>
              <a:rPr lang="en-US" altLang="zh-CN" sz="2400" b="1" dirty="0">
                <a:latin typeface="Times New Roman"/>
                <a:cs typeface="Times New Roman"/>
                <a:sym typeface="Wingdings" pitchFamily="2" charset="2"/>
              </a:rPr>
              <a:t>∙</a:t>
            </a:r>
            <a:r>
              <a:rPr lang="en-US" altLang="zh-CN" sz="2400" dirty="0">
                <a:sym typeface="Wingdings" pitchFamily="2" charset="2"/>
              </a:rPr>
              <a:t>S+</a:t>
            </a:r>
          </a:p>
          <a:p>
            <a:r>
              <a:rPr lang="en-US" altLang="zh-CN" sz="2400" dirty="0">
                <a:sym typeface="Wingdings" pitchFamily="2" charset="2"/>
              </a:rPr>
              <a:t>SS</a:t>
            </a:r>
            <a:r>
              <a:rPr lang="en-US" altLang="zh-CN" sz="2400" b="1" dirty="0">
                <a:latin typeface="Times New Roman"/>
                <a:cs typeface="Times New Roman"/>
                <a:sym typeface="Wingdings" pitchFamily="2" charset="2"/>
              </a:rPr>
              <a:t>∙</a:t>
            </a:r>
            <a:r>
              <a:rPr lang="en-US" altLang="zh-CN" sz="2400" dirty="0">
                <a:sym typeface="Wingdings" pitchFamily="2" charset="2"/>
              </a:rPr>
              <a:t>S*</a:t>
            </a:r>
          </a:p>
          <a:p>
            <a:r>
              <a:rPr lang="en-US" altLang="zh-CN" sz="2400" dirty="0"/>
              <a:t>S</a:t>
            </a:r>
            <a:r>
              <a:rPr lang="en-US" altLang="zh-CN" sz="2400" dirty="0">
                <a:sym typeface="Wingdings" pitchFamily="2" charset="2"/>
              </a:rPr>
              <a:t></a:t>
            </a:r>
            <a:r>
              <a:rPr lang="en-US" altLang="zh-CN" sz="2400" b="1" dirty="0">
                <a:latin typeface="Times New Roman"/>
                <a:cs typeface="Times New Roman"/>
                <a:sym typeface="Wingdings" pitchFamily="2" charset="2"/>
              </a:rPr>
              <a:t>∙</a:t>
            </a:r>
            <a:r>
              <a:rPr lang="en-US" altLang="zh-CN" sz="2400" dirty="0">
                <a:sym typeface="Wingdings" pitchFamily="2" charset="2"/>
              </a:rPr>
              <a:t>SS+</a:t>
            </a:r>
          </a:p>
          <a:p>
            <a:r>
              <a:rPr lang="en-US" altLang="zh-CN" sz="2400" dirty="0">
                <a:sym typeface="Wingdings" pitchFamily="2" charset="2"/>
              </a:rPr>
              <a:t>S</a:t>
            </a:r>
            <a:r>
              <a:rPr lang="en-US" altLang="zh-CN" sz="2400" b="1" dirty="0">
                <a:latin typeface="Times New Roman"/>
                <a:cs typeface="Times New Roman"/>
                <a:sym typeface="Wingdings" pitchFamily="2" charset="2"/>
              </a:rPr>
              <a:t>∙</a:t>
            </a:r>
            <a:r>
              <a:rPr lang="en-US" altLang="zh-CN" sz="2400" dirty="0">
                <a:sym typeface="Wingdings" pitchFamily="2" charset="2"/>
              </a:rPr>
              <a:t>SS*</a:t>
            </a:r>
          </a:p>
          <a:p>
            <a:r>
              <a:rPr lang="en-US" altLang="zh-CN" sz="2400" dirty="0">
                <a:sym typeface="Wingdings" pitchFamily="2" charset="2"/>
              </a:rPr>
              <a:t>S</a:t>
            </a:r>
            <a:r>
              <a:rPr lang="en-US" altLang="zh-CN" sz="2400" b="1" dirty="0">
                <a:latin typeface="Times New Roman"/>
                <a:cs typeface="Times New Roman"/>
                <a:sym typeface="Wingdings" pitchFamily="2" charset="2"/>
              </a:rPr>
              <a:t>∙</a:t>
            </a:r>
            <a:r>
              <a:rPr lang="en-US" altLang="zh-CN" sz="2400" dirty="0">
                <a:sym typeface="Wingdings" pitchFamily="2" charset="2"/>
              </a:rPr>
              <a:t>a</a:t>
            </a:r>
          </a:p>
        </p:txBody>
      </p:sp>
      <p:cxnSp>
        <p:nvCxnSpPr>
          <p:cNvPr id="9" name="直接箭头连接符 8"/>
          <p:cNvCxnSpPr>
            <a:stCxn id="6" idx="3"/>
            <a:endCxn id="7" idx="1"/>
          </p:cNvCxnSpPr>
          <p:nvPr/>
        </p:nvCxnSpPr>
        <p:spPr>
          <a:xfrm flipV="1">
            <a:off x="1895632" y="3962380"/>
            <a:ext cx="672216" cy="406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051720" y="3429000"/>
            <a:ext cx="394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ym typeface="Wingdings" pitchFamily="2" charset="2"/>
              </a:rPr>
              <a:t>S</a:t>
            </a:r>
            <a:r>
              <a:rPr lang="en-US" altLang="zh-CN" sz="2400" dirty="0"/>
              <a:t> </a:t>
            </a:r>
          </a:p>
        </p:txBody>
      </p:sp>
      <p:sp>
        <p:nvSpPr>
          <p:cNvPr id="11" name="矩形 10"/>
          <p:cNvSpPr/>
          <p:nvPr/>
        </p:nvSpPr>
        <p:spPr>
          <a:xfrm>
            <a:off x="897425" y="5622339"/>
            <a:ext cx="851515" cy="83099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</a:rPr>
              <a:t>I</a:t>
            </a:r>
            <a:r>
              <a:rPr lang="en-US" altLang="zh-CN" sz="2400" baseline="-25000" dirty="0">
                <a:solidFill>
                  <a:srgbClr val="0000FF"/>
                </a:solidFill>
              </a:rPr>
              <a:t>2</a:t>
            </a:r>
          </a:p>
          <a:p>
            <a:r>
              <a:rPr lang="en-US" altLang="zh-CN" sz="2400" dirty="0" err="1">
                <a:sym typeface="Wingdings" pitchFamily="2" charset="2"/>
              </a:rPr>
              <a:t>Sa</a:t>
            </a:r>
            <a:r>
              <a:rPr lang="en-US" altLang="zh-CN" sz="2400" b="1" dirty="0">
                <a:latin typeface="Times New Roman"/>
                <a:cs typeface="Times New Roman"/>
                <a:sym typeface="Wingdings" pitchFamily="2" charset="2"/>
              </a:rPr>
              <a:t>∙</a:t>
            </a:r>
            <a:endParaRPr lang="en-US" altLang="zh-CN" sz="2400" dirty="0">
              <a:sym typeface="Wingdings" pitchFamily="2" charset="2"/>
            </a:endParaRPr>
          </a:p>
        </p:txBody>
      </p:sp>
      <p:cxnSp>
        <p:nvCxnSpPr>
          <p:cNvPr id="13" name="直接箭头连接符 12"/>
          <p:cNvCxnSpPr>
            <a:stCxn id="6" idx="2"/>
            <a:endCxn id="11" idx="0"/>
          </p:cNvCxnSpPr>
          <p:nvPr/>
        </p:nvCxnSpPr>
        <p:spPr>
          <a:xfrm flipH="1">
            <a:off x="1323183" y="4935944"/>
            <a:ext cx="2421" cy="68639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899592" y="5055567"/>
            <a:ext cx="401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ym typeface="Wingdings" pitchFamily="2" charset="2"/>
              </a:rPr>
              <a:t>a</a:t>
            </a:r>
            <a:r>
              <a:rPr lang="en-US" altLang="zh-CN" sz="2400" dirty="0"/>
              <a:t> </a:t>
            </a:r>
          </a:p>
        </p:txBody>
      </p:sp>
      <p:cxnSp>
        <p:nvCxnSpPr>
          <p:cNvPr id="15" name="直接箭头连接符 14"/>
          <p:cNvCxnSpPr>
            <a:stCxn id="7" idx="2"/>
            <a:endCxn id="11" idx="3"/>
          </p:cNvCxnSpPr>
          <p:nvPr/>
        </p:nvCxnSpPr>
        <p:spPr>
          <a:xfrm flipH="1">
            <a:off x="1748940" y="5301208"/>
            <a:ext cx="1388936" cy="73663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154704" y="5343599"/>
            <a:ext cx="401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ym typeface="Wingdings" pitchFamily="2" charset="2"/>
              </a:rPr>
              <a:t>a</a:t>
            </a:r>
            <a:r>
              <a:rPr lang="en-US" altLang="zh-CN" sz="2400" dirty="0"/>
              <a:t> </a:t>
            </a:r>
          </a:p>
        </p:txBody>
      </p:sp>
      <p:sp>
        <p:nvSpPr>
          <p:cNvPr id="18" name="矩形 17"/>
          <p:cNvSpPr/>
          <p:nvPr/>
        </p:nvSpPr>
        <p:spPr>
          <a:xfrm>
            <a:off x="4440056" y="2636912"/>
            <a:ext cx="1293944" cy="304698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</a:rPr>
              <a:t>I</a:t>
            </a:r>
            <a:r>
              <a:rPr lang="en-US" altLang="zh-CN" sz="2400" baseline="-25000" dirty="0">
                <a:solidFill>
                  <a:srgbClr val="0000FF"/>
                </a:solidFill>
              </a:rPr>
              <a:t>3</a:t>
            </a:r>
          </a:p>
          <a:p>
            <a:r>
              <a:rPr lang="en-US" altLang="zh-CN" sz="2400" dirty="0"/>
              <a:t>S</a:t>
            </a:r>
            <a:r>
              <a:rPr lang="en-US" altLang="zh-CN" sz="2400" dirty="0">
                <a:sym typeface="Wingdings" pitchFamily="2" charset="2"/>
              </a:rPr>
              <a:t>SS </a:t>
            </a:r>
            <a:r>
              <a:rPr lang="en-US" altLang="zh-CN" sz="2400" b="1" dirty="0">
                <a:latin typeface="Times New Roman"/>
                <a:cs typeface="Times New Roman"/>
                <a:sym typeface="Wingdings" pitchFamily="2" charset="2"/>
              </a:rPr>
              <a:t>∙ </a:t>
            </a:r>
            <a:r>
              <a:rPr lang="en-US" altLang="zh-CN" sz="2400" dirty="0">
                <a:sym typeface="Wingdings" pitchFamily="2" charset="2"/>
              </a:rPr>
              <a:t>+</a:t>
            </a:r>
          </a:p>
          <a:p>
            <a:r>
              <a:rPr lang="en-US" altLang="zh-CN" sz="2400" dirty="0">
                <a:sym typeface="Wingdings" pitchFamily="2" charset="2"/>
              </a:rPr>
              <a:t>SSS</a:t>
            </a:r>
            <a:r>
              <a:rPr lang="en-US" altLang="zh-CN" sz="2400" b="1" dirty="0">
                <a:latin typeface="Times New Roman"/>
                <a:cs typeface="Times New Roman"/>
                <a:sym typeface="Wingdings" pitchFamily="2" charset="2"/>
              </a:rPr>
              <a:t> ∙ </a:t>
            </a:r>
            <a:r>
              <a:rPr lang="en-US" altLang="zh-CN" sz="2400" dirty="0">
                <a:sym typeface="Wingdings" pitchFamily="2" charset="2"/>
              </a:rPr>
              <a:t>*</a:t>
            </a:r>
          </a:p>
          <a:p>
            <a:r>
              <a:rPr lang="en-US" altLang="zh-CN" sz="2400" dirty="0"/>
              <a:t>S</a:t>
            </a:r>
            <a:r>
              <a:rPr lang="en-US" altLang="zh-CN" sz="2400" dirty="0">
                <a:sym typeface="Wingdings" pitchFamily="2" charset="2"/>
              </a:rPr>
              <a:t>S</a:t>
            </a:r>
            <a:r>
              <a:rPr lang="en-US" altLang="zh-CN" sz="2400" b="1" dirty="0">
                <a:latin typeface="Times New Roman"/>
                <a:cs typeface="Times New Roman"/>
                <a:sym typeface="Wingdings" pitchFamily="2" charset="2"/>
              </a:rPr>
              <a:t>∙</a:t>
            </a:r>
            <a:r>
              <a:rPr lang="en-US" altLang="zh-CN" sz="2400" dirty="0">
                <a:sym typeface="Wingdings" pitchFamily="2" charset="2"/>
              </a:rPr>
              <a:t>S+</a:t>
            </a:r>
          </a:p>
          <a:p>
            <a:r>
              <a:rPr lang="en-US" altLang="zh-CN" sz="2400" dirty="0">
                <a:sym typeface="Wingdings" pitchFamily="2" charset="2"/>
              </a:rPr>
              <a:t>SS</a:t>
            </a:r>
            <a:r>
              <a:rPr lang="en-US" altLang="zh-CN" sz="2400" b="1" dirty="0">
                <a:latin typeface="Times New Roman"/>
                <a:cs typeface="Times New Roman"/>
                <a:sym typeface="Wingdings" pitchFamily="2" charset="2"/>
              </a:rPr>
              <a:t>∙</a:t>
            </a:r>
            <a:r>
              <a:rPr lang="en-US" altLang="zh-CN" sz="2400" dirty="0">
                <a:sym typeface="Wingdings" pitchFamily="2" charset="2"/>
              </a:rPr>
              <a:t>S*</a:t>
            </a:r>
          </a:p>
          <a:p>
            <a:r>
              <a:rPr lang="en-US" altLang="zh-CN" sz="2400" dirty="0"/>
              <a:t>S</a:t>
            </a:r>
            <a:r>
              <a:rPr lang="en-US" altLang="zh-CN" sz="2400" dirty="0">
                <a:sym typeface="Wingdings" pitchFamily="2" charset="2"/>
              </a:rPr>
              <a:t></a:t>
            </a:r>
            <a:r>
              <a:rPr lang="en-US" altLang="zh-CN" sz="2400" b="1" dirty="0">
                <a:latin typeface="Times New Roman"/>
                <a:cs typeface="Times New Roman"/>
                <a:sym typeface="Wingdings" pitchFamily="2" charset="2"/>
              </a:rPr>
              <a:t>∙</a:t>
            </a:r>
            <a:r>
              <a:rPr lang="en-US" altLang="zh-CN" sz="2400" dirty="0">
                <a:sym typeface="Wingdings" pitchFamily="2" charset="2"/>
              </a:rPr>
              <a:t>SS+</a:t>
            </a:r>
          </a:p>
          <a:p>
            <a:r>
              <a:rPr lang="en-US" altLang="zh-CN" sz="2400" dirty="0">
                <a:sym typeface="Wingdings" pitchFamily="2" charset="2"/>
              </a:rPr>
              <a:t>S</a:t>
            </a:r>
            <a:r>
              <a:rPr lang="en-US" altLang="zh-CN" sz="2400" b="1" dirty="0">
                <a:latin typeface="Times New Roman"/>
                <a:cs typeface="Times New Roman"/>
                <a:sym typeface="Wingdings" pitchFamily="2" charset="2"/>
              </a:rPr>
              <a:t>∙</a:t>
            </a:r>
            <a:r>
              <a:rPr lang="en-US" altLang="zh-CN" sz="2400" dirty="0">
                <a:sym typeface="Wingdings" pitchFamily="2" charset="2"/>
              </a:rPr>
              <a:t>SS*</a:t>
            </a:r>
          </a:p>
          <a:p>
            <a:r>
              <a:rPr lang="en-US" altLang="zh-CN" sz="2400" dirty="0">
                <a:sym typeface="Wingdings" pitchFamily="2" charset="2"/>
              </a:rPr>
              <a:t>S</a:t>
            </a:r>
            <a:r>
              <a:rPr lang="en-US" altLang="zh-CN" sz="2400" b="1" dirty="0">
                <a:latin typeface="Times New Roman"/>
                <a:cs typeface="Times New Roman"/>
                <a:sym typeface="Wingdings" pitchFamily="2" charset="2"/>
              </a:rPr>
              <a:t>∙</a:t>
            </a:r>
            <a:r>
              <a:rPr lang="en-US" altLang="zh-CN" sz="2400" dirty="0">
                <a:sym typeface="Wingdings" pitchFamily="2" charset="2"/>
              </a:rPr>
              <a:t>a</a:t>
            </a:r>
          </a:p>
        </p:txBody>
      </p:sp>
      <p:cxnSp>
        <p:nvCxnSpPr>
          <p:cNvPr id="20" name="直接箭头连接符 19"/>
          <p:cNvCxnSpPr>
            <a:stCxn id="7" idx="3"/>
            <a:endCxn id="18" idx="1"/>
          </p:cNvCxnSpPr>
          <p:nvPr/>
        </p:nvCxnSpPr>
        <p:spPr>
          <a:xfrm>
            <a:off x="3707904" y="3962380"/>
            <a:ext cx="732152" cy="1980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3889308" y="3581400"/>
            <a:ext cx="394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ym typeface="Wingdings" pitchFamily="2" charset="2"/>
              </a:rPr>
              <a:t>S</a:t>
            </a:r>
            <a:r>
              <a:rPr lang="en-US" altLang="zh-CN" sz="2400" dirty="0"/>
              <a:t> </a:t>
            </a:r>
          </a:p>
        </p:txBody>
      </p:sp>
      <p:cxnSp>
        <p:nvCxnSpPr>
          <p:cNvPr id="23" name="形状 22"/>
          <p:cNvCxnSpPr>
            <a:stCxn id="18" idx="2"/>
          </p:cNvCxnSpPr>
          <p:nvPr/>
        </p:nvCxnSpPr>
        <p:spPr>
          <a:xfrm rot="5400000">
            <a:off x="3148652" y="4298936"/>
            <a:ext cx="553412" cy="332334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306832" y="5847655"/>
            <a:ext cx="401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ym typeface="Wingdings" pitchFamily="2" charset="2"/>
              </a:rPr>
              <a:t>a</a:t>
            </a:r>
            <a:r>
              <a:rPr lang="en-US" altLang="zh-CN" sz="2400" dirty="0"/>
              <a:t> </a:t>
            </a:r>
          </a:p>
        </p:txBody>
      </p:sp>
      <p:sp>
        <p:nvSpPr>
          <p:cNvPr id="25" name="矩形 24"/>
          <p:cNvSpPr/>
          <p:nvPr/>
        </p:nvSpPr>
        <p:spPr>
          <a:xfrm>
            <a:off x="6732240" y="4322592"/>
            <a:ext cx="1140056" cy="83099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</a:rPr>
              <a:t>I</a:t>
            </a:r>
            <a:r>
              <a:rPr lang="en-US" altLang="zh-CN" sz="2400" baseline="-25000" dirty="0">
                <a:solidFill>
                  <a:srgbClr val="0000FF"/>
                </a:solidFill>
              </a:rPr>
              <a:t>4</a:t>
            </a:r>
          </a:p>
          <a:p>
            <a:r>
              <a:rPr lang="en-US" altLang="zh-CN" sz="2400" dirty="0">
                <a:sym typeface="Wingdings" pitchFamily="2" charset="2"/>
              </a:rPr>
              <a:t>SSS+</a:t>
            </a:r>
            <a:r>
              <a:rPr lang="en-US" altLang="zh-CN" sz="2400" b="1" dirty="0">
                <a:latin typeface="Times New Roman"/>
                <a:cs typeface="Times New Roman"/>
                <a:sym typeface="Wingdings" pitchFamily="2" charset="2"/>
              </a:rPr>
              <a:t>∙</a:t>
            </a:r>
            <a:endParaRPr lang="en-US" altLang="zh-CN" sz="2400" dirty="0">
              <a:sym typeface="Wingdings" pitchFamily="2" charset="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036724" y="4407495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ym typeface="Wingdings" pitchFamily="2" charset="2"/>
              </a:rPr>
              <a:t>+</a:t>
            </a:r>
            <a:r>
              <a:rPr lang="en-US" altLang="zh-CN" sz="2400" dirty="0"/>
              <a:t> </a:t>
            </a:r>
          </a:p>
        </p:txBody>
      </p:sp>
      <p:sp>
        <p:nvSpPr>
          <p:cNvPr id="29" name="矩形 28"/>
          <p:cNvSpPr/>
          <p:nvPr/>
        </p:nvSpPr>
        <p:spPr>
          <a:xfrm>
            <a:off x="6732240" y="5334307"/>
            <a:ext cx="1140056" cy="83099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</a:rPr>
              <a:t>I</a:t>
            </a:r>
            <a:r>
              <a:rPr lang="en-US" altLang="zh-CN" sz="2400" baseline="-25000" dirty="0">
                <a:solidFill>
                  <a:srgbClr val="0000FF"/>
                </a:solidFill>
              </a:rPr>
              <a:t>5</a:t>
            </a:r>
          </a:p>
          <a:p>
            <a:r>
              <a:rPr lang="en-US" altLang="zh-CN" sz="2400" dirty="0">
                <a:sym typeface="Wingdings" pitchFamily="2" charset="2"/>
              </a:rPr>
              <a:t>SSS*</a:t>
            </a:r>
            <a:r>
              <a:rPr lang="en-US" altLang="zh-CN" sz="2400" b="1" dirty="0">
                <a:latin typeface="Times New Roman"/>
                <a:cs typeface="Times New Roman"/>
                <a:sym typeface="Wingdings" pitchFamily="2" charset="2"/>
              </a:rPr>
              <a:t>∙</a:t>
            </a:r>
            <a:endParaRPr lang="en-US" altLang="zh-CN" sz="2400" dirty="0">
              <a:sym typeface="Wingdings" pitchFamily="2" charset="2"/>
            </a:endParaRP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5724128" y="5517232"/>
            <a:ext cx="100811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6084168" y="5127575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ym typeface="Wingdings" pitchFamily="2" charset="2"/>
              </a:rPr>
              <a:t>*</a:t>
            </a:r>
            <a:endParaRPr lang="en-US" altLang="zh-CN" sz="2400" dirty="0"/>
          </a:p>
        </p:txBody>
      </p:sp>
      <p:cxnSp>
        <p:nvCxnSpPr>
          <p:cNvPr id="35" name="形状 34"/>
          <p:cNvCxnSpPr>
            <a:stCxn id="18" idx="3"/>
            <a:endCxn id="18" idx="0"/>
          </p:cNvCxnSpPr>
          <p:nvPr/>
        </p:nvCxnSpPr>
        <p:spPr>
          <a:xfrm flipH="1" flipV="1">
            <a:off x="5087028" y="2636912"/>
            <a:ext cx="646972" cy="1523494"/>
          </a:xfrm>
          <a:prstGeom prst="bentConnector4">
            <a:avLst>
              <a:gd name="adj1" fmla="val -85485"/>
              <a:gd name="adj2" fmla="val 128558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endCxn id="25" idx="1"/>
          </p:cNvCxnSpPr>
          <p:nvPr/>
        </p:nvCxnSpPr>
        <p:spPr>
          <a:xfrm flipV="1">
            <a:off x="5724128" y="4738091"/>
            <a:ext cx="1008112" cy="590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6372200" y="2996952"/>
            <a:ext cx="3946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ym typeface="Wingdings" pitchFamily="2" charset="2"/>
              </a:rPr>
              <a:t>S</a:t>
            </a:r>
            <a:r>
              <a:rPr lang="en-US" altLang="zh-CN" sz="2400" dirty="0"/>
              <a:t> </a:t>
            </a:r>
          </a:p>
        </p:txBody>
      </p:sp>
      <p:sp>
        <p:nvSpPr>
          <p:cNvPr id="27" name="矩形标注 26"/>
          <p:cNvSpPr/>
          <p:nvPr/>
        </p:nvSpPr>
        <p:spPr>
          <a:xfrm>
            <a:off x="6660232" y="1844824"/>
            <a:ext cx="2232248" cy="1008112"/>
          </a:xfrm>
          <a:prstGeom prst="wedgeRectCallout">
            <a:avLst>
              <a:gd name="adj1" fmla="val -59894"/>
              <a:gd name="adj2" fmla="val 23394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0000"/>
                </a:solidFill>
              </a:rPr>
              <a:t>状态</a:t>
            </a:r>
            <a:r>
              <a:rPr lang="en-US" altLang="zh-CN" sz="2000" b="1" dirty="0">
                <a:solidFill>
                  <a:srgbClr val="FF0000"/>
                </a:solidFill>
              </a:rPr>
              <a:t>I</a:t>
            </a:r>
            <a:r>
              <a:rPr lang="en-US" altLang="zh-CN" sz="2000" b="1" baseline="-25000" dirty="0">
                <a:solidFill>
                  <a:srgbClr val="FF0000"/>
                </a:solidFill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</a:rPr>
              <a:t>存在</a:t>
            </a:r>
            <a:r>
              <a:rPr lang="en-US" altLang="zh-CN" sz="2000" b="1" dirty="0">
                <a:solidFill>
                  <a:srgbClr val="FF0000"/>
                </a:solidFill>
              </a:rPr>
              <a:t>shift-reduce</a:t>
            </a:r>
            <a:r>
              <a:rPr lang="zh-CN" altLang="en-US" sz="2000" b="1" dirty="0">
                <a:solidFill>
                  <a:srgbClr val="FF0000"/>
                </a:solidFill>
              </a:rPr>
              <a:t>冲突</a:t>
            </a:r>
            <a:r>
              <a:rPr lang="en-US" altLang="zh-CN" sz="2000" b="1" dirty="0">
                <a:solidFill>
                  <a:srgbClr val="FF0000"/>
                </a:solidFill>
              </a:rPr>
              <a:t>,</a:t>
            </a:r>
            <a:r>
              <a:rPr lang="zh-CN" altLang="en-US" sz="2000" b="1" dirty="0">
                <a:solidFill>
                  <a:srgbClr val="FF0000"/>
                </a:solidFill>
              </a:rPr>
              <a:t>不是</a:t>
            </a:r>
            <a:r>
              <a:rPr lang="en-US" altLang="zh-CN" sz="2000" b="1" dirty="0">
                <a:solidFill>
                  <a:srgbClr val="FF0000"/>
                </a:solidFill>
              </a:rPr>
              <a:t>LR(0)</a:t>
            </a:r>
            <a:r>
              <a:rPr lang="zh-CN" altLang="en-US" sz="2000" b="1" dirty="0">
                <a:solidFill>
                  <a:srgbClr val="FF0000"/>
                </a:solidFill>
              </a:rPr>
              <a:t>文法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B479-AE67-4326-BDE5-6F1FA4348308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622"/>
    </mc:Choice>
    <mc:Fallback xmlns="">
      <p:transition spd="slow" advTm="18062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SLR(1) Parsing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971600" y="4134559"/>
            <a:ext cx="216024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G’:</a:t>
            </a:r>
          </a:p>
          <a:p>
            <a:r>
              <a:rPr lang="en-US" altLang="zh-CN" sz="2800" dirty="0">
                <a:solidFill>
                  <a:srgbClr val="FF0000"/>
                </a:solidFill>
              </a:rPr>
              <a:t>(0)  S’</a:t>
            </a:r>
            <a:r>
              <a:rPr lang="en-US" altLang="zh-CN" sz="2800" dirty="0">
                <a:sym typeface="Wingdings" pitchFamily="2" charset="2"/>
              </a:rPr>
              <a:t>S</a:t>
            </a:r>
            <a:r>
              <a:rPr lang="en-US" altLang="zh-CN" sz="2800" dirty="0"/>
              <a:t>  </a:t>
            </a:r>
          </a:p>
          <a:p>
            <a:r>
              <a:rPr lang="en-US" altLang="zh-CN" sz="2800" dirty="0">
                <a:solidFill>
                  <a:srgbClr val="FF0000"/>
                </a:solidFill>
              </a:rPr>
              <a:t>(1)  </a:t>
            </a:r>
            <a:r>
              <a:rPr lang="en-US" altLang="zh-CN" sz="2800" dirty="0"/>
              <a:t>S</a:t>
            </a:r>
            <a:r>
              <a:rPr lang="en-US" altLang="zh-CN" sz="2800" dirty="0">
                <a:sym typeface="Wingdings" pitchFamily="2" charset="2"/>
              </a:rPr>
              <a:t>SS+  </a:t>
            </a:r>
          </a:p>
          <a:p>
            <a:r>
              <a:rPr lang="en-US" altLang="zh-CN" sz="2800" dirty="0">
                <a:solidFill>
                  <a:srgbClr val="FF0000"/>
                </a:solidFill>
              </a:rPr>
              <a:t>(2)</a:t>
            </a:r>
            <a:r>
              <a:rPr lang="en-US" altLang="zh-CN" sz="2800" dirty="0"/>
              <a:t>  S</a:t>
            </a:r>
            <a:r>
              <a:rPr lang="en-US" altLang="zh-CN" sz="2800" dirty="0">
                <a:sym typeface="Wingdings" pitchFamily="2" charset="2"/>
              </a:rPr>
              <a:t> SS* </a:t>
            </a:r>
          </a:p>
          <a:p>
            <a:r>
              <a:rPr lang="en-US" altLang="zh-CN" sz="2800" dirty="0">
                <a:solidFill>
                  <a:srgbClr val="FF0000"/>
                </a:solidFill>
              </a:rPr>
              <a:t>(3)</a:t>
            </a:r>
            <a:r>
              <a:rPr lang="en-US" altLang="zh-CN" sz="2800" dirty="0"/>
              <a:t>  </a:t>
            </a:r>
            <a:r>
              <a:rPr lang="en-US" altLang="zh-CN" sz="2800" dirty="0" err="1"/>
              <a:t>S</a:t>
            </a:r>
            <a:r>
              <a:rPr lang="en-US" altLang="zh-CN" sz="2800" dirty="0" err="1">
                <a:sym typeface="Wingdings" pitchFamily="2" charset="2"/>
              </a:rPr>
              <a:t>a</a:t>
            </a:r>
            <a:endParaRPr lang="en-US" altLang="zh-CN" sz="2800" dirty="0">
              <a:sym typeface="Wingdings" pitchFamily="2" charset="2"/>
            </a:endParaRPr>
          </a:p>
        </p:txBody>
      </p:sp>
      <p:graphicFrame>
        <p:nvGraphicFramePr>
          <p:cNvPr id="8" name="Group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867850"/>
              </p:ext>
            </p:extLst>
          </p:nvPr>
        </p:nvGraphicFramePr>
        <p:xfrm>
          <a:off x="4248746" y="3711676"/>
          <a:ext cx="2362200" cy="1373508"/>
        </p:xfrm>
        <a:graphic>
          <a:graphicData uri="http://schemas.openxmlformats.org/drawingml/2006/table">
            <a:tbl>
              <a:tblPr/>
              <a:tblGrid>
                <a:gridCol w="52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8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4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FOLLOW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8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S’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$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8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S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$ 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, +, *, a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lt"/>
                        <a:ea typeface="宋体" pitchFamily="2" charset="-122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B479-AE67-4326-BDE5-6F1FA4348308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C6FBA04-6385-415D-B584-2D5C2EC0A5FD}"/>
              </a:ext>
            </a:extLst>
          </p:cNvPr>
          <p:cNvSpPr txBox="1">
            <a:spLocks/>
          </p:cNvSpPr>
          <p:nvPr/>
        </p:nvSpPr>
        <p:spPr>
          <a:xfrm>
            <a:off x="-12700" y="1166018"/>
            <a:ext cx="91567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dirty="0">
                <a:latin typeface="Sitka Text" panose="02000505000000020004" pitchFamily="2" charset="0"/>
                <a:cs typeface="Times New Roman" pitchFamily="18" charset="0"/>
              </a:rPr>
              <a:t>The Main Idea of SRL(1)</a:t>
            </a:r>
          </a:p>
          <a:p>
            <a:pPr lvl="1"/>
            <a:r>
              <a:rPr lang="en-US" altLang="zh-CN" sz="2400" dirty="0">
                <a:latin typeface="Sitka Text" panose="02000505000000020004" pitchFamily="2" charset="0"/>
                <a:cs typeface="Times New Roman" pitchFamily="18" charset="0"/>
              </a:rPr>
              <a:t>It consults the input token before a shift to make sure that an appropriate DFA transition exists</a:t>
            </a:r>
          </a:p>
          <a:p>
            <a:pPr lvl="1"/>
            <a:r>
              <a:rPr lang="en-US" altLang="zh-CN" sz="2400" dirty="0">
                <a:latin typeface="Sitka Text" panose="02000505000000020004" pitchFamily="2" charset="0"/>
                <a:cs typeface="Times New Roman" pitchFamily="18" charset="0"/>
              </a:rPr>
              <a:t>It uses the </a:t>
            </a:r>
            <a:r>
              <a:rPr lang="en-US" altLang="zh-CN" sz="2400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Follow set of a nonterminal </a:t>
            </a:r>
            <a:r>
              <a:rPr lang="en-US" altLang="zh-CN" sz="2400" dirty="0">
                <a:latin typeface="Sitka Text" panose="02000505000000020004" pitchFamily="2" charset="0"/>
                <a:cs typeface="Times New Roman" pitchFamily="18" charset="0"/>
              </a:rPr>
              <a:t>to decide if a reduction should be preformed.	</a:t>
            </a:r>
          </a:p>
          <a:p>
            <a:pPr lvl="2"/>
            <a:r>
              <a:rPr lang="en-US" altLang="zh-CN" sz="2000" dirty="0">
                <a:latin typeface="Sitka Text" panose="02000505000000020004" pitchFamily="2" charset="0"/>
                <a:cs typeface="Times New Roman" pitchFamily="18" charset="0"/>
              </a:rPr>
              <a:t>For item </a:t>
            </a:r>
            <a:r>
              <a:rPr lang="en-US" altLang="zh-CN" sz="2000" dirty="0" err="1">
                <a:latin typeface="Sitka Text" panose="02000505000000020004" pitchFamily="2" charset="0"/>
                <a:cs typeface="Times New Roman" pitchFamily="18" charset="0"/>
              </a:rPr>
              <a:t>A→r</a:t>
            </a:r>
            <a:r>
              <a:rPr lang="en-US" altLang="zh-CN" sz="2000" dirty="0">
                <a:latin typeface="Sitka Text" panose="02000505000000020004" pitchFamily="2" charset="0"/>
                <a:cs typeface="Times New Roman" pitchFamily="18" charset="0"/>
              </a:rPr>
              <a:t>•, reduction only takes place when the next token</a:t>
            </a:r>
            <a:r>
              <a:rPr lang="en-US" altLang="zh-CN" sz="2000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 a</a:t>
            </a:r>
            <a:r>
              <a:rPr lang="en-US" altLang="zh-CN" sz="2000" dirty="0">
                <a:solidFill>
                  <a:srgbClr val="FF0000"/>
                </a:solidFill>
                <a:latin typeface="Sitka Text" panose="02000505000000020004" pitchFamily="2" charset="0"/>
                <a:ea typeface="Cambria Math"/>
                <a:cs typeface="Times New Roman" pitchFamily="18" charset="0"/>
              </a:rPr>
              <a:t> ∊ </a:t>
            </a:r>
            <a:r>
              <a:rPr lang="en-US" altLang="zh-CN" sz="2000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FOLLOW(A)</a:t>
            </a:r>
          </a:p>
          <a:p>
            <a:endParaRPr lang="zh-CN" altLang="en-US" sz="2800" dirty="0">
              <a:latin typeface="Sitka Text" panose="02000505000000020004" pitchFamily="2" charset="0"/>
            </a:endParaRPr>
          </a:p>
        </p:txBody>
      </p:sp>
      <p:sp>
        <p:nvSpPr>
          <p:cNvPr id="9" name="Text Box 56">
            <a:extLst>
              <a:ext uri="{FF2B5EF4-FFF2-40B4-BE49-F238E27FC236}">
                <a16:creationId xmlns:a16="http://schemas.microsoft.com/office/drawing/2014/main" id="{4C38C189-3659-4158-8826-CC950C3354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0386" y="5215104"/>
            <a:ext cx="4813300" cy="1241260"/>
          </a:xfrm>
          <a:prstGeom prst="rect">
            <a:avLst/>
          </a:prstGeom>
          <a:noFill/>
          <a:ln w="25400">
            <a:noFill/>
            <a:miter lim="800000"/>
            <a:headEnd/>
            <a:tailEnd type="none" w="lg" len="med"/>
          </a:ln>
        </p:spPr>
        <p:txBody>
          <a:bodyPr wrap="square" lIns="101494" tIns="50748" rIns="101494" bIns="5074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</a:pPr>
            <a:r>
              <a:rPr lang="en-US" altLang="zh-CN" sz="2000" dirty="0">
                <a:latin typeface="Sitka Text" panose="02000505000000020004" pitchFamily="2" charset="0"/>
                <a:cs typeface="Times New Roman" pitchFamily="18" charset="0"/>
              </a:rPr>
              <a:t>For state I</a:t>
            </a:r>
            <a:r>
              <a:rPr lang="en-US" altLang="zh-CN" sz="2000" baseline="-25000" dirty="0">
                <a:latin typeface="Sitka Text" panose="02000505000000020004" pitchFamily="2" charset="0"/>
                <a:cs typeface="Times New Roman" pitchFamily="18" charset="0"/>
              </a:rPr>
              <a:t>1</a:t>
            </a:r>
            <a:endParaRPr lang="en-US" altLang="zh-CN" sz="2000" dirty="0">
              <a:latin typeface="Sitka Text" panose="02000505000000020004" pitchFamily="2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zh-CN" sz="2000" dirty="0">
                <a:latin typeface="Sitka Text" panose="02000505000000020004" pitchFamily="2" charset="0"/>
                <a:cs typeface="Times New Roman" pitchFamily="18" charset="0"/>
              </a:rPr>
              <a:t>If the next token is ‘</a:t>
            </a:r>
            <a:r>
              <a:rPr lang="en-US" altLang="zh-CN" sz="2000" dirty="0">
                <a:solidFill>
                  <a:srgbClr val="0000FF"/>
                </a:solidFill>
                <a:latin typeface="Sitka Text" panose="02000505000000020004" pitchFamily="2" charset="0"/>
                <a:cs typeface="Courier New" pitchFamily="18" charset="0"/>
              </a:rPr>
              <a:t>$</a:t>
            </a:r>
            <a:r>
              <a:rPr lang="en-US" altLang="zh-CN" sz="2000" dirty="0">
                <a:latin typeface="Sitka Text" panose="02000505000000020004" pitchFamily="2" charset="0"/>
                <a:cs typeface="Times New Roman" pitchFamily="18" charset="0"/>
              </a:rPr>
              <a:t>’, then reduce</a:t>
            </a:r>
          </a:p>
          <a:p>
            <a:pPr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 typeface="Arial" pitchFamily="34" charset="0"/>
              <a:buChar char="•"/>
            </a:pPr>
            <a:r>
              <a:rPr lang="en-US" altLang="zh-CN" sz="2000" dirty="0">
                <a:latin typeface="Sitka Text" panose="02000505000000020004" pitchFamily="2" charset="0"/>
                <a:cs typeface="Times New Roman" pitchFamily="18" charset="0"/>
              </a:rPr>
              <a:t>If the next token is ‘</a:t>
            </a:r>
            <a:r>
              <a:rPr lang="en-US" altLang="zh-CN" sz="2000" dirty="0">
                <a:solidFill>
                  <a:srgbClr val="0000FF"/>
                </a:solidFill>
                <a:latin typeface="Sitka Text" panose="02000505000000020004" pitchFamily="2" charset="0"/>
                <a:cs typeface="Courier New" pitchFamily="18" charset="0"/>
              </a:rPr>
              <a:t>a’</a:t>
            </a:r>
            <a:r>
              <a:rPr lang="zh-CN" altLang="en-US" sz="2000" dirty="0">
                <a:latin typeface="Sitka Text" panose="02000505000000020004" pitchFamily="2" charset="0"/>
                <a:cs typeface="Times New Roman" pitchFamily="18" charset="0"/>
              </a:rPr>
              <a:t> , </a:t>
            </a:r>
            <a:r>
              <a:rPr lang="en-US" altLang="zh-CN" sz="2000" dirty="0">
                <a:latin typeface="Sitka Text" panose="02000505000000020004" pitchFamily="2" charset="0"/>
                <a:cs typeface="Times New Roman" pitchFamily="18" charset="0"/>
              </a:rPr>
              <a:t>then shift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AFBCB5F-DCE5-41BF-A68E-001005C728E1}"/>
              </a:ext>
            </a:extLst>
          </p:cNvPr>
          <p:cNvSpPr/>
          <p:nvPr/>
        </p:nvSpPr>
        <p:spPr>
          <a:xfrm>
            <a:off x="3491880" y="6381328"/>
            <a:ext cx="5615640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  <a:buClr>
                <a:srgbClr val="FF0000"/>
              </a:buClr>
              <a:buFont typeface="Wingdings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  <a:latin typeface="Sitka Text" panose="02000505000000020004" pitchFamily="2" charset="0"/>
                <a:cs typeface="Times New Roman" pitchFamily="18" charset="0"/>
              </a:rPr>
              <a:t>Conflict can be solved. So it is SLR(1) grammar.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6136"/>
    </mc:Choice>
    <mc:Fallback xmlns="">
      <p:transition spd="slow" advTm="2961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Construction of SLR(1) Parse Table</a:t>
            </a:r>
            <a:endParaRPr dirty="0">
              <a:ea typeface="宋体" charset="-122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>
                <a:solidFill>
                  <a:srgbClr val="003300"/>
                </a:solidFill>
              </a:rPr>
              <a:t>Given a grammar G, we augment G to produce G</a:t>
            </a:r>
            <a:r>
              <a:rPr lang="en-US" altLang="zh-CN" sz="2400" dirty="0">
                <a:solidFill>
                  <a:srgbClr val="003300"/>
                </a:solidFill>
                <a:latin typeface="Times New Roman" pitchFamily="18" charset="0"/>
              </a:rPr>
              <a:t>’</a:t>
            </a:r>
            <a:r>
              <a:rPr lang="en-US" altLang="zh-CN" sz="2400" dirty="0">
                <a:solidFill>
                  <a:srgbClr val="003300"/>
                </a:solidFill>
              </a:rPr>
              <a:t> </a:t>
            </a:r>
          </a:p>
          <a:p>
            <a:pPr marL="609600" indent="-609600" algn="just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CN" sz="2400" dirty="0">
                <a:solidFill>
                  <a:srgbClr val="003300"/>
                </a:solidFill>
              </a:rPr>
              <a:t>Construct DFA of sets of LR(0) items</a:t>
            </a:r>
          </a:p>
          <a:p>
            <a:pPr marL="609600" indent="-609600" algn="just" eaLnBrk="1" hangingPunct="1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zh-CN" sz="2400" dirty="0">
                <a:solidFill>
                  <a:srgbClr val="003300"/>
                </a:solidFill>
              </a:rPr>
              <a:t>The </a:t>
            </a:r>
            <a:r>
              <a:rPr lang="en-US" altLang="zh-CN" sz="2400" dirty="0">
                <a:solidFill>
                  <a:srgbClr val="FF0000"/>
                </a:solidFill>
              </a:rPr>
              <a:t>ACTION section </a:t>
            </a:r>
            <a:r>
              <a:rPr lang="en-US" altLang="zh-CN" sz="2400" dirty="0">
                <a:solidFill>
                  <a:srgbClr val="003300"/>
                </a:solidFill>
              </a:rPr>
              <a:t>for state K is determined as follows:</a:t>
            </a:r>
          </a:p>
          <a:p>
            <a:pPr marL="990600" lvl="1" indent="-533400" algn="just" eaLnBrk="1" hangingPunct="1">
              <a:lnSpc>
                <a:spcPct val="90000"/>
              </a:lnSpc>
              <a:buClr>
                <a:srgbClr val="FF0000"/>
              </a:buClr>
              <a:buFont typeface="Wingdings" pitchFamily="2" charset="2"/>
              <a:buAutoNum type="alphaLcParenR"/>
            </a:pPr>
            <a:r>
              <a:rPr lang="en-US" altLang="zh-CN" sz="2000" dirty="0">
                <a:solidFill>
                  <a:srgbClr val="003300"/>
                </a:solidFill>
              </a:rPr>
              <a:t>If A→α</a:t>
            </a:r>
            <a:r>
              <a:rPr lang="en-US" altLang="zh-CN" sz="2000" dirty="0">
                <a:solidFill>
                  <a:srgbClr val="003300"/>
                </a:solidFill>
                <a:latin typeface="Times New Roman" pitchFamily="18" charset="0"/>
              </a:rPr>
              <a:t>•</a:t>
            </a:r>
            <a:r>
              <a:rPr lang="en-US" altLang="zh-CN" sz="2000" dirty="0">
                <a:solidFill>
                  <a:srgbClr val="003300"/>
                </a:solidFill>
              </a:rPr>
              <a:t>aβ∈K, </a:t>
            </a:r>
            <a:r>
              <a:rPr lang="en-US" altLang="zh-CN" sz="2000" dirty="0" err="1">
                <a:solidFill>
                  <a:srgbClr val="003300"/>
                </a:solidFill>
              </a:rPr>
              <a:t>a∈V</a:t>
            </a:r>
            <a:r>
              <a:rPr lang="en-US" altLang="zh-CN" sz="2000" baseline="-30000" dirty="0" err="1">
                <a:solidFill>
                  <a:srgbClr val="003300"/>
                </a:solidFill>
              </a:rPr>
              <a:t>T</a:t>
            </a:r>
            <a:r>
              <a:rPr lang="en-US" altLang="zh-CN" sz="2000" dirty="0">
                <a:solidFill>
                  <a:srgbClr val="003300"/>
                </a:solidFill>
              </a:rPr>
              <a:t>, and </a:t>
            </a:r>
            <a:r>
              <a:rPr lang="en-US" altLang="zh-CN" sz="2000" dirty="0" err="1">
                <a:solidFill>
                  <a:srgbClr val="003300"/>
                </a:solidFill>
              </a:rPr>
              <a:t>goto</a:t>
            </a:r>
            <a:r>
              <a:rPr lang="en-US" altLang="zh-CN" sz="2000" dirty="0">
                <a:solidFill>
                  <a:srgbClr val="003300"/>
                </a:solidFill>
              </a:rPr>
              <a:t>(</a:t>
            </a:r>
            <a:r>
              <a:rPr lang="en-US" altLang="zh-CN" sz="2000" dirty="0" err="1">
                <a:solidFill>
                  <a:srgbClr val="003300"/>
                </a:solidFill>
              </a:rPr>
              <a:t>K,a</a:t>
            </a:r>
            <a:r>
              <a:rPr lang="en-US" altLang="zh-CN" sz="2000" dirty="0">
                <a:solidFill>
                  <a:srgbClr val="003300"/>
                </a:solidFill>
              </a:rPr>
              <a:t>)=J, then set </a:t>
            </a:r>
            <a:r>
              <a:rPr lang="en-US" altLang="zh-CN" sz="2000" dirty="0">
                <a:solidFill>
                  <a:srgbClr val="0000FF"/>
                </a:solidFill>
              </a:rPr>
              <a:t>ACTION[</a:t>
            </a:r>
            <a:r>
              <a:rPr lang="en-US" altLang="zh-CN" sz="2000" dirty="0" err="1">
                <a:solidFill>
                  <a:srgbClr val="0000FF"/>
                </a:solidFill>
              </a:rPr>
              <a:t>K,a</a:t>
            </a:r>
            <a:r>
              <a:rPr lang="en-US" altLang="zh-CN" sz="2000" dirty="0">
                <a:solidFill>
                  <a:srgbClr val="0000FF"/>
                </a:solidFill>
              </a:rPr>
              <a:t>]=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</a:rPr>
              <a:t>‘</a:t>
            </a:r>
            <a:r>
              <a:rPr lang="en-US" altLang="zh-CN" sz="2000" dirty="0">
                <a:solidFill>
                  <a:srgbClr val="0000FF"/>
                </a:solidFill>
              </a:rPr>
              <a:t>S</a:t>
            </a:r>
            <a:r>
              <a:rPr lang="en-US" altLang="zh-CN" sz="2000" baseline="-30000" dirty="0">
                <a:solidFill>
                  <a:srgbClr val="0000FF"/>
                </a:solidFill>
              </a:rPr>
              <a:t>J</a:t>
            </a:r>
            <a:r>
              <a:rPr lang="en-US" altLang="zh-CN" sz="2000" dirty="0">
                <a:solidFill>
                  <a:srgbClr val="0000FF"/>
                </a:solidFill>
                <a:latin typeface="Times New Roman" pitchFamily="18" charset="0"/>
              </a:rPr>
              <a:t>’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marL="990600" lvl="1" indent="-533400" algn="just" eaLnBrk="1" hangingPunct="1">
              <a:lnSpc>
                <a:spcPct val="90000"/>
              </a:lnSpc>
              <a:buClr>
                <a:srgbClr val="FF0000"/>
              </a:buClr>
              <a:buFont typeface="Wingdings" pitchFamily="2" charset="2"/>
              <a:buAutoNum type="alphaLcParenR"/>
            </a:pPr>
            <a:r>
              <a:rPr lang="en-US" altLang="zh-CN" sz="2000" dirty="0">
                <a:solidFill>
                  <a:srgbClr val="003300"/>
                </a:solidFill>
              </a:rPr>
              <a:t>If A→α</a:t>
            </a:r>
            <a:r>
              <a:rPr lang="en-US" altLang="zh-CN" sz="2000" dirty="0">
                <a:solidFill>
                  <a:srgbClr val="003300"/>
                </a:solidFill>
                <a:latin typeface="Times New Roman" pitchFamily="18" charset="0"/>
              </a:rPr>
              <a:t>•</a:t>
            </a:r>
            <a:r>
              <a:rPr lang="en-US" altLang="zh-CN" sz="2000" dirty="0">
                <a:solidFill>
                  <a:srgbClr val="003300"/>
                </a:solidFill>
              </a:rPr>
              <a:t>∈K, and the number of A→α is j, then set </a:t>
            </a:r>
            <a:r>
              <a:rPr lang="en-US" altLang="zh-CN" sz="2000" dirty="0">
                <a:solidFill>
                  <a:srgbClr val="0000FF"/>
                </a:solidFill>
              </a:rPr>
              <a:t>ACTION[</a:t>
            </a:r>
            <a:r>
              <a:rPr lang="en-US" altLang="zh-CN" sz="2000" dirty="0" err="1">
                <a:solidFill>
                  <a:srgbClr val="0000FF"/>
                </a:solidFill>
              </a:rPr>
              <a:t>K,b</a:t>
            </a:r>
            <a:r>
              <a:rPr lang="en-US" altLang="zh-CN" sz="2000" dirty="0">
                <a:solidFill>
                  <a:srgbClr val="0000FF"/>
                </a:solidFill>
              </a:rPr>
              <a:t>]=</a:t>
            </a:r>
            <a:r>
              <a:rPr lang="en-US" altLang="zh-CN" sz="2000" dirty="0" err="1">
                <a:solidFill>
                  <a:srgbClr val="0000FF"/>
                </a:solidFill>
              </a:rPr>
              <a:t>R</a:t>
            </a:r>
            <a:r>
              <a:rPr lang="en-US" altLang="zh-CN" sz="2000" baseline="-30000" dirty="0" err="1">
                <a:solidFill>
                  <a:srgbClr val="0000FF"/>
                </a:solidFill>
              </a:rPr>
              <a:t>j</a:t>
            </a:r>
            <a:r>
              <a:rPr lang="en-US" altLang="zh-CN" sz="2000" dirty="0">
                <a:solidFill>
                  <a:srgbClr val="0000FF"/>
                </a:solidFill>
              </a:rPr>
              <a:t> </a:t>
            </a:r>
            <a:r>
              <a:rPr lang="en-US" altLang="zh-CN" sz="2000" dirty="0">
                <a:solidFill>
                  <a:srgbClr val="003300"/>
                </a:solidFill>
              </a:rPr>
              <a:t>for each </a:t>
            </a:r>
            <a:r>
              <a:rPr lang="en-US" altLang="zh-CN" sz="2000" dirty="0" err="1">
                <a:solidFill>
                  <a:srgbClr val="FF0000"/>
                </a:solidFill>
              </a:rPr>
              <a:t>b∈Follow</a:t>
            </a:r>
            <a:r>
              <a:rPr lang="en-US" altLang="zh-CN" sz="2000" dirty="0">
                <a:solidFill>
                  <a:srgbClr val="FF0000"/>
                </a:solidFill>
              </a:rPr>
              <a:t>(A)</a:t>
            </a:r>
          </a:p>
          <a:p>
            <a:pPr marL="990600" lvl="1" indent="-533400" algn="just" eaLnBrk="1" hangingPunct="1">
              <a:lnSpc>
                <a:spcPct val="90000"/>
              </a:lnSpc>
              <a:buClr>
                <a:srgbClr val="FF0000"/>
              </a:buClr>
              <a:buFont typeface="Wingdings" pitchFamily="2" charset="2"/>
              <a:buAutoNum type="alphaLcParenR"/>
            </a:pPr>
            <a:r>
              <a:rPr lang="en-US" altLang="zh-CN" sz="2000" dirty="0">
                <a:solidFill>
                  <a:srgbClr val="003300"/>
                </a:solidFill>
              </a:rPr>
              <a:t>If S</a:t>
            </a:r>
            <a:r>
              <a:rPr lang="en-US" altLang="zh-CN" sz="2000" dirty="0">
                <a:solidFill>
                  <a:srgbClr val="003300"/>
                </a:solidFill>
                <a:latin typeface="Times New Roman" pitchFamily="18" charset="0"/>
              </a:rPr>
              <a:t>’</a:t>
            </a:r>
            <a:r>
              <a:rPr lang="en-US" altLang="zh-CN" sz="2000" dirty="0">
                <a:solidFill>
                  <a:srgbClr val="003300"/>
                </a:solidFill>
              </a:rPr>
              <a:t>→S</a:t>
            </a:r>
            <a:r>
              <a:rPr lang="en-US" altLang="zh-CN" sz="2000" dirty="0">
                <a:solidFill>
                  <a:srgbClr val="003300"/>
                </a:solidFill>
                <a:latin typeface="Times New Roman" pitchFamily="18" charset="0"/>
              </a:rPr>
              <a:t>•</a:t>
            </a:r>
            <a:r>
              <a:rPr lang="en-US" altLang="zh-CN" sz="2000" dirty="0">
                <a:solidFill>
                  <a:srgbClr val="003300"/>
                </a:solidFill>
              </a:rPr>
              <a:t>∈K, then set ACTION[K,$]=</a:t>
            </a:r>
            <a:r>
              <a:rPr lang="en-US" altLang="zh-CN" sz="2000" dirty="0">
                <a:solidFill>
                  <a:srgbClr val="003300"/>
                </a:solidFill>
                <a:latin typeface="Times New Roman" pitchFamily="18" charset="0"/>
              </a:rPr>
              <a:t>‘</a:t>
            </a:r>
            <a:r>
              <a:rPr lang="en-US" altLang="zh-CN" sz="2000" dirty="0">
                <a:solidFill>
                  <a:srgbClr val="003300"/>
                </a:solidFill>
              </a:rPr>
              <a:t>acc</a:t>
            </a:r>
            <a:r>
              <a:rPr lang="en-US" altLang="zh-CN" sz="2000" dirty="0">
                <a:solidFill>
                  <a:srgbClr val="003300"/>
                </a:solidFill>
                <a:latin typeface="Times New Roman" pitchFamily="18" charset="0"/>
              </a:rPr>
              <a:t>’</a:t>
            </a:r>
            <a:endParaRPr lang="en-US" altLang="zh-CN" sz="2000" dirty="0">
              <a:solidFill>
                <a:srgbClr val="003300"/>
              </a:solidFill>
            </a:endParaRPr>
          </a:p>
          <a:p>
            <a:pPr marL="609600" indent="-609600" algn="just" eaLnBrk="1" hangingPunct="1">
              <a:buFont typeface="Wingdings" pitchFamily="2" charset="2"/>
              <a:buAutoNum type="arabicPeriod" startAt="3"/>
            </a:pPr>
            <a:r>
              <a:rPr lang="en-US" altLang="zh-CN" sz="2400" dirty="0">
                <a:solidFill>
                  <a:srgbClr val="003300"/>
                </a:solidFill>
              </a:rPr>
              <a:t>The </a:t>
            </a:r>
            <a:r>
              <a:rPr lang="en-US" altLang="zh-CN" sz="2400" dirty="0">
                <a:solidFill>
                  <a:srgbClr val="FF0000"/>
                </a:solidFill>
              </a:rPr>
              <a:t>GOTO section  </a:t>
            </a:r>
            <a:r>
              <a:rPr lang="en-US" altLang="zh-CN" sz="2400" dirty="0">
                <a:solidFill>
                  <a:srgbClr val="003300"/>
                </a:solidFill>
              </a:rPr>
              <a:t>for state K is constructed for all </a:t>
            </a:r>
            <a:r>
              <a:rPr lang="en-US" altLang="zh-CN" sz="2400" dirty="0" err="1">
                <a:solidFill>
                  <a:srgbClr val="003300"/>
                </a:solidFill>
              </a:rPr>
              <a:t>nonterminals</a:t>
            </a:r>
            <a:r>
              <a:rPr lang="en-US" altLang="zh-CN" sz="2400" dirty="0">
                <a:solidFill>
                  <a:srgbClr val="003300"/>
                </a:solidFill>
              </a:rPr>
              <a:t> using the rule: If A→α</a:t>
            </a:r>
            <a:r>
              <a:rPr lang="en-US" altLang="zh-CN" sz="2400" dirty="0">
                <a:solidFill>
                  <a:srgbClr val="0000FF"/>
                </a:solidFill>
                <a:latin typeface="Times New Roman" pitchFamily="18" charset="0"/>
              </a:rPr>
              <a:t>•</a:t>
            </a:r>
            <a:r>
              <a:rPr lang="en-US" altLang="zh-CN" sz="2400" dirty="0">
                <a:solidFill>
                  <a:srgbClr val="0000FF"/>
                </a:solidFill>
              </a:rPr>
              <a:t>B</a:t>
            </a:r>
            <a:r>
              <a:rPr lang="en-US" altLang="zh-CN" sz="2400" dirty="0">
                <a:solidFill>
                  <a:srgbClr val="003300"/>
                </a:solidFill>
              </a:rPr>
              <a:t>β∈K, B∈V</a:t>
            </a:r>
            <a:r>
              <a:rPr lang="en-US" altLang="zh-CN" sz="2400" baseline="-30000" dirty="0">
                <a:solidFill>
                  <a:srgbClr val="003300"/>
                </a:solidFill>
              </a:rPr>
              <a:t>N</a:t>
            </a:r>
            <a:r>
              <a:rPr lang="en-US" altLang="zh-CN" sz="2400" dirty="0">
                <a:solidFill>
                  <a:srgbClr val="003300"/>
                </a:solidFill>
              </a:rPr>
              <a:t>, and </a:t>
            </a:r>
            <a:r>
              <a:rPr lang="en-US" altLang="zh-CN" sz="2400" dirty="0" err="1">
                <a:solidFill>
                  <a:srgbClr val="003300"/>
                </a:solidFill>
              </a:rPr>
              <a:t>goto</a:t>
            </a:r>
            <a:r>
              <a:rPr lang="en-US" altLang="zh-CN" sz="2400" dirty="0">
                <a:solidFill>
                  <a:srgbClr val="003300"/>
                </a:solidFill>
              </a:rPr>
              <a:t>(K,B)=J, then set GOTO[K,B]=</a:t>
            </a:r>
            <a:r>
              <a:rPr lang="en-US" altLang="zh-CN" sz="2400" dirty="0">
                <a:solidFill>
                  <a:srgbClr val="003300"/>
                </a:solidFill>
                <a:latin typeface="Times New Roman" pitchFamily="18" charset="0"/>
              </a:rPr>
              <a:t>‘</a:t>
            </a:r>
            <a:r>
              <a:rPr lang="en-US" altLang="zh-CN" sz="2400" dirty="0">
                <a:solidFill>
                  <a:srgbClr val="003300"/>
                </a:solidFill>
              </a:rPr>
              <a:t>J</a:t>
            </a:r>
            <a:r>
              <a:rPr lang="en-US" altLang="zh-CN" sz="2400" dirty="0">
                <a:solidFill>
                  <a:srgbClr val="003300"/>
                </a:solidFill>
                <a:latin typeface="Times New Roman" pitchFamily="18" charset="0"/>
              </a:rPr>
              <a:t>’</a:t>
            </a:r>
            <a:endParaRPr lang="en-US" altLang="zh-CN" sz="2400" dirty="0">
              <a:solidFill>
                <a:srgbClr val="0033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D0EB70-F94F-47C7-859A-A53E2FC7EB7A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95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1802"/>
    </mc:Choice>
    <mc:Fallback xmlns="">
      <p:transition spd="slow" advTm="281802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3.5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mpilerCours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4866</TotalTime>
  <Words>1100</Words>
  <Application>Microsoft Office PowerPoint</Application>
  <PresentationFormat>全屏显示(4:3)</PresentationFormat>
  <Paragraphs>285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宋体</vt:lpstr>
      <vt:lpstr>Arial</vt:lpstr>
      <vt:lpstr>Calibri</vt:lpstr>
      <vt:lpstr>Comic Sans MS</vt:lpstr>
      <vt:lpstr>Sitka Text</vt:lpstr>
      <vt:lpstr>Times New Roman</vt:lpstr>
      <vt:lpstr>Wingdings</vt:lpstr>
      <vt:lpstr>Office 主题</vt:lpstr>
      <vt:lpstr>CompilerCourse</vt:lpstr>
      <vt:lpstr>SLR(1) Parsing</vt:lpstr>
      <vt:lpstr>SLR(1) Parsing</vt:lpstr>
      <vt:lpstr>SLR(1) Parsing</vt:lpstr>
      <vt:lpstr>SLR(1) Parsing</vt:lpstr>
      <vt:lpstr>SLR(1) Parsing</vt:lpstr>
      <vt:lpstr>SLR(1) Parsing</vt:lpstr>
      <vt:lpstr>SLR(1) Parsing</vt:lpstr>
      <vt:lpstr>SLR(1) Parsing</vt:lpstr>
      <vt:lpstr>Construction of SLR(1) Parse Table</vt:lpstr>
      <vt:lpstr>PowerPoint 演示文稿</vt:lpstr>
      <vt:lpstr>SLR(1) Parsing</vt:lpstr>
      <vt:lpstr>SLR(1) Parsing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编译技术作业讲解</dc:title>
  <dc:creator>Windows 用户</dc:creator>
  <cp:lastModifiedBy>张旭超</cp:lastModifiedBy>
  <cp:revision>148</cp:revision>
  <dcterms:created xsi:type="dcterms:W3CDTF">2013-11-05T01:03:12Z</dcterms:created>
  <dcterms:modified xsi:type="dcterms:W3CDTF">2025-06-27T08:33:42Z</dcterms:modified>
</cp:coreProperties>
</file>