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handoutMasterIdLst>
    <p:handoutMasterId r:id="rId18"/>
  </p:handoutMasterIdLst>
  <p:sldIdLst>
    <p:sldId id="256" r:id="rId3"/>
    <p:sldId id="257" r:id="rId4"/>
    <p:sldId id="263" r:id="rId5"/>
    <p:sldId id="277" r:id="rId6"/>
    <p:sldId id="278" r:id="rId7"/>
    <p:sldId id="258" r:id="rId8"/>
    <p:sldId id="261" r:id="rId9"/>
    <p:sldId id="273" r:id="rId10"/>
    <p:sldId id="275" r:id="rId11"/>
    <p:sldId id="272" r:id="rId12"/>
    <p:sldId id="262" r:id="rId13"/>
    <p:sldId id="259" r:id="rId14"/>
    <p:sldId id="279" r:id="rId15"/>
    <p:sldId id="265" r:id="rId16"/>
    <p:sldId id="274" r:id="rId17"/>
  </p:sldIdLst>
  <p:sldSz cx="9144000" cy="6858000" type="screen4x3"/>
  <p:notesSz cx="6797675" cy="9928225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3797E3-E982-4538-87F5-12BE58B1ACB5}" type="datetimeFigureOut">
              <a:rPr lang="zh-CN" altLang="en-US"/>
              <a:t>2025/06/02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73D99CA-4892-408C-B772-BAD21420629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490C4-F955-4AC8-8F99-BA59AA476C06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0782-847D-4053-BA43-C477CF3C3C06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A38F-2F61-4799-99AD-64253FF524B5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A83C5-3079-4E09-AFFF-7BE57B455DA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36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1BC69-EDF3-4978-B862-F17B3EDCD5C2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1A88-DBC4-453A-B0F0-9B3A5D323B0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7F7F-5E06-4526-A0F2-C6E83439D079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DAA91-605B-49CE-8E97-273884ED2D65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9CDAA-7B3F-41A8-A8C1-B568938C68A3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4AC4-9738-4D56-913B-E2B4EA90FC84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0D42-5F36-42C1-8688-69B47D034440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1F7DC-27C6-4522-AF93-CFE80A7F27B4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91000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24000"/>
            <a:ext cx="4191000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6417E-4985-4F72-9721-A0E26B4DF687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1AEE-2183-42D7-B480-735F2CB736AD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DB33-EDDF-41C1-9A08-92ABF55F16C0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A239E-3E5A-4D15-9225-A918D6C243B2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E4849-6F19-49A3-97DB-4C1A580D3332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E41BC-0939-4BA7-A6E8-0682316C2B87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E1763-65E4-47BA-9DB5-43689043A7B1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52DF-B6D2-49B7-AACC-C3F7999CCDEC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979A5-6FF4-4BE6-9E66-F56DB1EC68E3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EA199-5BFC-453D-9174-F225CAC7F138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955D9-0196-4AD0-917B-A8F224529131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8713-F618-4F4D-9DF0-870CCC423347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Georgia" panose="02040502050405020303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AE7B-9423-47C6-B929-35BDC283F696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152B-9C97-43C4-B2CF-7068E672B2F7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A4945-F2BC-4B1B-B5A1-700439CA356E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E425-C662-424A-9407-9406938EC89F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2425" y="228600"/>
            <a:ext cx="21336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484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AA574-AA27-443F-91F1-97D2AC047844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BD557-DA48-4C46-B811-18C4FBDEF169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075B3-A5A4-4C16-B22E-5BC7E780F566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E942B-2B18-4B2A-8A4F-9F47D88BA5B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524000"/>
            <a:ext cx="4191000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524000"/>
            <a:ext cx="4191000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A393-DB2D-4325-9FE3-1341FC6843EC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5CB7A-52D0-4062-822B-97068935E4A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A3623-7559-4BAF-BEA2-8D05AEBE86C0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A69B-4B20-4BF2-85E5-CDC1F4982D4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BAF2-5A2D-457D-A89F-C249D1FCBDB5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DA62-8E14-4970-8207-3C62FB47D8F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12621-6624-47AB-AF7A-78784CB803F9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D878-81B7-460B-A50B-127F850FF1B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F139-9A08-4F4B-9AAD-835DB3767420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68FF5-36F0-4962-ADC7-1BC062C7E6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Georgia" panose="02040502050405020303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F09ED-481E-4114-880C-3E04EFB93249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CD9A-096D-449C-9217-EB72736680E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0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D51711D-9D69-4888-8D97-CE8E2C0704B0}" type="datetime1">
              <a:rPr lang="zh-CN" altLang="en-US"/>
              <a:t>2025/06/02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3" name="矩形 7"/>
          <p:cNvSpPr/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>
            <a:solidFill>
              <a:srgbClr val="7B979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4" name="直接连接符 9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525">
            <a:solidFill>
              <a:srgbClr val="7B9798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椭圆 11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6" name="椭圆 14"/>
          <p:cNvSpPr>
            <a:spLocks noChangeArrowheads="1"/>
          </p:cNvSpPr>
          <p:nvPr/>
        </p:nvSpPr>
        <p:spPr bwMode="auto">
          <a:xfrm>
            <a:off x="4362450" y="1050925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798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7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7B9798"/>
                </a:solidFill>
              </a:defRPr>
            </a:lvl1pPr>
          </a:lstStyle>
          <a:p>
            <a:pPr>
              <a:defRPr/>
            </a:pPr>
            <a:fld id="{A69452A0-6095-436F-9518-F73A7B01117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>
                <a:sym typeface="Georgia" panose="02040502050405020303" pitchFamily="18" charset="0"/>
              </a:rPr>
              <a:t>单击此处编辑母版标题样式</a:t>
            </a:r>
          </a:p>
        </p:txBody>
      </p:sp>
      <p:sp>
        <p:nvSpPr>
          <p:cNvPr id="103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Georgia" panose="02040502050405020303" pitchFamily="18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Georgia" panose="02040502050405020303" pitchFamily="18" charset="0"/>
              </a:rPr>
              <a:t>第二级</a:t>
            </a:r>
          </a:p>
          <a:p>
            <a:pPr lvl="2"/>
            <a:r>
              <a:rPr lang="zh-CN" altLang="zh-CN">
                <a:sym typeface="Georgia" panose="02040502050405020303" pitchFamily="18" charset="0"/>
              </a:rPr>
              <a:t>第三级</a:t>
            </a:r>
          </a:p>
          <a:p>
            <a:pPr lvl="3"/>
            <a:r>
              <a:rPr lang="zh-CN" altLang="zh-CN">
                <a:sym typeface="Georgia" panose="02040502050405020303" pitchFamily="18" charset="0"/>
              </a:rPr>
              <a:t>第四级</a:t>
            </a:r>
          </a:p>
          <a:p>
            <a:pPr lvl="4"/>
            <a:r>
              <a:rPr lang="zh-CN" altLang="zh-CN">
                <a:sym typeface="Georgia" panose="02040502050405020303" pitchFamily="18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+mj-lt"/>
          <a:ea typeface="+mj-ea"/>
          <a:cs typeface="+mj-cs"/>
          <a:sym typeface="Georgia" panose="02040502050405020303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9pPr>
    </p:titleStyle>
    <p:bodyStyle>
      <a:lvl1pPr marL="274955" indent="-274955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>
          <a:solidFill>
            <a:schemeClr val="tx1"/>
          </a:solidFill>
          <a:latin typeface="+mn-lt"/>
          <a:ea typeface="+mn-ea"/>
          <a:cs typeface="+mn-cs"/>
          <a:sym typeface="Georgia" panose="02040502050405020303" pitchFamily="18" charset="0"/>
        </a:defRPr>
      </a:lvl1pPr>
      <a:lvl2pPr marL="549275" indent="-274955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>
          <a:solidFill>
            <a:schemeClr val="tx2"/>
          </a:solidFill>
          <a:latin typeface="+mn-lt"/>
          <a:ea typeface="+mn-ea"/>
          <a:sym typeface="Georgia" panose="02040502050405020303" pitchFamily="18" charset="0"/>
        </a:defRPr>
      </a:lvl2pPr>
      <a:lvl3pPr marL="822325" indent="-227330" algn="l" defTabSz="0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3pPr>
      <a:lvl4pPr marL="1097280" indent="-227330" algn="l" defTabSz="0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>
          <a:solidFill>
            <a:schemeClr val="tx2"/>
          </a:solidFill>
          <a:latin typeface="+mn-lt"/>
          <a:ea typeface="+mn-ea"/>
          <a:sym typeface="Georgia" panose="02040502050405020303" pitchFamily="18" charset="0"/>
        </a:defRPr>
      </a:lvl4pPr>
      <a:lvl5pPr marL="13716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5pPr>
      <a:lvl6pPr marL="18288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6pPr>
      <a:lvl7pPr marL="22860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7pPr>
      <a:lvl8pPr marL="27432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8pPr>
      <a:lvl9pPr marL="32004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51" name="矩形 15"/>
          <p:cNvSpPr>
            <a:spLocks noChangeArrowheads="1"/>
          </p:cNvSpPr>
          <p:nvPr/>
        </p:nvSpPr>
        <p:spPr bwMode="auto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52" name="矩形 17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53" name="矩形 18"/>
          <p:cNvSpPr>
            <a:spLocks noChangeArrowheads="1"/>
          </p:cNvSpPr>
          <p:nvPr/>
        </p:nvSpPr>
        <p:spPr bwMode="auto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54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rgbClr val="8CA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1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200" y="6405563"/>
            <a:ext cx="304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F0FEE5-D726-47AF-85A1-45E704B7CB96}" type="datetime1">
              <a:rPr lang="zh-CN" altLang="en-US"/>
              <a:t>2025/06/02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10325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7" name="矩形 7"/>
          <p:cNvSpPr/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>
            <a:solidFill>
              <a:srgbClr val="7B979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000000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58" name="直接连接符 9"/>
          <p:cNvSpPr>
            <a:spLocks noChangeShapeType="1"/>
          </p:cNvSpPr>
          <p:nvPr/>
        </p:nvSpPr>
        <p:spPr bwMode="auto">
          <a:xfrm>
            <a:off x="152400" y="1276350"/>
            <a:ext cx="8832850" cy="1588"/>
          </a:xfrm>
          <a:prstGeom prst="line">
            <a:avLst/>
          </a:prstGeom>
          <a:noFill/>
          <a:ln w="9525">
            <a:solidFill>
              <a:srgbClr val="7B9798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椭圆 11"/>
          <p:cNvSpPr>
            <a:spLocks noChangeArrowheads="1"/>
          </p:cNvSpPr>
          <p:nvPr/>
        </p:nvSpPr>
        <p:spPr bwMode="auto"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060" name="椭圆 14"/>
          <p:cNvSpPr>
            <a:spLocks noChangeArrowheads="1"/>
          </p:cNvSpPr>
          <p:nvPr/>
        </p:nvSpPr>
        <p:spPr bwMode="auto">
          <a:xfrm>
            <a:off x="4362450" y="1050925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798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37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3400" y="1039813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7B9798"/>
                </a:solidFill>
              </a:defRPr>
            </a:lvl1pPr>
          </a:lstStyle>
          <a:p>
            <a:pPr>
              <a:defRPr/>
            </a:pPr>
            <a:fld id="{42165AC5-3A7E-4EAF-AC1D-47EEAD4F343E}" type="slidenum">
              <a:rPr lang="zh-CN" altLang="en-US"/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6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>
                <a:sym typeface="Georgia" panose="02040502050405020303" pitchFamily="18" charset="0"/>
              </a:rPr>
              <a:t>单击此处编辑母版标题样式</a:t>
            </a:r>
          </a:p>
        </p:txBody>
      </p:sp>
      <p:sp>
        <p:nvSpPr>
          <p:cNvPr id="206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Georgia" panose="02040502050405020303" pitchFamily="18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Georgia" panose="02040502050405020303" pitchFamily="18" charset="0"/>
              </a:rPr>
              <a:t>第二级</a:t>
            </a:r>
          </a:p>
          <a:p>
            <a:pPr lvl="2"/>
            <a:r>
              <a:rPr lang="zh-CN" altLang="zh-CN">
                <a:sym typeface="Georgia" panose="02040502050405020303" pitchFamily="18" charset="0"/>
              </a:rPr>
              <a:t>第三级</a:t>
            </a:r>
          </a:p>
          <a:p>
            <a:pPr lvl="3"/>
            <a:r>
              <a:rPr lang="zh-CN" altLang="zh-CN">
                <a:sym typeface="Georgia" panose="02040502050405020303" pitchFamily="18" charset="0"/>
              </a:rPr>
              <a:t>第四级</a:t>
            </a:r>
          </a:p>
          <a:p>
            <a:pPr lvl="4"/>
            <a:r>
              <a:rPr lang="zh-CN" altLang="zh-CN">
                <a:sym typeface="Georgia" panose="02040502050405020303" pitchFamily="18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+mj-lt"/>
          <a:ea typeface="+mj-ea"/>
          <a:cs typeface="+mj-cs"/>
          <a:sym typeface="Georgia" panose="02040502050405020303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798"/>
          </a:solidFill>
          <a:latin typeface="Georgia" panose="02040502050405020303" pitchFamily="18" charset="0"/>
          <a:ea typeface="方正舒体" panose="02010601030101010101" pitchFamily="2" charset="-122"/>
          <a:sym typeface="Georgia" panose="02040502050405020303" pitchFamily="18" charset="0"/>
        </a:defRPr>
      </a:lvl9pPr>
    </p:titleStyle>
    <p:bodyStyle>
      <a:lvl1pPr marL="274955" indent="-274955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>
          <a:solidFill>
            <a:schemeClr val="tx1"/>
          </a:solidFill>
          <a:latin typeface="+mn-lt"/>
          <a:ea typeface="+mn-ea"/>
          <a:cs typeface="+mn-cs"/>
          <a:sym typeface="Georgia" panose="02040502050405020303" pitchFamily="18" charset="0"/>
        </a:defRPr>
      </a:lvl1pPr>
      <a:lvl2pPr marL="549275" indent="-274955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>
          <a:solidFill>
            <a:schemeClr val="tx2"/>
          </a:solidFill>
          <a:latin typeface="+mn-lt"/>
          <a:ea typeface="+mn-ea"/>
          <a:sym typeface="Georgia" panose="02040502050405020303" pitchFamily="18" charset="0"/>
        </a:defRPr>
      </a:lvl2pPr>
      <a:lvl3pPr marL="822325" indent="-227330" algn="l" defTabSz="0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3pPr>
      <a:lvl4pPr marL="1097280" indent="-227330" algn="l" defTabSz="0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>
          <a:solidFill>
            <a:schemeClr val="tx2"/>
          </a:solidFill>
          <a:latin typeface="+mn-lt"/>
          <a:ea typeface="+mn-ea"/>
          <a:sym typeface="Georgia" panose="02040502050405020303" pitchFamily="18" charset="0"/>
        </a:defRPr>
      </a:lvl4pPr>
      <a:lvl5pPr marL="13716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5pPr>
      <a:lvl6pPr marL="18288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6pPr>
      <a:lvl7pPr marL="22860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7pPr>
      <a:lvl8pPr marL="27432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8pPr>
      <a:lvl9pPr marL="3200400" indent="-228600" algn="l" defTabSz="0" rtl="0" fontAlgn="base">
        <a:spcBef>
          <a:spcPct val="20000"/>
        </a:spcBef>
        <a:spcAft>
          <a:spcPct val="0"/>
        </a:spcAft>
        <a:buClr>
          <a:srgbClr val="8FB08C"/>
        </a:buClr>
        <a:buSzPct val="70000"/>
        <a:buFont typeface="Wingdings" panose="05000000000000000000" pitchFamily="2" charset="2"/>
        <a:buChar char="•"/>
        <a:defRPr>
          <a:solidFill>
            <a:schemeClr val="tx1"/>
          </a:solidFill>
          <a:latin typeface="+mn-lt"/>
          <a:ea typeface="+mn-ea"/>
          <a:sym typeface="Georgia" panose="02040502050405020303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矩形 18"/>
          <p:cNvSpPr>
            <a:spLocks noChangeArrowheads="1"/>
          </p:cNvSpPr>
          <p:nvPr/>
        </p:nvSpPr>
        <p:spPr bwMode="auto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0" name="矩形 17"/>
          <p:cNvSpPr>
            <a:spLocks noChangeArrowheads="1"/>
          </p:cNvSpPr>
          <p:nvPr/>
        </p:nvSpPr>
        <p:spPr bwMode="auto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矩形 15"/>
          <p:cNvSpPr>
            <a:spLocks noChangeArrowheads="1"/>
          </p:cNvSpPr>
          <p:nvPr/>
        </p:nvSpPr>
        <p:spPr bwMode="auto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2" name="矩形 11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3" name="直接连接符 6"/>
          <p:cNvSpPr>
            <a:spLocks noChangeShapeType="1"/>
          </p:cNvSpPr>
          <p:nvPr/>
        </p:nvSpPr>
        <p:spPr bwMode="auto">
          <a:xfrm>
            <a:off x="155575" y="2419350"/>
            <a:ext cx="8832850" cy="1588"/>
          </a:xfrm>
          <a:prstGeom prst="line">
            <a:avLst/>
          </a:prstGeom>
          <a:noFill/>
          <a:ln w="11430">
            <a:solidFill>
              <a:srgbClr val="7B9798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矩形 9"/>
          <p:cNvSpPr/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>
            <a:solidFill>
              <a:srgbClr val="7B979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105" name="椭圆 12"/>
          <p:cNvSpPr>
            <a:spLocks noChangeArrowheads="1"/>
          </p:cNvSpPr>
          <p:nvPr/>
        </p:nvSpPr>
        <p:spPr bwMode="auto"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6" name="椭圆 13"/>
          <p:cNvSpPr>
            <a:spLocks noChangeArrowheads="1"/>
          </p:cNvSpPr>
          <p:nvPr/>
        </p:nvSpPr>
        <p:spPr bwMode="auto"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B9798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107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18564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Decaf</a:t>
            </a:r>
            <a:r>
              <a:rPr lang="zh-CN" altLang="en-US" sz="4000" b="1" dirty="0">
                <a:solidFill>
                  <a:srgbClr val="FF0000"/>
                </a:solidFill>
              </a:rPr>
              <a:t>语言的语法分析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410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81000"/>
            <a:ext cx="7772400" cy="17526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solidFill>
                  <a:schemeClr val="accent1"/>
                </a:solidFill>
              </a:rPr>
              <a:t>实验三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r>
              <a:rPr lang="zh-CN" altLang="en-US" dirty="0"/>
              <a:t>抽象语法树</a:t>
            </a:r>
            <a:r>
              <a:rPr lang="en-US" altLang="zh-CN" dirty="0"/>
              <a:t>AST</a:t>
            </a:r>
          </a:p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4660B3-5388-4854-9467-AF721DDBF053}"/>
              </a:ext>
            </a:extLst>
          </p:cNvPr>
          <p:cNvSpPr txBox="1"/>
          <p:nvPr/>
        </p:nvSpPr>
        <p:spPr>
          <a:xfrm>
            <a:off x="467715" y="1917729"/>
            <a:ext cx="41042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int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i;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j;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v;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[100] a;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]&lt;v);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j = j + 1;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(a[j]&gt;v);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&gt;=j)</a:t>
            </a:r>
          </a:p>
          <a:p>
            <a:pPr algn="l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break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x=a[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a[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]=a[j];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a[j]=x;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AEABE-353E-4F4F-B00A-2D0149526FD5}"/>
              </a:ext>
            </a:extLst>
          </p:cNvPr>
          <p:cNvSpPr txBox="1"/>
          <p:nvPr/>
        </p:nvSpPr>
        <p:spPr>
          <a:xfrm>
            <a:off x="4751726" y="1738131"/>
            <a:ext cx="3650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while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do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do end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do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do end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if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break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if end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while end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语法错误</a:t>
            </a:r>
            <a:endParaRPr lang="en-US" altLang="zh-CN"/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</a:pPr>
            <a:r>
              <a:rPr lang="zh-CN" altLang="en-US"/>
              <a:t>声明错误，</a:t>
            </a:r>
            <a:r>
              <a:rPr lang="en-US" altLang="zh-CN"/>
              <a:t>int </a:t>
            </a:r>
            <a:r>
              <a:rPr lang="zh-CN" altLang="en-US"/>
              <a:t>后面不是</a:t>
            </a:r>
            <a:r>
              <a:rPr lang="en-US" altLang="zh-CN"/>
              <a:t>id</a:t>
            </a:r>
            <a:r>
              <a:rPr lang="zh-CN" altLang="en-US"/>
              <a:t>，如：</a:t>
            </a:r>
            <a:r>
              <a:rPr lang="en-US" altLang="zh-CN"/>
              <a:t>int +</a:t>
            </a:r>
            <a:r>
              <a:rPr lang="zh-CN" altLang="en-US"/>
              <a:t>；</a:t>
            </a:r>
            <a:endParaRPr lang="en-US" altLang="zh-CN"/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</a:pPr>
            <a:r>
              <a:rPr lang="en-US" altLang="zh-CN"/>
              <a:t> </a:t>
            </a:r>
            <a:r>
              <a:rPr lang="zh-CN" altLang="en-US"/>
              <a:t>语句错误，</a:t>
            </a:r>
            <a:r>
              <a:rPr lang="en-US" altLang="zh-CN"/>
              <a:t>while</a:t>
            </a:r>
            <a:r>
              <a:rPr lang="zh-CN" altLang="en-US"/>
              <a:t>后面没有（，如：</a:t>
            </a:r>
            <a:r>
              <a:rPr lang="en-US" altLang="zh-CN"/>
              <a:t>while a=b a=a+b;</a:t>
            </a:r>
            <a:endParaRPr lang="zh-CN" altLang="en-US"/>
          </a:p>
          <a:p>
            <a:pPr marL="274320" lvl="1" algn="l" eaLnBrk="1" hangingPunct="1">
              <a:buFont typeface="Wingdings" panose="05000000000000000000" pitchFamily="2" charset="2"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实验三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Decaf语言的语法分析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en-US" sz="3200" dirty="0">
                <a:solidFill>
                  <a:srgbClr val="FF0000"/>
                </a:solidFill>
              </a:rPr>
              <a:t>实验内容：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340855"/>
            <a:ext cx="8504238" cy="4758320"/>
          </a:xfrm>
        </p:spPr>
        <p:txBody>
          <a:bodyPr/>
          <a:lstStyle/>
          <a:p>
            <a:pPr marL="549275" lvl="1" indent="-274955" algn="l" eaLnBrk="1" hangingPunct="1">
              <a:buFont typeface="Wingdings" panose="05000000000000000000" pitchFamily="2" charset="2"/>
              <a:buChar char=""/>
              <a:defRPr/>
            </a:pPr>
            <a:r>
              <a:rPr lang="en-US" altLang="zh-CN" sz="2400" dirty="0"/>
              <a:t>1. </a:t>
            </a:r>
            <a:r>
              <a:rPr lang="zh-CN" altLang="en-US" sz="2400" dirty="0"/>
              <a:t>参考第</a:t>
            </a:r>
            <a:r>
              <a:rPr lang="en-US" altLang="zh-CN" sz="2400" dirty="0"/>
              <a:t>4</a:t>
            </a:r>
            <a:r>
              <a:rPr lang="zh-CN" altLang="en-US" sz="2400" dirty="0"/>
              <a:t>讲</a:t>
            </a:r>
            <a:r>
              <a:rPr lang="en-US" altLang="zh-CN" sz="2400" dirty="0"/>
              <a:t>Top-down Parsing</a:t>
            </a:r>
            <a:r>
              <a:rPr lang="zh-CN" altLang="en-US" sz="2400" dirty="0"/>
              <a:t>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Recursive-Descent parsing</a:t>
            </a:r>
            <a:r>
              <a:rPr lang="zh-CN" altLang="en-US" sz="2400" dirty="0"/>
              <a:t>知识理解读懂提供的源码，在其基础上</a:t>
            </a:r>
            <a:r>
              <a:rPr lang="zh-CN" altLang="en-US" sz="2400" dirty="0">
                <a:solidFill>
                  <a:srgbClr val="00B0F0"/>
                </a:solidFill>
              </a:rPr>
              <a:t>添加注释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  <a:defRPr/>
            </a:pPr>
            <a:r>
              <a:rPr lang="en-US" altLang="zh-CN" sz="2400" dirty="0"/>
              <a:t>2. </a:t>
            </a:r>
            <a:r>
              <a:rPr lang="zh-CN" altLang="en-US" sz="2400" dirty="0"/>
              <a:t>提供的源码中没有实现对</a:t>
            </a:r>
            <a:r>
              <a:rPr lang="en-US" altLang="zh-CN" sz="2400" dirty="0"/>
              <a:t>for</a:t>
            </a:r>
            <a:r>
              <a:rPr lang="zh-CN" altLang="en-US" sz="2400" dirty="0"/>
              <a:t>语句进行语法分析的功能，尝试参考源码中</a:t>
            </a:r>
            <a:r>
              <a:rPr lang="en-US" altLang="zh-CN" sz="2400" dirty="0"/>
              <a:t>parser</a:t>
            </a:r>
            <a:r>
              <a:rPr lang="zh-CN" altLang="en-US" sz="2400" dirty="0"/>
              <a:t>包与</a:t>
            </a:r>
            <a:r>
              <a:rPr lang="en-US" altLang="zh-CN" sz="2400" dirty="0"/>
              <a:t>inter</a:t>
            </a:r>
            <a:r>
              <a:rPr lang="zh-CN" altLang="en-US" sz="2400" dirty="0"/>
              <a:t>包中的</a:t>
            </a:r>
            <a:r>
              <a:rPr lang="en-US" altLang="zh-CN" sz="2400" dirty="0"/>
              <a:t>while</a:t>
            </a:r>
            <a:r>
              <a:rPr lang="zh-CN" altLang="en-US" sz="2400" dirty="0"/>
              <a:t>、</a:t>
            </a:r>
            <a:r>
              <a:rPr lang="en-US" altLang="zh-CN" sz="2400" dirty="0"/>
              <a:t>do</a:t>
            </a:r>
            <a:r>
              <a:rPr lang="zh-CN" altLang="en-US" sz="2400" dirty="0"/>
              <a:t>语句、</a:t>
            </a:r>
            <a:r>
              <a:rPr lang="en-US" altLang="zh-CN" sz="2400" dirty="0"/>
              <a:t>else</a:t>
            </a:r>
            <a:r>
              <a:rPr lang="zh-CN" altLang="en-US" sz="2400" dirty="0"/>
              <a:t>语句的语法分析程序的实现，首先补充实现</a:t>
            </a:r>
            <a:r>
              <a:rPr lang="en-US" altLang="zh-CN" sz="2400" dirty="0"/>
              <a:t>inter</a:t>
            </a:r>
            <a:r>
              <a:rPr lang="zh-CN" altLang="en-US" sz="2400" dirty="0"/>
              <a:t>包中的类</a:t>
            </a:r>
            <a:r>
              <a:rPr lang="en-US" altLang="zh-CN" sz="2400" dirty="0"/>
              <a:t>For</a:t>
            </a:r>
            <a:r>
              <a:rPr lang="zh-CN" altLang="en-US" sz="2400" dirty="0"/>
              <a:t>这个数据结构，然后补充实现</a:t>
            </a:r>
            <a:r>
              <a:rPr lang="en-US" altLang="zh-CN" sz="2400" dirty="0"/>
              <a:t>parser</a:t>
            </a:r>
            <a:r>
              <a:rPr lang="zh-CN" altLang="en-US" sz="2400" dirty="0"/>
              <a:t>包递归下降过程</a:t>
            </a:r>
            <a:r>
              <a:rPr lang="en-US" altLang="zh-CN" sz="2400" dirty="0"/>
              <a:t>stmt()</a:t>
            </a:r>
            <a:r>
              <a:rPr lang="zh-CN" altLang="en-US" sz="2400" dirty="0"/>
              <a:t>中</a:t>
            </a:r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Tag.</a:t>
            </a:r>
            <a:r>
              <a:rPr lang="en-US" altLang="zh-CN" sz="2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zh-CN" altLang="en-US" sz="2400" dirty="0"/>
              <a:t>部分的功能（两处</a:t>
            </a:r>
            <a:r>
              <a:rPr lang="en-US" altLang="zh-CN" sz="2400" dirty="0"/>
              <a:t>//</a:t>
            </a:r>
            <a:r>
              <a:rPr lang="en-US" altLang="zh-CN" sz="2400" b="1" dirty="0">
                <a:solidFill>
                  <a:srgbClr val="3F7F5F"/>
                </a:solidFill>
                <a:latin typeface="Courier New" panose="02070309020205020404" pitchFamily="49" charset="0"/>
              </a:rPr>
              <a:t>add your implementation</a:t>
            </a:r>
            <a:r>
              <a:rPr lang="zh-CN" altLang="en-US" sz="2400" dirty="0"/>
              <a:t>），</a:t>
            </a:r>
            <a:r>
              <a:rPr lang="zh-CN" altLang="en-US" sz="2400" dirty="0">
                <a:solidFill>
                  <a:srgbClr val="00B0F0"/>
                </a:solidFill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</a:rPr>
              <a:t>parser</a:t>
            </a:r>
            <a:r>
              <a:rPr lang="zh-CN" altLang="en-US" sz="2400" dirty="0">
                <a:solidFill>
                  <a:srgbClr val="00B0F0"/>
                </a:solidFill>
              </a:rPr>
              <a:t>让其也能够识别</a:t>
            </a:r>
            <a:r>
              <a:rPr lang="en-US" altLang="zh-CN" sz="2400" dirty="0">
                <a:solidFill>
                  <a:srgbClr val="00B0F0"/>
                </a:solidFill>
              </a:rPr>
              <a:t>for</a:t>
            </a:r>
            <a:r>
              <a:rPr lang="zh-CN" altLang="en-US" sz="2400" dirty="0">
                <a:solidFill>
                  <a:srgbClr val="00B0F0"/>
                </a:solidFill>
              </a:rPr>
              <a:t>语句语法</a:t>
            </a:r>
            <a:r>
              <a:rPr lang="zh-CN" altLang="en-US" sz="2400" dirty="0"/>
              <a:t>，并能检测其语法错误。</a:t>
            </a:r>
            <a:endParaRPr lang="en-US" altLang="zh-CN" sz="2400" dirty="0"/>
          </a:p>
          <a:p>
            <a:pPr marL="274320" lvl="1" algn="l" eaLnBrk="1" hangingPunct="1">
              <a:defRPr/>
            </a:pPr>
            <a:r>
              <a:rPr lang="en-US" altLang="zh-CN" sz="2800" dirty="0">
                <a:solidFill>
                  <a:srgbClr val="00B0F0"/>
                </a:solidFill>
              </a:rPr>
              <a:t>for</a:t>
            </a:r>
            <a:r>
              <a:rPr lang="zh-CN" altLang="en-US" sz="2800" dirty="0">
                <a:solidFill>
                  <a:srgbClr val="00B0F0"/>
                </a:solidFill>
              </a:rPr>
              <a:t>语句参考产生式：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274320" lvl="1" algn="l" eaLnBrk="1" hangingPunct="1">
              <a:defRPr/>
            </a:pPr>
            <a:r>
              <a:rPr lang="en-US" altLang="zh-CN" sz="2800" dirty="0">
                <a:solidFill>
                  <a:srgbClr val="00B0F0"/>
                </a:solidFill>
              </a:rPr>
              <a:t>stmt -&gt; </a:t>
            </a:r>
            <a:r>
              <a:rPr lang="en-US" altLang="zh-CN" sz="2800" b="1" dirty="0">
                <a:solidFill>
                  <a:srgbClr val="00B0F0"/>
                </a:solidFill>
              </a:rPr>
              <a:t>for</a:t>
            </a:r>
            <a:r>
              <a:rPr lang="en-US" altLang="zh-CN" sz="2800" dirty="0">
                <a:solidFill>
                  <a:srgbClr val="00B0F0"/>
                </a:solidFill>
              </a:rPr>
              <a:t> (</a:t>
            </a:r>
            <a:r>
              <a:rPr lang="en-US" altLang="zh-CN" sz="2800" dirty="0" err="1">
                <a:solidFill>
                  <a:srgbClr val="00B0F0"/>
                </a:solidFill>
              </a:rPr>
              <a:t>forassign</a:t>
            </a:r>
            <a:r>
              <a:rPr lang="en-US" altLang="zh-CN" sz="2800" dirty="0">
                <a:solidFill>
                  <a:srgbClr val="00B0F0"/>
                </a:solidFill>
              </a:rPr>
              <a:t> ; bool; </a:t>
            </a:r>
            <a:r>
              <a:rPr lang="en-US" altLang="zh-CN" sz="2800" dirty="0" err="1">
                <a:solidFill>
                  <a:srgbClr val="00B0F0"/>
                </a:solidFill>
              </a:rPr>
              <a:t>forassign</a:t>
            </a:r>
            <a:r>
              <a:rPr lang="en-US" altLang="zh-CN" sz="2800" dirty="0">
                <a:solidFill>
                  <a:srgbClr val="00B0F0"/>
                </a:solidFill>
              </a:rPr>
              <a:t> ) </a:t>
            </a:r>
            <a:r>
              <a:rPr lang="en-US" altLang="zh-CN" sz="2800" dirty="0" err="1">
                <a:solidFill>
                  <a:srgbClr val="00B0F0"/>
                </a:solidFill>
              </a:rPr>
              <a:t>stmt</a:t>
            </a:r>
            <a:endParaRPr lang="en-US" altLang="zh-CN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实验三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Decaf语言的语法分析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r>
              <a:rPr lang="zh-CN" altLang="en-US" sz="3200" dirty="0">
                <a:solidFill>
                  <a:srgbClr val="FF0000"/>
                </a:solidFill>
              </a:rPr>
              <a:t>实验内容：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700879"/>
            <a:ext cx="8504238" cy="4398295"/>
          </a:xfrm>
        </p:spPr>
        <p:txBody>
          <a:bodyPr/>
          <a:lstStyle/>
          <a:p>
            <a:pPr marL="549275" lvl="1" indent="-274955" algn="l" eaLnBrk="1" hangingPunct="1">
              <a:buFont typeface="Wingdings" panose="05000000000000000000" pitchFamily="2" charset="2"/>
              <a:buChar char=""/>
              <a:defRPr/>
            </a:pPr>
            <a:r>
              <a:rPr lang="en-US" altLang="zh-CN" sz="2400" dirty="0"/>
              <a:t>3.</a:t>
            </a:r>
            <a:r>
              <a:rPr lang="zh-CN" altLang="en-US" sz="2400" dirty="0"/>
              <a:t> 撰写完成</a:t>
            </a:r>
            <a:r>
              <a:rPr lang="en-US" altLang="zh-CN" sz="2400" dirty="0"/>
              <a:t>Decaf</a:t>
            </a:r>
            <a:r>
              <a:rPr lang="zh-CN" altLang="en-US" sz="2400" dirty="0"/>
              <a:t>语法分析的详细实验报告，每位同学</a:t>
            </a:r>
            <a:r>
              <a:rPr lang="zh-CN" altLang="en-US" sz="2400" dirty="0">
                <a:solidFill>
                  <a:srgbClr val="00B0F0"/>
                </a:solidFill>
              </a:rPr>
              <a:t>在</a:t>
            </a:r>
            <a:r>
              <a:rPr lang="en-US" altLang="zh-CN" sz="2400" dirty="0">
                <a:solidFill>
                  <a:srgbClr val="00B0F0"/>
                </a:solidFill>
              </a:rPr>
              <a:t>2025</a:t>
            </a:r>
            <a:r>
              <a:rPr lang="zh-CN" altLang="en-US" sz="2400" dirty="0">
                <a:solidFill>
                  <a:srgbClr val="00B0F0"/>
                </a:solidFill>
              </a:rPr>
              <a:t>年</a:t>
            </a:r>
            <a:r>
              <a:rPr lang="en-US" altLang="zh-CN" sz="2400" dirty="0">
                <a:solidFill>
                  <a:srgbClr val="00B0F0"/>
                </a:solidFill>
              </a:rPr>
              <a:t>06</a:t>
            </a:r>
            <a:r>
              <a:rPr lang="zh-CN" altLang="en-US" sz="2400" dirty="0">
                <a:solidFill>
                  <a:srgbClr val="00B0F0"/>
                </a:solidFill>
              </a:rPr>
              <a:t>月</a:t>
            </a:r>
            <a:r>
              <a:rPr lang="en-US" altLang="zh-CN" sz="2400" dirty="0">
                <a:solidFill>
                  <a:srgbClr val="00B0F0"/>
                </a:solidFill>
              </a:rPr>
              <a:t>11</a:t>
            </a:r>
            <a:r>
              <a:rPr lang="zh-CN" altLang="en-US" sz="2400" dirty="0">
                <a:solidFill>
                  <a:srgbClr val="00B0F0"/>
                </a:solidFill>
              </a:rPr>
              <a:t>日前在教学在线提交完整的实验报告与源代码。</a:t>
            </a:r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60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实验三基本输出要求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r>
              <a:rPr lang="zh-CN" altLang="en-US" dirty="0"/>
              <a:t>实验测试例</a:t>
            </a:r>
            <a:r>
              <a:rPr lang="en-US" altLang="zh-CN" dirty="0"/>
              <a:t>2 -Decaf</a:t>
            </a:r>
            <a:r>
              <a:rPr lang="zh-CN" altLang="en-US" dirty="0"/>
              <a:t>语言源代码</a:t>
            </a:r>
            <a:r>
              <a:rPr lang="en-US" altLang="zh-CN" dirty="0"/>
              <a:t>2</a:t>
            </a:r>
            <a:r>
              <a:rPr lang="zh-CN" altLang="en-US" dirty="0"/>
              <a:t>（基本输出）</a:t>
            </a:r>
          </a:p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endParaRPr lang="zh-CN" altLang="en-US" dirty="0"/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096A90-78AA-494F-9E76-C19FDFF4CA21}"/>
              </a:ext>
            </a:extLst>
          </p:cNvPr>
          <p:cNvSpPr txBox="1"/>
          <p:nvPr/>
        </p:nvSpPr>
        <p:spPr>
          <a:xfrm>
            <a:off x="4960069" y="2689790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while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if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for begin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assignment 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for end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if end</a:t>
            </a:r>
          </a:p>
          <a:p>
            <a:pPr algn="l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stmt : while end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EE53A8-EB3C-4FC2-8FFE-A91FC20FCD53}"/>
              </a:ext>
            </a:extLst>
          </p:cNvPr>
          <p:cNvSpPr txBox="1"/>
          <p:nvPr/>
        </p:nvSpPr>
        <p:spPr>
          <a:xfrm>
            <a:off x="539720" y="2520512"/>
            <a:ext cx="47670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+1)</a:t>
            </a:r>
          </a:p>
          <a:p>
            <a:pPr algn="l"/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      a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实验三更完整的输出要求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r>
              <a:rPr lang="zh-CN" altLang="en-US" dirty="0"/>
              <a:t>实验测试例</a:t>
            </a:r>
            <a:r>
              <a:rPr lang="en-US" altLang="zh-CN" dirty="0"/>
              <a:t>2 -Decaf</a:t>
            </a:r>
            <a:r>
              <a:rPr lang="zh-CN" altLang="en-US" dirty="0"/>
              <a:t>语言源代码</a:t>
            </a:r>
            <a:r>
              <a:rPr lang="en-US" altLang="zh-CN" dirty="0"/>
              <a:t>2</a:t>
            </a:r>
            <a:r>
              <a:rPr lang="zh-CN" altLang="en-US" dirty="0"/>
              <a:t>（更完整的输出）</a:t>
            </a:r>
          </a:p>
          <a:p>
            <a:pPr algn="l" eaLnBrk="1" hangingPunct="1"/>
            <a:endParaRPr lang="zh-CN" altLang="en-US" dirty="0"/>
          </a:p>
          <a:p>
            <a:pPr marL="549275" lvl="1" indent="-274955" algn="l" eaLnBrk="1" hangingPunct="1">
              <a:buFont typeface="Wingdings" panose="05000000000000000000" pitchFamily="2" charset="2"/>
              <a:buChar char="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6B65A-C7DE-4EDC-9938-7D350A67BF46}"/>
              </a:ext>
            </a:extLst>
          </p:cNvPr>
          <p:cNvSpPr txBox="1"/>
          <p:nvPr/>
        </p:nvSpPr>
        <p:spPr>
          <a:xfrm>
            <a:off x="4860020" y="2294906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while 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if 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for 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initial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forassign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assignment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incremental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forassign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assignment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for loop body: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assignment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for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if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stmt : while end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0A42-6996-4872-9DCF-66B4128F5D0E}"/>
              </a:ext>
            </a:extLst>
          </p:cNvPr>
          <p:cNvSpPr txBox="1"/>
          <p:nvPr/>
        </p:nvSpPr>
        <p:spPr>
          <a:xfrm>
            <a:off x="539720" y="2520512"/>
            <a:ext cx="4320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  for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+1)</a:t>
            </a:r>
          </a:p>
          <a:p>
            <a:pPr algn="l"/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      a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accent1"/>
                </a:solidFill>
              </a:rPr>
              <a:t>实验三</a:t>
            </a:r>
            <a:r>
              <a:rPr lang="en-US" altLang="zh-CN" sz="3600" dirty="0">
                <a:solidFill>
                  <a:schemeClr val="accent1"/>
                </a:solidFill>
              </a:rPr>
              <a:t>-</a:t>
            </a:r>
            <a:r>
              <a:rPr lang="zh-CN" altLang="en-US" sz="3600" dirty="0">
                <a:solidFill>
                  <a:srgbClr val="FF0000"/>
                </a:solidFill>
              </a:rPr>
              <a:t>Decaf</a:t>
            </a:r>
            <a:r>
              <a:rPr lang="zh-CN" altLang="en-US" sz="3600" b="1" dirty="0">
                <a:solidFill>
                  <a:srgbClr val="FF0000"/>
                </a:solidFill>
              </a:rPr>
              <a:t>语言的语法分析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r>
              <a:rPr lang="zh-CN" altLang="en-US"/>
              <a:t>语法分析</a:t>
            </a:r>
            <a:endParaRPr lang="en-US" altLang="zh-CN"/>
          </a:p>
          <a:p>
            <a:pPr marL="274955" indent="-274955" algn="l" eaLnBrk="1" hangingPunct="1">
              <a:buFont typeface="Wingdings 2" panose="05020102010507070707" pitchFamily="18" charset="2"/>
              <a:buChar char=""/>
            </a:pPr>
            <a:endParaRPr lang="zh-CN" altLang="en-US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7219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E1CB52-EDC8-41C5-A57B-08E8F6427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decaf的词法规范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12DAED-A65C-41AB-82C8-A1E91F837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2672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decaf保留的</a:t>
            </a:r>
            <a:r>
              <a:rPr lang="zh-CN" altLang="en-US" sz="2400" b="1" dirty="0">
                <a:solidFill>
                  <a:srgbClr val="FF0000"/>
                </a:solidFill>
              </a:rPr>
              <a:t>关键字</a:t>
            </a:r>
            <a:r>
              <a:rPr lang="zh-CN" altLang="en-US" sz="2400" b="1" dirty="0"/>
              <a:t>有：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dirty="0"/>
              <a:t>void int double bool string class true false null this extends </a:t>
            </a:r>
            <a:r>
              <a:rPr lang="zh-CN" altLang="en-US" sz="2400" dirty="0">
                <a:solidFill>
                  <a:srgbClr val="FF0000"/>
                </a:solidFill>
              </a:rPr>
              <a:t>for</a:t>
            </a:r>
            <a:r>
              <a:rPr lang="zh-CN" altLang="en-US" sz="2400" dirty="0"/>
              <a:t> while if else return </a:t>
            </a:r>
            <a:r>
              <a:rPr lang="en-US" altLang="zh-CN" sz="2400" dirty="0"/>
              <a:t>static </a:t>
            </a:r>
            <a:r>
              <a:rPr lang="zh-CN" altLang="en-US" sz="2400" dirty="0"/>
              <a:t>new NewArray Print ReadInteger ReadLine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操作符和标点</a:t>
            </a:r>
            <a:r>
              <a:rPr lang="zh-CN" altLang="en-US" sz="2400" b="1" dirty="0"/>
              <a:t>包括：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dirty="0"/>
              <a:t> + - * / % \ &lt; &lt;= &gt; &gt;= = 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!= &amp;&amp; || == ! ; , . [ ] ( ) { }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标识符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字符、数字和</a:t>
            </a:r>
            <a:r>
              <a:rPr lang="zh-CN" altLang="en-US" sz="2400" dirty="0">
                <a:solidFill>
                  <a:srgbClr val="FF0000"/>
                </a:solidFill>
              </a:rPr>
              <a:t>下划线</a:t>
            </a:r>
            <a:r>
              <a:rPr lang="zh-CN" altLang="en-US" sz="2400" dirty="0"/>
              <a:t>组成的字符串，以字符开头。decaf大小写敏感，例如if是关键字，但是IF是一个标识符；ben和Ben是两个不同的标识符。</a:t>
            </a:r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id="{7130F2C3-ECB7-4709-BC21-A68059AA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CFEA98-7B56-427F-80A6-ACE8197FA27F}" type="slidenum">
              <a:rPr lang="zh-CN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zh-CN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FAD16BB-5E0A-421E-8E02-095D3CD16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decaf的词法规范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3BAC60D-2DE7-40C2-94A6-CDFC7C16A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2672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整型常量</a:t>
            </a:r>
            <a:r>
              <a:rPr lang="zh-CN" altLang="en-US" sz="2800" b="1" dirty="0"/>
              <a:t>：</a:t>
            </a:r>
            <a:r>
              <a:rPr lang="zh-CN" altLang="en-US" sz="2800" dirty="0"/>
              <a:t>可以是10进制或者16进制.16进制整数必须以0x或者0X开头，后面跟一串16进制字符。</a:t>
            </a:r>
            <a:endParaRPr lang="en-US" altLang="zh-CN" sz="2800" dirty="0"/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双精度常量</a:t>
            </a:r>
            <a:r>
              <a:rPr lang="zh-CN" altLang="en-US" sz="2800" b="1" dirty="0"/>
              <a:t>：</a:t>
            </a:r>
            <a:r>
              <a:rPr lang="zh-CN" altLang="en-US" sz="2800" dirty="0"/>
              <a:t>由一串数字，一个小数点，后面跟一串数字（或者没有）组成。因此.12不是一个有效的双精度数，但是0.12和12.都是。双精度数也可以是带指数的，如：12.2E+2。对于这样一个科学计数，10进制的小数点是必须的，指数的符号是必须的，E可以大写或者小写，和上面一样.12E+2不是有效的，而12.E+2是有效的。尾数和指数上一开始的0是允许的。</a:t>
            </a:r>
          </a:p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9220" name="灯片编号占位符 1">
            <a:extLst>
              <a:ext uri="{FF2B5EF4-FFF2-40B4-BE49-F238E27FC236}">
                <a16:creationId xmlns:a16="http://schemas.microsoft.com/office/drawing/2014/main" id="{17ADBAE4-58C2-4512-8F7B-6FE1581B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F728F7-D623-45E5-86E3-E2AC882D6E81}" type="slidenum"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58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DE5EE7-F672-44CF-B9DD-8790BBB88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decaf的词法规范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C36C110-81B3-44FD-8D00-41667C24C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2672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字符串常量</a:t>
            </a:r>
            <a:r>
              <a:rPr lang="zh-CN" altLang="en-US" b="1"/>
              <a:t>：</a:t>
            </a:r>
            <a:r>
              <a:rPr lang="zh-CN" altLang="en-US"/>
              <a:t>一串被双引号围起来的字符。字符串可以包含除了换行符和双引号以外的所有字符。一个字符串不能够被切分成多行。</a:t>
            </a: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C3C5EA95-F580-4A84-9462-B5011A8B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C4FAD-5829-43A7-9716-93D5DAF96C61}" type="slidenum"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4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lnSpc>
                <a:spcPct val="90000"/>
              </a:lnSpc>
              <a:buFont typeface="Wingdings 2" panose="05020102010507070707" pitchFamily="18" charset="2"/>
              <a:buChar char=""/>
            </a:pPr>
            <a:r>
              <a:rPr lang="en-US" altLang="zh-CN" sz="2300" dirty="0"/>
              <a:t>Decaf</a:t>
            </a:r>
            <a:r>
              <a:rPr lang="zh-CN" altLang="en-US" sz="2300" dirty="0"/>
              <a:t>语法</a:t>
            </a:r>
            <a:r>
              <a:rPr lang="en-US" altLang="zh-CN" sz="2300" dirty="0"/>
              <a:t>—</a:t>
            </a:r>
            <a:r>
              <a:rPr lang="zh-CN" altLang="en-US" sz="2300" dirty="0"/>
              <a:t>其他参考</a:t>
            </a:r>
            <a:r>
              <a:rPr lang="en-US" altLang="zh-CN" sz="2300" dirty="0"/>
              <a:t>“3-Decaf</a:t>
            </a:r>
            <a:r>
              <a:rPr lang="zh-CN" altLang="en-US" sz="2300" dirty="0"/>
              <a:t>语言的语法</a:t>
            </a:r>
            <a:r>
              <a:rPr lang="en-US" altLang="zh-CN" sz="2300" dirty="0"/>
              <a:t>(</a:t>
            </a:r>
            <a:r>
              <a:rPr lang="zh-CN" altLang="en-US" sz="2300" dirty="0"/>
              <a:t>英文</a:t>
            </a:r>
            <a:r>
              <a:rPr lang="en-US" altLang="zh-CN" sz="2300" dirty="0"/>
              <a:t>).doc” </a:t>
            </a:r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program -&gt; block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block -&gt; \{</a:t>
            </a:r>
            <a:r>
              <a:rPr lang="en-US" altLang="zh-CN" sz="1800" dirty="0" err="1"/>
              <a:t>decls</a:t>
            </a:r>
            <a:r>
              <a:rPr lang="en-US" altLang="zh-CN" sz="1800" dirty="0"/>
              <a:t> stmts\}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 err="1"/>
              <a:t>decls</a:t>
            </a:r>
            <a:r>
              <a:rPr lang="en-US" altLang="zh-CN" sz="1800" dirty="0"/>
              <a:t> -&gt; </a:t>
            </a:r>
            <a:r>
              <a:rPr lang="en-US" altLang="zh-CN" sz="1800" dirty="0" err="1"/>
              <a:t>decls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decl</a:t>
            </a:r>
            <a:r>
              <a:rPr lang="en-US" altLang="zh-CN" sz="1800" dirty="0"/>
              <a:t> | </a:t>
            </a:r>
            <a:r>
              <a:rPr lang="zh-CN" altLang="en-US" sz="1800" dirty="0"/>
              <a:t>ε</a:t>
            </a:r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 err="1"/>
              <a:t>decl</a:t>
            </a:r>
            <a:r>
              <a:rPr lang="en-US" altLang="zh-CN" sz="1800" dirty="0"/>
              <a:t> -&gt; type </a:t>
            </a:r>
            <a:r>
              <a:rPr lang="en-US" altLang="zh-CN" sz="1800" b="1" dirty="0"/>
              <a:t>id </a:t>
            </a:r>
            <a:r>
              <a:rPr lang="en-US" altLang="zh-CN" sz="1800" dirty="0"/>
              <a:t>;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type -&gt; type \[</a:t>
            </a:r>
            <a:r>
              <a:rPr lang="en-US" altLang="zh-CN" sz="1800" b="1" dirty="0"/>
              <a:t>num\</a:t>
            </a:r>
            <a:r>
              <a:rPr lang="en-US" altLang="zh-CN" sz="1800" dirty="0"/>
              <a:t>] | </a:t>
            </a:r>
            <a:r>
              <a:rPr lang="en-US" altLang="zh-CN" sz="1800" b="1" dirty="0"/>
              <a:t>basic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stmts -&gt; stmt stmts| </a:t>
            </a:r>
            <a:r>
              <a:rPr lang="zh-CN" altLang="en-US" sz="1800" dirty="0"/>
              <a:t>ε</a:t>
            </a:r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stmt -&gt; assign;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</a:t>
            </a:r>
            <a:r>
              <a:rPr lang="en-US" altLang="zh-CN" sz="1800" b="1" dirty="0"/>
              <a:t>if</a:t>
            </a:r>
            <a:r>
              <a:rPr lang="en-US" altLang="zh-CN" sz="1800" dirty="0"/>
              <a:t>(bool)stmt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</a:t>
            </a:r>
            <a:r>
              <a:rPr lang="en-US" altLang="zh-CN" sz="1800" b="1" dirty="0"/>
              <a:t>if</a:t>
            </a:r>
            <a:r>
              <a:rPr lang="en-US" altLang="zh-CN" sz="1800" dirty="0"/>
              <a:t>(bool)stmt else stmt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</a:t>
            </a:r>
            <a:r>
              <a:rPr lang="en-US" altLang="zh-CN" sz="1800" b="1" dirty="0"/>
              <a:t>while</a:t>
            </a:r>
            <a:r>
              <a:rPr lang="en-US" altLang="zh-CN" sz="1800" dirty="0"/>
              <a:t>(bool)stmt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</a:t>
            </a:r>
            <a:r>
              <a:rPr lang="en-US" altLang="zh-CN" sz="1800" b="1" dirty="0"/>
              <a:t>do </a:t>
            </a:r>
            <a:r>
              <a:rPr lang="en-US" altLang="zh-CN" sz="1800" dirty="0"/>
              <a:t>stmt </a:t>
            </a:r>
            <a:r>
              <a:rPr lang="en-US" altLang="zh-CN" sz="1800" b="1" dirty="0"/>
              <a:t>while </a:t>
            </a:r>
            <a:r>
              <a:rPr lang="en-US" altLang="zh-CN" sz="1800" dirty="0"/>
              <a:t>(bool);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</a:t>
            </a:r>
            <a:r>
              <a:rPr lang="en-US" altLang="zh-CN" sz="1800" b="1" dirty="0"/>
              <a:t>break</a:t>
            </a:r>
            <a:r>
              <a:rPr lang="en-US" altLang="zh-CN" sz="1800" dirty="0"/>
              <a:t>;</a:t>
            </a:r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|;</a:t>
            </a:r>
            <a:endParaRPr lang="zh-CN" altLang="en-US" sz="1800" dirty="0"/>
          </a:p>
          <a:p>
            <a:pPr marL="549275" lvl="1" indent="-274955" algn="l" eaLnBrk="1" hangingPunct="1">
              <a:lnSpc>
                <a:spcPct val="90000"/>
              </a:lnSpc>
              <a:buFont typeface="Wingdings" panose="05000000000000000000" pitchFamily="2" charset="2"/>
              <a:buChar char=""/>
            </a:pPr>
            <a:r>
              <a:rPr lang="en-US" altLang="zh-CN" sz="1800" dirty="0"/>
              <a:t>| block</a:t>
            </a:r>
            <a:endParaRPr lang="zh-CN" altLang="en-US" sz="1800" dirty="0"/>
          </a:p>
          <a:p>
            <a:pPr marL="274955" indent="-274955" algn="l" eaLnBrk="1" hangingPunct="1">
              <a:lnSpc>
                <a:spcPct val="90000"/>
              </a:lnSpc>
              <a:buFont typeface="Wingdings 2" panose="05020102010507070707" pitchFamily="18" charset="2"/>
              <a:buChar char=""/>
            </a:pPr>
            <a:endParaRPr lang="zh-CN" alt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08EFE-1C3D-48C1-8806-4752866C6DCD}"/>
              </a:ext>
            </a:extLst>
          </p:cNvPr>
          <p:cNvSpPr txBox="1"/>
          <p:nvPr/>
        </p:nvSpPr>
        <p:spPr>
          <a:xfrm>
            <a:off x="251700" y="1415553"/>
            <a:ext cx="8640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int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i;</a:t>
            </a:r>
            <a:r>
              <a:rPr lang="en-US" altLang="zh-CN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j;</a:t>
            </a:r>
            <a:r>
              <a:rPr lang="en-US" altLang="zh-CN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v;</a:t>
            </a:r>
            <a:r>
              <a:rPr lang="en-US" altLang="zh-CN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[100] a;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while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]&lt;v);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j = j + 1;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(a[j]&gt;v);</a:t>
            </a:r>
          </a:p>
          <a:p>
            <a:pPr algn="l"/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&gt;=j) </a:t>
            </a:r>
            <a:r>
              <a:rPr lang="en-US" altLang="zh-CN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x=a[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]; a[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]=a[j];  a[j]=x;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  <a:defRPr/>
            </a:pPr>
            <a:r>
              <a:rPr lang="zh-CN" altLang="en-US" dirty="0"/>
              <a:t>表达式的抽象语法树</a:t>
            </a:r>
            <a:r>
              <a:rPr lang="en-US" altLang="zh-CN" dirty="0"/>
              <a:t>AST</a:t>
            </a:r>
          </a:p>
          <a:p>
            <a:pPr algn="l" eaLnBrk="1" hangingPunct="1">
              <a:defRPr/>
            </a:pPr>
            <a:endParaRPr lang="zh-CN" altLang="en-US" dirty="0"/>
          </a:p>
        </p:txBody>
      </p:sp>
      <p:grpSp>
        <p:nvGrpSpPr>
          <p:cNvPr id="8197" name="Group 5"/>
          <p:cNvGrpSpPr/>
          <p:nvPr/>
        </p:nvGrpSpPr>
        <p:grpSpPr bwMode="auto">
          <a:xfrm>
            <a:off x="2987889" y="3318991"/>
            <a:ext cx="2520175" cy="2011834"/>
            <a:chOff x="1296" y="2160"/>
            <a:chExt cx="1680" cy="1445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2256" y="2160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00" name="Text Box 7"/>
            <p:cNvSpPr txBox="1">
              <a:spLocks noChangeArrowheads="1"/>
            </p:cNvSpPr>
            <p:nvPr/>
          </p:nvSpPr>
          <p:spPr bwMode="auto">
            <a:xfrm>
              <a:off x="1776" y="2592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2688" y="2601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1296" y="3225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160" y="3225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7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"/>
                <a:defRPr sz="22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8CADAE"/>
                </a:buClr>
                <a:buSzPct val="75000"/>
                <a:buFont typeface="Wingdings 2" panose="05020102010507070707" pitchFamily="18" charset="2"/>
                <a:buChar char=""/>
                <a:defRPr sz="2000"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C7B70"/>
                </a:buClr>
                <a:buSzPct val="70000"/>
                <a:buFont typeface="Wingdings" panose="05000000000000000000" pitchFamily="2" charset="2"/>
                <a:buChar char=""/>
                <a:defRPr sz="2000">
                  <a:solidFill>
                    <a:schemeClr val="tx2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FB08C"/>
                </a:buClr>
                <a:buSzPct val="7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Georgia" panose="02040502050405020303" pitchFamily="18" charset="0"/>
                  <a:ea typeface="方正舒体" panose="02010601030101010101" pitchFamily="2" charset="-122"/>
                  <a:sym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 flipH="1">
              <a:off x="1488" y="2880"/>
              <a:ext cx="384" cy="384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 flipH="1">
              <a:off x="1968" y="2448"/>
              <a:ext cx="384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2352" y="2448"/>
              <a:ext cx="432" cy="19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Rectangle 15"/>
          <p:cNvSpPr>
            <a:spLocks noChangeArrowheads="1"/>
          </p:cNvSpPr>
          <p:nvPr/>
        </p:nvSpPr>
        <p:spPr bwMode="auto">
          <a:xfrm>
            <a:off x="985430" y="2218150"/>
            <a:ext cx="7042810" cy="4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lIns="91027" tIns="45516" rIns="91027" bIns="45516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abstract syntax tree for “3+4+5” 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Decaf</a:t>
            </a:r>
            <a:r>
              <a:rPr lang="zh-CN" altLang="en-US" sz="3200" b="1" dirty="0">
                <a:solidFill>
                  <a:srgbClr val="FF0000"/>
                </a:solidFill>
              </a:rPr>
              <a:t>语言的语法分析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274955" indent="-274955" algn="l" eaLnBrk="1" hangingPunct="1">
              <a:buFont typeface="Wingdings 2" panose="05020102010507070707" pitchFamily="18" charset="2"/>
              <a:buChar char=""/>
              <a:defRPr/>
            </a:pPr>
            <a:r>
              <a:rPr lang="zh-CN" altLang="en-US" dirty="0"/>
              <a:t>语句的抽象语法树</a:t>
            </a:r>
            <a:r>
              <a:rPr lang="en-US" altLang="zh-CN" dirty="0"/>
              <a:t>AST</a:t>
            </a:r>
          </a:p>
          <a:p>
            <a:pPr algn="l" eaLnBrk="1" hangingPunct="1">
              <a:defRPr/>
            </a:pPr>
            <a:endParaRPr lang="zh-CN" altLang="en-US" dirty="0"/>
          </a:p>
        </p:txBody>
      </p:sp>
      <p:graphicFrame>
        <p:nvGraphicFramePr>
          <p:cNvPr id="8196" name="Object 4"/>
          <p:cNvGraphicFramePr/>
          <p:nvPr/>
        </p:nvGraphicFramePr>
        <p:xfrm>
          <a:off x="4356100" y="2147888"/>
          <a:ext cx="412750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3" imgW="4090035" imgH="3625215" progId="Paint.Picture">
                  <p:embed/>
                </p:oleObj>
              </mc:Choice>
              <mc:Fallback>
                <p:oleObj r:id="rId3" imgW="4090035" imgH="3625215" progId="Paint.Picture">
                  <p:embed/>
                  <p:pic>
                    <p:nvPicPr>
                      <p:cNvPr id="819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47888"/>
                        <a:ext cx="4127500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E0A6EB8-F3A2-41C1-A568-70EE6EF43E16}"/>
              </a:ext>
            </a:extLst>
          </p:cNvPr>
          <p:cNvSpPr txBox="1"/>
          <p:nvPr/>
        </p:nvSpPr>
        <p:spPr>
          <a:xfrm>
            <a:off x="242509" y="1916895"/>
            <a:ext cx="38162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i;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j;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v;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x;</a:t>
            </a:r>
            <a:r>
              <a:rPr lang="en-US" altLang="zh-CN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[100] a;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while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(a[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]&lt;v);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do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j = j + 1;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while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(a[j]&gt;v);</a:t>
            </a:r>
          </a:p>
          <a:p>
            <a:pPr algn="l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&gt;=j)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x=a[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]=a[j];  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a[j]=x;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b68de4-ae24-4a4a-8a33-6a4774601ba0"/>
  <p:tag name="COMMONDATA" val="eyJoZGlkIjoiMGI4YTY2NzNjYzhhMDBjYjhiZDFjNDRhZjk5ZjcyM2MifQ=="/>
</p:tagLst>
</file>

<file path=ppt/theme/theme1.xml><?xml version="1.0" encoding="utf-8"?>
<a:theme xmlns:a="http://schemas.openxmlformats.org/drawingml/2006/main" name="市镇">
  <a:themeElements>
    <a:clrScheme name="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方正舒体"/>
        <a:cs typeface=""/>
      </a:majorFont>
      <a:minorFont>
        <a:latin typeface="Georgia"/>
        <a:ea typeface="方正舒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市镇">
  <a:themeElements>
    <a:clrScheme name="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E5B7B1"/>
      </a:accent5>
      <a:accent6>
        <a:srgbClr val="B9A300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方正舒体"/>
        <a:cs typeface=""/>
      </a:majorFont>
      <a:minorFont>
        <a:latin typeface="Georgia"/>
        <a:ea typeface="方正舒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1232</Words>
  <Application>Microsoft Office PowerPoint</Application>
  <PresentationFormat>全屏显示(4:3)</PresentationFormat>
  <Paragraphs>160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Courier New</vt:lpstr>
      <vt:lpstr>Georgia</vt:lpstr>
      <vt:lpstr>Times New Roman</vt:lpstr>
      <vt:lpstr>Verdana</vt:lpstr>
      <vt:lpstr>Wingdings</vt:lpstr>
      <vt:lpstr>Wingdings 2</vt:lpstr>
      <vt:lpstr>市镇</vt:lpstr>
      <vt:lpstr>1_市镇</vt:lpstr>
      <vt:lpstr>Paintbrush Picture</vt:lpstr>
      <vt:lpstr>实验三</vt:lpstr>
      <vt:lpstr>实验三-Decaf语言的语法分析</vt:lpstr>
      <vt:lpstr>decaf的词法规范</vt:lpstr>
      <vt:lpstr>decaf的词法规范</vt:lpstr>
      <vt:lpstr>decaf的词法规范</vt:lpstr>
      <vt:lpstr>Decaf语言的语法分析</vt:lpstr>
      <vt:lpstr>Decaf语言的语法分析</vt:lpstr>
      <vt:lpstr>Decaf语言的语法分析</vt:lpstr>
      <vt:lpstr>Decaf语言的语法分析</vt:lpstr>
      <vt:lpstr>Decaf语言的语法分析</vt:lpstr>
      <vt:lpstr>Decaf语言的语法分析</vt:lpstr>
      <vt:lpstr>实验三(Decaf语言的语法分析)实验内容：</vt:lpstr>
      <vt:lpstr>实验三(Decaf语言的语法分析)实验内容：</vt:lpstr>
      <vt:lpstr>实验三基本输出要求</vt:lpstr>
      <vt:lpstr>实验三更完整的输出要求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Decaf 实验二与三</dc:title>
  <dc:creator>CHENJU</dc:creator>
  <cp:lastModifiedBy>WYing</cp:lastModifiedBy>
  <cp:revision>92</cp:revision>
  <cp:lastPrinted>2017-11-30T09:55:00Z</cp:lastPrinted>
  <dcterms:created xsi:type="dcterms:W3CDTF">2013-11-13T14:49:00Z</dcterms:created>
  <dcterms:modified xsi:type="dcterms:W3CDTF">2025-06-02T15:52:22Z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2052-11.1.0.12132</vt:lpwstr>
  </property>
  <property fmtid="{D5CDD505-2E9C-101B-9397-08002B2CF9AE}" pid="3" name="ICV">
    <vt:lpwstr>662A53A8A1A4435B94336F6796B68D90</vt:lpwstr>
  </property>
</Properties>
</file>