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721" r:id="rId2"/>
    <p:sldId id="643" r:id="rId3"/>
    <p:sldId id="644" r:id="rId4"/>
    <p:sldId id="655" r:id="rId5"/>
    <p:sldId id="647" r:id="rId6"/>
    <p:sldId id="656" r:id="rId7"/>
    <p:sldId id="657" r:id="rId8"/>
    <p:sldId id="658" r:id="rId9"/>
    <p:sldId id="659" r:id="rId10"/>
    <p:sldId id="712" r:id="rId11"/>
    <p:sldId id="661" r:id="rId12"/>
    <p:sldId id="662" r:id="rId13"/>
    <p:sldId id="663" r:id="rId14"/>
    <p:sldId id="722" r:id="rId15"/>
    <p:sldId id="723" r:id="rId16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CF9"/>
    <a:srgbClr val="D9D9D9"/>
    <a:srgbClr val="FFFFCC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>
      <p:cViewPr varScale="1">
        <p:scale>
          <a:sx n="61" d="100"/>
          <a:sy n="61" d="100"/>
        </p:scale>
        <p:origin x="111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ABA06-D620-40CB-9E5F-55E7CA6CA24B}" type="datetimeFigureOut">
              <a:rPr lang="zh-CN" altLang="en-US" smtClean="0"/>
              <a:pPr/>
              <a:t>2025/03/31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14846-3464-4D2F-B0B0-A23010FD41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4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39D64-2287-4C7B-A849-9573C7DF932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6608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A24DF-80FE-4142-BEBE-94D21B00A86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501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51D34-5D93-4141-B283-7D8F03AAC46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79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D18B8-9DC1-4C4F-BB85-8A69C6ABD90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444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CAE2D-414D-4761-89FF-69A4F357D09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764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E90C7-4B53-433A-9AB5-605DDB16782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21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C9DBE-6E05-4777-B219-03FCEE1A50F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592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0D573-B328-4910-A12B-5202BA7A3C7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188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48798-C2F6-443F-8E9F-1B4A11A5B6B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0082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30836-A156-43B0-91A9-9B94A1755FC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383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EAC0-7896-465C-9AFE-FADDF4491962}" type="datetime1">
              <a:rPr lang="en-US" altLang="zh-CN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CB84-DF94-4603-971E-71B58A7C1111}" type="datetime1">
              <a:rPr lang="en-US" altLang="zh-CN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9698-17A5-42B7-8D49-F218F33E57F6}" type="datetime1">
              <a:rPr lang="en-US" altLang="zh-CN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5C0-B816-4D86-9DC1-D8AB473144FD}" type="datetime1">
              <a:rPr lang="en-US" altLang="zh-CN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FCAD-A0CF-4907-B62D-1FF002858B40}" type="datetime1">
              <a:rPr lang="en-US" altLang="zh-CN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37C-7BC4-4920-B634-B24F355FE40A}" type="datetime1">
              <a:rPr lang="en-US" altLang="zh-CN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F4CF-E6C8-4896-8016-BC634EDAC6A6}" type="datetime1">
              <a:rPr lang="en-US" altLang="zh-CN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4EC7-A7A0-4A23-A334-B7EF96659F3F}" type="datetime1">
              <a:rPr lang="en-US" altLang="zh-CN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430C-17D9-4C1F-A48C-2B5BA6E995E4}" type="datetime1">
              <a:rPr lang="en-US" altLang="zh-CN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D015-058B-443B-AF13-5C6CC0A5ED88}" type="datetime1">
              <a:rPr lang="en-US" altLang="zh-CN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7BA7-D877-4773-A8BB-D3FB69766C1E}" type="datetime1">
              <a:rPr lang="en-US" altLang="zh-CN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537FC-4A1E-45B6-B189-780C8ECADBD7}" type="datetime1">
              <a:rPr lang="en-US" altLang="zh-CN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90043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Outline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04300" cy="4525963"/>
          </a:xfrm>
        </p:spPr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altLang="zh-CN" sz="2800" dirty="0">
                <a:latin typeface="Sitka Small" panose="02000505000000020004" pitchFamily="2" charset="0"/>
                <a:cs typeface="Times New Roman" pitchFamily="18" charset="0"/>
              </a:rPr>
              <a:t>From Regular Expressions to Implementation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From Regular expressions to NFAs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Inductive method</a:t>
            </a:r>
            <a:endParaRPr lang="en-US" altLang="zh-CN" sz="2000" dirty="0">
              <a:latin typeface="Sitka Small" panose="02000505000000020004" pitchFamily="2" charset="0"/>
              <a:cs typeface="Times New Roman" pitchFamily="18" charset="0"/>
            </a:endParaRP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Sitka Small" panose="02000505000000020004" pitchFamily="2" charset="0"/>
                <a:cs typeface="Times New Roman" pitchFamily="18" charset="0"/>
              </a:rPr>
              <a:t>From NFA to DFA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Sitka Small" panose="02000505000000020004" pitchFamily="2" charset="0"/>
                <a:cs typeface="Times New Roman" pitchFamily="18" charset="0"/>
              </a:rPr>
              <a:t>Subset construction 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algorithm</a:t>
            </a:r>
            <a:endParaRPr lang="en-US" altLang="zh-CN" sz="2000" dirty="0">
              <a:solidFill>
                <a:srgbClr val="FF0000"/>
              </a:solidFill>
              <a:latin typeface="Sitka Small" panose="02000505000000020004" pitchFamily="2" charset="0"/>
              <a:cs typeface="Times New Roman" pitchFamily="18" charset="0"/>
            </a:endParaRP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Minimizing DFA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State-Minimization Algorithm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Conflict resolutions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CBE689-1B50-4982-BD26-6692150A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184248" y="4726493"/>
            <a:ext cx="7554687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latin typeface="Sitka Text" panose="02000505000000020004" pitchFamily="2" charset="0"/>
                <a:cs typeface="Times New Roman" pitchFamily="18" charset="0"/>
              </a:rPr>
              <a:t>if I={0},the </a:t>
            </a:r>
            <a:r>
              <a:rPr lang="en-US" altLang="zh-CN" sz="2400" b="1" dirty="0" err="1">
                <a:latin typeface="Sitka Text" panose="02000505000000020004" pitchFamily="2" charset="0"/>
                <a:cs typeface="Times New Roman" pitchFamily="18" charset="0"/>
              </a:rPr>
              <a:t>ε_closure</a:t>
            </a:r>
            <a:r>
              <a:rPr lang="en-US" altLang="zh-CN" sz="2400" b="1" dirty="0">
                <a:latin typeface="Sitka Text" panose="02000505000000020004" pitchFamily="2" charset="0"/>
                <a:cs typeface="Times New Roman" pitchFamily="18" charset="0"/>
              </a:rPr>
              <a:t>( I )={                          }</a:t>
            </a:r>
          </a:p>
        </p:txBody>
      </p:sp>
      <p:sp>
        <p:nvSpPr>
          <p:cNvPr id="80943" name="Text Box 47"/>
          <p:cNvSpPr txBox="1">
            <a:spLocks noChangeArrowheads="1"/>
          </p:cNvSpPr>
          <p:nvPr/>
        </p:nvSpPr>
        <p:spPr bwMode="auto">
          <a:xfrm>
            <a:off x="7387785" y="4714354"/>
            <a:ext cx="430662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Sitka Text" panose="02000505000000020004" pitchFamily="2" charset="0"/>
                <a:cs typeface="Times New Roman" pitchFamily="18" charset="0"/>
              </a:rPr>
              <a:t>7</a:t>
            </a:r>
          </a:p>
        </p:txBody>
      </p:sp>
      <p:sp>
        <p:nvSpPr>
          <p:cNvPr id="80944" name="Text Box 48"/>
          <p:cNvSpPr txBox="1">
            <a:spLocks noChangeArrowheads="1"/>
          </p:cNvSpPr>
          <p:nvPr/>
        </p:nvSpPr>
        <p:spPr bwMode="auto">
          <a:xfrm>
            <a:off x="6827573" y="4714354"/>
            <a:ext cx="514694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Sitka Text" panose="02000505000000020004" pitchFamily="2" charset="0"/>
                <a:cs typeface="Times New Roman" pitchFamily="18" charset="0"/>
              </a:rPr>
              <a:t>4,</a:t>
            </a:r>
          </a:p>
        </p:txBody>
      </p:sp>
      <p:sp>
        <p:nvSpPr>
          <p:cNvPr id="80945" name="Text Box 49"/>
          <p:cNvSpPr txBox="1">
            <a:spLocks noChangeArrowheads="1"/>
          </p:cNvSpPr>
          <p:nvPr/>
        </p:nvSpPr>
        <p:spPr bwMode="auto">
          <a:xfrm>
            <a:off x="6344391" y="4714354"/>
            <a:ext cx="602227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Sitka Text" panose="02000505000000020004" pitchFamily="2" charset="0"/>
                <a:cs typeface="Times New Roman" pitchFamily="18" charset="0"/>
              </a:rPr>
              <a:t>2,</a:t>
            </a:r>
          </a:p>
        </p:txBody>
      </p:sp>
      <p:sp>
        <p:nvSpPr>
          <p:cNvPr id="80946" name="Text Box 50"/>
          <p:cNvSpPr txBox="1">
            <a:spLocks noChangeArrowheads="1"/>
          </p:cNvSpPr>
          <p:nvPr/>
        </p:nvSpPr>
        <p:spPr bwMode="auto">
          <a:xfrm>
            <a:off x="5873464" y="4726599"/>
            <a:ext cx="516444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Sitka Text" panose="02000505000000020004" pitchFamily="2" charset="0"/>
                <a:cs typeface="Times New Roman" pitchFamily="18" charset="0"/>
              </a:rPr>
              <a:t>1,</a:t>
            </a:r>
          </a:p>
        </p:txBody>
      </p:sp>
      <p:sp>
        <p:nvSpPr>
          <p:cNvPr id="80947" name="Text Box 51"/>
          <p:cNvSpPr txBox="1">
            <a:spLocks noChangeArrowheads="1"/>
          </p:cNvSpPr>
          <p:nvPr/>
        </p:nvSpPr>
        <p:spPr bwMode="auto">
          <a:xfrm>
            <a:off x="5477815" y="4714354"/>
            <a:ext cx="514694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Sitka Text" panose="02000505000000020004" pitchFamily="2" charset="0"/>
                <a:cs typeface="Times New Roman" pitchFamily="18" charset="0"/>
              </a:rPr>
              <a:t>0,</a:t>
            </a: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A5CCC3AA-3A35-4A1F-BEFD-9E63C3093ABC}"/>
              </a:ext>
            </a:extLst>
          </p:cNvPr>
          <p:cNvSpPr txBox="1">
            <a:spLocks noChangeArrowheads="1"/>
          </p:cNvSpPr>
          <p:nvPr/>
        </p:nvSpPr>
        <p:spPr>
          <a:xfrm>
            <a:off x="671545" y="467483"/>
            <a:ext cx="9044143" cy="700192"/>
          </a:xfrm>
          <a:prstGeom prst="rect">
            <a:avLst/>
          </a:prstGeom>
          <a:noFill/>
        </p:spPr>
        <p:txBody>
          <a:bodyPr vert="horz" wrap="non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100"/>
              </a:lnSpc>
            </a:pP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From an NFA to a DFA -- Detail </a:t>
            </a:r>
          </a:p>
        </p:txBody>
      </p:sp>
      <p:sp>
        <p:nvSpPr>
          <p:cNvPr id="53" name="Text Box 4">
            <a:extLst>
              <a:ext uri="{FF2B5EF4-FFF2-40B4-BE49-F238E27FC236}">
                <a16:creationId xmlns:a16="http://schemas.microsoft.com/office/drawing/2014/main" id="{53CEB723-AF2D-4BE7-BEE3-6CB10387F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714" y="3672300"/>
            <a:ext cx="317666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480F1FF4-75F1-4673-877D-891C222CC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107" y="2466820"/>
            <a:ext cx="636265" cy="612216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991E2EFB-94CF-4439-A928-6B370FE95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211" y="1185962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57" name="Oval 7">
            <a:extLst>
              <a:ext uri="{FF2B5EF4-FFF2-40B4-BE49-F238E27FC236}">
                <a16:creationId xmlns:a16="http://schemas.microsoft.com/office/drawing/2014/main" id="{70C8D3B6-3C35-482A-AA5D-EC367DD3E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877" y="2561276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58" name="Oval 11">
            <a:extLst>
              <a:ext uri="{FF2B5EF4-FFF2-40B4-BE49-F238E27FC236}">
                <a16:creationId xmlns:a16="http://schemas.microsoft.com/office/drawing/2014/main" id="{F55348F3-1D80-4FD4-8897-195D9A037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08" y="2553794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9" name="Oval 12">
            <a:extLst>
              <a:ext uri="{FF2B5EF4-FFF2-40B4-BE49-F238E27FC236}">
                <a16:creationId xmlns:a16="http://schemas.microsoft.com/office/drawing/2014/main" id="{0967AB62-78C1-440F-8B99-8ECDB815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890" y="2564349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0" name="Oval 13">
            <a:extLst>
              <a:ext uri="{FF2B5EF4-FFF2-40B4-BE49-F238E27FC236}">
                <a16:creationId xmlns:a16="http://schemas.microsoft.com/office/drawing/2014/main" id="{B9EC5C66-8640-4A6E-95BF-5538C80A7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251" y="2005038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1" name="Oval 14">
            <a:extLst>
              <a:ext uri="{FF2B5EF4-FFF2-40B4-BE49-F238E27FC236}">
                <a16:creationId xmlns:a16="http://schemas.microsoft.com/office/drawing/2014/main" id="{955DAD1C-DE6E-451A-8B12-7E56D73A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949" y="3124444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2" name="Oval 15">
            <a:extLst>
              <a:ext uri="{FF2B5EF4-FFF2-40B4-BE49-F238E27FC236}">
                <a16:creationId xmlns:a16="http://schemas.microsoft.com/office/drawing/2014/main" id="{DE0593D2-1E94-4654-A8AA-321E27930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645" y="3131309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3" name="Oval 16">
            <a:extLst>
              <a:ext uri="{FF2B5EF4-FFF2-40B4-BE49-F238E27FC236}">
                <a16:creationId xmlns:a16="http://schemas.microsoft.com/office/drawing/2014/main" id="{625CFE53-AEC5-4CAA-9C99-93BD23FC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45" y="2017270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4" name="Oval 17">
            <a:extLst>
              <a:ext uri="{FF2B5EF4-FFF2-40B4-BE49-F238E27FC236}">
                <a16:creationId xmlns:a16="http://schemas.microsoft.com/office/drawing/2014/main" id="{49908347-73E8-43F4-8938-4133B5B8C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457" y="2564583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0F3CD80B-6DCE-49FC-80A5-24FF65EA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671" y="2562833"/>
            <a:ext cx="425912" cy="425053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6" name="Oval 19">
            <a:extLst>
              <a:ext uri="{FF2B5EF4-FFF2-40B4-BE49-F238E27FC236}">
                <a16:creationId xmlns:a16="http://schemas.microsoft.com/office/drawing/2014/main" id="{298EBEFC-43D8-4AE6-B3E9-A32952C8B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647" y="2564583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7" name="Oval 20">
            <a:extLst>
              <a:ext uri="{FF2B5EF4-FFF2-40B4-BE49-F238E27FC236}">
                <a16:creationId xmlns:a16="http://schemas.microsoft.com/office/drawing/2014/main" id="{87AA9E72-19A0-4F50-9774-F5FC1DBF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249" y="2562833"/>
            <a:ext cx="425912" cy="425053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8" name="Text Box 35">
            <a:extLst>
              <a:ext uri="{FF2B5EF4-FFF2-40B4-BE49-F238E27FC236}">
                <a16:creationId xmlns:a16="http://schemas.microsoft.com/office/drawing/2014/main" id="{204B9119-F441-4208-AFCE-1C1E5D961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829" y="1827757"/>
            <a:ext cx="236386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a</a:t>
            </a:r>
          </a:p>
        </p:txBody>
      </p:sp>
      <p:sp>
        <p:nvSpPr>
          <p:cNvPr id="69" name="Text Box 36">
            <a:extLst>
              <a:ext uri="{FF2B5EF4-FFF2-40B4-BE49-F238E27FC236}">
                <a16:creationId xmlns:a16="http://schemas.microsoft.com/office/drawing/2014/main" id="{6DD9F779-46FE-4C43-93BC-9805B3170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205" y="2930101"/>
            <a:ext cx="331149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b</a:t>
            </a:r>
          </a:p>
        </p:txBody>
      </p:sp>
      <p:sp>
        <p:nvSpPr>
          <p:cNvPr id="70" name="Text Box 37">
            <a:extLst>
              <a:ext uri="{FF2B5EF4-FFF2-40B4-BE49-F238E27FC236}">
                <a16:creationId xmlns:a16="http://schemas.microsoft.com/office/drawing/2014/main" id="{688776EC-9655-4C47-B4AB-BB814FC61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735" y="2347987"/>
            <a:ext cx="236387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a</a:t>
            </a:r>
          </a:p>
        </p:txBody>
      </p:sp>
      <p:sp>
        <p:nvSpPr>
          <p:cNvPr id="71" name="Text Box 38">
            <a:extLst>
              <a:ext uri="{FF2B5EF4-FFF2-40B4-BE49-F238E27FC236}">
                <a16:creationId xmlns:a16="http://schemas.microsoft.com/office/drawing/2014/main" id="{2CDBDFAD-4E88-4F3C-AC33-25E2AF712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711" y="2373202"/>
            <a:ext cx="234173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b</a:t>
            </a:r>
          </a:p>
        </p:txBody>
      </p:sp>
      <p:sp>
        <p:nvSpPr>
          <p:cNvPr id="72" name="Text Box 39">
            <a:extLst>
              <a:ext uri="{FF2B5EF4-FFF2-40B4-BE49-F238E27FC236}">
                <a16:creationId xmlns:a16="http://schemas.microsoft.com/office/drawing/2014/main" id="{2CB5C54D-DD61-4912-9FCF-B7D395CBF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5545" y="2371144"/>
            <a:ext cx="283247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b</a:t>
            </a:r>
          </a:p>
        </p:txBody>
      </p:sp>
      <p:sp>
        <p:nvSpPr>
          <p:cNvPr id="73" name="Text Box 40">
            <a:extLst>
              <a:ext uri="{FF2B5EF4-FFF2-40B4-BE49-F238E27FC236}">
                <a16:creationId xmlns:a16="http://schemas.microsoft.com/office/drawing/2014/main" id="{26159F72-B41E-4FFE-A30D-1BAFC4DCF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23" y="2379739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74" name="Text Box 41">
            <a:extLst>
              <a:ext uri="{FF2B5EF4-FFF2-40B4-BE49-F238E27FC236}">
                <a16:creationId xmlns:a16="http://schemas.microsoft.com/office/drawing/2014/main" id="{DDA7008E-6594-425F-BB6D-878B82ECE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1" y="1997701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75" name="Text Box 42">
            <a:extLst>
              <a:ext uri="{FF2B5EF4-FFF2-40B4-BE49-F238E27FC236}">
                <a16:creationId xmlns:a16="http://schemas.microsoft.com/office/drawing/2014/main" id="{E3BE88D0-4F80-4B47-B6BC-3FF03954C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432" y="2695937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76" name="Text Box 43">
            <a:extLst>
              <a:ext uri="{FF2B5EF4-FFF2-40B4-BE49-F238E27FC236}">
                <a16:creationId xmlns:a16="http://schemas.microsoft.com/office/drawing/2014/main" id="{68C852A6-D81F-495B-963A-62EBA125B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869" y="2059160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77" name="Text Box 44">
            <a:extLst>
              <a:ext uri="{FF2B5EF4-FFF2-40B4-BE49-F238E27FC236}">
                <a16:creationId xmlns:a16="http://schemas.microsoft.com/office/drawing/2014/main" id="{DE03C1BB-7DBB-4D10-8ABC-607A1CBAE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917" y="2758930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78" name="Text Box 45">
            <a:extLst>
              <a:ext uri="{FF2B5EF4-FFF2-40B4-BE49-F238E27FC236}">
                <a16:creationId xmlns:a16="http://schemas.microsoft.com/office/drawing/2014/main" id="{F5229700-8D9F-4DAF-B8BE-BF5DAD4A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856" y="2328442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79" name="Line 25">
            <a:extLst>
              <a:ext uri="{FF2B5EF4-FFF2-40B4-BE49-F238E27FC236}">
                <a16:creationId xmlns:a16="http://schemas.microsoft.com/office/drawing/2014/main" id="{F5E6E30E-D136-4C84-864D-E1514A544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845" y="2749456"/>
            <a:ext cx="340228" cy="4753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8DA8A96-4261-44C8-9FCD-05CD6EBD6536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 flipV="1">
            <a:off x="7148559" y="2775360"/>
            <a:ext cx="549690" cy="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9F6E1B7-FF80-4401-A61E-E7E649A48B20}"/>
              </a:ext>
            </a:extLst>
          </p:cNvPr>
          <p:cNvCxnSpPr>
            <a:cxnSpLocks/>
            <a:stCxn id="67" idx="6"/>
            <a:endCxn id="54" idx="2"/>
          </p:cNvCxnSpPr>
          <p:nvPr/>
        </p:nvCxnSpPr>
        <p:spPr>
          <a:xfrm flipV="1">
            <a:off x="8124161" y="2772928"/>
            <a:ext cx="529946" cy="2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153CAA6-525A-43E8-BF2F-FB1E59C0F9A2}"/>
              </a:ext>
            </a:extLst>
          </p:cNvPr>
          <p:cNvCxnSpPr>
            <a:stCxn id="65" idx="6"/>
            <a:endCxn id="66" idx="2"/>
          </p:cNvCxnSpPr>
          <p:nvPr/>
        </p:nvCxnSpPr>
        <p:spPr>
          <a:xfrm>
            <a:off x="6146583" y="2775360"/>
            <a:ext cx="576064" cy="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C559C36-7029-4A73-9F25-A155465E8A32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5174670" y="2765446"/>
            <a:ext cx="546001" cy="9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8DC7DF9-B416-4D95-BEC0-3378DB96BFF5}"/>
              </a:ext>
            </a:extLst>
          </p:cNvPr>
          <p:cNvCxnSpPr>
            <a:cxnSpLocks/>
            <a:stCxn id="63" idx="6"/>
            <a:endCxn id="64" idx="1"/>
          </p:cNvCxnSpPr>
          <p:nvPr/>
        </p:nvCxnSpPr>
        <p:spPr>
          <a:xfrm>
            <a:off x="4324857" y="2228922"/>
            <a:ext cx="482973" cy="397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E6469B9-2CE0-4806-AA22-A0B6B66FE482}"/>
              </a:ext>
            </a:extLst>
          </p:cNvPr>
          <p:cNvCxnSpPr>
            <a:cxnSpLocks/>
            <a:stCxn id="62" idx="6"/>
            <a:endCxn id="64" idx="3"/>
          </p:cNvCxnSpPr>
          <p:nvPr/>
        </p:nvCxnSpPr>
        <p:spPr>
          <a:xfrm flipV="1">
            <a:off x="4325557" y="2925896"/>
            <a:ext cx="482273" cy="4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0388E12-643B-482C-94FF-64038234CF98}"/>
              </a:ext>
            </a:extLst>
          </p:cNvPr>
          <p:cNvCxnSpPr>
            <a:stCxn id="60" idx="6"/>
            <a:endCxn id="63" idx="2"/>
          </p:cNvCxnSpPr>
          <p:nvPr/>
        </p:nvCxnSpPr>
        <p:spPr>
          <a:xfrm>
            <a:off x="3335163" y="2216690"/>
            <a:ext cx="563782" cy="12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6EE128E-8681-473E-A0F1-6E6B9DC1C9AE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3320861" y="3336096"/>
            <a:ext cx="578784" cy="6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DBC1FE4-8A2B-4D72-B668-21EAF165A85D}"/>
              </a:ext>
            </a:extLst>
          </p:cNvPr>
          <p:cNvCxnSpPr>
            <a:stCxn id="59" idx="7"/>
            <a:endCxn id="60" idx="2"/>
          </p:cNvCxnSpPr>
          <p:nvPr/>
        </p:nvCxnSpPr>
        <p:spPr>
          <a:xfrm flipV="1">
            <a:off x="2357429" y="2216690"/>
            <a:ext cx="551822" cy="409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9E9077D-E4E7-4D4E-897E-60553D70B19D}"/>
              </a:ext>
            </a:extLst>
          </p:cNvPr>
          <p:cNvCxnSpPr>
            <a:stCxn id="59" idx="5"/>
            <a:endCxn id="61" idx="2"/>
          </p:cNvCxnSpPr>
          <p:nvPr/>
        </p:nvCxnSpPr>
        <p:spPr>
          <a:xfrm>
            <a:off x="2357429" y="2925662"/>
            <a:ext cx="537520" cy="410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FAB2FDF-C9D7-4592-BC57-687D959BF975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>
            <a:off x="1425820" y="2765446"/>
            <a:ext cx="568070" cy="10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FE09FEE7-3D27-446D-8308-D8FB5DF65A9B}"/>
              </a:ext>
            </a:extLst>
          </p:cNvPr>
          <p:cNvCxnSpPr>
            <a:stCxn id="64" idx="0"/>
            <a:endCxn id="59" idx="0"/>
          </p:cNvCxnSpPr>
          <p:nvPr/>
        </p:nvCxnSpPr>
        <p:spPr>
          <a:xfrm rot="16200000" flipV="1">
            <a:off x="3582513" y="1188682"/>
            <a:ext cx="234" cy="2751567"/>
          </a:xfrm>
          <a:prstGeom prst="curvedConnector3">
            <a:avLst>
              <a:gd name="adj1" fmla="val 39901025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48" name="Line 52"/>
          <p:cNvSpPr>
            <a:spLocks noChangeShapeType="1"/>
          </p:cNvSpPr>
          <p:nvPr/>
        </p:nvSpPr>
        <p:spPr bwMode="auto">
          <a:xfrm>
            <a:off x="1444200" y="2772928"/>
            <a:ext cx="55299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50" name="Line 54"/>
          <p:cNvSpPr>
            <a:spLocks noChangeShapeType="1"/>
          </p:cNvSpPr>
          <p:nvPr/>
        </p:nvSpPr>
        <p:spPr bwMode="auto">
          <a:xfrm flipV="1">
            <a:off x="2338047" y="2212199"/>
            <a:ext cx="567903" cy="42330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51" name="Line 55"/>
          <p:cNvSpPr>
            <a:spLocks noChangeShapeType="1"/>
          </p:cNvSpPr>
          <p:nvPr/>
        </p:nvSpPr>
        <p:spPr bwMode="auto">
          <a:xfrm>
            <a:off x="2356048" y="2918355"/>
            <a:ext cx="535600" cy="41774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623362D6-0782-4A75-9335-75790923F2C0}"/>
              </a:ext>
            </a:extLst>
          </p:cNvPr>
          <p:cNvCxnSpPr>
            <a:cxnSpLocks/>
            <a:stCxn id="58" idx="4"/>
            <a:endCxn id="65" idx="4"/>
          </p:cNvCxnSpPr>
          <p:nvPr/>
        </p:nvCxnSpPr>
        <p:spPr>
          <a:xfrm rot="16200000" flipH="1">
            <a:off x="3567851" y="622110"/>
            <a:ext cx="10788" cy="4720763"/>
          </a:xfrm>
          <a:prstGeom prst="curvedConnector3">
            <a:avLst>
              <a:gd name="adj1" fmla="val 10518521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0F1B7220-589D-4790-8EA2-57169164B821}"/>
              </a:ext>
            </a:extLst>
          </p:cNvPr>
          <p:cNvCxnSpPr>
            <a:stCxn id="58" idx="4"/>
            <a:endCxn id="65" idx="4"/>
          </p:cNvCxnSpPr>
          <p:nvPr/>
        </p:nvCxnSpPr>
        <p:spPr>
          <a:xfrm rot="16200000" flipH="1">
            <a:off x="3567851" y="622110"/>
            <a:ext cx="10788" cy="4720763"/>
          </a:xfrm>
          <a:prstGeom prst="curvedConnector3">
            <a:avLst>
              <a:gd name="adj1" fmla="val 10606813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DF4493-E179-4B85-884E-A32EBE3C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91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43" grpId="0" autoUpdateAnimBg="0"/>
      <p:bldP spid="80944" grpId="0" autoUpdateAnimBg="0"/>
      <p:bldP spid="80945" grpId="0" autoUpdateAnimBg="0"/>
      <p:bldP spid="80946" grpId="0" autoUpdateAnimBg="0"/>
      <p:bldP spid="80948" grpId="0" animBg="1"/>
      <p:bldP spid="80950" grpId="0" animBg="1"/>
      <p:bldP spid="809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20" y="1420796"/>
            <a:ext cx="8571230" cy="59612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3.2 </a:t>
            </a:r>
            <a:r>
              <a:rPr lang="en-US" altLang="zh-CN" dirty="0" err="1"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en-US" altLang="zh-CN" baseline="-25000" dirty="0" err="1">
                <a:latin typeface="Sitka Text" panose="02000505000000020004" pitchFamily="2" charset="0"/>
                <a:cs typeface="Times New Roman" pitchFamily="18" charset="0"/>
              </a:rPr>
              <a:t>a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Subset</a:t>
            </a:r>
            <a:endParaRPr lang="zh-CN" altLang="en-US" dirty="0">
              <a:latin typeface="Sitka Text" panose="02000505000000020004" pitchFamily="2" charset="0"/>
              <a:cs typeface="Times New Roman" pitchFamily="18" charset="0"/>
            </a:endParaRPr>
          </a:p>
          <a:p>
            <a:pPr marL="1072012" lvl="1" indent="-671962" algn="just"/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zh-CN" altLang="en-US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is a set of states of NFA,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a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is a character in the alphabet</a:t>
            </a:r>
          </a:p>
          <a:p>
            <a:pPr marL="1072012" lvl="1" indent="-671962" algn="just"/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Move(I,</a:t>
            </a:r>
            <a:r>
              <a:rPr lang="zh-CN" altLang="en-US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a)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={</a:t>
            </a:r>
            <a:r>
              <a:rPr lang="en-US" altLang="zh-CN" dirty="0" err="1">
                <a:latin typeface="Sitka Text" panose="02000505000000020004" pitchFamily="2" charset="0"/>
                <a:cs typeface="Times New Roman" pitchFamily="18" charset="0"/>
              </a:rPr>
              <a:t>t|s∈I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, and                      }</a:t>
            </a:r>
          </a:p>
          <a:p>
            <a:pPr marL="1072012" lvl="1" indent="-671962" algn="just"/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en-US" altLang="zh-CN" baseline="-25000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= </a:t>
            </a:r>
            <a:r>
              <a:rPr lang="en-US" altLang="zh-CN" dirty="0" err="1">
                <a:latin typeface="Sitka Text" panose="02000505000000020004" pitchFamily="2" charset="0"/>
                <a:cs typeface="Times New Roman" pitchFamily="18" charset="0"/>
              </a:rPr>
              <a:t>ε_closure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( Move( I , a ) )</a:t>
            </a:r>
          </a:p>
          <a:p>
            <a:pPr marL="671962" indent="-671962"/>
            <a:endParaRPr lang="zh-CN" altLang="en-US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49A639D-33B0-4050-A3F7-25F9F32C39BC}"/>
              </a:ext>
            </a:extLst>
          </p:cNvPr>
          <p:cNvSpPr txBox="1">
            <a:spLocks noChangeArrowheads="1"/>
          </p:cNvSpPr>
          <p:nvPr/>
        </p:nvSpPr>
        <p:spPr>
          <a:xfrm>
            <a:off x="671545" y="467483"/>
            <a:ext cx="9044143" cy="700192"/>
          </a:xfrm>
          <a:prstGeom prst="rect">
            <a:avLst/>
          </a:prstGeom>
          <a:noFill/>
        </p:spPr>
        <p:txBody>
          <a:bodyPr vert="horz" wrap="non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100"/>
              </a:lnSpc>
            </a:pP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From an NFA to a DFA -- Detail </a:t>
            </a:r>
          </a:p>
        </p:txBody>
      </p:sp>
      <p:grpSp>
        <p:nvGrpSpPr>
          <p:cNvPr id="9" name="Group 41">
            <a:extLst>
              <a:ext uri="{FF2B5EF4-FFF2-40B4-BE49-F238E27FC236}">
                <a16:creationId xmlns:a16="http://schemas.microsoft.com/office/drawing/2014/main" id="{1FBB8E75-5F08-489E-AA05-DA2EF48D6D3E}"/>
              </a:ext>
            </a:extLst>
          </p:cNvPr>
          <p:cNvGrpSpPr>
            <a:grpSpLocks/>
          </p:cNvGrpSpPr>
          <p:nvPr/>
        </p:nvGrpSpPr>
        <p:grpSpPr bwMode="auto">
          <a:xfrm>
            <a:off x="6194028" y="2770138"/>
            <a:ext cx="1900017" cy="728477"/>
            <a:chOff x="1285" y="1655"/>
            <a:chExt cx="1301" cy="444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CA33DC2-1BEE-48CE-A74F-A63513892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1781"/>
              <a:ext cx="528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53325CF2-1122-4094-9ACD-85EAAB8E7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1" y="1738"/>
              <a:ext cx="475" cy="3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Sitka Text" panose="02000505000000020004" pitchFamily="2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1FCC1542-D441-492B-A983-1817F0696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7" y="1939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2F05700D-C30C-472B-96CF-10D48816C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1655"/>
              <a:ext cx="288" cy="3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0570BD-6054-4A95-B6FF-3C0662F7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16870" y="5586912"/>
            <a:ext cx="3930231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en-US" altLang="zh-CN" sz="2400" baseline="-25000">
                <a:latin typeface="Sitka Text" panose="02000505000000020004" pitchFamily="2" charset="0"/>
                <a:cs typeface="Times New Roman" pitchFamily="18" charset="0"/>
              </a:rPr>
              <a:t>b</a:t>
            </a:r>
            <a:r>
              <a:rPr lang="en-US" altLang="zh-CN" sz="2400">
                <a:latin typeface="Sitka Text" panose="02000505000000020004" pitchFamily="2" charset="0"/>
                <a:cs typeface="Times New Roman" pitchFamily="18" charset="0"/>
              </a:rPr>
              <a:t>  = ε_closure( {   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468281" y="3667180"/>
            <a:ext cx="317666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8647674" y="2461700"/>
            <a:ext cx="636265" cy="612216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3440778" y="1180842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8757444" y="2556156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993475" y="2548674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1987457" y="2559229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2902818" y="1999918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2958" name="Oval 14"/>
          <p:cNvSpPr>
            <a:spLocks noChangeArrowheads="1"/>
          </p:cNvSpPr>
          <p:nvPr/>
        </p:nvSpPr>
        <p:spPr bwMode="auto">
          <a:xfrm>
            <a:off x="2888516" y="3119324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2959" name="Oval 15"/>
          <p:cNvSpPr>
            <a:spLocks noChangeArrowheads="1"/>
          </p:cNvSpPr>
          <p:nvPr/>
        </p:nvSpPr>
        <p:spPr bwMode="auto">
          <a:xfrm>
            <a:off x="3893212" y="3126189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2960" name="Oval 16"/>
          <p:cNvSpPr>
            <a:spLocks noChangeArrowheads="1"/>
          </p:cNvSpPr>
          <p:nvPr/>
        </p:nvSpPr>
        <p:spPr bwMode="auto">
          <a:xfrm>
            <a:off x="3892512" y="2012150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2961" name="Oval 17"/>
          <p:cNvSpPr>
            <a:spLocks noChangeArrowheads="1"/>
          </p:cNvSpPr>
          <p:nvPr/>
        </p:nvSpPr>
        <p:spPr bwMode="auto">
          <a:xfrm>
            <a:off x="4739024" y="2559463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2962" name="Oval 18"/>
          <p:cNvSpPr>
            <a:spLocks noChangeArrowheads="1"/>
          </p:cNvSpPr>
          <p:nvPr/>
        </p:nvSpPr>
        <p:spPr bwMode="auto">
          <a:xfrm>
            <a:off x="5714238" y="2557713"/>
            <a:ext cx="425912" cy="425053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82963" name="Oval 19"/>
          <p:cNvSpPr>
            <a:spLocks noChangeArrowheads="1"/>
          </p:cNvSpPr>
          <p:nvPr/>
        </p:nvSpPr>
        <p:spPr bwMode="auto">
          <a:xfrm>
            <a:off x="6716214" y="2559463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82964" name="Oval 20"/>
          <p:cNvSpPr>
            <a:spLocks noChangeArrowheads="1"/>
          </p:cNvSpPr>
          <p:nvPr/>
        </p:nvSpPr>
        <p:spPr bwMode="auto">
          <a:xfrm>
            <a:off x="7691816" y="2557713"/>
            <a:ext cx="425912" cy="425053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2979" name="Text Box 35"/>
          <p:cNvSpPr txBox="1">
            <a:spLocks noChangeArrowheads="1"/>
          </p:cNvSpPr>
          <p:nvPr/>
        </p:nvSpPr>
        <p:spPr bwMode="auto">
          <a:xfrm>
            <a:off x="3452396" y="1822637"/>
            <a:ext cx="236386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a</a:t>
            </a:r>
          </a:p>
        </p:txBody>
      </p:sp>
      <p:sp>
        <p:nvSpPr>
          <p:cNvPr id="82980" name="Text Box 36"/>
          <p:cNvSpPr txBox="1">
            <a:spLocks noChangeArrowheads="1"/>
          </p:cNvSpPr>
          <p:nvPr/>
        </p:nvSpPr>
        <p:spPr bwMode="auto">
          <a:xfrm>
            <a:off x="3399772" y="2924981"/>
            <a:ext cx="331149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b</a:t>
            </a:r>
          </a:p>
        </p:txBody>
      </p:sp>
      <p:sp>
        <p:nvSpPr>
          <p:cNvPr id="82981" name="Text Box 37"/>
          <p:cNvSpPr txBox="1">
            <a:spLocks noChangeArrowheads="1"/>
          </p:cNvSpPr>
          <p:nvPr/>
        </p:nvSpPr>
        <p:spPr bwMode="auto">
          <a:xfrm>
            <a:off x="6290302" y="2342867"/>
            <a:ext cx="236387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a</a:t>
            </a:r>
          </a:p>
        </p:txBody>
      </p:sp>
      <p:sp>
        <p:nvSpPr>
          <p:cNvPr id="82982" name="Text Box 38"/>
          <p:cNvSpPr txBox="1">
            <a:spLocks noChangeArrowheads="1"/>
          </p:cNvSpPr>
          <p:nvPr/>
        </p:nvSpPr>
        <p:spPr bwMode="auto">
          <a:xfrm>
            <a:off x="7292278" y="2368082"/>
            <a:ext cx="234173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b</a:t>
            </a:r>
          </a:p>
        </p:txBody>
      </p:sp>
      <p:sp>
        <p:nvSpPr>
          <p:cNvPr id="82983" name="Text Box 39"/>
          <p:cNvSpPr txBox="1">
            <a:spLocks noChangeArrowheads="1"/>
          </p:cNvSpPr>
          <p:nvPr/>
        </p:nvSpPr>
        <p:spPr bwMode="auto">
          <a:xfrm>
            <a:off x="8189112" y="2366024"/>
            <a:ext cx="283247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b</a:t>
            </a:r>
          </a:p>
        </p:txBody>
      </p:sp>
      <p:sp>
        <p:nvSpPr>
          <p:cNvPr id="82984" name="Text Box 40"/>
          <p:cNvSpPr txBox="1">
            <a:spLocks noChangeArrowheads="1"/>
          </p:cNvSpPr>
          <p:nvPr/>
        </p:nvSpPr>
        <p:spPr bwMode="auto">
          <a:xfrm>
            <a:off x="1482390" y="2374619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85" name="Text Box 41"/>
          <p:cNvSpPr txBox="1">
            <a:spLocks noChangeArrowheads="1"/>
          </p:cNvSpPr>
          <p:nvPr/>
        </p:nvSpPr>
        <p:spPr bwMode="auto">
          <a:xfrm>
            <a:off x="2375578" y="1992581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86" name="Text Box 42"/>
          <p:cNvSpPr txBox="1">
            <a:spLocks noChangeArrowheads="1"/>
          </p:cNvSpPr>
          <p:nvPr/>
        </p:nvSpPr>
        <p:spPr bwMode="auto">
          <a:xfrm>
            <a:off x="2495999" y="2690817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87" name="Text Box 43"/>
          <p:cNvSpPr txBox="1">
            <a:spLocks noChangeArrowheads="1"/>
          </p:cNvSpPr>
          <p:nvPr/>
        </p:nvSpPr>
        <p:spPr bwMode="auto">
          <a:xfrm>
            <a:off x="4480436" y="2054040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88" name="Text Box 44"/>
          <p:cNvSpPr txBox="1">
            <a:spLocks noChangeArrowheads="1"/>
          </p:cNvSpPr>
          <p:nvPr/>
        </p:nvSpPr>
        <p:spPr bwMode="auto">
          <a:xfrm>
            <a:off x="4309484" y="2753810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89" name="Text Box 45"/>
          <p:cNvSpPr txBox="1">
            <a:spLocks noChangeArrowheads="1"/>
          </p:cNvSpPr>
          <p:nvPr/>
        </p:nvSpPr>
        <p:spPr bwMode="auto">
          <a:xfrm>
            <a:off x="5259423" y="2323322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91" name="Text Box 47"/>
          <p:cNvSpPr txBox="1">
            <a:spLocks noChangeArrowheads="1"/>
          </p:cNvSpPr>
          <p:nvPr/>
        </p:nvSpPr>
        <p:spPr bwMode="auto">
          <a:xfrm>
            <a:off x="326152" y="4447224"/>
            <a:ext cx="8953565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If   I={0,1,2,4,7}</a:t>
            </a:r>
            <a:r>
              <a:rPr lang="zh-CN" altLang="en-US" sz="240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then</a:t>
            </a:r>
          </a:p>
        </p:txBody>
      </p:sp>
      <p:sp>
        <p:nvSpPr>
          <p:cNvPr id="82992" name="Text Box 48"/>
          <p:cNvSpPr txBox="1">
            <a:spLocks noChangeArrowheads="1"/>
          </p:cNvSpPr>
          <p:nvPr/>
        </p:nvSpPr>
        <p:spPr bwMode="auto">
          <a:xfrm>
            <a:off x="316870" y="5002683"/>
            <a:ext cx="3294742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en-US" altLang="zh-CN" sz="2400" baseline="-25000" dirty="0" err="1">
                <a:latin typeface="Sitka Text" panose="02000505000000020004" pitchFamily="2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 = </a:t>
            </a:r>
            <a:r>
              <a:rPr lang="en-US" altLang="zh-CN" sz="2400" dirty="0" err="1">
                <a:latin typeface="Sitka Text" panose="02000505000000020004" pitchFamily="2" charset="0"/>
                <a:cs typeface="Times New Roman" pitchFamily="18" charset="0"/>
              </a:rPr>
              <a:t>ε_closure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( {</a:t>
            </a:r>
          </a:p>
        </p:txBody>
      </p:sp>
      <p:sp>
        <p:nvSpPr>
          <p:cNvPr id="82993" name="Text Box 49"/>
          <p:cNvSpPr txBox="1">
            <a:spLocks noChangeArrowheads="1"/>
          </p:cNvSpPr>
          <p:nvPr/>
        </p:nvSpPr>
        <p:spPr bwMode="auto">
          <a:xfrm>
            <a:off x="4247101" y="5002683"/>
            <a:ext cx="55671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} )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452301" y="5002684"/>
            <a:ext cx="954110" cy="503767"/>
            <a:chOff x="1791" y="2341"/>
            <a:chExt cx="545" cy="288"/>
          </a:xfrm>
        </p:grpSpPr>
        <p:sp>
          <p:nvSpPr>
            <p:cNvPr id="82995" name="Text Box 51"/>
            <p:cNvSpPr txBox="1">
              <a:spLocks noChangeArrowheads="1"/>
            </p:cNvSpPr>
            <p:nvPr/>
          </p:nvSpPr>
          <p:spPr bwMode="auto">
            <a:xfrm>
              <a:off x="1791" y="2341"/>
              <a:ext cx="272" cy="2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Sitka Text" panose="02000505000000020004" pitchFamily="2" charset="0"/>
                  <a:cs typeface="Times New Roman" pitchFamily="18" charset="0"/>
                </a:rPr>
                <a:t>3,</a:t>
              </a:r>
            </a:p>
          </p:txBody>
        </p:sp>
        <p:sp>
          <p:nvSpPr>
            <p:cNvPr id="82996" name="Text Box 52"/>
            <p:cNvSpPr txBox="1">
              <a:spLocks noChangeArrowheads="1"/>
            </p:cNvSpPr>
            <p:nvPr/>
          </p:nvSpPr>
          <p:spPr bwMode="auto">
            <a:xfrm>
              <a:off x="2064" y="2365"/>
              <a:ext cx="272" cy="2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Sitka Text" panose="02000505000000020004" pitchFamily="2" charset="0"/>
                  <a:cs typeface="Times New Roman" pitchFamily="18" charset="0"/>
                </a:rPr>
                <a:t>8</a:t>
              </a:r>
            </a:p>
          </p:txBody>
        </p:sp>
      </p:grpSp>
      <p:sp>
        <p:nvSpPr>
          <p:cNvPr id="82997" name="Text Box 53"/>
          <p:cNvSpPr txBox="1">
            <a:spLocks noChangeArrowheads="1"/>
          </p:cNvSpPr>
          <p:nvPr/>
        </p:nvSpPr>
        <p:spPr bwMode="auto">
          <a:xfrm>
            <a:off x="4723280" y="5055158"/>
            <a:ext cx="714269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= {</a:t>
            </a:r>
          </a:p>
        </p:txBody>
      </p:sp>
      <p:sp>
        <p:nvSpPr>
          <p:cNvPr id="83001" name="Text Box 57"/>
          <p:cNvSpPr txBox="1">
            <a:spLocks noChangeArrowheads="1"/>
          </p:cNvSpPr>
          <p:nvPr/>
        </p:nvSpPr>
        <p:spPr bwMode="auto">
          <a:xfrm>
            <a:off x="5358770" y="5035332"/>
            <a:ext cx="943605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Sitka Text" panose="02000505000000020004" pitchFamily="2" charset="0"/>
                <a:cs typeface="Times New Roman" pitchFamily="18" charset="0"/>
              </a:rPr>
              <a:t>3,  8,</a:t>
            </a:r>
          </a:p>
        </p:txBody>
      </p:sp>
      <p:sp>
        <p:nvSpPr>
          <p:cNvPr id="83002" name="Text Box 58"/>
          <p:cNvSpPr txBox="1">
            <a:spLocks noChangeArrowheads="1"/>
          </p:cNvSpPr>
          <p:nvPr/>
        </p:nvSpPr>
        <p:spPr bwMode="auto">
          <a:xfrm>
            <a:off x="6353145" y="5074394"/>
            <a:ext cx="476179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Sitka Text" panose="02000505000000020004" pitchFamily="2" charset="0"/>
                <a:cs typeface="Times New Roman" pitchFamily="18" charset="0"/>
              </a:rPr>
              <a:t>6,</a:t>
            </a:r>
          </a:p>
        </p:txBody>
      </p:sp>
      <p:sp>
        <p:nvSpPr>
          <p:cNvPr id="83004" name="Text Box 60"/>
          <p:cNvSpPr txBox="1">
            <a:spLocks noChangeArrowheads="1"/>
          </p:cNvSpPr>
          <p:nvPr/>
        </p:nvSpPr>
        <p:spPr bwMode="auto">
          <a:xfrm>
            <a:off x="6748794" y="5037667"/>
            <a:ext cx="476179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Sitka Text" panose="02000505000000020004" pitchFamily="2" charset="0"/>
                <a:cs typeface="Times New Roman" pitchFamily="18" charset="0"/>
              </a:rPr>
              <a:t>7,</a:t>
            </a:r>
          </a:p>
        </p:txBody>
      </p:sp>
      <p:sp>
        <p:nvSpPr>
          <p:cNvPr id="83008" name="Text Box 64"/>
          <p:cNvSpPr txBox="1">
            <a:spLocks noChangeArrowheads="1"/>
          </p:cNvSpPr>
          <p:nvPr/>
        </p:nvSpPr>
        <p:spPr bwMode="auto">
          <a:xfrm>
            <a:off x="7224973" y="5055158"/>
            <a:ext cx="476179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1,</a:t>
            </a:r>
          </a:p>
        </p:txBody>
      </p:sp>
      <p:sp>
        <p:nvSpPr>
          <p:cNvPr id="83010" name="Text Box 66"/>
          <p:cNvSpPr txBox="1">
            <a:spLocks noChangeArrowheads="1"/>
          </p:cNvSpPr>
          <p:nvPr/>
        </p:nvSpPr>
        <p:spPr bwMode="auto">
          <a:xfrm>
            <a:off x="7702903" y="5055158"/>
            <a:ext cx="477931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2,</a:t>
            </a:r>
          </a:p>
        </p:txBody>
      </p:sp>
      <p:sp>
        <p:nvSpPr>
          <p:cNvPr id="83012" name="Text Box 68"/>
          <p:cNvSpPr txBox="1">
            <a:spLocks noChangeArrowheads="1"/>
          </p:cNvSpPr>
          <p:nvPr/>
        </p:nvSpPr>
        <p:spPr bwMode="auto">
          <a:xfrm>
            <a:off x="8179082" y="5055158"/>
            <a:ext cx="476179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4</a:t>
            </a:r>
          </a:p>
        </p:txBody>
      </p:sp>
      <p:sp>
        <p:nvSpPr>
          <p:cNvPr id="83013" name="Text Box 69"/>
          <p:cNvSpPr txBox="1">
            <a:spLocks noChangeArrowheads="1"/>
          </p:cNvSpPr>
          <p:nvPr/>
        </p:nvSpPr>
        <p:spPr bwMode="auto">
          <a:xfrm>
            <a:off x="8614997" y="5083146"/>
            <a:ext cx="397399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}</a:t>
            </a:r>
          </a:p>
        </p:txBody>
      </p:sp>
      <p:sp>
        <p:nvSpPr>
          <p:cNvPr id="83014" name="Text Box 70"/>
          <p:cNvSpPr txBox="1">
            <a:spLocks noChangeArrowheads="1"/>
          </p:cNvSpPr>
          <p:nvPr/>
        </p:nvSpPr>
        <p:spPr bwMode="auto">
          <a:xfrm>
            <a:off x="3532832" y="5539388"/>
            <a:ext cx="55671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Sitka Text" panose="02000505000000020004" pitchFamily="2" charset="0"/>
                <a:cs typeface="Times New Roman" pitchFamily="18" charset="0"/>
              </a:rPr>
              <a:t> 5</a:t>
            </a:r>
          </a:p>
        </p:txBody>
      </p:sp>
      <p:sp>
        <p:nvSpPr>
          <p:cNvPr id="83015" name="Text Box 71"/>
          <p:cNvSpPr txBox="1">
            <a:spLocks noChangeArrowheads="1"/>
          </p:cNvSpPr>
          <p:nvPr/>
        </p:nvSpPr>
        <p:spPr bwMode="auto">
          <a:xfrm>
            <a:off x="5836700" y="5653381"/>
            <a:ext cx="556710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 6, </a:t>
            </a:r>
          </a:p>
        </p:txBody>
      </p:sp>
      <p:sp>
        <p:nvSpPr>
          <p:cNvPr id="83016" name="Text Box 72"/>
          <p:cNvSpPr txBox="1">
            <a:spLocks noChangeArrowheads="1"/>
          </p:cNvSpPr>
          <p:nvPr/>
        </p:nvSpPr>
        <p:spPr bwMode="auto">
          <a:xfrm>
            <a:off x="4247101" y="5590411"/>
            <a:ext cx="1111669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} ) = {</a:t>
            </a:r>
          </a:p>
        </p:txBody>
      </p:sp>
      <p:sp>
        <p:nvSpPr>
          <p:cNvPr id="83017" name="Text Box 73"/>
          <p:cNvSpPr txBox="1">
            <a:spLocks noChangeArrowheads="1"/>
          </p:cNvSpPr>
          <p:nvPr/>
        </p:nvSpPr>
        <p:spPr bwMode="auto">
          <a:xfrm>
            <a:off x="8614997" y="5665627"/>
            <a:ext cx="397399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}</a:t>
            </a:r>
          </a:p>
        </p:txBody>
      </p:sp>
      <p:sp>
        <p:nvSpPr>
          <p:cNvPr id="83018" name="Text Box 74"/>
          <p:cNvSpPr txBox="1">
            <a:spLocks noChangeArrowheads="1"/>
          </p:cNvSpPr>
          <p:nvPr/>
        </p:nvSpPr>
        <p:spPr bwMode="auto">
          <a:xfrm>
            <a:off x="5279990" y="5653381"/>
            <a:ext cx="556710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 5, </a:t>
            </a:r>
          </a:p>
        </p:txBody>
      </p:sp>
      <p:sp>
        <p:nvSpPr>
          <p:cNvPr id="83019" name="Text Box 75"/>
          <p:cNvSpPr txBox="1">
            <a:spLocks noChangeArrowheads="1"/>
          </p:cNvSpPr>
          <p:nvPr/>
        </p:nvSpPr>
        <p:spPr bwMode="auto">
          <a:xfrm>
            <a:off x="6328636" y="5653381"/>
            <a:ext cx="476179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7, </a:t>
            </a:r>
          </a:p>
        </p:txBody>
      </p:sp>
      <p:sp>
        <p:nvSpPr>
          <p:cNvPr id="83020" name="Text Box 76"/>
          <p:cNvSpPr txBox="1">
            <a:spLocks noChangeArrowheads="1"/>
          </p:cNvSpPr>
          <p:nvPr/>
        </p:nvSpPr>
        <p:spPr bwMode="auto">
          <a:xfrm>
            <a:off x="7265238" y="5653381"/>
            <a:ext cx="477931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2,</a:t>
            </a:r>
          </a:p>
        </p:txBody>
      </p:sp>
      <p:sp>
        <p:nvSpPr>
          <p:cNvPr id="83021" name="Text Box 77"/>
          <p:cNvSpPr txBox="1">
            <a:spLocks noChangeArrowheads="1"/>
          </p:cNvSpPr>
          <p:nvPr/>
        </p:nvSpPr>
        <p:spPr bwMode="auto">
          <a:xfrm>
            <a:off x="6789058" y="5653381"/>
            <a:ext cx="477931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1, </a:t>
            </a:r>
          </a:p>
        </p:txBody>
      </p:sp>
      <p:sp>
        <p:nvSpPr>
          <p:cNvPr id="83022" name="Text Box 78"/>
          <p:cNvSpPr txBox="1">
            <a:spLocks noChangeArrowheads="1"/>
          </p:cNvSpPr>
          <p:nvPr/>
        </p:nvSpPr>
        <p:spPr bwMode="auto">
          <a:xfrm>
            <a:off x="7821948" y="5653381"/>
            <a:ext cx="397400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4</a:t>
            </a: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C3E2AB57-0F3A-4E9A-9969-ADF1C00B7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412" y="2744336"/>
            <a:ext cx="340228" cy="4753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A196083-422C-4071-953F-EB5BF4F29E68}"/>
              </a:ext>
            </a:extLst>
          </p:cNvPr>
          <p:cNvCxnSpPr>
            <a:stCxn id="82963" idx="6"/>
            <a:endCxn id="82964" idx="2"/>
          </p:cNvCxnSpPr>
          <p:nvPr/>
        </p:nvCxnSpPr>
        <p:spPr>
          <a:xfrm flipV="1">
            <a:off x="7142126" y="2770240"/>
            <a:ext cx="549690" cy="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F70FB29-28D3-43E2-A615-A60DE75073D0}"/>
              </a:ext>
            </a:extLst>
          </p:cNvPr>
          <p:cNvCxnSpPr>
            <a:cxnSpLocks/>
            <a:stCxn id="82964" idx="6"/>
            <a:endCxn id="82949" idx="2"/>
          </p:cNvCxnSpPr>
          <p:nvPr/>
        </p:nvCxnSpPr>
        <p:spPr>
          <a:xfrm flipV="1">
            <a:off x="8117728" y="2767808"/>
            <a:ext cx="529946" cy="2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4EE4E9-DF24-4101-B189-5A6A401F8B22}"/>
              </a:ext>
            </a:extLst>
          </p:cNvPr>
          <p:cNvCxnSpPr>
            <a:stCxn id="82962" idx="6"/>
            <a:endCxn id="82963" idx="2"/>
          </p:cNvCxnSpPr>
          <p:nvPr/>
        </p:nvCxnSpPr>
        <p:spPr>
          <a:xfrm>
            <a:off x="6140150" y="2770240"/>
            <a:ext cx="576064" cy="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99" name="Line 55"/>
          <p:cNvSpPr>
            <a:spLocks noChangeShapeType="1"/>
          </p:cNvSpPr>
          <p:nvPr/>
        </p:nvSpPr>
        <p:spPr bwMode="auto">
          <a:xfrm>
            <a:off x="6137482" y="2765176"/>
            <a:ext cx="576065" cy="8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B8653D5-1FC1-4489-BDE5-C705ACD24287}"/>
              </a:ext>
            </a:extLst>
          </p:cNvPr>
          <p:cNvCxnSpPr>
            <a:cxnSpLocks/>
            <a:stCxn id="83003" idx="0"/>
            <a:endCxn id="82962" idx="2"/>
          </p:cNvCxnSpPr>
          <p:nvPr/>
        </p:nvCxnSpPr>
        <p:spPr>
          <a:xfrm>
            <a:off x="5168237" y="2760326"/>
            <a:ext cx="546001" cy="9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03" name="Line 59"/>
          <p:cNvSpPr>
            <a:spLocks noChangeShapeType="1"/>
          </p:cNvSpPr>
          <p:nvPr/>
        </p:nvSpPr>
        <p:spPr bwMode="auto">
          <a:xfrm>
            <a:off x="5168237" y="2760326"/>
            <a:ext cx="543334" cy="484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025" name="Line 81"/>
          <p:cNvSpPr>
            <a:spLocks noChangeShapeType="1"/>
          </p:cNvSpPr>
          <p:nvPr/>
        </p:nvSpPr>
        <p:spPr bwMode="auto">
          <a:xfrm>
            <a:off x="5184291" y="2765951"/>
            <a:ext cx="526645" cy="0"/>
          </a:xfrm>
          <a:prstGeom prst="line">
            <a:avLst/>
          </a:prstGeom>
          <a:noFill/>
          <a:ln w="50800">
            <a:solidFill>
              <a:srgbClr val="354CF9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C7B44BA-F01B-47E3-BD49-DF0DA7D27900}"/>
              </a:ext>
            </a:extLst>
          </p:cNvPr>
          <p:cNvCxnSpPr>
            <a:cxnSpLocks/>
            <a:stCxn id="82960" idx="6"/>
            <a:endCxn id="82961" idx="1"/>
          </p:cNvCxnSpPr>
          <p:nvPr/>
        </p:nvCxnSpPr>
        <p:spPr>
          <a:xfrm>
            <a:off x="4318424" y="2223802"/>
            <a:ext cx="482973" cy="397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00" name="Line 56"/>
          <p:cNvSpPr>
            <a:spLocks noChangeShapeType="1"/>
          </p:cNvSpPr>
          <p:nvPr/>
        </p:nvSpPr>
        <p:spPr bwMode="auto">
          <a:xfrm>
            <a:off x="4319125" y="2240120"/>
            <a:ext cx="481266" cy="37909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03F96D0-7514-421B-BC3E-86FCD7114022}"/>
              </a:ext>
            </a:extLst>
          </p:cNvPr>
          <p:cNvCxnSpPr>
            <a:cxnSpLocks/>
            <a:stCxn id="82959" idx="6"/>
            <a:endCxn id="82961" idx="3"/>
          </p:cNvCxnSpPr>
          <p:nvPr/>
        </p:nvCxnSpPr>
        <p:spPr>
          <a:xfrm flipV="1">
            <a:off x="4319124" y="2920776"/>
            <a:ext cx="482273" cy="4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24" name="Line 80"/>
          <p:cNvSpPr>
            <a:spLocks noChangeShapeType="1"/>
          </p:cNvSpPr>
          <p:nvPr/>
        </p:nvSpPr>
        <p:spPr bwMode="auto">
          <a:xfrm flipV="1">
            <a:off x="4322426" y="2932028"/>
            <a:ext cx="477965" cy="391110"/>
          </a:xfrm>
          <a:prstGeom prst="line">
            <a:avLst/>
          </a:prstGeom>
          <a:noFill/>
          <a:ln w="50800">
            <a:solidFill>
              <a:srgbClr val="354CF9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0769A66-25FB-4485-898E-8A43F8B1712B}"/>
              </a:ext>
            </a:extLst>
          </p:cNvPr>
          <p:cNvCxnSpPr>
            <a:stCxn id="82957" idx="6"/>
            <a:endCxn id="82960" idx="2"/>
          </p:cNvCxnSpPr>
          <p:nvPr/>
        </p:nvCxnSpPr>
        <p:spPr>
          <a:xfrm>
            <a:off x="3328730" y="2211570"/>
            <a:ext cx="563782" cy="12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98" name="Line 54"/>
          <p:cNvSpPr>
            <a:spLocks noChangeShapeType="1"/>
          </p:cNvSpPr>
          <p:nvPr/>
        </p:nvSpPr>
        <p:spPr bwMode="auto">
          <a:xfrm>
            <a:off x="3361717" y="2208070"/>
            <a:ext cx="530795" cy="1055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E5B154B-BF86-4DDF-AA77-33BF28886313}"/>
              </a:ext>
            </a:extLst>
          </p:cNvPr>
          <p:cNvCxnSpPr>
            <a:stCxn id="82958" idx="6"/>
            <a:endCxn id="82959" idx="2"/>
          </p:cNvCxnSpPr>
          <p:nvPr/>
        </p:nvCxnSpPr>
        <p:spPr>
          <a:xfrm>
            <a:off x="3314428" y="3330976"/>
            <a:ext cx="578784" cy="6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23" name="Line 79"/>
          <p:cNvSpPr>
            <a:spLocks noChangeShapeType="1"/>
          </p:cNvSpPr>
          <p:nvPr/>
        </p:nvSpPr>
        <p:spPr bwMode="auto">
          <a:xfrm>
            <a:off x="3313727" y="3330975"/>
            <a:ext cx="578784" cy="6865"/>
          </a:xfrm>
          <a:prstGeom prst="line">
            <a:avLst/>
          </a:prstGeom>
          <a:noFill/>
          <a:ln w="50800">
            <a:solidFill>
              <a:srgbClr val="354CF9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AF723E7-E7A7-4B76-B313-6695F76730F4}"/>
              </a:ext>
            </a:extLst>
          </p:cNvPr>
          <p:cNvCxnSpPr>
            <a:stCxn id="82956" idx="7"/>
            <a:endCxn id="82957" idx="2"/>
          </p:cNvCxnSpPr>
          <p:nvPr/>
        </p:nvCxnSpPr>
        <p:spPr>
          <a:xfrm flipV="1">
            <a:off x="2350996" y="2211570"/>
            <a:ext cx="551822" cy="409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09" name="Line 65"/>
          <p:cNvSpPr>
            <a:spLocks noChangeShapeType="1"/>
          </p:cNvSpPr>
          <p:nvPr/>
        </p:nvSpPr>
        <p:spPr bwMode="auto">
          <a:xfrm flipV="1">
            <a:off x="2347694" y="2210984"/>
            <a:ext cx="558425" cy="40823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029" name="Line 85"/>
          <p:cNvSpPr>
            <a:spLocks noChangeShapeType="1"/>
          </p:cNvSpPr>
          <p:nvPr/>
        </p:nvSpPr>
        <p:spPr bwMode="auto">
          <a:xfrm flipV="1">
            <a:off x="2368386" y="2218623"/>
            <a:ext cx="535639" cy="393980"/>
          </a:xfrm>
          <a:prstGeom prst="line">
            <a:avLst/>
          </a:prstGeom>
          <a:noFill/>
          <a:ln w="50800">
            <a:solidFill>
              <a:srgbClr val="354CF9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2C87B27-BC27-4DFD-A26B-9EF6FE853898}"/>
              </a:ext>
            </a:extLst>
          </p:cNvPr>
          <p:cNvCxnSpPr>
            <a:stCxn id="82956" idx="5"/>
            <a:endCxn id="82958" idx="2"/>
          </p:cNvCxnSpPr>
          <p:nvPr/>
        </p:nvCxnSpPr>
        <p:spPr>
          <a:xfrm>
            <a:off x="2350996" y="2920542"/>
            <a:ext cx="537520" cy="410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11" name="Line 67"/>
          <p:cNvSpPr>
            <a:spLocks noChangeShapeType="1"/>
          </p:cNvSpPr>
          <p:nvPr/>
        </p:nvSpPr>
        <p:spPr bwMode="auto">
          <a:xfrm>
            <a:off x="2356631" y="2924982"/>
            <a:ext cx="521570" cy="39815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030" name="Line 86"/>
          <p:cNvSpPr>
            <a:spLocks noChangeShapeType="1"/>
          </p:cNvSpPr>
          <p:nvPr/>
        </p:nvSpPr>
        <p:spPr bwMode="auto">
          <a:xfrm>
            <a:off x="2362230" y="2939682"/>
            <a:ext cx="529588" cy="398157"/>
          </a:xfrm>
          <a:prstGeom prst="line">
            <a:avLst/>
          </a:prstGeom>
          <a:noFill/>
          <a:ln w="50800">
            <a:solidFill>
              <a:srgbClr val="354CF9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3C69C06-AE33-462F-A16E-DB5B2FD813E5}"/>
              </a:ext>
            </a:extLst>
          </p:cNvPr>
          <p:cNvCxnSpPr>
            <a:stCxn id="82955" idx="6"/>
            <a:endCxn id="82956" idx="2"/>
          </p:cNvCxnSpPr>
          <p:nvPr/>
        </p:nvCxnSpPr>
        <p:spPr>
          <a:xfrm>
            <a:off x="1419387" y="2760326"/>
            <a:ext cx="568070" cy="10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B28C7BEA-A9EA-4EC1-864C-C330A30CA4AD}"/>
              </a:ext>
            </a:extLst>
          </p:cNvPr>
          <p:cNvCxnSpPr>
            <a:stCxn id="82955" idx="4"/>
            <a:endCxn id="82962" idx="4"/>
          </p:cNvCxnSpPr>
          <p:nvPr/>
        </p:nvCxnSpPr>
        <p:spPr>
          <a:xfrm rot="16200000" flipH="1">
            <a:off x="3561418" y="616990"/>
            <a:ext cx="10788" cy="4720763"/>
          </a:xfrm>
          <a:prstGeom prst="curvedConnector3">
            <a:avLst>
              <a:gd name="adj1" fmla="val 10253661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82320311-48D2-41C9-878A-8B3955E7CE92}"/>
              </a:ext>
            </a:extLst>
          </p:cNvPr>
          <p:cNvCxnSpPr>
            <a:stCxn id="82961" idx="0"/>
            <a:endCxn id="82956" idx="0"/>
          </p:cNvCxnSpPr>
          <p:nvPr/>
        </p:nvCxnSpPr>
        <p:spPr>
          <a:xfrm rot="16200000" flipV="1">
            <a:off x="3576080" y="1183562"/>
            <a:ext cx="234" cy="2751567"/>
          </a:xfrm>
          <a:prstGeom prst="curvedConnector3">
            <a:avLst>
              <a:gd name="adj1" fmla="val 39901025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20D764BA-6ECB-4F78-AB94-DD6524F3E79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72778" y="1183073"/>
            <a:ext cx="234" cy="2751567"/>
          </a:xfrm>
          <a:prstGeom prst="curvedConnector3">
            <a:avLst>
              <a:gd name="adj1" fmla="val 394939744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8051E1D2-057B-43B0-938D-BEBA958D97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76968" y="1190433"/>
            <a:ext cx="234" cy="2751567"/>
          </a:xfrm>
          <a:prstGeom prst="curvedConnector3">
            <a:avLst>
              <a:gd name="adj1" fmla="val 399010256"/>
            </a:avLst>
          </a:prstGeom>
          <a:ln w="44450">
            <a:solidFill>
              <a:srgbClr val="354C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2">
            <a:extLst>
              <a:ext uri="{FF2B5EF4-FFF2-40B4-BE49-F238E27FC236}">
                <a16:creationId xmlns:a16="http://schemas.microsoft.com/office/drawing/2014/main" id="{925E26B7-775E-4D8F-9AEE-5480CA1F5CFF}"/>
              </a:ext>
            </a:extLst>
          </p:cNvPr>
          <p:cNvSpPr txBox="1">
            <a:spLocks noChangeArrowheads="1"/>
          </p:cNvSpPr>
          <p:nvPr/>
        </p:nvSpPr>
        <p:spPr>
          <a:xfrm>
            <a:off x="671545" y="467483"/>
            <a:ext cx="9044143" cy="700192"/>
          </a:xfrm>
          <a:prstGeom prst="rect">
            <a:avLst/>
          </a:prstGeom>
          <a:noFill/>
        </p:spPr>
        <p:txBody>
          <a:bodyPr vert="horz" wrap="non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100"/>
              </a:lnSpc>
            </a:pP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From an NFA to a DFA -- Detail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67F886-DCF2-419F-8322-45BD26F3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8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8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8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8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8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8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01" grpId="0" autoUpdateAnimBg="0"/>
      <p:bldP spid="83002" grpId="0" autoUpdateAnimBg="0"/>
      <p:bldP spid="83004" grpId="0" autoUpdateAnimBg="0"/>
      <p:bldP spid="83008" grpId="0" autoUpdateAnimBg="0"/>
      <p:bldP spid="83010" grpId="0" autoUpdateAnimBg="0"/>
      <p:bldP spid="83012" grpId="0" autoUpdateAnimBg="0"/>
      <p:bldP spid="83014" grpId="0" autoUpdateAnimBg="0"/>
      <p:bldP spid="83015" grpId="0" autoUpdateAnimBg="0"/>
      <p:bldP spid="83018" grpId="0" autoUpdateAnimBg="0"/>
      <p:bldP spid="83019" grpId="0" autoUpdateAnimBg="0"/>
      <p:bldP spid="83020" grpId="0" autoUpdateAnimBg="0"/>
      <p:bldP spid="83021" grpId="0" autoUpdateAnimBg="0"/>
      <p:bldP spid="83022" grpId="0" autoUpdateAnimBg="0"/>
      <p:bldP spid="82999" grpId="0" animBg="1"/>
      <p:bldP spid="83003" grpId="0" animBg="1"/>
      <p:bldP spid="83025" grpId="0" animBg="1"/>
      <p:bldP spid="83000" grpId="0" animBg="1"/>
      <p:bldP spid="83024" grpId="0" animBg="1"/>
      <p:bldP spid="82998" grpId="0" animBg="1"/>
      <p:bldP spid="83023" grpId="0" animBg="1"/>
      <p:bldP spid="83009" grpId="0" animBg="1"/>
      <p:bldP spid="83029" grpId="0" animBg="1"/>
      <p:bldP spid="83011" grpId="0" animBg="1"/>
      <p:bldP spid="830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085294" cy="5130378"/>
          </a:xfrm>
        </p:spPr>
        <p:txBody>
          <a:bodyPr>
            <a:normAutofit/>
          </a:bodyPr>
          <a:lstStyle/>
          <a:p>
            <a:pPr marL="587967" indent="-587967">
              <a:buNone/>
            </a:pP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4.</a:t>
            </a:r>
            <a:r>
              <a:rPr lang="zh-CN" altLang="en-US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Algorithm for constructing a DFA M’ from a given NFA M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Compute the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ε_closure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of the start state of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M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, this becomes the start state of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M’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For this set, and for each subsequent set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,we compute transitions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Sa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on each character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a∈Σ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, this defines a possible new state together with a new transition</a:t>
            </a:r>
            <a:endParaRPr lang="en-US" altLang="zh-CN" sz="2400" dirty="0">
              <a:solidFill>
                <a:srgbClr val="FF0000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Continue with this process until no new states or transitions are created.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Mark as accepting those states that contain an accepting state of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M</a:t>
            </a:r>
            <a:r>
              <a:rPr lang="en-US" altLang="zh-CN" sz="2400" b="1" dirty="0">
                <a:solidFill>
                  <a:srgbClr val="FFFF00"/>
                </a:solidFill>
                <a:latin typeface="Sitka Text" panose="02000505000000020004" pitchFamily="2" charset="0"/>
                <a:cs typeface="Times New Roman" pitchFamily="18" charset="0"/>
              </a:rPr>
              <a:t>	</a:t>
            </a:r>
            <a:endParaRPr lang="en-US" altLang="zh-CN" sz="2400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033AD8-AFE1-4FB7-9B28-87E640BEB496}"/>
              </a:ext>
            </a:extLst>
          </p:cNvPr>
          <p:cNvSpPr txBox="1">
            <a:spLocks noChangeArrowheads="1"/>
          </p:cNvSpPr>
          <p:nvPr/>
        </p:nvSpPr>
        <p:spPr>
          <a:xfrm>
            <a:off x="671545" y="467483"/>
            <a:ext cx="9044143" cy="700192"/>
          </a:xfrm>
          <a:prstGeom prst="rect">
            <a:avLst/>
          </a:prstGeom>
          <a:noFill/>
        </p:spPr>
        <p:txBody>
          <a:bodyPr vert="horz" wrap="non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100"/>
              </a:lnSpc>
            </a:pP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From an NFA to a DFA -- Detail </a:t>
            </a:r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C76E45DC-E76A-4232-A8F4-E7FF5C55E50F}"/>
              </a:ext>
            </a:extLst>
          </p:cNvPr>
          <p:cNvGrpSpPr>
            <a:grpSpLocks/>
          </p:cNvGrpSpPr>
          <p:nvPr/>
        </p:nvGrpSpPr>
        <p:grpSpPr bwMode="auto">
          <a:xfrm>
            <a:off x="8398467" y="3902567"/>
            <a:ext cx="1900017" cy="667771"/>
            <a:chOff x="1285" y="1655"/>
            <a:chExt cx="1301" cy="407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417FA62E-AE7F-41EE-B576-85DD4098E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1781"/>
              <a:ext cx="528" cy="28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Sitka Text" panose="02000505000000020004" pitchFamily="2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F4CF5E21-3420-4419-BE97-6D723A57B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1" y="1738"/>
              <a:ext cx="475" cy="28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Sitka Text" panose="02000505000000020004" pitchFamily="2" charset="0"/>
                  <a:cs typeface="Times New Roman" pitchFamily="18" charset="0"/>
                </a:rPr>
                <a:t>Sa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3C7FD31D-C8D4-4F86-A8EF-64770DC31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7" y="1939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4288E04B-8781-4F9C-B027-2F4AD6F9D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1655"/>
              <a:ext cx="288" cy="3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AEB1DE-0538-4E2A-B559-EE8F5B12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5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83183" y="4444692"/>
            <a:ext cx="1985248" cy="5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,1, 7,2,4}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60417" y="6466755"/>
            <a:ext cx="6743541" cy="502017"/>
            <a:chOff x="2148" y="3461"/>
            <a:chExt cx="3363" cy="287"/>
          </a:xfrm>
        </p:grpSpPr>
        <p:sp>
          <p:nvSpPr>
            <p:cNvPr id="84996" name="Rectangle 4"/>
            <p:cNvSpPr>
              <a:spLocks noChangeArrowheads="1"/>
            </p:cNvSpPr>
            <p:nvPr/>
          </p:nvSpPr>
          <p:spPr bwMode="auto">
            <a:xfrm>
              <a:off x="3684" y="3461"/>
              <a:ext cx="182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,6,7,1,2,4}=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T2</a:t>
              </a:r>
            </a:p>
          </p:txBody>
        </p:sp>
        <p:sp>
          <p:nvSpPr>
            <p:cNvPr id="84997" name="Rectangle 5"/>
            <p:cNvSpPr>
              <a:spLocks noChangeArrowheads="1"/>
            </p:cNvSpPr>
            <p:nvPr/>
          </p:nvSpPr>
          <p:spPr bwMode="auto">
            <a:xfrm>
              <a:off x="2148" y="3461"/>
              <a:ext cx="153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8,3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,6,7,1,2,4}=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T1</a:t>
              </a:r>
            </a:p>
          </p:txBody>
        </p:sp>
      </p:grp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435915" y="6466755"/>
            <a:ext cx="2620737" cy="5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{10,5,6,7,1,2,4}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60417" y="5964738"/>
            <a:ext cx="6743541" cy="502018"/>
            <a:chOff x="2148" y="3174"/>
            <a:chExt cx="3363" cy="287"/>
          </a:xfrm>
        </p:grpSpPr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3684" y="3174"/>
              <a:ext cx="182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10,5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</a:t>
              </a:r>
            </a:p>
          </p:txBody>
        </p:sp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2148" y="3174"/>
              <a:ext cx="153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8,3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,6,7,1,2,4}=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T1</a:t>
              </a:r>
            </a:p>
          </p:txBody>
        </p:sp>
      </p:grp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435915" y="5964738"/>
            <a:ext cx="2303868" cy="50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{9,5,6,7,1,2,4}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760417" y="5462720"/>
            <a:ext cx="6743541" cy="502017"/>
            <a:chOff x="2148" y="2887"/>
            <a:chExt cx="3363" cy="287"/>
          </a:xfrm>
        </p:grpSpPr>
        <p:sp>
          <p:nvSpPr>
            <p:cNvPr id="85004" name="Rectangle 12"/>
            <p:cNvSpPr>
              <a:spLocks noChangeArrowheads="1"/>
            </p:cNvSpPr>
            <p:nvPr/>
          </p:nvSpPr>
          <p:spPr bwMode="auto">
            <a:xfrm>
              <a:off x="3684" y="2887"/>
              <a:ext cx="182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 1,2,4}=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T2</a:t>
              </a:r>
            </a:p>
          </p:txBody>
        </p:sp>
        <p:sp>
          <p:nvSpPr>
            <p:cNvPr id="85005" name="Rectangle 13"/>
            <p:cNvSpPr>
              <a:spLocks noChangeArrowheads="1"/>
            </p:cNvSpPr>
            <p:nvPr/>
          </p:nvSpPr>
          <p:spPr bwMode="auto">
            <a:xfrm>
              <a:off x="2148" y="2887"/>
              <a:ext cx="153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8,3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,6,7,1,2,4}=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T1</a:t>
              </a:r>
            </a:p>
          </p:txBody>
        </p:sp>
      </p:grp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435915" y="5462720"/>
            <a:ext cx="2144558" cy="5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{5,6,7,1,2,4}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760417" y="4960703"/>
            <a:ext cx="6743541" cy="502018"/>
            <a:chOff x="2148" y="2600"/>
            <a:chExt cx="3363" cy="287"/>
          </a:xfrm>
        </p:grpSpPr>
        <p:sp>
          <p:nvSpPr>
            <p:cNvPr id="85008" name="Rectangle 16"/>
            <p:cNvSpPr>
              <a:spLocks noChangeArrowheads="1"/>
            </p:cNvSpPr>
            <p:nvPr/>
          </p:nvSpPr>
          <p:spPr bwMode="auto">
            <a:xfrm>
              <a:off x="3684" y="2600"/>
              <a:ext cx="182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9,5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</a:t>
              </a:r>
            </a:p>
          </p:txBody>
        </p: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2148" y="2600"/>
              <a:ext cx="153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8,3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,6,7,1,2,4}=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T1</a:t>
              </a:r>
            </a:p>
          </p:txBody>
        </p:sp>
      </p:grp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435915" y="4960703"/>
            <a:ext cx="2303868" cy="50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{8,3,6,7,1,2,4}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760417" y="4458685"/>
            <a:ext cx="6659510" cy="502017"/>
            <a:chOff x="2148" y="2313"/>
            <a:chExt cx="3363" cy="287"/>
          </a:xfrm>
        </p:grpSpPr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3684" y="2313"/>
              <a:ext cx="182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</a:t>
              </a:r>
            </a:p>
          </p:txBody>
        </p:sp>
        <p:sp>
          <p:nvSpPr>
            <p:cNvPr id="85013" name="Rectangle 21"/>
            <p:cNvSpPr>
              <a:spLocks noChangeArrowheads="1"/>
            </p:cNvSpPr>
            <p:nvPr/>
          </p:nvSpPr>
          <p:spPr bwMode="auto">
            <a:xfrm>
              <a:off x="2148" y="2313"/>
              <a:ext cx="153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8,3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</a:t>
              </a:r>
            </a:p>
          </p:txBody>
        </p:sp>
      </p:grp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6449431" y="3888450"/>
            <a:ext cx="3198456" cy="5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ctr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3100" b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100" b="1" baseline="-250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3760417" y="3888450"/>
            <a:ext cx="2689013" cy="5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ctr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3100" b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100" b="1" baseline="-250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435915" y="3888450"/>
            <a:ext cx="3324502" cy="5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ctr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3100" b="1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>
            <a:off x="435916" y="3888450"/>
            <a:ext cx="9211971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>
            <a:off x="435916" y="4458685"/>
            <a:ext cx="9211971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19" name="Line 27"/>
          <p:cNvSpPr>
            <a:spLocks noChangeShapeType="1"/>
          </p:cNvSpPr>
          <p:nvPr/>
        </p:nvSpPr>
        <p:spPr bwMode="auto">
          <a:xfrm>
            <a:off x="435916" y="4960702"/>
            <a:ext cx="9211971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20" name="Line 28"/>
          <p:cNvSpPr>
            <a:spLocks noChangeShapeType="1"/>
          </p:cNvSpPr>
          <p:nvPr/>
        </p:nvSpPr>
        <p:spPr bwMode="auto">
          <a:xfrm>
            <a:off x="435916" y="5462720"/>
            <a:ext cx="9211971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21" name="Line 29"/>
          <p:cNvSpPr>
            <a:spLocks noChangeShapeType="1"/>
          </p:cNvSpPr>
          <p:nvPr/>
        </p:nvSpPr>
        <p:spPr bwMode="auto">
          <a:xfrm>
            <a:off x="435916" y="5964737"/>
            <a:ext cx="9211971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>
            <a:off x="435916" y="6968772"/>
            <a:ext cx="9211971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24" name="Line 32"/>
          <p:cNvSpPr>
            <a:spLocks noChangeShapeType="1"/>
          </p:cNvSpPr>
          <p:nvPr/>
        </p:nvSpPr>
        <p:spPr bwMode="auto">
          <a:xfrm>
            <a:off x="435915" y="3888450"/>
            <a:ext cx="0" cy="308032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25" name="Line 33"/>
          <p:cNvSpPr>
            <a:spLocks noChangeShapeType="1"/>
          </p:cNvSpPr>
          <p:nvPr/>
        </p:nvSpPr>
        <p:spPr bwMode="auto">
          <a:xfrm>
            <a:off x="3760417" y="3888450"/>
            <a:ext cx="0" cy="308032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26" name="Line 34"/>
          <p:cNvSpPr>
            <a:spLocks noChangeShapeType="1"/>
          </p:cNvSpPr>
          <p:nvPr/>
        </p:nvSpPr>
        <p:spPr bwMode="auto">
          <a:xfrm>
            <a:off x="6806565" y="3888450"/>
            <a:ext cx="0" cy="308032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27" name="Line 35"/>
          <p:cNvSpPr>
            <a:spLocks noChangeShapeType="1"/>
          </p:cNvSpPr>
          <p:nvPr/>
        </p:nvSpPr>
        <p:spPr bwMode="auto">
          <a:xfrm>
            <a:off x="9647886" y="3888450"/>
            <a:ext cx="0" cy="308032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74" name="Rectangle 82"/>
          <p:cNvSpPr>
            <a:spLocks noChangeArrowheads="1"/>
          </p:cNvSpPr>
          <p:nvPr/>
        </p:nvSpPr>
        <p:spPr bwMode="auto">
          <a:xfrm>
            <a:off x="2942860" y="4444692"/>
            <a:ext cx="714269" cy="5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T0</a:t>
            </a:r>
          </a:p>
        </p:txBody>
      </p:sp>
      <p:sp>
        <p:nvSpPr>
          <p:cNvPr id="85075" name="Rectangle 83"/>
          <p:cNvSpPr>
            <a:spLocks noChangeArrowheads="1"/>
          </p:cNvSpPr>
          <p:nvPr/>
        </p:nvSpPr>
        <p:spPr bwMode="auto">
          <a:xfrm>
            <a:off x="2962116" y="4958954"/>
            <a:ext cx="714269" cy="5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T1</a:t>
            </a:r>
          </a:p>
        </p:txBody>
      </p:sp>
      <p:sp>
        <p:nvSpPr>
          <p:cNvPr id="85076" name="Rectangle 84"/>
          <p:cNvSpPr>
            <a:spLocks noChangeArrowheads="1"/>
          </p:cNvSpPr>
          <p:nvPr/>
        </p:nvSpPr>
        <p:spPr bwMode="auto">
          <a:xfrm>
            <a:off x="2977873" y="5434733"/>
            <a:ext cx="714269" cy="5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T2</a:t>
            </a:r>
          </a:p>
        </p:txBody>
      </p:sp>
      <p:sp>
        <p:nvSpPr>
          <p:cNvPr id="85077" name="Rectangle 85"/>
          <p:cNvSpPr>
            <a:spLocks noChangeArrowheads="1"/>
          </p:cNvSpPr>
          <p:nvPr/>
        </p:nvSpPr>
        <p:spPr bwMode="auto">
          <a:xfrm>
            <a:off x="2977873" y="5989226"/>
            <a:ext cx="714269" cy="50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T3</a:t>
            </a:r>
          </a:p>
        </p:txBody>
      </p:sp>
      <p:sp>
        <p:nvSpPr>
          <p:cNvPr id="85078" name="Rectangle 86"/>
          <p:cNvSpPr>
            <a:spLocks noChangeArrowheads="1"/>
          </p:cNvSpPr>
          <p:nvPr/>
        </p:nvSpPr>
        <p:spPr bwMode="auto">
          <a:xfrm>
            <a:off x="2977873" y="6466755"/>
            <a:ext cx="714269" cy="5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T4</a:t>
            </a:r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9663642" y="4449938"/>
            <a:ext cx="336127" cy="2468106"/>
            <a:chOff x="5520" y="2544"/>
            <a:chExt cx="192" cy="1411"/>
          </a:xfrm>
        </p:grpSpPr>
        <p:sp>
          <p:nvSpPr>
            <p:cNvPr id="85080" name="Text Box 88"/>
            <p:cNvSpPr txBox="1">
              <a:spLocks noChangeArrowheads="1"/>
            </p:cNvSpPr>
            <p:nvPr/>
          </p:nvSpPr>
          <p:spPr bwMode="auto">
            <a:xfrm>
              <a:off x="5520" y="2544"/>
              <a:ext cx="192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5081" name="Text Box 89"/>
            <p:cNvSpPr txBox="1">
              <a:spLocks noChangeArrowheads="1"/>
            </p:cNvSpPr>
            <p:nvPr/>
          </p:nvSpPr>
          <p:spPr bwMode="auto">
            <a:xfrm>
              <a:off x="5520" y="2880"/>
              <a:ext cx="192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5082" name="Text Box 90"/>
            <p:cNvSpPr txBox="1">
              <a:spLocks noChangeArrowheads="1"/>
            </p:cNvSpPr>
            <p:nvPr/>
          </p:nvSpPr>
          <p:spPr bwMode="auto">
            <a:xfrm>
              <a:off x="5520" y="3168"/>
              <a:ext cx="192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5083" name="Text Box 91"/>
            <p:cNvSpPr txBox="1">
              <a:spLocks noChangeArrowheads="1"/>
            </p:cNvSpPr>
            <p:nvPr/>
          </p:nvSpPr>
          <p:spPr bwMode="auto">
            <a:xfrm>
              <a:off x="5520" y="3456"/>
              <a:ext cx="192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5084" name="Text Box 92"/>
            <p:cNvSpPr txBox="1">
              <a:spLocks noChangeArrowheads="1"/>
            </p:cNvSpPr>
            <p:nvPr/>
          </p:nvSpPr>
          <p:spPr bwMode="auto">
            <a:xfrm>
              <a:off x="5520" y="3744"/>
              <a:ext cx="192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0" y="425054"/>
            <a:ext cx="9756808" cy="3208013"/>
            <a:chOff x="0" y="243"/>
            <a:chExt cx="5760" cy="1834"/>
          </a:xfrm>
        </p:grpSpPr>
        <p:sp>
          <p:nvSpPr>
            <p:cNvPr id="85029" name="Text Box 37"/>
            <p:cNvSpPr txBox="1">
              <a:spLocks noChangeArrowheads="1"/>
            </p:cNvSpPr>
            <p:nvPr/>
          </p:nvSpPr>
          <p:spPr bwMode="auto">
            <a:xfrm>
              <a:off x="1882" y="1759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85033" name="Text Box 41"/>
            <p:cNvSpPr txBox="1">
              <a:spLocks noChangeArrowheads="1"/>
            </p:cNvSpPr>
            <p:nvPr/>
          </p:nvSpPr>
          <p:spPr bwMode="auto">
            <a:xfrm>
              <a:off x="1810" y="243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grpSp>
          <p:nvGrpSpPr>
            <p:cNvPr id="9" name="Group 43"/>
            <p:cNvGrpSpPr>
              <a:grpSpLocks/>
            </p:cNvGrpSpPr>
            <p:nvPr/>
          </p:nvGrpSpPr>
          <p:grpSpPr bwMode="auto">
            <a:xfrm>
              <a:off x="430" y="1182"/>
              <a:ext cx="3102" cy="895"/>
              <a:chOff x="431" y="1888"/>
              <a:chExt cx="3102" cy="1505"/>
            </a:xfrm>
          </p:grpSpPr>
          <p:sp>
            <p:nvSpPr>
              <p:cNvPr id="85036" name="Freeform 44"/>
              <p:cNvSpPr>
                <a:spLocks/>
              </p:cNvSpPr>
              <p:nvPr/>
            </p:nvSpPr>
            <p:spPr bwMode="auto">
              <a:xfrm>
                <a:off x="431" y="1933"/>
                <a:ext cx="3039" cy="146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1633" y="1452"/>
                  </a:cxn>
                  <a:cxn ang="0">
                    <a:pos x="3039" y="0"/>
                  </a:cxn>
                </a:cxnLst>
                <a:rect l="0" t="0" r="r" b="b"/>
                <a:pathLst>
                  <a:path w="3039" h="1460">
                    <a:moveTo>
                      <a:pt x="0" y="46"/>
                    </a:moveTo>
                    <a:cubicBezTo>
                      <a:pt x="563" y="753"/>
                      <a:pt x="1127" y="1460"/>
                      <a:pt x="1633" y="1452"/>
                    </a:cubicBezTo>
                    <a:cubicBezTo>
                      <a:pt x="2139" y="1444"/>
                      <a:pt x="2589" y="722"/>
                      <a:pt x="3039" y="0"/>
                    </a:cubicBezTo>
                  </a:path>
                </a:pathLst>
              </a:custGeom>
              <a:noFill/>
              <a:ln w="508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037" name="Line 45"/>
              <p:cNvSpPr>
                <a:spLocks noChangeShapeType="1"/>
              </p:cNvSpPr>
              <p:nvPr/>
            </p:nvSpPr>
            <p:spPr bwMode="auto">
              <a:xfrm flipV="1">
                <a:off x="3397" y="1888"/>
                <a:ext cx="136" cy="1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5038" name="Oval 46"/>
            <p:cNvSpPr>
              <a:spLocks noChangeArrowheads="1"/>
            </p:cNvSpPr>
            <p:nvPr/>
          </p:nvSpPr>
          <p:spPr bwMode="auto">
            <a:xfrm>
              <a:off x="249" y="994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5039" name="Oval 47"/>
            <p:cNvSpPr>
              <a:spLocks noChangeArrowheads="1"/>
            </p:cNvSpPr>
            <p:nvPr/>
          </p:nvSpPr>
          <p:spPr bwMode="auto">
            <a:xfrm>
              <a:off x="839" y="994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5040" name="Oval 48"/>
            <p:cNvSpPr>
              <a:spLocks noChangeArrowheads="1"/>
            </p:cNvSpPr>
            <p:nvPr/>
          </p:nvSpPr>
          <p:spPr bwMode="auto">
            <a:xfrm>
              <a:off x="1382" y="670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5041" name="Oval 49"/>
            <p:cNvSpPr>
              <a:spLocks noChangeArrowheads="1"/>
            </p:cNvSpPr>
            <p:nvPr/>
          </p:nvSpPr>
          <p:spPr bwMode="auto">
            <a:xfrm>
              <a:off x="1293" y="1291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5042" name="Oval 50"/>
            <p:cNvSpPr>
              <a:spLocks noChangeArrowheads="1"/>
            </p:cNvSpPr>
            <p:nvPr/>
          </p:nvSpPr>
          <p:spPr bwMode="auto">
            <a:xfrm>
              <a:off x="2063" y="1291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5043" name="Oval 51"/>
            <p:cNvSpPr>
              <a:spLocks noChangeArrowheads="1"/>
            </p:cNvSpPr>
            <p:nvPr/>
          </p:nvSpPr>
          <p:spPr bwMode="auto">
            <a:xfrm>
              <a:off x="2063" y="670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5044" name="Oval 52"/>
            <p:cNvSpPr>
              <a:spLocks noChangeArrowheads="1"/>
            </p:cNvSpPr>
            <p:nvPr/>
          </p:nvSpPr>
          <p:spPr bwMode="auto">
            <a:xfrm>
              <a:off x="2652" y="940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85045" name="Oval 53"/>
            <p:cNvSpPr>
              <a:spLocks noChangeArrowheads="1"/>
            </p:cNvSpPr>
            <p:nvPr/>
          </p:nvSpPr>
          <p:spPr bwMode="auto">
            <a:xfrm>
              <a:off x="3287" y="939"/>
              <a:ext cx="409" cy="2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85046" name="Oval 54"/>
            <p:cNvSpPr>
              <a:spLocks noChangeArrowheads="1"/>
            </p:cNvSpPr>
            <p:nvPr/>
          </p:nvSpPr>
          <p:spPr bwMode="auto">
            <a:xfrm>
              <a:off x="3968" y="940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85047" name="Oval 55"/>
            <p:cNvSpPr>
              <a:spLocks noChangeArrowheads="1"/>
            </p:cNvSpPr>
            <p:nvPr/>
          </p:nvSpPr>
          <p:spPr bwMode="auto">
            <a:xfrm>
              <a:off x="4603" y="939"/>
              <a:ext cx="409" cy="2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85048" name="Line 56"/>
            <p:cNvSpPr>
              <a:spLocks noChangeShapeType="1"/>
            </p:cNvSpPr>
            <p:nvPr/>
          </p:nvSpPr>
          <p:spPr bwMode="auto">
            <a:xfrm>
              <a:off x="5012" y="1074"/>
              <a:ext cx="1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49" name="Line 57"/>
            <p:cNvSpPr>
              <a:spLocks noChangeShapeType="1"/>
            </p:cNvSpPr>
            <p:nvPr/>
          </p:nvSpPr>
          <p:spPr bwMode="auto">
            <a:xfrm>
              <a:off x="4395" y="1074"/>
              <a:ext cx="18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3714" y="1074"/>
              <a:ext cx="22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1" name="Line 59"/>
            <p:cNvSpPr>
              <a:spLocks noChangeShapeType="1"/>
            </p:cNvSpPr>
            <p:nvPr/>
          </p:nvSpPr>
          <p:spPr bwMode="auto">
            <a:xfrm>
              <a:off x="3071" y="1074"/>
              <a:ext cx="2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2" name="Line 60"/>
            <p:cNvSpPr>
              <a:spLocks noChangeShapeType="1"/>
            </p:cNvSpPr>
            <p:nvPr/>
          </p:nvSpPr>
          <p:spPr bwMode="auto">
            <a:xfrm>
              <a:off x="675" y="1128"/>
              <a:ext cx="16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3" name="Line 61"/>
            <p:cNvSpPr>
              <a:spLocks noChangeShapeType="1"/>
            </p:cNvSpPr>
            <p:nvPr/>
          </p:nvSpPr>
          <p:spPr bwMode="auto">
            <a:xfrm>
              <a:off x="1701" y="1425"/>
              <a:ext cx="36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4" name="Line 62"/>
            <p:cNvSpPr>
              <a:spLocks noChangeShapeType="1"/>
            </p:cNvSpPr>
            <p:nvPr/>
          </p:nvSpPr>
          <p:spPr bwMode="auto">
            <a:xfrm>
              <a:off x="1791" y="805"/>
              <a:ext cx="27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5" name="Line 63"/>
            <p:cNvSpPr>
              <a:spLocks noChangeShapeType="1"/>
            </p:cNvSpPr>
            <p:nvPr/>
          </p:nvSpPr>
          <p:spPr bwMode="auto">
            <a:xfrm flipV="1">
              <a:off x="1202" y="886"/>
              <a:ext cx="227" cy="1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6" name="Line 64"/>
            <p:cNvSpPr>
              <a:spLocks noChangeShapeType="1"/>
            </p:cNvSpPr>
            <p:nvPr/>
          </p:nvSpPr>
          <p:spPr bwMode="auto">
            <a:xfrm>
              <a:off x="1202" y="1210"/>
              <a:ext cx="136" cy="13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7" name="Line 65"/>
            <p:cNvSpPr>
              <a:spLocks noChangeShapeType="1"/>
            </p:cNvSpPr>
            <p:nvPr/>
          </p:nvSpPr>
          <p:spPr bwMode="auto">
            <a:xfrm>
              <a:off x="2462" y="864"/>
              <a:ext cx="227" cy="10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8" name="Line 66"/>
            <p:cNvSpPr>
              <a:spLocks noChangeShapeType="1"/>
            </p:cNvSpPr>
            <p:nvPr/>
          </p:nvSpPr>
          <p:spPr bwMode="auto">
            <a:xfrm flipV="1">
              <a:off x="2435" y="1173"/>
              <a:ext cx="317" cy="1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oup 67"/>
            <p:cNvGrpSpPr>
              <a:grpSpLocks/>
            </p:cNvGrpSpPr>
            <p:nvPr/>
          </p:nvGrpSpPr>
          <p:grpSpPr bwMode="auto">
            <a:xfrm>
              <a:off x="1020" y="319"/>
              <a:ext cx="1905" cy="674"/>
              <a:chOff x="1020" y="436"/>
              <a:chExt cx="1905" cy="1134"/>
            </a:xfrm>
          </p:grpSpPr>
          <p:sp>
            <p:nvSpPr>
              <p:cNvPr id="85060" name="Freeform 68"/>
              <p:cNvSpPr>
                <a:spLocks/>
              </p:cNvSpPr>
              <p:nvPr/>
            </p:nvSpPr>
            <p:spPr bwMode="auto">
              <a:xfrm>
                <a:off x="1020" y="436"/>
                <a:ext cx="1905" cy="1134"/>
              </a:xfrm>
              <a:custGeom>
                <a:avLst/>
                <a:gdLst/>
                <a:ahLst/>
                <a:cxnLst>
                  <a:cxn ang="0">
                    <a:pos x="1905" y="1195"/>
                  </a:cxn>
                  <a:cxn ang="0">
                    <a:pos x="953" y="15"/>
                  </a:cxn>
                  <a:cxn ang="0">
                    <a:pos x="0" y="1285"/>
                  </a:cxn>
                </a:cxnLst>
                <a:rect l="0" t="0" r="r" b="b"/>
                <a:pathLst>
                  <a:path w="1905" h="1285">
                    <a:moveTo>
                      <a:pt x="1905" y="1195"/>
                    </a:moveTo>
                    <a:cubicBezTo>
                      <a:pt x="1587" y="597"/>
                      <a:pt x="1270" y="0"/>
                      <a:pt x="953" y="15"/>
                    </a:cubicBezTo>
                    <a:cubicBezTo>
                      <a:pt x="636" y="30"/>
                      <a:pt x="159" y="1073"/>
                      <a:pt x="0" y="1285"/>
                    </a:cubicBezTo>
                  </a:path>
                </a:pathLst>
              </a:custGeom>
              <a:noFill/>
              <a:ln w="508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061" name="Line 69"/>
              <p:cNvSpPr>
                <a:spLocks noChangeShapeType="1"/>
              </p:cNvSpPr>
              <p:nvPr/>
            </p:nvSpPr>
            <p:spPr bwMode="auto">
              <a:xfrm flipH="1">
                <a:off x="1030" y="1480"/>
                <a:ext cx="45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5062" name="Text Box 70"/>
            <p:cNvSpPr txBox="1">
              <a:spLocks noChangeArrowheads="1"/>
            </p:cNvSpPr>
            <p:nvPr/>
          </p:nvSpPr>
          <p:spPr bwMode="auto">
            <a:xfrm>
              <a:off x="1773" y="455"/>
              <a:ext cx="227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5063" name="Text Box 71"/>
            <p:cNvSpPr txBox="1">
              <a:spLocks noChangeArrowheads="1"/>
            </p:cNvSpPr>
            <p:nvPr/>
          </p:nvSpPr>
          <p:spPr bwMode="auto">
            <a:xfrm>
              <a:off x="1746" y="1378"/>
              <a:ext cx="272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5064" name="Text Box 72"/>
            <p:cNvSpPr txBox="1">
              <a:spLocks noChangeArrowheads="1"/>
            </p:cNvSpPr>
            <p:nvPr/>
          </p:nvSpPr>
          <p:spPr bwMode="auto">
            <a:xfrm>
              <a:off x="3678" y="729"/>
              <a:ext cx="227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5065" name="Text Box 73"/>
            <p:cNvSpPr txBox="1">
              <a:spLocks noChangeArrowheads="1"/>
            </p:cNvSpPr>
            <p:nvPr/>
          </p:nvSpPr>
          <p:spPr bwMode="auto">
            <a:xfrm>
              <a:off x="4359" y="724"/>
              <a:ext cx="272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5066" name="Text Box 74"/>
            <p:cNvSpPr txBox="1">
              <a:spLocks noChangeArrowheads="1"/>
            </p:cNvSpPr>
            <p:nvPr/>
          </p:nvSpPr>
          <p:spPr bwMode="auto">
            <a:xfrm>
              <a:off x="4931" y="723"/>
              <a:ext cx="272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5067" name="Text Box 75"/>
            <p:cNvSpPr txBox="1">
              <a:spLocks noChangeArrowheads="1"/>
            </p:cNvSpPr>
            <p:nvPr/>
          </p:nvSpPr>
          <p:spPr bwMode="auto">
            <a:xfrm>
              <a:off x="566" y="785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85068" name="Text Box 76"/>
            <p:cNvSpPr txBox="1">
              <a:spLocks noChangeArrowheads="1"/>
            </p:cNvSpPr>
            <p:nvPr/>
          </p:nvSpPr>
          <p:spPr bwMode="auto">
            <a:xfrm>
              <a:off x="1140" y="717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85069" name="Text Box 77"/>
            <p:cNvSpPr txBox="1">
              <a:spLocks noChangeArrowheads="1"/>
            </p:cNvSpPr>
            <p:nvPr/>
          </p:nvSpPr>
          <p:spPr bwMode="auto">
            <a:xfrm>
              <a:off x="965" y="1129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85070" name="Text Box 78"/>
            <p:cNvSpPr txBox="1">
              <a:spLocks noChangeArrowheads="1"/>
            </p:cNvSpPr>
            <p:nvPr/>
          </p:nvSpPr>
          <p:spPr bwMode="auto">
            <a:xfrm>
              <a:off x="2436" y="615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85071" name="Text Box 79"/>
            <p:cNvSpPr txBox="1">
              <a:spLocks noChangeArrowheads="1"/>
            </p:cNvSpPr>
            <p:nvPr/>
          </p:nvSpPr>
          <p:spPr bwMode="auto">
            <a:xfrm>
              <a:off x="2426" y="1210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85072" name="Text Box 80"/>
            <p:cNvSpPr txBox="1">
              <a:spLocks noChangeArrowheads="1"/>
            </p:cNvSpPr>
            <p:nvPr/>
          </p:nvSpPr>
          <p:spPr bwMode="auto">
            <a:xfrm>
              <a:off x="2962" y="729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85073" name="AutoShape 81"/>
            <p:cNvSpPr>
              <a:spLocks noChangeArrowheads="1"/>
            </p:cNvSpPr>
            <p:nvPr/>
          </p:nvSpPr>
          <p:spPr bwMode="auto">
            <a:xfrm>
              <a:off x="0" y="1083"/>
              <a:ext cx="249" cy="81"/>
            </a:xfrm>
            <a:prstGeom prst="rightArrow">
              <a:avLst>
                <a:gd name="adj1" fmla="val 50000"/>
                <a:gd name="adj2" fmla="val 76852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85" name="Oval 93"/>
            <p:cNvSpPr>
              <a:spLocks noChangeArrowheads="1"/>
            </p:cNvSpPr>
            <p:nvPr/>
          </p:nvSpPr>
          <p:spPr bwMode="auto">
            <a:xfrm>
              <a:off x="5149" y="912"/>
              <a:ext cx="611" cy="35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86" name="Oval 94"/>
            <p:cNvSpPr>
              <a:spLocks noChangeArrowheads="1"/>
            </p:cNvSpPr>
            <p:nvPr/>
          </p:nvSpPr>
          <p:spPr bwMode="auto">
            <a:xfrm>
              <a:off x="5248" y="966"/>
              <a:ext cx="409" cy="242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>
            <a:off x="433388" y="6442546"/>
            <a:ext cx="9211971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 Box 2">
            <a:extLst>
              <a:ext uri="{FF2B5EF4-FFF2-40B4-BE49-F238E27FC236}">
                <a16:creationId xmlns:a16="http://schemas.microsoft.com/office/drawing/2014/main" id="{BCFE03FF-CB5E-4DD7-B3FA-345C54E65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2" y="36563"/>
            <a:ext cx="7554687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latin typeface="Sitka Text" panose="02000505000000020004" pitchFamily="2" charset="0"/>
                <a:cs typeface="Times New Roman" pitchFamily="18" charset="0"/>
              </a:rPr>
              <a:t>if I={0},the </a:t>
            </a:r>
            <a:r>
              <a:rPr lang="en-US" altLang="zh-CN" sz="2400" b="1" dirty="0" err="1">
                <a:latin typeface="Sitka Text" panose="02000505000000020004" pitchFamily="2" charset="0"/>
                <a:cs typeface="Times New Roman" pitchFamily="18" charset="0"/>
              </a:rPr>
              <a:t>ε_closure</a:t>
            </a:r>
            <a:r>
              <a:rPr lang="en-US" altLang="zh-CN" sz="2400" b="1" dirty="0">
                <a:latin typeface="Sitka Text" panose="02000505000000020004" pitchFamily="2" charset="0"/>
                <a:cs typeface="Times New Roman" pitchFamily="18" charset="0"/>
              </a:rPr>
              <a:t>( I )={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,1,2,4,7</a:t>
            </a:r>
            <a:r>
              <a:rPr lang="en-US" altLang="zh-CN" sz="2400" b="1" dirty="0">
                <a:latin typeface="Sitka Text" panose="02000505000000020004" pitchFamily="2" charset="0"/>
                <a:cs typeface="Times New Roman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02361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8" grpId="0" autoUpdateAnimBg="0"/>
      <p:bldP spid="85002" grpId="0" autoUpdateAnimBg="0"/>
      <p:bldP spid="85006" grpId="0" autoUpdateAnimBg="0"/>
      <p:bldP spid="85010" grpId="0" autoUpdateAnimBg="0"/>
      <p:bldP spid="85074" grpId="0" autoUpdateAnimBg="0"/>
      <p:bldP spid="85075" grpId="0" autoUpdateAnimBg="0"/>
      <p:bldP spid="85076" grpId="0" autoUpdateAnimBg="0"/>
      <p:bldP spid="85077" grpId="0" autoUpdateAnimBg="0"/>
      <p:bldP spid="8507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96602" y="3694289"/>
            <a:ext cx="4446676" cy="4026635"/>
            <a:chOff x="2290" y="1808"/>
            <a:chExt cx="2540" cy="230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290" y="1808"/>
              <a:ext cx="2540" cy="2302"/>
              <a:chOff x="2290" y="391"/>
              <a:chExt cx="2994" cy="3016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4673" y="2050"/>
                <a:ext cx="611" cy="590"/>
                <a:chOff x="5149" y="1125"/>
                <a:chExt cx="611" cy="590"/>
              </a:xfrm>
            </p:grpSpPr>
            <p:sp>
              <p:nvSpPr>
                <p:cNvPr id="86021" name="Oval 5"/>
                <p:cNvSpPr>
                  <a:spLocks noChangeArrowheads="1"/>
                </p:cNvSpPr>
                <p:nvPr/>
              </p:nvSpPr>
              <p:spPr bwMode="auto">
                <a:xfrm>
                  <a:off x="5149" y="1125"/>
                  <a:ext cx="611" cy="59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6022" name="Oval 6"/>
                <p:cNvSpPr>
                  <a:spLocks noChangeArrowheads="1"/>
                </p:cNvSpPr>
                <p:nvPr/>
              </p:nvSpPr>
              <p:spPr bwMode="auto">
                <a:xfrm>
                  <a:off x="5248" y="1207"/>
                  <a:ext cx="409" cy="408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zh-CN" altLang="en-US" sz="3100">
                      <a:solidFill>
                        <a:schemeClr val="bg2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86023" name="Oval 7"/>
              <p:cNvSpPr>
                <a:spLocks noChangeArrowheads="1"/>
              </p:cNvSpPr>
              <p:nvPr/>
            </p:nvSpPr>
            <p:spPr bwMode="auto">
              <a:xfrm>
                <a:off x="2539" y="1642"/>
                <a:ext cx="409" cy="40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3100">
                    <a:solidFill>
                      <a:schemeClr val="bg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6024" name="Line 8"/>
              <p:cNvSpPr>
                <a:spLocks noChangeShapeType="1"/>
              </p:cNvSpPr>
              <p:nvPr/>
            </p:nvSpPr>
            <p:spPr bwMode="auto">
              <a:xfrm flipV="1">
                <a:off x="2907" y="1324"/>
                <a:ext cx="699" cy="40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25" name="Text Box 9"/>
              <p:cNvSpPr txBox="1">
                <a:spLocks noChangeArrowheads="1"/>
              </p:cNvSpPr>
              <p:nvPr/>
            </p:nvSpPr>
            <p:spPr bwMode="auto">
              <a:xfrm>
                <a:off x="4286" y="751"/>
                <a:ext cx="272" cy="47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86026" name="AutoShape 10"/>
              <p:cNvSpPr>
                <a:spLocks noChangeArrowheads="1"/>
              </p:cNvSpPr>
              <p:nvPr/>
            </p:nvSpPr>
            <p:spPr bwMode="auto">
              <a:xfrm>
                <a:off x="2290" y="1797"/>
                <a:ext cx="249" cy="136"/>
              </a:xfrm>
              <a:prstGeom prst="rightArrow">
                <a:avLst>
                  <a:gd name="adj1" fmla="val 50000"/>
                  <a:gd name="adj2" fmla="val 45772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27" name="Oval 11"/>
              <p:cNvSpPr>
                <a:spLocks noChangeArrowheads="1"/>
              </p:cNvSpPr>
              <p:nvPr/>
            </p:nvSpPr>
            <p:spPr bwMode="auto">
              <a:xfrm>
                <a:off x="3650" y="2141"/>
                <a:ext cx="409" cy="40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3100">
                    <a:solidFill>
                      <a:schemeClr val="bg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6028" name="Oval 12"/>
              <p:cNvSpPr>
                <a:spLocks noChangeArrowheads="1"/>
              </p:cNvSpPr>
              <p:nvPr/>
            </p:nvSpPr>
            <p:spPr bwMode="auto">
              <a:xfrm>
                <a:off x="3605" y="1007"/>
                <a:ext cx="409" cy="40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3100">
                    <a:solidFill>
                      <a:schemeClr val="bg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6029" name="Oval 13"/>
              <p:cNvSpPr>
                <a:spLocks noChangeArrowheads="1"/>
              </p:cNvSpPr>
              <p:nvPr/>
            </p:nvSpPr>
            <p:spPr bwMode="auto">
              <a:xfrm>
                <a:off x="4784" y="1007"/>
                <a:ext cx="409" cy="40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3100">
                    <a:solidFill>
                      <a:schemeClr val="bg2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86030" name="Line 14"/>
              <p:cNvSpPr>
                <a:spLocks noChangeShapeType="1"/>
              </p:cNvSpPr>
              <p:nvPr/>
            </p:nvSpPr>
            <p:spPr bwMode="auto">
              <a:xfrm>
                <a:off x="2923" y="1946"/>
                <a:ext cx="728" cy="33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31" name="Line 15"/>
              <p:cNvSpPr>
                <a:spLocks noChangeShapeType="1"/>
              </p:cNvSpPr>
              <p:nvPr/>
            </p:nvSpPr>
            <p:spPr bwMode="auto">
              <a:xfrm flipV="1">
                <a:off x="4003" y="1111"/>
                <a:ext cx="790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32" name="Line 16"/>
              <p:cNvSpPr>
                <a:spLocks noChangeShapeType="1"/>
              </p:cNvSpPr>
              <p:nvPr/>
            </p:nvSpPr>
            <p:spPr bwMode="auto">
              <a:xfrm flipH="1" flipV="1">
                <a:off x="3960" y="1346"/>
                <a:ext cx="849" cy="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33" name="Line 17"/>
              <p:cNvSpPr>
                <a:spLocks noChangeShapeType="1"/>
              </p:cNvSpPr>
              <p:nvPr/>
            </p:nvSpPr>
            <p:spPr bwMode="auto">
              <a:xfrm flipH="1" flipV="1">
                <a:off x="4046" y="2397"/>
                <a:ext cx="619" cy="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34" name="Line 18"/>
              <p:cNvSpPr>
                <a:spLocks noChangeShapeType="1"/>
              </p:cNvSpPr>
              <p:nvPr/>
            </p:nvSpPr>
            <p:spPr bwMode="auto">
              <a:xfrm flipH="1">
                <a:off x="5001" y="1415"/>
                <a:ext cx="24" cy="6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35" name="Line 19"/>
              <p:cNvSpPr>
                <a:spLocks noChangeShapeType="1"/>
              </p:cNvSpPr>
              <p:nvPr/>
            </p:nvSpPr>
            <p:spPr bwMode="auto">
              <a:xfrm flipH="1" flipV="1">
                <a:off x="3894" y="1431"/>
                <a:ext cx="862" cy="68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36" name="Line 20"/>
              <p:cNvSpPr>
                <a:spLocks noChangeShapeType="1"/>
              </p:cNvSpPr>
              <p:nvPr/>
            </p:nvSpPr>
            <p:spPr bwMode="auto">
              <a:xfrm flipV="1">
                <a:off x="3825" y="1437"/>
                <a:ext cx="8" cy="6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37" name="Text Box 21"/>
              <p:cNvSpPr txBox="1">
                <a:spLocks noChangeArrowheads="1"/>
              </p:cNvSpPr>
              <p:nvPr/>
            </p:nvSpPr>
            <p:spPr bwMode="auto">
              <a:xfrm>
                <a:off x="5012" y="1505"/>
                <a:ext cx="272" cy="47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86038" name="Text Box 22"/>
              <p:cNvSpPr txBox="1">
                <a:spLocks noChangeArrowheads="1"/>
              </p:cNvSpPr>
              <p:nvPr/>
            </p:nvSpPr>
            <p:spPr bwMode="auto">
              <a:xfrm>
                <a:off x="4286" y="2365"/>
                <a:ext cx="272" cy="47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86039" name="Text Box 23"/>
              <p:cNvSpPr txBox="1">
                <a:spLocks noChangeArrowheads="1"/>
              </p:cNvSpPr>
              <p:nvPr/>
            </p:nvSpPr>
            <p:spPr bwMode="auto">
              <a:xfrm>
                <a:off x="4422" y="1549"/>
                <a:ext cx="271" cy="47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86040" name="Text Box 24"/>
              <p:cNvSpPr txBox="1">
                <a:spLocks noChangeArrowheads="1"/>
              </p:cNvSpPr>
              <p:nvPr/>
            </p:nvSpPr>
            <p:spPr bwMode="auto">
              <a:xfrm>
                <a:off x="3878" y="1687"/>
                <a:ext cx="272" cy="47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86041" name="Text Box 25"/>
              <p:cNvSpPr txBox="1">
                <a:spLocks noChangeArrowheads="1"/>
              </p:cNvSpPr>
              <p:nvPr/>
            </p:nvSpPr>
            <p:spPr bwMode="auto">
              <a:xfrm>
                <a:off x="3016" y="1233"/>
                <a:ext cx="272" cy="47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86042" name="Text Box 26"/>
              <p:cNvSpPr txBox="1">
                <a:spLocks noChangeArrowheads="1"/>
              </p:cNvSpPr>
              <p:nvPr/>
            </p:nvSpPr>
            <p:spPr bwMode="auto">
              <a:xfrm>
                <a:off x="3061" y="2005"/>
                <a:ext cx="272" cy="47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3651" y="709"/>
                <a:ext cx="329" cy="362"/>
                <a:chOff x="3651" y="709"/>
                <a:chExt cx="329" cy="362"/>
              </a:xfrm>
            </p:grpSpPr>
            <p:sp>
              <p:nvSpPr>
                <p:cNvPr id="86044" name="Freeform 28"/>
                <p:cNvSpPr>
                  <a:spLocks/>
                </p:cNvSpPr>
                <p:nvPr/>
              </p:nvSpPr>
              <p:spPr bwMode="auto">
                <a:xfrm>
                  <a:off x="3651" y="709"/>
                  <a:ext cx="318" cy="362"/>
                </a:xfrm>
                <a:custGeom>
                  <a:avLst/>
                  <a:gdLst/>
                  <a:ahLst/>
                  <a:cxnLst>
                    <a:cxn ang="0">
                      <a:pos x="0" y="362"/>
                    </a:cxn>
                    <a:cxn ang="0">
                      <a:pos x="136" y="0"/>
                    </a:cxn>
                    <a:cxn ang="0">
                      <a:pos x="318" y="362"/>
                    </a:cxn>
                  </a:cxnLst>
                  <a:rect l="0" t="0" r="r" b="b"/>
                  <a:pathLst>
                    <a:path w="318" h="362">
                      <a:moveTo>
                        <a:pt x="0" y="362"/>
                      </a:moveTo>
                      <a:cubicBezTo>
                        <a:pt x="41" y="181"/>
                        <a:pt x="83" y="0"/>
                        <a:pt x="136" y="0"/>
                      </a:cubicBezTo>
                      <a:cubicBezTo>
                        <a:pt x="189" y="0"/>
                        <a:pt x="288" y="309"/>
                        <a:pt x="318" y="362"/>
                      </a:cubicBezTo>
                    </a:path>
                  </a:pathLst>
                </a:custGeom>
                <a:noFill/>
                <a:ln w="508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6045" name="Line 29"/>
                <p:cNvSpPr>
                  <a:spLocks noChangeShapeType="1"/>
                </p:cNvSpPr>
                <p:nvPr/>
              </p:nvSpPr>
              <p:spPr bwMode="auto">
                <a:xfrm>
                  <a:off x="3889" y="919"/>
                  <a:ext cx="91" cy="1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6046" name="Text Box 30"/>
              <p:cNvSpPr txBox="1">
                <a:spLocks noChangeArrowheads="1"/>
              </p:cNvSpPr>
              <p:nvPr/>
            </p:nvSpPr>
            <p:spPr bwMode="auto">
              <a:xfrm>
                <a:off x="3651" y="391"/>
                <a:ext cx="272" cy="47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3696" y="2523"/>
                <a:ext cx="273" cy="408"/>
                <a:chOff x="3696" y="2523"/>
                <a:chExt cx="273" cy="408"/>
              </a:xfrm>
            </p:grpSpPr>
            <p:sp>
              <p:nvSpPr>
                <p:cNvPr id="86048" name="Freeform 32"/>
                <p:cNvSpPr>
                  <a:spLocks/>
                </p:cNvSpPr>
                <p:nvPr/>
              </p:nvSpPr>
              <p:spPr bwMode="auto">
                <a:xfrm>
                  <a:off x="3696" y="2523"/>
                  <a:ext cx="273" cy="40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7" y="408"/>
                    </a:cxn>
                    <a:cxn ang="0">
                      <a:pos x="273" y="0"/>
                    </a:cxn>
                  </a:cxnLst>
                  <a:rect l="0" t="0" r="r" b="b"/>
                  <a:pathLst>
                    <a:path w="273" h="408">
                      <a:moveTo>
                        <a:pt x="0" y="0"/>
                      </a:moveTo>
                      <a:cubicBezTo>
                        <a:pt x="46" y="204"/>
                        <a:pt x="92" y="408"/>
                        <a:pt x="137" y="408"/>
                      </a:cubicBezTo>
                      <a:cubicBezTo>
                        <a:pt x="182" y="408"/>
                        <a:pt x="250" y="68"/>
                        <a:pt x="273" y="0"/>
                      </a:cubicBezTo>
                    </a:path>
                  </a:pathLst>
                </a:custGeom>
                <a:noFill/>
                <a:ln w="508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604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923" y="2523"/>
                  <a:ext cx="46" cy="1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6050" name="Text Box 34"/>
              <p:cNvSpPr txBox="1">
                <a:spLocks noChangeArrowheads="1"/>
              </p:cNvSpPr>
              <p:nvPr/>
            </p:nvSpPr>
            <p:spPr bwMode="auto">
              <a:xfrm>
                <a:off x="3697" y="2928"/>
                <a:ext cx="272" cy="47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86051" name="Text Box 35"/>
            <p:cNvSpPr txBox="1">
              <a:spLocks noChangeArrowheads="1"/>
            </p:cNvSpPr>
            <p:nvPr/>
          </p:nvSpPr>
          <p:spPr bwMode="auto">
            <a:xfrm>
              <a:off x="3969" y="2432"/>
              <a:ext cx="31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50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86052" name="Text Box 36"/>
          <p:cNvSpPr txBox="1">
            <a:spLocks noChangeArrowheads="1"/>
          </p:cNvSpPr>
          <p:nvPr/>
        </p:nvSpPr>
        <p:spPr bwMode="auto">
          <a:xfrm>
            <a:off x="252095" y="167923"/>
            <a:ext cx="8151072" cy="5788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Rename </a:t>
            </a:r>
            <a:r>
              <a:rPr lang="en-US" altLang="zh-CN" sz="3100" b="1">
                <a:latin typeface="Times New Roman" pitchFamily="18" charset="0"/>
                <a:cs typeface="Times New Roman" pitchFamily="18" charset="0"/>
              </a:rPr>
              <a:t>the states 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3100" b="1" dirty="0" err="1">
                <a:latin typeface="Times New Roman" pitchFamily="18" charset="0"/>
                <a:cs typeface="Times New Roman" pitchFamily="18" charset="0"/>
              </a:rPr>
              <a:t>DFA,we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 get</a:t>
            </a: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183820" y="839611"/>
            <a:ext cx="10068044" cy="3080324"/>
            <a:chOff x="9" y="480"/>
            <a:chExt cx="5751" cy="1761"/>
          </a:xfrm>
        </p:grpSpPr>
        <p:sp>
          <p:nvSpPr>
            <p:cNvPr id="86053" name="Rectangle 37"/>
            <p:cNvSpPr>
              <a:spLocks noChangeArrowheads="1"/>
            </p:cNvSpPr>
            <p:nvPr/>
          </p:nvSpPr>
          <p:spPr bwMode="auto">
            <a:xfrm>
              <a:off x="36" y="798"/>
              <a:ext cx="113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,1, 7,2,4}</a:t>
              </a: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1908" y="1954"/>
              <a:ext cx="3852" cy="287"/>
              <a:chOff x="2148" y="3461"/>
              <a:chExt cx="3363" cy="287"/>
            </a:xfrm>
          </p:grpSpPr>
          <p:sp>
            <p:nvSpPr>
              <p:cNvPr id="86055" name="Rectangle 39"/>
              <p:cNvSpPr>
                <a:spLocks noChangeArrowheads="1"/>
              </p:cNvSpPr>
              <p:nvPr/>
            </p:nvSpPr>
            <p:spPr bwMode="auto">
              <a:xfrm>
                <a:off x="3684" y="3461"/>
                <a:ext cx="182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,6,7,1,2,4}=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T2</a:t>
                </a:r>
              </a:p>
            </p:txBody>
          </p:sp>
          <p:sp>
            <p:nvSpPr>
              <p:cNvPr id="86056" name="Rectangle 40"/>
              <p:cNvSpPr>
                <a:spLocks noChangeArrowheads="1"/>
              </p:cNvSpPr>
              <p:nvPr/>
            </p:nvSpPr>
            <p:spPr bwMode="auto">
              <a:xfrm>
                <a:off x="2148" y="3461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8,3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,6,7,1,2,4}=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T1</a:t>
                </a:r>
              </a:p>
            </p:txBody>
          </p:sp>
        </p:grpSp>
        <p:sp>
          <p:nvSpPr>
            <p:cNvPr id="86057" name="Rectangle 41"/>
            <p:cNvSpPr>
              <a:spLocks noChangeArrowheads="1"/>
            </p:cNvSpPr>
            <p:nvPr/>
          </p:nvSpPr>
          <p:spPr bwMode="auto">
            <a:xfrm>
              <a:off x="9" y="1954"/>
              <a:ext cx="149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{10,5,6,7,1,2,4}</a:t>
              </a:r>
            </a:p>
          </p:txBody>
        </p: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1908" y="1667"/>
              <a:ext cx="3852" cy="287"/>
              <a:chOff x="2148" y="3174"/>
              <a:chExt cx="3363" cy="287"/>
            </a:xfrm>
          </p:grpSpPr>
          <p:sp>
            <p:nvSpPr>
              <p:cNvPr id="86059" name="Rectangle 43"/>
              <p:cNvSpPr>
                <a:spLocks noChangeArrowheads="1"/>
              </p:cNvSpPr>
              <p:nvPr/>
            </p:nvSpPr>
            <p:spPr bwMode="auto">
              <a:xfrm>
                <a:off x="3684" y="3174"/>
                <a:ext cx="182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10,5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</a:t>
                </a:r>
              </a:p>
            </p:txBody>
          </p:sp>
          <p:sp>
            <p:nvSpPr>
              <p:cNvPr id="86060" name="Rectangle 44"/>
              <p:cNvSpPr>
                <a:spLocks noChangeArrowheads="1"/>
              </p:cNvSpPr>
              <p:nvPr/>
            </p:nvSpPr>
            <p:spPr bwMode="auto">
              <a:xfrm>
                <a:off x="2148" y="3174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8,3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,6,7,1,2,4}=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T1</a:t>
                </a:r>
              </a:p>
            </p:txBody>
          </p:sp>
        </p:grpSp>
        <p:sp>
          <p:nvSpPr>
            <p:cNvPr id="86061" name="Rectangle 45"/>
            <p:cNvSpPr>
              <a:spLocks noChangeArrowheads="1"/>
            </p:cNvSpPr>
            <p:nvPr/>
          </p:nvSpPr>
          <p:spPr bwMode="auto">
            <a:xfrm>
              <a:off x="9" y="1667"/>
              <a:ext cx="131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{9,5,6,7,1,2,4}</a:t>
              </a:r>
            </a:p>
          </p:txBody>
        </p:sp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1908" y="1380"/>
              <a:ext cx="3852" cy="287"/>
              <a:chOff x="2148" y="2887"/>
              <a:chExt cx="3363" cy="287"/>
            </a:xfrm>
          </p:grpSpPr>
          <p:sp>
            <p:nvSpPr>
              <p:cNvPr id="86063" name="Rectangle 47"/>
              <p:cNvSpPr>
                <a:spLocks noChangeArrowheads="1"/>
              </p:cNvSpPr>
              <p:nvPr/>
            </p:nvSpPr>
            <p:spPr bwMode="auto">
              <a:xfrm>
                <a:off x="3684" y="2887"/>
                <a:ext cx="182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 1,2,4}=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T2</a:t>
                </a:r>
              </a:p>
            </p:txBody>
          </p:sp>
          <p:sp>
            <p:nvSpPr>
              <p:cNvPr id="86064" name="Rectangle 48"/>
              <p:cNvSpPr>
                <a:spLocks noChangeArrowheads="1"/>
              </p:cNvSpPr>
              <p:nvPr/>
            </p:nvSpPr>
            <p:spPr bwMode="auto">
              <a:xfrm>
                <a:off x="2148" y="2887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8,3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,6,7,1,2,4}=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T1</a:t>
                </a:r>
              </a:p>
            </p:txBody>
          </p:sp>
        </p:grpSp>
        <p:sp>
          <p:nvSpPr>
            <p:cNvPr id="86065" name="Rectangle 49"/>
            <p:cNvSpPr>
              <a:spLocks noChangeArrowheads="1"/>
            </p:cNvSpPr>
            <p:nvPr/>
          </p:nvSpPr>
          <p:spPr bwMode="auto">
            <a:xfrm>
              <a:off x="9" y="1380"/>
              <a:ext cx="122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{5,6,7,1,2,4}</a:t>
              </a:r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1908" y="1093"/>
              <a:ext cx="3852" cy="287"/>
              <a:chOff x="2148" y="2600"/>
              <a:chExt cx="3363" cy="287"/>
            </a:xfrm>
          </p:grpSpPr>
          <p:sp>
            <p:nvSpPr>
              <p:cNvPr id="86067" name="Rectangle 51"/>
              <p:cNvSpPr>
                <a:spLocks noChangeArrowheads="1"/>
              </p:cNvSpPr>
              <p:nvPr/>
            </p:nvSpPr>
            <p:spPr bwMode="auto">
              <a:xfrm>
                <a:off x="3684" y="2600"/>
                <a:ext cx="182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9,5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</a:t>
                </a:r>
              </a:p>
            </p:txBody>
          </p:sp>
          <p:sp>
            <p:nvSpPr>
              <p:cNvPr id="86068" name="Rectangle 52"/>
              <p:cNvSpPr>
                <a:spLocks noChangeArrowheads="1"/>
              </p:cNvSpPr>
              <p:nvPr/>
            </p:nvSpPr>
            <p:spPr bwMode="auto">
              <a:xfrm>
                <a:off x="2148" y="2600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8,3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,6,7,1,2,4}=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T1</a:t>
                </a:r>
              </a:p>
            </p:txBody>
          </p:sp>
        </p:grpSp>
        <p:sp>
          <p:nvSpPr>
            <p:cNvPr id="86069" name="Rectangle 53"/>
            <p:cNvSpPr>
              <a:spLocks noChangeArrowheads="1"/>
            </p:cNvSpPr>
            <p:nvPr/>
          </p:nvSpPr>
          <p:spPr bwMode="auto">
            <a:xfrm>
              <a:off x="9" y="1093"/>
              <a:ext cx="131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{8,3,6,7,1,2,4}</a:t>
              </a:r>
            </a:p>
          </p:txBody>
        </p: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1908" y="806"/>
              <a:ext cx="3804" cy="287"/>
              <a:chOff x="2148" y="2313"/>
              <a:chExt cx="3363" cy="287"/>
            </a:xfrm>
          </p:grpSpPr>
          <p:sp>
            <p:nvSpPr>
              <p:cNvPr id="86071" name="Rectangle 55"/>
              <p:cNvSpPr>
                <a:spLocks noChangeArrowheads="1"/>
              </p:cNvSpPr>
              <p:nvPr/>
            </p:nvSpPr>
            <p:spPr bwMode="auto">
              <a:xfrm>
                <a:off x="3684" y="2313"/>
                <a:ext cx="182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</a:t>
                </a:r>
              </a:p>
            </p:txBody>
          </p:sp>
          <p:sp>
            <p:nvSpPr>
              <p:cNvPr id="86072" name="Rectangle 56"/>
              <p:cNvSpPr>
                <a:spLocks noChangeArrowheads="1"/>
              </p:cNvSpPr>
              <p:nvPr/>
            </p:nvSpPr>
            <p:spPr bwMode="auto">
              <a:xfrm>
                <a:off x="2148" y="2313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8,3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</a:t>
                </a:r>
              </a:p>
            </p:txBody>
          </p:sp>
        </p:grpSp>
        <p:sp>
          <p:nvSpPr>
            <p:cNvPr id="86073" name="Rectangle 57"/>
            <p:cNvSpPr>
              <a:spLocks noChangeArrowheads="1"/>
            </p:cNvSpPr>
            <p:nvPr/>
          </p:nvSpPr>
          <p:spPr bwMode="auto">
            <a:xfrm>
              <a:off x="3444" y="480"/>
              <a:ext cx="182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3100" b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3100" b="1" baseline="-2500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6074" name="Rectangle 58"/>
            <p:cNvSpPr>
              <a:spLocks noChangeArrowheads="1"/>
            </p:cNvSpPr>
            <p:nvPr/>
          </p:nvSpPr>
          <p:spPr bwMode="auto">
            <a:xfrm>
              <a:off x="1908" y="480"/>
              <a:ext cx="15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3100" b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3100" b="1" baseline="-2500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6075" name="Rectangle 59"/>
            <p:cNvSpPr>
              <a:spLocks noChangeArrowheads="1"/>
            </p:cNvSpPr>
            <p:nvPr/>
          </p:nvSpPr>
          <p:spPr bwMode="auto">
            <a:xfrm>
              <a:off x="9" y="480"/>
              <a:ext cx="189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3100" b="1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86076" name="Line 60"/>
            <p:cNvSpPr>
              <a:spLocks noChangeShapeType="1"/>
            </p:cNvSpPr>
            <p:nvPr/>
          </p:nvSpPr>
          <p:spPr bwMode="auto">
            <a:xfrm>
              <a:off x="9" y="480"/>
              <a:ext cx="52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77" name="Line 61"/>
            <p:cNvSpPr>
              <a:spLocks noChangeShapeType="1"/>
            </p:cNvSpPr>
            <p:nvPr/>
          </p:nvSpPr>
          <p:spPr bwMode="auto">
            <a:xfrm>
              <a:off x="9" y="806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78" name="Line 62"/>
            <p:cNvSpPr>
              <a:spLocks noChangeShapeType="1"/>
            </p:cNvSpPr>
            <p:nvPr/>
          </p:nvSpPr>
          <p:spPr bwMode="auto">
            <a:xfrm>
              <a:off x="9" y="1093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79" name="Line 63"/>
            <p:cNvSpPr>
              <a:spLocks noChangeShapeType="1"/>
            </p:cNvSpPr>
            <p:nvPr/>
          </p:nvSpPr>
          <p:spPr bwMode="auto">
            <a:xfrm>
              <a:off x="9" y="1380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0" name="Line 64"/>
            <p:cNvSpPr>
              <a:spLocks noChangeShapeType="1"/>
            </p:cNvSpPr>
            <p:nvPr/>
          </p:nvSpPr>
          <p:spPr bwMode="auto">
            <a:xfrm>
              <a:off x="9" y="1667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1" name="Line 65"/>
            <p:cNvSpPr>
              <a:spLocks noChangeShapeType="1"/>
            </p:cNvSpPr>
            <p:nvPr/>
          </p:nvSpPr>
          <p:spPr bwMode="auto">
            <a:xfrm>
              <a:off x="9" y="1954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2" name="Line 66"/>
            <p:cNvSpPr>
              <a:spLocks noChangeShapeType="1"/>
            </p:cNvSpPr>
            <p:nvPr/>
          </p:nvSpPr>
          <p:spPr bwMode="auto">
            <a:xfrm>
              <a:off x="9" y="2241"/>
              <a:ext cx="52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3" name="Line 67"/>
            <p:cNvSpPr>
              <a:spLocks noChangeShapeType="1"/>
            </p:cNvSpPr>
            <p:nvPr/>
          </p:nvSpPr>
          <p:spPr bwMode="auto">
            <a:xfrm>
              <a:off x="9" y="480"/>
              <a:ext cx="0" cy="176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4" name="Line 68"/>
            <p:cNvSpPr>
              <a:spLocks noChangeShapeType="1"/>
            </p:cNvSpPr>
            <p:nvPr/>
          </p:nvSpPr>
          <p:spPr bwMode="auto">
            <a:xfrm>
              <a:off x="1908" y="480"/>
              <a:ext cx="0" cy="1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5" name="Line 69"/>
            <p:cNvSpPr>
              <a:spLocks noChangeShapeType="1"/>
            </p:cNvSpPr>
            <p:nvPr/>
          </p:nvSpPr>
          <p:spPr bwMode="auto">
            <a:xfrm>
              <a:off x="3648" y="480"/>
              <a:ext cx="0" cy="1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6" name="Line 70"/>
            <p:cNvSpPr>
              <a:spLocks noChangeShapeType="1"/>
            </p:cNvSpPr>
            <p:nvPr/>
          </p:nvSpPr>
          <p:spPr bwMode="auto">
            <a:xfrm>
              <a:off x="5271" y="480"/>
              <a:ext cx="0" cy="176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7" name="Rectangle 71"/>
            <p:cNvSpPr>
              <a:spLocks noChangeArrowheads="1"/>
            </p:cNvSpPr>
            <p:nvPr/>
          </p:nvSpPr>
          <p:spPr bwMode="auto">
            <a:xfrm>
              <a:off x="1441" y="798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T0</a:t>
              </a:r>
            </a:p>
          </p:txBody>
        </p:sp>
        <p:sp>
          <p:nvSpPr>
            <p:cNvPr id="86088" name="Rectangle 72"/>
            <p:cNvSpPr>
              <a:spLocks noChangeArrowheads="1"/>
            </p:cNvSpPr>
            <p:nvPr/>
          </p:nvSpPr>
          <p:spPr bwMode="auto">
            <a:xfrm>
              <a:off x="1452" y="1092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T1</a:t>
              </a:r>
            </a:p>
          </p:txBody>
        </p:sp>
        <p:sp>
          <p:nvSpPr>
            <p:cNvPr id="86089" name="Rectangle 73"/>
            <p:cNvSpPr>
              <a:spLocks noChangeArrowheads="1"/>
            </p:cNvSpPr>
            <p:nvPr/>
          </p:nvSpPr>
          <p:spPr bwMode="auto">
            <a:xfrm>
              <a:off x="1461" y="1364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T2</a:t>
              </a:r>
            </a:p>
          </p:txBody>
        </p:sp>
        <p:sp>
          <p:nvSpPr>
            <p:cNvPr id="86090" name="Rectangle 74"/>
            <p:cNvSpPr>
              <a:spLocks noChangeArrowheads="1"/>
            </p:cNvSpPr>
            <p:nvPr/>
          </p:nvSpPr>
          <p:spPr bwMode="auto">
            <a:xfrm>
              <a:off x="1461" y="1681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T3</a:t>
              </a:r>
            </a:p>
          </p:txBody>
        </p:sp>
        <p:sp>
          <p:nvSpPr>
            <p:cNvPr id="86091" name="Rectangle 75"/>
            <p:cNvSpPr>
              <a:spLocks noChangeArrowheads="1"/>
            </p:cNvSpPr>
            <p:nvPr/>
          </p:nvSpPr>
          <p:spPr bwMode="auto">
            <a:xfrm>
              <a:off x="1461" y="1954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T4</a:t>
              </a:r>
            </a:p>
          </p:txBody>
        </p: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5280" y="801"/>
              <a:ext cx="192" cy="1411"/>
              <a:chOff x="5520" y="2544"/>
              <a:chExt cx="192" cy="1411"/>
            </a:xfrm>
          </p:grpSpPr>
          <p:sp>
            <p:nvSpPr>
              <p:cNvPr id="86093" name="Text Box 77"/>
              <p:cNvSpPr txBox="1">
                <a:spLocks noChangeArrowheads="1"/>
              </p:cNvSpPr>
              <p:nvPr/>
            </p:nvSpPr>
            <p:spPr bwMode="auto">
              <a:xfrm>
                <a:off x="5520" y="2544"/>
                <a:ext cx="192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6094" name="Text Box 78"/>
              <p:cNvSpPr txBox="1">
                <a:spLocks noChangeArrowheads="1"/>
              </p:cNvSpPr>
              <p:nvPr/>
            </p:nvSpPr>
            <p:spPr bwMode="auto">
              <a:xfrm>
                <a:off x="5520" y="2880"/>
                <a:ext cx="192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6095" name="Text Box 79"/>
              <p:cNvSpPr txBox="1">
                <a:spLocks noChangeArrowheads="1"/>
              </p:cNvSpPr>
              <p:nvPr/>
            </p:nvSpPr>
            <p:spPr bwMode="auto">
              <a:xfrm>
                <a:off x="5520" y="3168"/>
                <a:ext cx="192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6096" name="Text Box 80"/>
              <p:cNvSpPr txBox="1">
                <a:spLocks noChangeArrowheads="1"/>
              </p:cNvSpPr>
              <p:nvPr/>
            </p:nvSpPr>
            <p:spPr bwMode="auto">
              <a:xfrm>
                <a:off x="5520" y="3456"/>
                <a:ext cx="192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6097" name="Text Box 81"/>
              <p:cNvSpPr txBox="1">
                <a:spLocks noChangeArrowheads="1"/>
              </p:cNvSpPr>
              <p:nvPr/>
            </p:nvSpPr>
            <p:spPr bwMode="auto">
              <a:xfrm>
                <a:off x="5520" y="3744"/>
                <a:ext cx="192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1720149-F036-42AB-AD20-51CD0A802DF9}"/>
              </a:ext>
            </a:extLst>
          </p:cNvPr>
          <p:cNvSpPr txBox="1"/>
          <p:nvPr/>
        </p:nvSpPr>
        <p:spPr>
          <a:xfrm>
            <a:off x="1256099" y="5200548"/>
            <a:ext cx="934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start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811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90043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Challenges in Scanning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337228" cy="4525963"/>
          </a:xfrm>
        </p:spPr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How do we determine which lexemes are associated with each token?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When there are multiple ways we could scan the input, how do we know which one to pick?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How do we address these concerns efficiently?</a:t>
            </a:r>
          </a:p>
          <a:p>
            <a:pPr lvl="1">
              <a:lnSpc>
                <a:spcPts val="4100"/>
              </a:lnSpc>
            </a:pPr>
            <a:r>
              <a:rPr lang="en-US" altLang="zh-CN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DFA-based scanner</a:t>
            </a:r>
            <a:endParaRPr lang="zh-CN" altLang="en-US" dirty="0">
              <a:solidFill>
                <a:srgbClr val="354CF9"/>
              </a:solidFill>
              <a:latin typeface="Sitka Text" panose="02000505000000020004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E1BA4-726E-47B6-91D7-0F2CD467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81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Recall DFAs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28100" cy="4525963"/>
          </a:xfrm>
        </p:spPr>
        <p:txBody>
          <a:bodyPr/>
          <a:lstStyle/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Deterministic Finite Automata (DFA)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is like an NFA, but with tighter restrictions:</a:t>
            </a:r>
          </a:p>
          <a:p>
            <a:pPr lvl="1">
              <a:lnSpc>
                <a:spcPts val="41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Every state must </a:t>
            </a:r>
            <a:r>
              <a:rPr lang="en-US" altLang="zh-CN">
                <a:latin typeface="Sitka Text" panose="02000505000000020004" pitchFamily="2" charset="0"/>
                <a:cs typeface="Times New Roman" pitchFamily="18" charset="0"/>
              </a:rPr>
              <a:t>have </a:t>
            </a:r>
            <a:r>
              <a:rPr lang="en-US" altLang="zh-CN" sz="3200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at most </a:t>
            </a:r>
            <a:r>
              <a:rPr lang="en-US" altLang="zh-CN" sz="3200" b="1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one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transition defined for every letter.</a:t>
            </a:r>
          </a:p>
          <a:p>
            <a:pPr lvl="1">
              <a:lnSpc>
                <a:spcPts val="3200"/>
              </a:lnSpc>
            </a:pPr>
            <a:r>
              <a:rPr lang="en-US" altLang="zh-CN" b="1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ε-moves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are not allowed.</a:t>
            </a: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CAB2E-1EBB-45D6-B892-CE2BF90B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81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Recall DFAs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28100" cy="4525963"/>
          </a:xfrm>
        </p:spPr>
        <p:txBody>
          <a:bodyPr>
            <a:norm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In the worst-case, an NFA with </a:t>
            </a:r>
            <a:r>
              <a:rPr lang="en-US" altLang="zh-CN" sz="2800" i="1" dirty="0">
                <a:latin typeface="Sitka Text" panose="02000505000000020004" pitchFamily="2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 states takes time O(</a:t>
            </a:r>
            <a:r>
              <a:rPr lang="en-US" altLang="zh-CN" sz="2800" i="1" dirty="0">
                <a:latin typeface="Sitka Text" panose="02000505000000020004" pitchFamily="2" charset="0"/>
                <a:cs typeface="Times New Roman" pitchFamily="18" charset="0"/>
              </a:rPr>
              <a:t>mn</a:t>
            </a:r>
            <a:r>
              <a:rPr lang="en-US" altLang="zh-CN" sz="2800" i="1" baseline="30000" dirty="0">
                <a:latin typeface="Sitka Text" panose="02000505000000020004" pitchFamily="2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) to match a string of length </a:t>
            </a:r>
            <a:r>
              <a:rPr lang="en-US" altLang="zh-CN" sz="2800" i="1" dirty="0">
                <a:latin typeface="Sitka Text" panose="02000505000000020004" pitchFamily="2" charset="0"/>
                <a:cs typeface="Times New Roman" pitchFamily="18" charset="0"/>
              </a:rPr>
              <a:t>m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.</a:t>
            </a:r>
            <a:endParaRPr lang="en-US" altLang="zh-CN" sz="2800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DFAs, on the other hand, take only O(</a:t>
            </a:r>
            <a:r>
              <a:rPr lang="en-US" altLang="zh-CN" sz="2800" i="1" dirty="0">
                <a:latin typeface="Sitka Text" panose="02000505000000020004" pitchFamily="2" charset="0"/>
                <a:cs typeface="Times New Roman" pitchFamily="18" charset="0"/>
              </a:rPr>
              <a:t>m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).</a:t>
            </a:r>
            <a:endParaRPr lang="en-US" altLang="zh-CN" sz="2800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There is another (beautiful!) algorithm to convert NFAs to DFAs.</a:t>
            </a:r>
          </a:p>
          <a:p>
            <a:endParaRPr lang="zh-CN" altLang="en-US" sz="2800" dirty="0">
              <a:latin typeface="Sitka Text" panose="02000505000000020004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04606-DA01-4669-B7EC-2563A088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E215E3-7FD7-450B-8AC6-9A318A666006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61930D9-878D-4C70-AB67-7D71DA35A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044" y="5050239"/>
            <a:ext cx="1891519" cy="8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algn="ctr"/>
            <a:r>
              <a:rPr lang="en-US" altLang="zh-CN" sz="2400">
                <a:latin typeface="Comic Sans MS" pitchFamily="66" charset="0"/>
              </a:rPr>
              <a:t>Regular</a:t>
            </a:r>
          </a:p>
          <a:p>
            <a:pPr algn="ctr"/>
            <a:r>
              <a:rPr lang="en-US" altLang="zh-CN" sz="2400">
                <a:latin typeface="Comic Sans MS" pitchFamily="66" charset="0"/>
              </a:rPr>
              <a:t>expressions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7DE5D28-A2E9-4972-9DDF-9E44FBC35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026" y="4210627"/>
            <a:ext cx="860789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algn="ctr"/>
            <a:r>
              <a:rPr lang="en-US" altLang="zh-CN" sz="2400">
                <a:latin typeface="Comic Sans MS" pitchFamily="66" charset="0"/>
              </a:rPr>
              <a:t>NFA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EF48E8A-BCE2-4547-9969-ECC716043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007" y="5386083"/>
            <a:ext cx="838346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algn="ctr"/>
            <a:r>
              <a:rPr lang="en-US" altLang="zh-CN" sz="2400">
                <a:latin typeface="Comic Sans MS" pitchFamily="66" charset="0"/>
              </a:rPr>
              <a:t>DFA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D6C2B0F9-E76D-4266-8869-1EB4E63F1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999" y="6746953"/>
            <a:ext cx="2109528" cy="8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algn="ctr"/>
            <a:r>
              <a:rPr lang="en-US" altLang="zh-CN" sz="2400">
                <a:latin typeface="Comic Sans MS" pitchFamily="66" charset="0"/>
              </a:rPr>
              <a:t>Lexical</a:t>
            </a:r>
          </a:p>
          <a:p>
            <a:pPr algn="ctr"/>
            <a:r>
              <a:rPr lang="en-US" altLang="zh-CN" sz="2400">
                <a:latin typeface="Comic Sans MS" pitchFamily="66" charset="0"/>
              </a:rPr>
              <a:t>Specification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693C4B5A-7784-487B-96A5-A6B700E10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1542" y="6099753"/>
            <a:ext cx="2780048" cy="8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algn="ctr"/>
            <a:r>
              <a:rPr lang="en-US" altLang="zh-CN" sz="2400">
                <a:latin typeface="Comic Sans MS" pitchFamily="66" charset="0"/>
              </a:rPr>
              <a:t>Table-driven method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39BBB66A-7659-4D42-8130-CE7616D0DF1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V="1">
            <a:off x="1976763" y="5890681"/>
            <a:ext cx="10041" cy="8562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22C78B06-953E-4FE0-9494-879A385B5777}"/>
              </a:ext>
            </a:extLst>
          </p:cNvPr>
          <p:cNvCxnSpPr>
            <a:cxnSpLocks noChangeShapeType="1"/>
            <a:stCxn id="6" idx="0"/>
            <a:endCxn id="7" idx="1"/>
          </p:cNvCxnSpPr>
          <p:nvPr/>
        </p:nvCxnSpPr>
        <p:spPr bwMode="auto">
          <a:xfrm flipV="1">
            <a:off x="1556835" y="4815514"/>
            <a:ext cx="2089192" cy="234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F68D6B04-F333-47B0-BC23-FF7402AB624F}"/>
              </a:ext>
            </a:extLst>
          </p:cNvPr>
          <p:cNvCxnSpPr>
            <a:cxnSpLocks noChangeShapeType="1"/>
            <a:stCxn id="7" idx="3"/>
            <a:endCxn id="8" idx="0"/>
          </p:cNvCxnSpPr>
          <p:nvPr/>
        </p:nvCxnSpPr>
        <p:spPr bwMode="auto">
          <a:xfrm>
            <a:off x="4115477" y="4815514"/>
            <a:ext cx="2364135" cy="5705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4" name="Text Box 8">
            <a:extLst>
              <a:ext uri="{FF2B5EF4-FFF2-40B4-BE49-F238E27FC236}">
                <a16:creationId xmlns:a16="http://schemas.microsoft.com/office/drawing/2014/main" id="{F08ED2E6-8A63-43BE-9DF2-5015A59CC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770" y="6099753"/>
            <a:ext cx="2465394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algn="ctr"/>
            <a:r>
              <a:rPr lang="en-US" altLang="zh-CN" sz="2400" dirty="0">
                <a:latin typeface="Comic Sans MS" pitchFamily="66" charset="0"/>
              </a:rPr>
              <a:t>General method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12E56D92-92EC-442B-A722-28ECFA7D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04" y="4570338"/>
            <a:ext cx="2745919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r>
              <a:rPr lang="en-US" altLang="zh-CN" sz="2400" dirty="0">
                <a:latin typeface="Comic Sans MS" pitchFamily="66" charset="0"/>
              </a:rPr>
              <a:t>Inductive method</a:t>
            </a:r>
            <a:endParaRPr lang="zh-CN" altLang="en-US" sz="2400" dirty="0">
              <a:latin typeface="Comic Sans MS" pitchFamily="66" charset="0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9F143013-A31C-43E2-AE62-058D9B1B3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2" y="4354062"/>
            <a:ext cx="3045681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r>
              <a:rPr lang="en-US" altLang="zh-CN" sz="2400">
                <a:latin typeface="Comic Sans MS" pitchFamily="66" charset="0"/>
              </a:rPr>
              <a:t>subset construction</a:t>
            </a:r>
            <a:endParaRPr lang="zh-CN" altLang="en-US" sz="2400">
              <a:latin typeface="Comic Sans MS" pitchFamily="66" charset="0"/>
            </a:endParaRP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F42B8D7D-2F44-4DB6-8D61-53B269BA4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795" y="6813423"/>
            <a:ext cx="900863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algn="ctr"/>
            <a:r>
              <a:rPr lang="en-US" altLang="zh-CN" sz="2400" dirty="0">
                <a:latin typeface="Comic Sans MS" pitchFamily="66" charset="0"/>
              </a:rPr>
              <a:t>Code</a:t>
            </a:r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7BF5413E-E6D5-47DB-BBF8-8C1AA4585B21}"/>
              </a:ext>
            </a:extLst>
          </p:cNvPr>
          <p:cNvSpPr>
            <a:spLocks/>
          </p:cNvSpPr>
          <p:nvPr/>
        </p:nvSpPr>
        <p:spPr bwMode="auto">
          <a:xfrm>
            <a:off x="6378806" y="5783150"/>
            <a:ext cx="252095" cy="951559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8" y="227"/>
              </a:cxn>
              <a:cxn ang="0">
                <a:pos x="98" y="544"/>
              </a:cxn>
            </a:cxnLst>
            <a:rect l="0" t="0" r="r" b="b"/>
            <a:pathLst>
              <a:path w="144" h="544">
                <a:moveTo>
                  <a:pt x="144" y="0"/>
                </a:moveTo>
                <a:cubicBezTo>
                  <a:pt x="80" y="68"/>
                  <a:pt x="16" y="136"/>
                  <a:pt x="8" y="227"/>
                </a:cubicBezTo>
                <a:cubicBezTo>
                  <a:pt x="0" y="318"/>
                  <a:pt x="49" y="431"/>
                  <a:pt x="98" y="54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100794" tIns="50397" rIns="100794" bIns="50397"/>
          <a:lstStyle/>
          <a:p>
            <a:endParaRPr lang="zh-CN" altLang="en-US" sz="2400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CD703EC2-9EB3-4BFF-9B43-FA41540B0B6D}"/>
              </a:ext>
            </a:extLst>
          </p:cNvPr>
          <p:cNvSpPr>
            <a:spLocks/>
          </p:cNvSpPr>
          <p:nvPr/>
        </p:nvSpPr>
        <p:spPr bwMode="auto">
          <a:xfrm>
            <a:off x="6788460" y="5783150"/>
            <a:ext cx="159309" cy="95155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272"/>
              </a:cxn>
              <a:cxn ang="0">
                <a:pos x="0" y="544"/>
              </a:cxn>
            </a:cxnLst>
            <a:rect l="0" t="0" r="r" b="b"/>
            <a:pathLst>
              <a:path w="91" h="544">
                <a:moveTo>
                  <a:pt x="0" y="0"/>
                </a:moveTo>
                <a:cubicBezTo>
                  <a:pt x="45" y="90"/>
                  <a:pt x="91" y="181"/>
                  <a:pt x="91" y="272"/>
                </a:cubicBezTo>
                <a:cubicBezTo>
                  <a:pt x="91" y="363"/>
                  <a:pt x="45" y="453"/>
                  <a:pt x="0" y="54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100794" tIns="50397" rIns="100794" bIns="50397"/>
          <a:lstStyle/>
          <a:p>
            <a:endParaRPr lang="zh-CN" altLang="en-US" sz="2400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9BF094E1-E126-4C2F-BCF2-84AE52CCD183}"/>
              </a:ext>
            </a:extLst>
          </p:cNvPr>
          <p:cNvSpPr>
            <a:spLocks/>
          </p:cNvSpPr>
          <p:nvPr/>
        </p:nvSpPr>
        <p:spPr bwMode="auto">
          <a:xfrm>
            <a:off x="6947770" y="5295125"/>
            <a:ext cx="411406" cy="488025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136" y="7"/>
              </a:cxn>
              <a:cxn ang="0">
                <a:pos x="227" y="97"/>
              </a:cxn>
              <a:cxn ang="0">
                <a:pos x="182" y="233"/>
              </a:cxn>
              <a:cxn ang="0">
                <a:pos x="136" y="279"/>
              </a:cxn>
              <a:cxn ang="0">
                <a:pos x="0" y="233"/>
              </a:cxn>
            </a:cxnLst>
            <a:rect l="0" t="0" r="r" b="b"/>
            <a:pathLst>
              <a:path w="235" h="279">
                <a:moveTo>
                  <a:pt x="0" y="52"/>
                </a:moveTo>
                <a:cubicBezTo>
                  <a:pt x="49" y="26"/>
                  <a:pt x="98" y="0"/>
                  <a:pt x="136" y="7"/>
                </a:cubicBezTo>
                <a:cubicBezTo>
                  <a:pt x="174" y="14"/>
                  <a:pt x="219" y="59"/>
                  <a:pt x="227" y="97"/>
                </a:cubicBezTo>
                <a:cubicBezTo>
                  <a:pt x="235" y="135"/>
                  <a:pt x="197" y="203"/>
                  <a:pt x="182" y="233"/>
                </a:cubicBezTo>
                <a:cubicBezTo>
                  <a:pt x="167" y="263"/>
                  <a:pt x="166" y="279"/>
                  <a:pt x="136" y="279"/>
                </a:cubicBezTo>
                <a:cubicBezTo>
                  <a:pt x="106" y="279"/>
                  <a:pt x="23" y="241"/>
                  <a:pt x="0" y="233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100794" tIns="50397" rIns="100794" bIns="50397"/>
          <a:lstStyle/>
          <a:p>
            <a:endParaRPr lang="zh-CN" altLang="en-US" sz="2400"/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DED1F1A1-8738-4E41-B7D7-7D4539D7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941" y="5307370"/>
            <a:ext cx="1804957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 algn="ctr"/>
            <a:r>
              <a:rPr lang="en-US" altLang="zh-CN" sz="2400" dirty="0">
                <a:latin typeface="Comic Sans MS" pitchFamily="66" charset="0"/>
              </a:rPr>
              <a:t>Minimizing </a:t>
            </a:r>
          </a:p>
        </p:txBody>
      </p:sp>
    </p:spTree>
    <p:extLst>
      <p:ext uri="{BB962C8B-B14F-4D97-AF65-F5344CB8AC3E}">
        <p14:creationId xmlns:p14="http://schemas.microsoft.com/office/powerpoint/2010/main" val="260349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043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Subset Construction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04300" cy="4525963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NFAs can be in many states at once, while DFAs can only be in a single state at a time.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38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Key idea: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Make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DFA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simulate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the NFA</a:t>
            </a:r>
            <a:r>
              <a:rPr lang="en-US" altLang="zh-CN" dirty="0">
                <a:solidFill>
                  <a:srgbClr val="3C3C3C"/>
                </a:solidFill>
                <a:latin typeface="Sitka Text" panose="02000505000000020004" pitchFamily="2" charset="0"/>
                <a:cs typeface="Times New Roman" pitchFamily="18" charset="0"/>
              </a:rPr>
              <a:t>.</a:t>
            </a:r>
            <a:endParaRPr lang="en-US" altLang="zh-CN" dirty="0">
              <a:latin typeface="Sitka Text" panose="02000505000000020004" pitchFamily="2" charset="0"/>
            </a:endParaRPr>
          </a:p>
          <a:p>
            <a:pPr lvl="1">
              <a:lnSpc>
                <a:spcPts val="38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Let the states of the DFA correspond to the </a:t>
            </a:r>
            <a:r>
              <a:rPr lang="en-US" altLang="zh-CN" b="1" i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sets</a:t>
            </a:r>
            <a:r>
              <a:rPr lang="en-US" altLang="zh-CN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of</a:t>
            </a:r>
            <a:r>
              <a:rPr lang="en-US" altLang="zh-CN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states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of the NFA.</a:t>
            </a:r>
            <a:endParaRPr lang="en-US" altLang="zh-CN" dirty="0">
              <a:latin typeface="Sitka Text" panose="02000505000000020004" pitchFamily="2" charset="0"/>
            </a:endParaRPr>
          </a:p>
          <a:p>
            <a:pPr lvl="1">
              <a:lnSpc>
                <a:spcPts val="38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Transitions between states of DFA correspond to transitions between </a:t>
            </a:r>
            <a:r>
              <a:rPr lang="en-US" altLang="zh-CN" b="1" i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sets</a:t>
            </a:r>
            <a:r>
              <a:rPr lang="en-US" altLang="zh-CN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of states</a:t>
            </a:r>
            <a:r>
              <a:rPr lang="en-US" altLang="zh-CN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in the NFA.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319948-E3FF-4EC9-AF0E-CAF8132F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905" y="185098"/>
            <a:ext cx="9087424" cy="1264962"/>
          </a:xfrm>
          <a:noFill/>
        </p:spPr>
        <p:txBody>
          <a:bodyPr wrap="none" lIns="0" tIns="0" rIns="0" rtlCol="0">
            <a:spAutoFit/>
          </a:bodyPr>
          <a:lstStyle/>
          <a:p>
            <a:pPr marL="587967" indent="-587967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1. Two problems need to be solved</a:t>
            </a:r>
            <a:b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in translation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396" y="1919442"/>
            <a:ext cx="9242277" cy="243487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1.1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Eliminate ε-transition</a:t>
            </a:r>
          </a:p>
          <a:p>
            <a:pPr marL="587967" indent="-587967">
              <a:lnSpc>
                <a:spcPct val="90000"/>
              </a:lnSpc>
              <a:buNone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	If                        , then S2 is eliminated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801540" y="2266082"/>
            <a:ext cx="2383590" cy="694427"/>
            <a:chOff x="1196" y="1697"/>
            <a:chExt cx="1390" cy="397"/>
          </a:xfrm>
        </p:grpSpPr>
        <p:sp>
          <p:nvSpPr>
            <p:cNvPr id="75781" name="Text Box 5"/>
            <p:cNvSpPr txBox="1">
              <a:spLocks noChangeArrowheads="1"/>
            </p:cNvSpPr>
            <p:nvPr/>
          </p:nvSpPr>
          <p:spPr bwMode="auto">
            <a:xfrm>
              <a:off x="1196" y="1795"/>
              <a:ext cx="528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Sitka Text" panose="02000505000000020004" pitchFamily="2" charset="0"/>
                  <a:cs typeface="Times New Roman" pitchFamily="18" charset="0"/>
                </a:rPr>
                <a:t>S1</a:t>
              </a:r>
            </a:p>
          </p:txBody>
        </p:sp>
        <p:sp>
          <p:nvSpPr>
            <p:cNvPr id="75782" name="Text Box 6"/>
            <p:cNvSpPr txBox="1">
              <a:spLocks noChangeArrowheads="1"/>
            </p:cNvSpPr>
            <p:nvPr/>
          </p:nvSpPr>
          <p:spPr bwMode="auto">
            <a:xfrm>
              <a:off x="2154" y="1781"/>
              <a:ext cx="432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Sitka Text" panose="02000505000000020004" pitchFamily="2" charset="0"/>
                  <a:cs typeface="Times New Roman" pitchFamily="18" charset="0"/>
                </a:rPr>
                <a:t>S2</a:t>
              </a:r>
            </a:p>
          </p:txBody>
        </p:sp>
        <p:sp>
          <p:nvSpPr>
            <p:cNvPr id="75783" name="Line 7"/>
            <p:cNvSpPr>
              <a:spLocks noChangeShapeType="1"/>
            </p:cNvSpPr>
            <p:nvPr/>
          </p:nvSpPr>
          <p:spPr bwMode="auto">
            <a:xfrm>
              <a:off x="1487" y="193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1699" y="1697"/>
              <a:ext cx="288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Sitka Text" panose="02000505000000020004" pitchFamily="2" charset="0"/>
                  <a:cs typeface="Times New Roman" pitchFamily="18" charset="0"/>
                </a:rPr>
                <a:t>ε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BB69E9-116C-4FB7-B14D-E41889BD5AE3}"/>
              </a:ext>
            </a:extLst>
          </p:cNvPr>
          <p:cNvGrpSpPr/>
          <p:nvPr/>
        </p:nvGrpSpPr>
        <p:grpSpPr>
          <a:xfrm>
            <a:off x="937444" y="3994274"/>
            <a:ext cx="3882839" cy="2883517"/>
            <a:chOff x="1327124" y="3994274"/>
            <a:chExt cx="3882839" cy="2883517"/>
          </a:xfrm>
        </p:grpSpPr>
        <p:sp>
          <p:nvSpPr>
            <p:cNvPr id="75786" name="Oval 10"/>
            <p:cNvSpPr>
              <a:spLocks noChangeArrowheads="1"/>
            </p:cNvSpPr>
            <p:nvPr/>
          </p:nvSpPr>
          <p:spPr bwMode="auto">
            <a:xfrm>
              <a:off x="1327124" y="4869744"/>
              <a:ext cx="662924" cy="671689"/>
            </a:xfrm>
            <a:prstGeom prst="ellipse">
              <a:avLst/>
            </a:prstGeom>
            <a:solidFill>
              <a:srgbClr val="D9D9D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5787" name="Oval 11"/>
            <p:cNvSpPr>
              <a:spLocks noChangeArrowheads="1"/>
            </p:cNvSpPr>
            <p:nvPr/>
          </p:nvSpPr>
          <p:spPr bwMode="auto">
            <a:xfrm>
              <a:off x="2747675" y="4198055"/>
              <a:ext cx="662924" cy="671689"/>
            </a:xfrm>
            <a:prstGeom prst="ellipse">
              <a:avLst/>
            </a:prstGeom>
            <a:solidFill>
              <a:srgbClr val="D9D9D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75788" name="Oval 12"/>
            <p:cNvSpPr>
              <a:spLocks noChangeArrowheads="1"/>
            </p:cNvSpPr>
            <p:nvPr/>
          </p:nvSpPr>
          <p:spPr bwMode="auto">
            <a:xfrm>
              <a:off x="2747675" y="5457472"/>
              <a:ext cx="662924" cy="671689"/>
            </a:xfrm>
            <a:prstGeom prst="ellipse">
              <a:avLst/>
            </a:prstGeom>
            <a:solidFill>
              <a:srgbClr val="354CF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5789" name="Oval 13"/>
            <p:cNvSpPr>
              <a:spLocks noChangeArrowheads="1"/>
            </p:cNvSpPr>
            <p:nvPr/>
          </p:nvSpPr>
          <p:spPr bwMode="auto">
            <a:xfrm>
              <a:off x="4547039" y="4121855"/>
              <a:ext cx="662924" cy="671689"/>
            </a:xfrm>
            <a:prstGeom prst="ellipse">
              <a:avLst/>
            </a:prstGeom>
            <a:solidFill>
              <a:srgbClr val="354CF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 anchorCtr="1"/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5794" name="Text Box 18"/>
            <p:cNvSpPr txBox="1">
              <a:spLocks noChangeArrowheads="1"/>
            </p:cNvSpPr>
            <p:nvPr/>
          </p:nvSpPr>
          <p:spPr bwMode="auto">
            <a:xfrm>
              <a:off x="1982499" y="4160447"/>
              <a:ext cx="51726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75795" name="Text Box 19"/>
            <p:cNvSpPr txBox="1">
              <a:spLocks noChangeArrowheads="1"/>
            </p:cNvSpPr>
            <p:nvPr/>
          </p:nvSpPr>
          <p:spPr bwMode="auto">
            <a:xfrm>
              <a:off x="2105582" y="5289145"/>
              <a:ext cx="568220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3893301" y="4943979"/>
              <a:ext cx="473517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5797" name="Text Box 21"/>
            <p:cNvSpPr txBox="1">
              <a:spLocks noChangeArrowheads="1"/>
            </p:cNvSpPr>
            <p:nvPr/>
          </p:nvSpPr>
          <p:spPr bwMode="auto">
            <a:xfrm>
              <a:off x="3825608" y="3994274"/>
              <a:ext cx="568220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5800" name="Oval 24"/>
            <p:cNvSpPr>
              <a:spLocks noChangeArrowheads="1"/>
            </p:cNvSpPr>
            <p:nvPr/>
          </p:nvSpPr>
          <p:spPr bwMode="auto">
            <a:xfrm>
              <a:off x="4547039" y="5205589"/>
              <a:ext cx="662924" cy="671689"/>
            </a:xfrm>
            <a:prstGeom prst="ellipse">
              <a:avLst/>
            </a:prstGeom>
            <a:solidFill>
              <a:srgbClr val="354CF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75801" name="Text Box 25"/>
            <p:cNvSpPr txBox="1">
              <a:spLocks noChangeArrowheads="1"/>
            </p:cNvSpPr>
            <p:nvPr/>
          </p:nvSpPr>
          <p:spPr bwMode="auto">
            <a:xfrm>
              <a:off x="2898915" y="6354571"/>
              <a:ext cx="1231144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(a)</a:t>
              </a:r>
            </a:p>
          </p:txBody>
        </p:sp>
        <p:cxnSp>
          <p:nvCxnSpPr>
            <p:cNvPr id="7" name="连接符: 曲线 6">
              <a:extLst>
                <a:ext uri="{FF2B5EF4-FFF2-40B4-BE49-F238E27FC236}">
                  <a16:creationId xmlns:a16="http://schemas.microsoft.com/office/drawing/2014/main" id="{73C3018D-8F1E-4EAC-BC22-958BDBDD5E32}"/>
                </a:ext>
              </a:extLst>
            </p:cNvPr>
            <p:cNvCxnSpPr>
              <a:stCxn id="75786" idx="0"/>
              <a:endCxn id="75787" idx="2"/>
            </p:cNvCxnSpPr>
            <p:nvPr/>
          </p:nvCxnSpPr>
          <p:spPr>
            <a:xfrm rot="5400000" flipH="1" flipV="1">
              <a:off x="2035208" y="4157278"/>
              <a:ext cx="335844" cy="1089089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76AB7D9F-460C-4FCB-945B-1FAA04341227}"/>
                </a:ext>
              </a:extLst>
            </p:cNvPr>
            <p:cNvCxnSpPr>
              <a:stCxn id="75786" idx="4"/>
              <a:endCxn id="75788" idx="2"/>
            </p:cNvCxnSpPr>
            <p:nvPr/>
          </p:nvCxnSpPr>
          <p:spPr>
            <a:xfrm rot="16200000" flipH="1">
              <a:off x="2077188" y="5122830"/>
              <a:ext cx="251884" cy="1089089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1CB71F1C-5024-4930-9133-CD9D1B9328A2}"/>
                </a:ext>
              </a:extLst>
            </p:cNvPr>
            <p:cNvCxnSpPr>
              <a:stCxn id="75787" idx="6"/>
              <a:endCxn id="75789" idx="2"/>
            </p:cNvCxnSpPr>
            <p:nvPr/>
          </p:nvCxnSpPr>
          <p:spPr>
            <a:xfrm flipV="1">
              <a:off x="3410599" y="4457700"/>
              <a:ext cx="1136440" cy="76200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0FEB3B8B-3799-40BF-80B6-1E1FC9DE79A7}"/>
                </a:ext>
              </a:extLst>
            </p:cNvPr>
            <p:cNvCxnSpPr>
              <a:stCxn id="75787" idx="5"/>
              <a:endCxn id="75800" idx="2"/>
            </p:cNvCxnSpPr>
            <p:nvPr/>
          </p:nvCxnSpPr>
          <p:spPr>
            <a:xfrm rot="16200000" flipH="1">
              <a:off x="3545249" y="4539643"/>
              <a:ext cx="770057" cy="1233523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9051DBB-6A83-4A10-959D-D54888F8BD45}"/>
              </a:ext>
            </a:extLst>
          </p:cNvPr>
          <p:cNvGrpSpPr/>
          <p:nvPr/>
        </p:nvGrpSpPr>
        <p:grpSpPr>
          <a:xfrm>
            <a:off x="6302374" y="4098394"/>
            <a:ext cx="2827625" cy="2850388"/>
            <a:chOff x="6302374" y="4098394"/>
            <a:chExt cx="2827625" cy="2850388"/>
          </a:xfrm>
        </p:grpSpPr>
        <p:sp>
          <p:nvSpPr>
            <p:cNvPr id="75804" name="Oval 28"/>
            <p:cNvSpPr>
              <a:spLocks noChangeArrowheads="1"/>
            </p:cNvSpPr>
            <p:nvPr/>
          </p:nvSpPr>
          <p:spPr bwMode="auto">
            <a:xfrm>
              <a:off x="6302374" y="4869744"/>
              <a:ext cx="699377" cy="67168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i,j</a:t>
              </a:r>
              <a:endParaRPr lang="en-US" altLang="zh-CN" sz="3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805" name="Oval 29"/>
            <p:cNvSpPr>
              <a:spLocks noChangeArrowheads="1"/>
            </p:cNvSpPr>
            <p:nvPr/>
          </p:nvSpPr>
          <p:spPr bwMode="auto">
            <a:xfrm>
              <a:off x="7801040" y="4198055"/>
              <a:ext cx="699377" cy="671689"/>
            </a:xfrm>
            <a:prstGeom prst="ellipse">
              <a:avLst/>
            </a:prstGeom>
            <a:solidFill>
              <a:srgbClr val="354CF9"/>
            </a:solidFill>
            <a:ln w="9525">
              <a:solidFill>
                <a:srgbClr val="354CF9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5806" name="Oval 30"/>
            <p:cNvSpPr>
              <a:spLocks noChangeArrowheads="1"/>
            </p:cNvSpPr>
            <p:nvPr/>
          </p:nvSpPr>
          <p:spPr bwMode="auto">
            <a:xfrm>
              <a:off x="7649091" y="5753873"/>
              <a:ext cx="699377" cy="671689"/>
            </a:xfrm>
            <a:prstGeom prst="ellipse">
              <a:avLst/>
            </a:prstGeom>
            <a:solidFill>
              <a:srgbClr val="354CF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5811" name="Text Box 35"/>
            <p:cNvSpPr txBox="1">
              <a:spLocks noChangeArrowheads="1"/>
            </p:cNvSpPr>
            <p:nvPr/>
          </p:nvSpPr>
          <p:spPr bwMode="auto">
            <a:xfrm>
              <a:off x="6914595" y="4098394"/>
              <a:ext cx="699377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8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75812" name="Text Box 36"/>
            <p:cNvSpPr txBox="1">
              <a:spLocks noChangeArrowheads="1"/>
            </p:cNvSpPr>
            <p:nvPr/>
          </p:nvSpPr>
          <p:spPr bwMode="auto">
            <a:xfrm>
              <a:off x="6939623" y="5492263"/>
              <a:ext cx="599466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8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75813" name="Text Box 37"/>
            <p:cNvSpPr txBox="1">
              <a:spLocks noChangeArrowheads="1"/>
            </p:cNvSpPr>
            <p:nvPr/>
          </p:nvSpPr>
          <p:spPr bwMode="auto">
            <a:xfrm>
              <a:off x="7351440" y="4793544"/>
              <a:ext cx="547430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8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dirty="0"/>
                <a:t>b</a:t>
              </a:r>
            </a:p>
          </p:txBody>
        </p:sp>
        <p:sp>
          <p:nvSpPr>
            <p:cNvPr id="75815" name="Oval 39"/>
            <p:cNvSpPr>
              <a:spLocks noChangeArrowheads="1"/>
            </p:cNvSpPr>
            <p:nvPr/>
          </p:nvSpPr>
          <p:spPr bwMode="auto">
            <a:xfrm>
              <a:off x="8430622" y="5107219"/>
              <a:ext cx="699377" cy="671689"/>
            </a:xfrm>
            <a:prstGeom prst="ellipse">
              <a:avLst/>
            </a:prstGeom>
            <a:solidFill>
              <a:srgbClr val="354CF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75816" name="Text Box 40"/>
            <p:cNvSpPr txBox="1">
              <a:spLocks noChangeArrowheads="1"/>
            </p:cNvSpPr>
            <p:nvPr/>
          </p:nvSpPr>
          <p:spPr bwMode="auto">
            <a:xfrm>
              <a:off x="7451350" y="6425562"/>
              <a:ext cx="1398755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8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dirty="0"/>
                <a:t>(b)</a:t>
              </a:r>
            </a:p>
          </p:txBody>
        </p: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AA1061AB-0A2F-40C8-9BC4-D9673BC1A8CD}"/>
                </a:ext>
              </a:extLst>
            </p:cNvPr>
            <p:cNvCxnSpPr>
              <a:cxnSpLocks/>
              <a:stCxn id="75804" idx="0"/>
              <a:endCxn id="75805" idx="2"/>
            </p:cNvCxnSpPr>
            <p:nvPr/>
          </p:nvCxnSpPr>
          <p:spPr>
            <a:xfrm rot="5400000" flipH="1" flipV="1">
              <a:off x="7058629" y="4127334"/>
              <a:ext cx="335844" cy="1148977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F5B131A1-3181-41D8-A53A-0AF19AE5DA11}"/>
                </a:ext>
              </a:extLst>
            </p:cNvPr>
            <p:cNvCxnSpPr>
              <a:stCxn id="75804" idx="6"/>
              <a:endCxn id="75815" idx="2"/>
            </p:cNvCxnSpPr>
            <p:nvPr/>
          </p:nvCxnSpPr>
          <p:spPr>
            <a:xfrm>
              <a:off x="7001751" y="5205589"/>
              <a:ext cx="1428871" cy="237475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F8C29E11-B091-4D0C-BFBC-C4B6250514F9}"/>
                </a:ext>
              </a:extLst>
            </p:cNvPr>
            <p:cNvCxnSpPr>
              <a:cxnSpLocks/>
              <a:stCxn id="75804" idx="4"/>
              <a:endCxn id="75806" idx="2"/>
            </p:cNvCxnSpPr>
            <p:nvPr/>
          </p:nvCxnSpPr>
          <p:spPr>
            <a:xfrm rot="16200000" flipH="1">
              <a:off x="6876435" y="5317061"/>
              <a:ext cx="548285" cy="997028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8F998E0-C89D-449C-8B36-CAC04ED0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39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087" y="1610932"/>
            <a:ext cx="8571230" cy="11754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1.2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Eliminate multiple transitions from a state on a single character</a:t>
            </a:r>
            <a:endParaRPr lang="zh-CN" altLang="en-US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771BCBBE-DC36-4896-8D5C-A7BF9DFDF7C1}"/>
              </a:ext>
            </a:extLst>
          </p:cNvPr>
          <p:cNvSpPr txBox="1">
            <a:spLocks noChangeArrowheads="1"/>
          </p:cNvSpPr>
          <p:nvPr/>
        </p:nvSpPr>
        <p:spPr>
          <a:xfrm>
            <a:off x="671545" y="140471"/>
            <a:ext cx="9087424" cy="1354217"/>
          </a:xfrm>
          <a:prstGeom prst="rect">
            <a:avLst/>
          </a:prstGeom>
          <a:noFill/>
        </p:spPr>
        <p:txBody>
          <a:bodyPr vert="horz" wrap="non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100"/>
              </a:lnSpc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1. Two problems need to be solved</a:t>
            </a:r>
            <a:b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in translation</a:t>
            </a:r>
            <a:endParaRPr lang="en-US" altLang="zh-CN" dirty="0">
              <a:latin typeface="Sitka Small" panose="02000505000000020004" pitchFamily="2" charset="0"/>
              <a:ea typeface="+mn-ea"/>
              <a:cs typeface="Times New Roman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D69884A-5AAA-4322-9573-5BBF3C29C819}"/>
              </a:ext>
            </a:extLst>
          </p:cNvPr>
          <p:cNvGrpSpPr/>
          <p:nvPr/>
        </p:nvGrpSpPr>
        <p:grpSpPr>
          <a:xfrm>
            <a:off x="605820" y="3681942"/>
            <a:ext cx="4167718" cy="2760305"/>
            <a:chOff x="605820" y="3681942"/>
            <a:chExt cx="4167718" cy="276030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ACC645A-8AD6-4330-BBC2-3FCFD319805A}"/>
                </a:ext>
              </a:extLst>
            </p:cNvPr>
            <p:cNvGrpSpPr/>
            <p:nvPr/>
          </p:nvGrpSpPr>
          <p:grpSpPr>
            <a:xfrm>
              <a:off x="605820" y="3681942"/>
              <a:ext cx="4167718" cy="2760305"/>
              <a:chOff x="958990" y="4112179"/>
              <a:chExt cx="4167718" cy="2760305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0E47CAC0-4DCF-4030-A425-26EFA614B4DC}"/>
                  </a:ext>
                </a:extLst>
              </p:cNvPr>
              <p:cNvGrpSpPr/>
              <p:nvPr/>
            </p:nvGrpSpPr>
            <p:grpSpPr>
              <a:xfrm>
                <a:off x="1569864" y="4112179"/>
                <a:ext cx="3556844" cy="2760305"/>
                <a:chOff x="1327124" y="4117486"/>
                <a:chExt cx="3556844" cy="2760305"/>
              </a:xfrm>
            </p:grpSpPr>
            <p:sp>
              <p:nvSpPr>
                <p:cNvPr id="42" name="Oval 10">
                  <a:extLst>
                    <a:ext uri="{FF2B5EF4-FFF2-40B4-BE49-F238E27FC236}">
                      <a16:creationId xmlns:a16="http://schemas.microsoft.com/office/drawing/2014/main" id="{305AA6C2-FFF4-4DB9-A35C-B5C32184A6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7124" y="4869744"/>
                  <a:ext cx="662924" cy="671689"/>
                </a:xfrm>
                <a:prstGeom prst="ellipse">
                  <a:avLst/>
                </a:prstGeom>
                <a:solidFill>
                  <a:srgbClr val="D9D9D9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3500" dirty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3" name="Oval 11">
                  <a:extLst>
                    <a:ext uri="{FF2B5EF4-FFF2-40B4-BE49-F238E27FC236}">
                      <a16:creationId xmlns:a16="http://schemas.microsoft.com/office/drawing/2014/main" id="{B4BF13FA-53CF-4D07-BE53-F181F7B020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7675" y="4198055"/>
                  <a:ext cx="662924" cy="671689"/>
                </a:xfrm>
                <a:prstGeom prst="ellipse">
                  <a:avLst/>
                </a:prstGeom>
                <a:solidFill>
                  <a:srgbClr val="354CF9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3500" dirty="0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4" name="Oval 12">
                  <a:extLst>
                    <a:ext uri="{FF2B5EF4-FFF2-40B4-BE49-F238E27FC236}">
                      <a16:creationId xmlns:a16="http://schemas.microsoft.com/office/drawing/2014/main" id="{761D5DB7-5088-4EA5-84E0-6BDE3CCF56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7675" y="5457472"/>
                  <a:ext cx="662924" cy="671689"/>
                </a:xfrm>
                <a:prstGeom prst="ellipse">
                  <a:avLst/>
                </a:prstGeom>
                <a:solidFill>
                  <a:srgbClr val="354CF9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3500" dirty="0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6" name="Text Box 18">
                  <a:extLst>
                    <a:ext uri="{FF2B5EF4-FFF2-40B4-BE49-F238E27FC236}">
                      <a16:creationId xmlns:a16="http://schemas.microsoft.com/office/drawing/2014/main" id="{6F7FDC98-21FE-4EEF-AE1B-DAF5B7A917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1238" y="4117486"/>
                  <a:ext cx="517261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7" name="Text Box 19">
                  <a:extLst>
                    <a:ext uri="{FF2B5EF4-FFF2-40B4-BE49-F238E27FC236}">
                      <a16:creationId xmlns:a16="http://schemas.microsoft.com/office/drawing/2014/main" id="{D189DA7C-267F-49A0-8B9C-613B30680C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5582" y="5289145"/>
                  <a:ext cx="568220" cy="52322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lg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8" name="Text Box 20">
                  <a:extLst>
                    <a:ext uri="{FF2B5EF4-FFF2-40B4-BE49-F238E27FC236}">
                      <a16:creationId xmlns:a16="http://schemas.microsoft.com/office/drawing/2014/main" id="{DBD0629B-89EA-4E4B-B676-7172EDE191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3895" y="5289145"/>
                  <a:ext cx="662923" cy="52322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50" name="Oval 24">
                  <a:extLst>
                    <a:ext uri="{FF2B5EF4-FFF2-40B4-BE49-F238E27FC236}">
                      <a16:creationId xmlns:a16="http://schemas.microsoft.com/office/drawing/2014/main" id="{E21F1977-B58C-4ADC-A66A-AAFA48D210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044" y="4879066"/>
                  <a:ext cx="662924" cy="671689"/>
                </a:xfrm>
                <a:prstGeom prst="ellipse">
                  <a:avLst/>
                </a:prstGeom>
                <a:solidFill>
                  <a:srgbClr val="D9D9D9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35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51" name="Text Box 25">
                  <a:extLst>
                    <a:ext uri="{FF2B5EF4-FFF2-40B4-BE49-F238E27FC236}">
                      <a16:creationId xmlns:a16="http://schemas.microsoft.com/office/drawing/2014/main" id="{D9AA5094-2576-4933-9290-9610895FAF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8915" y="6354571"/>
                  <a:ext cx="1231144" cy="52322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lg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dirty="0">
                      <a:latin typeface="Times New Roman" pitchFamily="18" charset="0"/>
                      <a:cs typeface="Times New Roman" pitchFamily="18" charset="0"/>
                    </a:rPr>
                    <a:t>(a)</a:t>
                  </a:r>
                </a:p>
              </p:txBody>
            </p:sp>
            <p:cxnSp>
              <p:nvCxnSpPr>
                <p:cNvPr id="52" name="连接符: 曲线 51">
                  <a:extLst>
                    <a:ext uri="{FF2B5EF4-FFF2-40B4-BE49-F238E27FC236}">
                      <a16:creationId xmlns:a16="http://schemas.microsoft.com/office/drawing/2014/main" id="{0CE28DC3-E3E6-495A-9F4B-57223442EFC9}"/>
                    </a:ext>
                  </a:extLst>
                </p:cNvPr>
                <p:cNvCxnSpPr>
                  <a:stCxn id="42" idx="0"/>
                  <a:endCxn id="43" idx="2"/>
                </p:cNvCxnSpPr>
                <p:nvPr/>
              </p:nvCxnSpPr>
              <p:spPr>
                <a:xfrm rot="5400000" flipH="1" flipV="1">
                  <a:off x="2035208" y="4157278"/>
                  <a:ext cx="335844" cy="1089089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连接符: 曲线 52">
                  <a:extLst>
                    <a:ext uri="{FF2B5EF4-FFF2-40B4-BE49-F238E27FC236}">
                      <a16:creationId xmlns:a16="http://schemas.microsoft.com/office/drawing/2014/main" id="{4AB59E5B-6F8A-4B3F-AC93-6604EAF80E6D}"/>
                    </a:ext>
                  </a:extLst>
                </p:cNvPr>
                <p:cNvCxnSpPr>
                  <a:stCxn id="42" idx="4"/>
                  <a:endCxn id="44" idx="2"/>
                </p:cNvCxnSpPr>
                <p:nvPr/>
              </p:nvCxnSpPr>
              <p:spPr>
                <a:xfrm rot="16200000" flipH="1">
                  <a:off x="2077188" y="5122830"/>
                  <a:ext cx="251884" cy="1089089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连接符: 曲线 54">
                  <a:extLst>
                    <a:ext uri="{FF2B5EF4-FFF2-40B4-BE49-F238E27FC236}">
                      <a16:creationId xmlns:a16="http://schemas.microsoft.com/office/drawing/2014/main" id="{A98DCF9A-A4C9-4F8E-858F-F443753801B1}"/>
                    </a:ext>
                  </a:extLst>
                </p:cNvPr>
                <p:cNvCxnSpPr>
                  <a:cxnSpLocks/>
                  <a:stCxn id="43" idx="6"/>
                  <a:endCxn id="50" idx="0"/>
                </p:cNvCxnSpPr>
                <p:nvPr/>
              </p:nvCxnSpPr>
              <p:spPr>
                <a:xfrm>
                  <a:off x="3410599" y="4533900"/>
                  <a:ext cx="1141907" cy="345166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1051EA7-E9C7-425F-9228-2B50EDFD8D88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>
                <a:off x="958990" y="5200281"/>
                <a:ext cx="610874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连接符: 曲线 14">
                <a:extLst>
                  <a:ext uri="{FF2B5EF4-FFF2-40B4-BE49-F238E27FC236}">
                    <a16:creationId xmlns:a16="http://schemas.microsoft.com/office/drawing/2014/main" id="{20246DE0-3353-401F-A6BE-B839FF7D4EAD}"/>
                  </a:ext>
                </a:extLst>
              </p:cNvPr>
              <p:cNvCxnSpPr>
                <a:stCxn id="44" idx="6"/>
                <a:endCxn id="50" idx="4"/>
              </p:cNvCxnSpPr>
              <p:nvPr/>
            </p:nvCxnSpPr>
            <p:spPr>
              <a:xfrm flipV="1">
                <a:off x="3653339" y="5545448"/>
                <a:ext cx="1141907" cy="242562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 Box 20">
                <a:extLst>
                  <a:ext uri="{FF2B5EF4-FFF2-40B4-BE49-F238E27FC236}">
                    <a16:creationId xmlns:a16="http://schemas.microsoft.com/office/drawing/2014/main" id="{8E42CB2E-9E53-4455-9E4A-8112452384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593" y="4117942"/>
                <a:ext cx="662923" cy="523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97" name="Oval 24">
              <a:extLst>
                <a:ext uri="{FF2B5EF4-FFF2-40B4-BE49-F238E27FC236}">
                  <a16:creationId xmlns:a16="http://schemas.microsoft.com/office/drawing/2014/main" id="{8F784426-E6C4-4C79-8D7B-EEF8B5522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104" y="4517380"/>
              <a:ext cx="551661" cy="537589"/>
            </a:xfrm>
            <a:prstGeom prst="ellipse">
              <a:avLst/>
            </a:prstGeom>
            <a:solidFill>
              <a:srgbClr val="D9D9D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121C19-3651-4095-9975-CB804C3AEE47}"/>
              </a:ext>
            </a:extLst>
          </p:cNvPr>
          <p:cNvGrpSpPr/>
          <p:nvPr/>
        </p:nvGrpSpPr>
        <p:grpSpPr>
          <a:xfrm>
            <a:off x="5041900" y="3915292"/>
            <a:ext cx="4167718" cy="2545452"/>
            <a:chOff x="5041900" y="3915292"/>
            <a:chExt cx="4167718" cy="2545452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B4931AB-932F-430D-BF92-9243B0711DAF}"/>
                </a:ext>
              </a:extLst>
            </p:cNvPr>
            <p:cNvGrpSpPr/>
            <p:nvPr/>
          </p:nvGrpSpPr>
          <p:grpSpPr>
            <a:xfrm>
              <a:off x="5041900" y="3915292"/>
              <a:ext cx="4167718" cy="2545452"/>
              <a:chOff x="4891354" y="3921315"/>
              <a:chExt cx="4167718" cy="2545452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877300AC-9AF1-4836-9824-52900A8B3111}"/>
                  </a:ext>
                </a:extLst>
              </p:cNvPr>
              <p:cNvGrpSpPr/>
              <p:nvPr/>
            </p:nvGrpSpPr>
            <p:grpSpPr>
              <a:xfrm>
                <a:off x="4891354" y="3921315"/>
                <a:ext cx="4167718" cy="2545452"/>
                <a:chOff x="958990" y="4181817"/>
                <a:chExt cx="4167718" cy="2545452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CADC612A-38B1-4257-AE50-B299D2DE12CD}"/>
                    </a:ext>
                  </a:extLst>
                </p:cNvPr>
                <p:cNvGrpSpPr/>
                <p:nvPr/>
              </p:nvGrpSpPr>
              <p:grpSpPr>
                <a:xfrm>
                  <a:off x="1569864" y="4758838"/>
                  <a:ext cx="3556844" cy="1968431"/>
                  <a:chOff x="1327124" y="4764145"/>
                  <a:chExt cx="3556844" cy="1968431"/>
                </a:xfrm>
              </p:grpSpPr>
              <p:sp>
                <p:nvSpPr>
                  <p:cNvPr id="78" name="Oval 10">
                    <a:extLst>
                      <a:ext uri="{FF2B5EF4-FFF2-40B4-BE49-F238E27FC236}">
                        <a16:creationId xmlns:a16="http://schemas.microsoft.com/office/drawing/2014/main" id="{7613839F-514B-4C14-A10C-816BE5F4C2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27124" y="4869744"/>
                    <a:ext cx="662924" cy="671689"/>
                  </a:xfrm>
                  <a:prstGeom prst="ellipse">
                    <a:avLst/>
                  </a:prstGeom>
                  <a:solidFill>
                    <a:srgbClr val="D9D9D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3500" dirty="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82" name="Text Box 19">
                    <a:extLst>
                      <a:ext uri="{FF2B5EF4-FFF2-40B4-BE49-F238E27FC236}">
                        <a16:creationId xmlns:a16="http://schemas.microsoft.com/office/drawing/2014/main" id="{C9DD26DC-38DA-4237-8EE4-5B62D628258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3264" y="4764145"/>
                    <a:ext cx="590538" cy="52322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dirty="0">
                        <a:latin typeface="Times New Roman" pitchFamily="18" charset="0"/>
                        <a:cs typeface="Times New Roman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83" name="Text Box 20">
                    <a:extLst>
                      <a:ext uri="{FF2B5EF4-FFF2-40B4-BE49-F238E27FC236}">
                        <a16:creationId xmlns:a16="http://schemas.microsoft.com/office/drawing/2014/main" id="{562A0B1C-A4A6-444A-B3D2-0B91DE222A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6663" y="5279721"/>
                    <a:ext cx="662923" cy="52322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dirty="0">
                        <a:latin typeface="Times New Roman" pitchFamily="18" charset="0"/>
                        <a:cs typeface="Times New Roman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84" name="Oval 24">
                    <a:extLst>
                      <a:ext uri="{FF2B5EF4-FFF2-40B4-BE49-F238E27FC236}">
                        <a16:creationId xmlns:a16="http://schemas.microsoft.com/office/drawing/2014/main" id="{16D310D1-1857-49CF-A4F3-7C96395BF0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1044" y="4879066"/>
                    <a:ext cx="662924" cy="671689"/>
                  </a:xfrm>
                  <a:prstGeom prst="ellipse">
                    <a:avLst/>
                  </a:prstGeom>
                  <a:solidFill>
                    <a:srgbClr val="D9D9D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3500" dirty="0">
                        <a:latin typeface="Times New Roman" pitchFamily="18" charset="0"/>
                        <a:cs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85" name="Text Box 25">
                    <a:extLst>
                      <a:ext uri="{FF2B5EF4-FFF2-40B4-BE49-F238E27FC236}">
                        <a16:creationId xmlns:a16="http://schemas.microsoft.com/office/drawing/2014/main" id="{F6DA1B15-1518-4506-A0F5-860AF51C06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8438" y="6209356"/>
                    <a:ext cx="1231144" cy="52322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dirty="0">
                        <a:latin typeface="Times New Roman" pitchFamily="18" charset="0"/>
                        <a:cs typeface="Times New Roman" pitchFamily="18" charset="0"/>
                      </a:rPr>
                      <a:t>(b)</a:t>
                    </a:r>
                  </a:p>
                </p:txBody>
              </p:sp>
              <p:cxnSp>
                <p:nvCxnSpPr>
                  <p:cNvPr id="87" name="连接符: 曲线 86">
                    <a:extLst>
                      <a:ext uri="{FF2B5EF4-FFF2-40B4-BE49-F238E27FC236}">
                        <a16:creationId xmlns:a16="http://schemas.microsoft.com/office/drawing/2014/main" id="{8BECBFE0-1136-4302-96AC-BF4BF5AF5AC8}"/>
                      </a:ext>
                    </a:extLst>
                  </p:cNvPr>
                  <p:cNvCxnSpPr>
                    <a:cxnSpLocks/>
                    <a:stCxn id="78" idx="6"/>
                    <a:endCxn id="89" idx="2"/>
                  </p:cNvCxnSpPr>
                  <p:nvPr/>
                </p:nvCxnSpPr>
                <p:spPr>
                  <a:xfrm flipV="1">
                    <a:off x="1990048" y="5205587"/>
                    <a:ext cx="590538" cy="2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连接符: 曲线 87">
                    <a:extLst>
                      <a:ext uri="{FF2B5EF4-FFF2-40B4-BE49-F238E27FC236}">
                        <a16:creationId xmlns:a16="http://schemas.microsoft.com/office/drawing/2014/main" id="{C5A21315-3C46-426D-8749-4772FEFA409E}"/>
                      </a:ext>
                    </a:extLst>
                  </p:cNvPr>
                  <p:cNvCxnSpPr>
                    <a:cxnSpLocks/>
                    <a:stCxn id="89" idx="7"/>
                    <a:endCxn id="84" idx="1"/>
                  </p:cNvCxnSpPr>
                  <p:nvPr/>
                </p:nvCxnSpPr>
                <p:spPr>
                  <a:xfrm rot="16200000" flipH="1">
                    <a:off x="3743172" y="4402479"/>
                    <a:ext cx="9324" cy="1140585"/>
                  </a:xfrm>
                  <a:prstGeom prst="curvedConnector3">
                    <a:avLst>
                      <a:gd name="adj1" fmla="val -3506725"/>
                    </a:avLst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A6D83779-247D-43D3-9E2C-657D38410B6A}"/>
                    </a:ext>
                  </a:extLst>
                </p:cNvPr>
                <p:cNvCxnSpPr>
                  <a:cxnSpLocks/>
                  <a:endCxn id="78" idx="2"/>
                </p:cNvCxnSpPr>
                <p:nvPr/>
              </p:nvCxnSpPr>
              <p:spPr>
                <a:xfrm>
                  <a:off x="958990" y="5200281"/>
                  <a:ext cx="610874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连接符: 曲线 75">
                  <a:extLst>
                    <a:ext uri="{FF2B5EF4-FFF2-40B4-BE49-F238E27FC236}">
                      <a16:creationId xmlns:a16="http://schemas.microsoft.com/office/drawing/2014/main" id="{714F21A7-CEDB-4585-B90A-8D5872836980}"/>
                    </a:ext>
                  </a:extLst>
                </p:cNvPr>
                <p:cNvCxnSpPr>
                  <a:cxnSpLocks/>
                  <a:stCxn id="89" idx="5"/>
                  <a:endCxn id="84" idx="3"/>
                </p:cNvCxnSpPr>
                <p:nvPr/>
              </p:nvCxnSpPr>
              <p:spPr>
                <a:xfrm rot="16200000" flipH="1">
                  <a:off x="3985912" y="4872126"/>
                  <a:ext cx="9324" cy="1140585"/>
                </a:xfrm>
                <a:prstGeom prst="curvedConnector3">
                  <a:avLst>
                    <a:gd name="adj1" fmla="val 3606725"/>
                  </a:avLst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 Box 20">
                  <a:extLst>
                    <a:ext uri="{FF2B5EF4-FFF2-40B4-BE49-F238E27FC236}">
                      <a16:creationId xmlns:a16="http://schemas.microsoft.com/office/drawing/2014/main" id="{4708EDFA-9DC0-45B9-9002-D034106BBC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00861" y="4181817"/>
                  <a:ext cx="662923" cy="52322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</p:grpSp>
          <p:sp>
            <p:nvSpPr>
              <p:cNvPr id="89" name="Oval 28">
                <a:extLst>
                  <a:ext uri="{FF2B5EF4-FFF2-40B4-BE49-F238E27FC236}">
                    <a16:creationId xmlns:a16="http://schemas.microsoft.com/office/drawing/2014/main" id="{759D8192-F597-44D5-B654-43940F0CA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5690" y="4603933"/>
                <a:ext cx="699377" cy="67168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35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1,2</a:t>
                </a:r>
              </a:p>
            </p:txBody>
          </p:sp>
        </p:grpSp>
        <p:sp>
          <p:nvSpPr>
            <p:cNvPr id="99" name="Oval 24">
              <a:extLst>
                <a:ext uri="{FF2B5EF4-FFF2-40B4-BE49-F238E27FC236}">
                  <a16:creationId xmlns:a16="http://schemas.microsoft.com/office/drawing/2014/main" id="{7A5BDC8D-173F-4A7A-84CB-14D3B5A75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343" y="4678275"/>
              <a:ext cx="551661" cy="537589"/>
            </a:xfrm>
            <a:prstGeom prst="ellipse">
              <a:avLst/>
            </a:prstGeom>
            <a:solidFill>
              <a:srgbClr val="D9D9D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2CF566-0454-48FC-80BF-27CBBF40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63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12120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587967" indent="-587967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2. Transition Method--Subset Construction</a:t>
            </a:r>
          </a:p>
          <a:p>
            <a:pPr marL="988017" lvl="1" indent="-587967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The states of DFA are the sets of states of the origin NFA </a:t>
            </a:r>
          </a:p>
          <a:p>
            <a:pPr marL="988017" lvl="1" indent="-587967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That is, we use one state of DFA to substitute the set of states of NFA reachable by transition from a state of DFA (actually a set of states of NFA) on a single input character</a:t>
            </a:r>
            <a:endParaRPr lang="zh-CN" altLang="en-US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6DF977-3AD2-40F4-BD8A-85941BB55BF6}"/>
              </a:ext>
            </a:extLst>
          </p:cNvPr>
          <p:cNvSpPr txBox="1">
            <a:spLocks noChangeArrowheads="1"/>
          </p:cNvSpPr>
          <p:nvPr/>
        </p:nvSpPr>
        <p:spPr>
          <a:xfrm>
            <a:off x="2195200" y="185098"/>
            <a:ext cx="5996834" cy="1264962"/>
          </a:xfrm>
          <a:prstGeom prst="rect">
            <a:avLst/>
          </a:prstGeom>
          <a:noFill/>
        </p:spPr>
        <p:txBody>
          <a:bodyPr vert="horz" wrap="non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87967" indent="-587967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2. Transition Method—</a:t>
            </a:r>
          </a:p>
          <a:p>
            <a:pPr marL="587967" indent="-587967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Subset Construction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52E99B-3CC7-426E-8ED0-E2CBEADD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121204" cy="4525963"/>
          </a:xfrm>
        </p:spPr>
        <p:txBody>
          <a:bodyPr/>
          <a:lstStyle/>
          <a:p>
            <a:pPr marL="587967" indent="-587967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3. Associated computation on the set of states</a:t>
            </a:r>
          </a:p>
          <a:p>
            <a:pPr marL="587967" indent="-587967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3.1 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The </a:t>
            </a: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ε-closure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 of a set of states</a:t>
            </a:r>
          </a:p>
          <a:p>
            <a:pPr marL="587967" indent="-587967">
              <a:lnSpc>
                <a:spcPct val="90000"/>
              </a:lnSpc>
              <a:buNone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	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The set of all states reachable by a series of zero or more ε-transitions from the set of states</a:t>
            </a:r>
            <a:endParaRPr lang="zh-CN" altLang="en-US" sz="2800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182" y="3778250"/>
            <a:ext cx="8574755" cy="3312368"/>
            <a:chOff x="672" y="1872"/>
            <a:chExt cx="4426" cy="1999"/>
          </a:xfrm>
        </p:grpSpPr>
        <p:sp>
          <p:nvSpPr>
            <p:cNvPr id="143365" name="Rectangle 5"/>
            <p:cNvSpPr>
              <a:spLocks noChangeArrowheads="1"/>
            </p:cNvSpPr>
            <p:nvPr/>
          </p:nvSpPr>
          <p:spPr bwMode="auto">
            <a:xfrm>
              <a:off x="2281" y="2238"/>
              <a:ext cx="23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143366" name="Rectangle 6"/>
            <p:cNvSpPr>
              <a:spLocks noChangeArrowheads="1"/>
            </p:cNvSpPr>
            <p:nvPr/>
          </p:nvSpPr>
          <p:spPr bwMode="auto">
            <a:xfrm>
              <a:off x="1536" y="2016"/>
              <a:ext cx="2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143367" name="Rectangle 7"/>
            <p:cNvSpPr>
              <a:spLocks noChangeArrowheads="1"/>
            </p:cNvSpPr>
            <p:nvPr/>
          </p:nvSpPr>
          <p:spPr bwMode="auto">
            <a:xfrm>
              <a:off x="1515" y="2602"/>
              <a:ext cx="23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143368" name="Rectangle 8"/>
            <p:cNvSpPr>
              <a:spLocks noChangeArrowheads="1"/>
            </p:cNvSpPr>
            <p:nvPr/>
          </p:nvSpPr>
          <p:spPr bwMode="auto">
            <a:xfrm>
              <a:off x="3967" y="2418"/>
              <a:ext cx="30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43369" name="Rectangle 9"/>
            <p:cNvSpPr>
              <a:spLocks noChangeArrowheads="1"/>
            </p:cNvSpPr>
            <p:nvPr/>
          </p:nvSpPr>
          <p:spPr bwMode="auto">
            <a:xfrm>
              <a:off x="893" y="2516"/>
              <a:ext cx="30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43370" name="Arc 10"/>
            <p:cNvSpPr>
              <a:spLocks/>
            </p:cNvSpPr>
            <p:nvPr/>
          </p:nvSpPr>
          <p:spPr bwMode="auto">
            <a:xfrm flipH="1">
              <a:off x="3967" y="1872"/>
              <a:ext cx="230" cy="3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71" name="Arc 11"/>
            <p:cNvSpPr>
              <a:spLocks/>
            </p:cNvSpPr>
            <p:nvPr/>
          </p:nvSpPr>
          <p:spPr bwMode="auto">
            <a:xfrm>
              <a:off x="4196" y="1872"/>
              <a:ext cx="231" cy="3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72" name="Arc 12"/>
            <p:cNvSpPr>
              <a:spLocks/>
            </p:cNvSpPr>
            <p:nvPr/>
          </p:nvSpPr>
          <p:spPr bwMode="auto">
            <a:xfrm>
              <a:off x="4733" y="2328"/>
              <a:ext cx="307" cy="4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73" name="Arc 13"/>
            <p:cNvSpPr>
              <a:spLocks/>
            </p:cNvSpPr>
            <p:nvPr/>
          </p:nvSpPr>
          <p:spPr bwMode="auto">
            <a:xfrm flipV="1">
              <a:off x="4733" y="2784"/>
              <a:ext cx="307" cy="18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72" y="2055"/>
              <a:ext cx="767" cy="1277"/>
              <a:chOff x="-4" y="0"/>
              <a:chExt cx="20004" cy="20000"/>
            </a:xfrm>
          </p:grpSpPr>
          <p:sp>
            <p:nvSpPr>
              <p:cNvPr id="143375" name="Arc 15"/>
              <p:cNvSpPr>
                <a:spLocks/>
              </p:cNvSpPr>
              <p:nvPr/>
            </p:nvSpPr>
            <p:spPr bwMode="auto">
              <a:xfrm flipV="1">
                <a:off x="13987" y="7138"/>
                <a:ext cx="6013" cy="7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76" name="Arc 16"/>
              <p:cNvSpPr>
                <a:spLocks/>
              </p:cNvSpPr>
              <p:nvPr/>
            </p:nvSpPr>
            <p:spPr bwMode="auto">
              <a:xfrm flipH="1">
                <a:off x="9992" y="14276"/>
                <a:ext cx="4012" cy="28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77" name="Arc 17"/>
              <p:cNvSpPr>
                <a:spLocks/>
              </p:cNvSpPr>
              <p:nvPr/>
            </p:nvSpPr>
            <p:spPr bwMode="auto">
              <a:xfrm>
                <a:off x="15988" y="0"/>
                <a:ext cx="4012" cy="7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78" name="Arc 18"/>
              <p:cNvSpPr>
                <a:spLocks/>
              </p:cNvSpPr>
              <p:nvPr/>
            </p:nvSpPr>
            <p:spPr bwMode="auto">
              <a:xfrm flipH="1" flipV="1">
                <a:off x="1996" y="17131"/>
                <a:ext cx="4018" cy="28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79" name="Arc 19"/>
              <p:cNvSpPr>
                <a:spLocks/>
              </p:cNvSpPr>
              <p:nvPr/>
            </p:nvSpPr>
            <p:spPr bwMode="auto">
              <a:xfrm flipV="1">
                <a:off x="5991" y="17131"/>
                <a:ext cx="4012" cy="28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80" name="Arc 20"/>
              <p:cNvSpPr>
                <a:spLocks/>
              </p:cNvSpPr>
              <p:nvPr/>
            </p:nvSpPr>
            <p:spPr bwMode="auto">
              <a:xfrm flipH="1">
                <a:off x="9986" y="0"/>
                <a:ext cx="6013" cy="42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81" name="Arc 21"/>
              <p:cNvSpPr>
                <a:spLocks/>
              </p:cNvSpPr>
              <p:nvPr/>
            </p:nvSpPr>
            <p:spPr bwMode="auto">
              <a:xfrm flipV="1">
                <a:off x="3996" y="4283"/>
                <a:ext cx="6007" cy="28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82" name="Arc 22"/>
              <p:cNvSpPr>
                <a:spLocks/>
              </p:cNvSpPr>
              <p:nvPr/>
            </p:nvSpPr>
            <p:spPr bwMode="auto">
              <a:xfrm flipH="1">
                <a:off x="-4" y="7138"/>
                <a:ext cx="4018" cy="42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83" name="Arc 23"/>
              <p:cNvSpPr>
                <a:spLocks/>
              </p:cNvSpPr>
              <p:nvPr/>
            </p:nvSpPr>
            <p:spPr bwMode="auto">
              <a:xfrm flipH="1" flipV="1">
                <a:off x="-4" y="11420"/>
                <a:ext cx="4012" cy="28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84" name="Arc 24"/>
              <p:cNvSpPr>
                <a:spLocks/>
              </p:cNvSpPr>
              <p:nvPr/>
            </p:nvSpPr>
            <p:spPr bwMode="auto">
              <a:xfrm flipH="1">
                <a:off x="1996" y="14276"/>
                <a:ext cx="2012" cy="28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3385" name="Line 25"/>
            <p:cNvSpPr>
              <a:spLocks noChangeShapeType="1"/>
            </p:cNvSpPr>
            <p:nvPr/>
          </p:nvSpPr>
          <p:spPr bwMode="auto">
            <a:xfrm>
              <a:off x="1239" y="2495"/>
              <a:ext cx="53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sm"/>
              <a:tailEnd type="triangle" w="lg" len="med"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86" name="Oval 26"/>
            <p:cNvSpPr>
              <a:spLocks noChangeArrowheads="1"/>
            </p:cNvSpPr>
            <p:nvPr/>
          </p:nvSpPr>
          <p:spPr bwMode="auto">
            <a:xfrm>
              <a:off x="1821" y="2238"/>
              <a:ext cx="384" cy="4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87" name="Line 27"/>
            <p:cNvSpPr>
              <a:spLocks noChangeShapeType="1"/>
            </p:cNvSpPr>
            <p:nvPr/>
          </p:nvSpPr>
          <p:spPr bwMode="auto">
            <a:xfrm>
              <a:off x="2204" y="2511"/>
              <a:ext cx="4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sm"/>
              <a:tailEnd type="triangle" w="lg" len="med"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88" name="Oval 28"/>
            <p:cNvSpPr>
              <a:spLocks noChangeArrowheads="1"/>
            </p:cNvSpPr>
            <p:nvPr/>
          </p:nvSpPr>
          <p:spPr bwMode="auto">
            <a:xfrm>
              <a:off x="2664" y="2238"/>
              <a:ext cx="384" cy="4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89" name="Line 29"/>
            <p:cNvSpPr>
              <a:spLocks noChangeShapeType="1"/>
            </p:cNvSpPr>
            <p:nvPr/>
          </p:nvSpPr>
          <p:spPr bwMode="auto">
            <a:xfrm>
              <a:off x="978" y="2876"/>
              <a:ext cx="115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sm"/>
              <a:tailEnd type="triangle" w="lg" len="med"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90" name="Oval 30"/>
            <p:cNvSpPr>
              <a:spLocks noChangeArrowheads="1"/>
            </p:cNvSpPr>
            <p:nvPr/>
          </p:nvSpPr>
          <p:spPr bwMode="auto">
            <a:xfrm>
              <a:off x="2128" y="2693"/>
              <a:ext cx="384" cy="4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91" name="Rectangle 31"/>
            <p:cNvSpPr>
              <a:spLocks noChangeArrowheads="1"/>
            </p:cNvSpPr>
            <p:nvPr/>
          </p:nvSpPr>
          <p:spPr bwMode="auto">
            <a:xfrm>
              <a:off x="2669" y="2328"/>
              <a:ext cx="42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S2</a:t>
              </a:r>
            </a:p>
          </p:txBody>
        </p:sp>
        <p:sp>
          <p:nvSpPr>
            <p:cNvPr id="143392" name="Rectangle 32"/>
            <p:cNvSpPr>
              <a:spLocks noChangeArrowheads="1"/>
            </p:cNvSpPr>
            <p:nvPr/>
          </p:nvSpPr>
          <p:spPr bwMode="auto">
            <a:xfrm>
              <a:off x="4656" y="2601"/>
              <a:ext cx="355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S2</a:t>
              </a:r>
            </a:p>
          </p:txBody>
        </p:sp>
        <p:sp>
          <p:nvSpPr>
            <p:cNvPr id="143393" name="Rectangle 33"/>
            <p:cNvSpPr>
              <a:spLocks noChangeArrowheads="1"/>
            </p:cNvSpPr>
            <p:nvPr/>
          </p:nvSpPr>
          <p:spPr bwMode="auto">
            <a:xfrm>
              <a:off x="4503" y="2328"/>
              <a:ext cx="345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S1</a:t>
              </a:r>
            </a:p>
          </p:txBody>
        </p:sp>
        <p:sp>
          <p:nvSpPr>
            <p:cNvPr id="143394" name="Rectangle 34"/>
            <p:cNvSpPr>
              <a:spLocks noChangeArrowheads="1"/>
            </p:cNvSpPr>
            <p:nvPr/>
          </p:nvSpPr>
          <p:spPr bwMode="auto">
            <a:xfrm>
              <a:off x="1850" y="2329"/>
              <a:ext cx="406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S1</a:t>
              </a:r>
            </a:p>
          </p:txBody>
        </p:sp>
        <p:sp>
          <p:nvSpPr>
            <p:cNvPr id="143395" name="Rectangle 35"/>
            <p:cNvSpPr>
              <a:spLocks noChangeArrowheads="1"/>
            </p:cNvSpPr>
            <p:nvPr/>
          </p:nvSpPr>
          <p:spPr bwMode="auto">
            <a:xfrm>
              <a:off x="2144" y="2784"/>
              <a:ext cx="38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S3</a:t>
              </a:r>
            </a:p>
          </p:txBody>
        </p:sp>
        <p:sp>
          <p:nvSpPr>
            <p:cNvPr id="143396" name="Rectangle 36"/>
            <p:cNvSpPr>
              <a:spLocks noChangeArrowheads="1"/>
            </p:cNvSpPr>
            <p:nvPr/>
          </p:nvSpPr>
          <p:spPr bwMode="auto">
            <a:xfrm>
              <a:off x="4320" y="2875"/>
              <a:ext cx="326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S3</a:t>
              </a:r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3660" y="2054"/>
              <a:ext cx="767" cy="1277"/>
              <a:chOff x="2" y="0"/>
              <a:chExt cx="19998" cy="20000"/>
            </a:xfrm>
          </p:grpSpPr>
          <p:sp>
            <p:nvSpPr>
              <p:cNvPr id="143398" name="Arc 38"/>
              <p:cNvSpPr>
                <a:spLocks/>
              </p:cNvSpPr>
              <p:nvPr/>
            </p:nvSpPr>
            <p:spPr bwMode="auto">
              <a:xfrm flipV="1">
                <a:off x="13987" y="7138"/>
                <a:ext cx="6013" cy="7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99" name="Arc 39"/>
              <p:cNvSpPr>
                <a:spLocks/>
              </p:cNvSpPr>
              <p:nvPr/>
            </p:nvSpPr>
            <p:spPr bwMode="auto">
              <a:xfrm flipH="1">
                <a:off x="9992" y="14277"/>
                <a:ext cx="4012" cy="28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0" name="Arc 40"/>
              <p:cNvSpPr>
                <a:spLocks/>
              </p:cNvSpPr>
              <p:nvPr/>
            </p:nvSpPr>
            <p:spPr bwMode="auto">
              <a:xfrm>
                <a:off x="15988" y="0"/>
                <a:ext cx="4012" cy="7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1" name="Arc 41"/>
              <p:cNvSpPr>
                <a:spLocks/>
              </p:cNvSpPr>
              <p:nvPr/>
            </p:nvSpPr>
            <p:spPr bwMode="auto">
              <a:xfrm flipH="1" flipV="1">
                <a:off x="2002" y="17132"/>
                <a:ext cx="4012" cy="28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2" name="Arc 42"/>
              <p:cNvSpPr>
                <a:spLocks/>
              </p:cNvSpPr>
              <p:nvPr/>
            </p:nvSpPr>
            <p:spPr bwMode="auto">
              <a:xfrm flipV="1">
                <a:off x="5997" y="17132"/>
                <a:ext cx="4012" cy="28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3" name="Arc 43"/>
              <p:cNvSpPr>
                <a:spLocks/>
              </p:cNvSpPr>
              <p:nvPr/>
            </p:nvSpPr>
            <p:spPr bwMode="auto">
              <a:xfrm flipH="1">
                <a:off x="9992" y="0"/>
                <a:ext cx="6013" cy="42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4" name="Arc 44"/>
              <p:cNvSpPr>
                <a:spLocks/>
              </p:cNvSpPr>
              <p:nvPr/>
            </p:nvSpPr>
            <p:spPr bwMode="auto">
              <a:xfrm flipV="1">
                <a:off x="3997" y="4283"/>
                <a:ext cx="6012" cy="28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5" name="Arc 45"/>
              <p:cNvSpPr>
                <a:spLocks/>
              </p:cNvSpPr>
              <p:nvPr/>
            </p:nvSpPr>
            <p:spPr bwMode="auto">
              <a:xfrm flipH="1">
                <a:off x="2" y="7138"/>
                <a:ext cx="4012" cy="42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6" name="Arc 46"/>
              <p:cNvSpPr>
                <a:spLocks/>
              </p:cNvSpPr>
              <p:nvPr/>
            </p:nvSpPr>
            <p:spPr bwMode="auto">
              <a:xfrm flipH="1" flipV="1">
                <a:off x="2" y="11420"/>
                <a:ext cx="4012" cy="28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7" name="Arc 47"/>
              <p:cNvSpPr>
                <a:spLocks/>
              </p:cNvSpPr>
              <p:nvPr/>
            </p:nvSpPr>
            <p:spPr bwMode="auto">
              <a:xfrm flipH="1">
                <a:off x="2002" y="14277"/>
                <a:ext cx="2012" cy="28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3408" name="Arc 48"/>
            <p:cNvSpPr>
              <a:spLocks/>
            </p:cNvSpPr>
            <p:nvPr/>
          </p:nvSpPr>
          <p:spPr bwMode="auto">
            <a:xfrm flipH="1" flipV="1">
              <a:off x="4426" y="2237"/>
              <a:ext cx="308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09" name="Arc 49"/>
            <p:cNvSpPr>
              <a:spLocks/>
            </p:cNvSpPr>
            <p:nvPr/>
          </p:nvSpPr>
          <p:spPr bwMode="auto">
            <a:xfrm flipH="1">
              <a:off x="4656" y="2966"/>
              <a:ext cx="78" cy="18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0" name="Arc 50"/>
            <p:cNvSpPr>
              <a:spLocks/>
            </p:cNvSpPr>
            <p:nvPr/>
          </p:nvSpPr>
          <p:spPr bwMode="auto">
            <a:xfrm flipV="1">
              <a:off x="4503" y="3148"/>
              <a:ext cx="154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1" name="Arc 51"/>
            <p:cNvSpPr>
              <a:spLocks/>
            </p:cNvSpPr>
            <p:nvPr/>
          </p:nvSpPr>
          <p:spPr bwMode="auto">
            <a:xfrm>
              <a:off x="4196" y="3148"/>
              <a:ext cx="308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2" name="Arc 52"/>
            <p:cNvSpPr>
              <a:spLocks/>
            </p:cNvSpPr>
            <p:nvPr/>
          </p:nvSpPr>
          <p:spPr bwMode="auto">
            <a:xfrm flipV="1">
              <a:off x="3660" y="2145"/>
              <a:ext cx="307" cy="2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3" name="Arc 53"/>
            <p:cNvSpPr>
              <a:spLocks/>
            </p:cNvSpPr>
            <p:nvPr/>
          </p:nvSpPr>
          <p:spPr bwMode="auto">
            <a:xfrm flipH="1">
              <a:off x="3507" y="2419"/>
              <a:ext cx="154" cy="36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4" name="Arc 54"/>
            <p:cNvSpPr>
              <a:spLocks/>
            </p:cNvSpPr>
            <p:nvPr/>
          </p:nvSpPr>
          <p:spPr bwMode="auto">
            <a:xfrm flipH="1" flipV="1">
              <a:off x="3507" y="2784"/>
              <a:ext cx="154" cy="18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5" name="Arc 55"/>
            <p:cNvSpPr>
              <a:spLocks/>
            </p:cNvSpPr>
            <p:nvPr/>
          </p:nvSpPr>
          <p:spPr bwMode="auto">
            <a:xfrm flipH="1">
              <a:off x="3583" y="2966"/>
              <a:ext cx="78" cy="27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6" name="Arc 56"/>
            <p:cNvSpPr>
              <a:spLocks/>
            </p:cNvSpPr>
            <p:nvPr/>
          </p:nvSpPr>
          <p:spPr bwMode="auto">
            <a:xfrm flipH="1" flipV="1">
              <a:off x="3583" y="3331"/>
              <a:ext cx="231" cy="18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7" name="Arc 57"/>
            <p:cNvSpPr>
              <a:spLocks/>
            </p:cNvSpPr>
            <p:nvPr/>
          </p:nvSpPr>
          <p:spPr bwMode="auto">
            <a:xfrm flipV="1">
              <a:off x="4043" y="3148"/>
              <a:ext cx="154" cy="2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8" name="Arc 58"/>
            <p:cNvSpPr>
              <a:spLocks/>
            </p:cNvSpPr>
            <p:nvPr/>
          </p:nvSpPr>
          <p:spPr bwMode="auto">
            <a:xfrm flipV="1">
              <a:off x="3813" y="3423"/>
              <a:ext cx="231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9" name="Rectangle 59"/>
            <p:cNvSpPr>
              <a:spLocks noChangeArrowheads="1"/>
            </p:cNvSpPr>
            <p:nvPr/>
          </p:nvSpPr>
          <p:spPr bwMode="auto">
            <a:xfrm>
              <a:off x="3733" y="3506"/>
              <a:ext cx="13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ε_ closure(I)</a:t>
              </a:r>
            </a:p>
          </p:txBody>
        </p:sp>
        <p:sp>
          <p:nvSpPr>
            <p:cNvPr id="143420" name="AutoShape 60"/>
            <p:cNvSpPr>
              <a:spLocks noChangeArrowheads="1"/>
            </p:cNvSpPr>
            <p:nvPr/>
          </p:nvSpPr>
          <p:spPr bwMode="auto">
            <a:xfrm>
              <a:off x="3024" y="2736"/>
              <a:ext cx="384" cy="144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354CF9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1" name="Rectangle 2">
            <a:extLst>
              <a:ext uri="{FF2B5EF4-FFF2-40B4-BE49-F238E27FC236}">
                <a16:creationId xmlns:a16="http://schemas.microsoft.com/office/drawing/2014/main" id="{DCFA606A-BC3B-41DC-8110-E6F15A4562A2}"/>
              </a:ext>
            </a:extLst>
          </p:cNvPr>
          <p:cNvSpPr txBox="1">
            <a:spLocks noChangeArrowheads="1"/>
          </p:cNvSpPr>
          <p:nvPr/>
        </p:nvSpPr>
        <p:spPr>
          <a:xfrm>
            <a:off x="671545" y="467483"/>
            <a:ext cx="9044143" cy="700192"/>
          </a:xfrm>
          <a:prstGeom prst="rect">
            <a:avLst/>
          </a:prstGeom>
          <a:noFill/>
        </p:spPr>
        <p:txBody>
          <a:bodyPr vert="horz" wrap="non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100"/>
              </a:lnSpc>
            </a:pP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From an NFA to a DFA -- Detail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F0E861-9FE7-478E-8B49-C2D63B2D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1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4|27.8|3.1|4.5|4|34.7|2.1|1|1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10060</TotalTime>
  <Words>1323</Words>
  <Application>Microsoft Office PowerPoint</Application>
  <PresentationFormat>自定义</PresentationFormat>
  <Paragraphs>326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Calibri</vt:lpstr>
      <vt:lpstr>Comic Sans MS</vt:lpstr>
      <vt:lpstr>Sitka Small</vt:lpstr>
      <vt:lpstr>Sitka Text</vt:lpstr>
      <vt:lpstr>Times New Roman</vt:lpstr>
      <vt:lpstr>Wingdings</vt:lpstr>
      <vt:lpstr>Office Theme</vt:lpstr>
      <vt:lpstr>Outline</vt:lpstr>
      <vt:lpstr>Challenges in Scanning</vt:lpstr>
      <vt:lpstr>Recall DFAs</vt:lpstr>
      <vt:lpstr>Recall DFAs</vt:lpstr>
      <vt:lpstr>Subset Construction</vt:lpstr>
      <vt:lpstr>1. Two problems need to be solved  in translation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woody</dc:creator>
  <cp:lastModifiedBy>WYing</cp:lastModifiedBy>
  <cp:revision>272</cp:revision>
  <dcterms:created xsi:type="dcterms:W3CDTF">2006-08-16T00:00:00Z</dcterms:created>
  <dcterms:modified xsi:type="dcterms:W3CDTF">2025-03-31T04:58:46Z</dcterms:modified>
</cp:coreProperties>
</file>