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handoutMasterIdLst>
    <p:handoutMasterId r:id="rId23"/>
  </p:handoutMasterIdLst>
  <p:sldIdLst>
    <p:sldId id="385" r:id="rId3"/>
    <p:sldId id="387" r:id="rId4"/>
    <p:sldId id="388" r:id="rId5"/>
    <p:sldId id="534" r:id="rId6"/>
    <p:sldId id="307" r:id="rId7"/>
    <p:sldId id="308" r:id="rId8"/>
    <p:sldId id="548" r:id="rId9"/>
    <p:sldId id="549" r:id="rId10"/>
    <p:sldId id="310" r:id="rId11"/>
    <p:sldId id="311" r:id="rId12"/>
    <p:sldId id="391" r:id="rId13"/>
    <p:sldId id="390" r:id="rId14"/>
    <p:sldId id="323" r:id="rId15"/>
    <p:sldId id="324" r:id="rId16"/>
    <p:sldId id="392" r:id="rId17"/>
    <p:sldId id="326" r:id="rId18"/>
    <p:sldId id="393" r:id="rId19"/>
    <p:sldId id="395" r:id="rId20"/>
    <p:sldId id="396" r:id="rId21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4025" indent="3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09638" indent="47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65250" indent="6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0863" indent="79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345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1EB805FB-05F6-41C1-AACB-AB40377B2DA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83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4D8A47D2-AB5A-4FF8-9007-9239B9A84E5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E19A526B-9E0B-4F38-B7CE-7F1545AF1F70}" type="datetimeFigureOut">
              <a:rPr lang="zh-CN" altLang="en-US"/>
              <a:pPr>
                <a:defRPr/>
              </a:pPr>
              <a:t>2024/4/16</a:t>
            </a:fld>
            <a:endParaRPr lang="en-US" altLang="zh-CN"/>
          </a:p>
        </p:txBody>
      </p:sp>
      <p:sp>
        <p:nvSpPr>
          <p:cNvPr id="229380" name="Rectangle 4">
            <a:extLst>
              <a:ext uri="{FF2B5EF4-FFF2-40B4-BE49-F238E27FC236}">
                <a16:creationId xmlns:a16="http://schemas.microsoft.com/office/drawing/2014/main" id="{D91949FB-7AB2-4ECD-8B6B-8204FD4BE4F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83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9381" name="Rectangle 5">
            <a:extLst>
              <a:ext uri="{FF2B5EF4-FFF2-40B4-BE49-F238E27FC236}">
                <a16:creationId xmlns:a16="http://schemas.microsoft.com/office/drawing/2014/main" id="{019664E9-ED48-4547-A131-D09944445D4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539DD85-BE0B-4FD5-AFB4-B346BE648F5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17DFE63-3B08-480D-AC0F-B82F34DC501B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defTabSz="95583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3B7301-341F-4DFB-82FE-013CF8D14E55}"/>
              </a:ext>
            </a:extLst>
          </p:cNvPr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 defTabSz="95583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F40D4B36-EF6C-4343-8635-63DFBF85C704}" type="datetimeFigureOut">
              <a:rPr lang="zh-CN" altLang="en-US"/>
              <a:pPr>
                <a:defRPr/>
              </a:pPr>
              <a:t>2024/4/16</a:t>
            </a:fld>
            <a:endParaRPr lang="en-US" altLang="zh-CN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9077E50D-1FC3-4C42-ACA3-581C6BA757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993F46C-8B46-4028-9955-0B68A15DF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DD0C2E-C692-45BB-95F7-85498AD09D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defTabSz="955830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872BB8-CDBA-4EC9-8527-20B3F1AD7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F00FBB7-AAC5-4DE2-B65D-05D1F72F34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40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0963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52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086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76307" algn="l" defTabSz="9105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1567" algn="l" defTabSz="9105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6817" algn="l" defTabSz="9105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2084" algn="l" defTabSz="9105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3185208-FDB7-46C8-8A29-A5329CA09E3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84D4A6AB-7B00-4763-8011-DFE5B1935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0A2C3E0C-ACF5-4582-BE44-CF148F6E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87AB64-EC17-4F4A-9254-FEA3C22A12D8}" type="slidenum">
              <a:rPr lang="zh-CN" altLang="en-US" sz="1300" smtClean="0"/>
              <a:pPr>
                <a:spcBef>
                  <a:spcPct val="0"/>
                </a:spcBef>
              </a:pPr>
              <a:t>1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79E3A946-D859-482A-A236-66A00BE8B3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A02480-D1E9-489B-B664-B72AC0D19693}" type="slidenum">
              <a:rPr lang="en-US" altLang="zh-CN" sz="1300" smtClean="0"/>
              <a:pPr>
                <a:spcBef>
                  <a:spcPct val="0"/>
                </a:spcBef>
              </a:pPr>
              <a:t>15</a:t>
            </a:fld>
            <a:endParaRPr lang="en-US" altLang="zh-CN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CBC9932F-74F2-4C63-BEC5-13377CA4A2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B492AD4-7DA1-4A51-8D26-8E54EE898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D61262AF-B577-4BF5-A872-DFA62B4D93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A0B439-03B5-4A46-9F1B-86B3EF6AE9B0}" type="slidenum">
              <a:rPr lang="en-US" altLang="zh-CN" sz="1300" smtClean="0"/>
              <a:pPr>
                <a:spcBef>
                  <a:spcPct val="0"/>
                </a:spcBef>
              </a:pPr>
              <a:t>16</a:t>
            </a:fld>
            <a:endParaRPr lang="en-US" altLang="zh-CN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1506751-03FB-4C23-AB35-72C692C816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9273D96-4123-4B1C-ACF1-BF85A426C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93288C64-E9FA-45D9-BBE1-5EA2840FFB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86F5D0-9480-44B6-A1F1-DC05926DF2A8}" type="slidenum">
              <a:rPr lang="en-US" altLang="zh-CN" sz="1300" smtClean="0"/>
              <a:pPr>
                <a:spcBef>
                  <a:spcPct val="0"/>
                </a:spcBef>
              </a:pPr>
              <a:t>17</a:t>
            </a:fld>
            <a:endParaRPr lang="en-US" altLang="zh-CN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29EA376-ED6D-4136-B132-2F6BF54FA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D9DCEC1-8BD4-43FA-B675-EC2423A6E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B23D7FFC-6D99-4CFD-94CA-9A6E1BB688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D65407-0178-4EF3-A32F-C5AD521936ED}" type="slidenum">
              <a:rPr lang="en-US" altLang="zh-CN" sz="1300" smtClean="0"/>
              <a:pPr>
                <a:spcBef>
                  <a:spcPct val="0"/>
                </a:spcBef>
              </a:pPr>
              <a:t>18</a:t>
            </a:fld>
            <a:endParaRPr lang="en-US" altLang="zh-CN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ABB8E98-F00E-497E-93E0-6B52E682C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0C3DDF6-A125-4DCF-9974-4161092BE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032DDFE-FF8B-4BCE-B677-15E7040724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DA76D00-6AA1-4893-BFE4-393F0A1B3411}" type="slidenum">
              <a:rPr lang="en-US" altLang="zh-CN" sz="1300" smtClean="0"/>
              <a:pPr>
                <a:spcBef>
                  <a:spcPct val="0"/>
                </a:spcBef>
              </a:pPr>
              <a:t>19</a:t>
            </a:fld>
            <a:endParaRPr lang="en-US" altLang="zh-CN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8314647D-7DD6-4433-9CF6-D19D609E58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FBC15A31-C0D3-411B-9CDB-A0B465F53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C8836E7-1EF0-46A2-9F3A-9C11585886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9FC6BF1-5410-4754-B183-88B566281747}" type="slidenum">
              <a:rPr lang="en-US" altLang="zh-CN" sz="1300" smtClean="0"/>
              <a:pPr>
                <a:spcBef>
                  <a:spcPct val="0"/>
                </a:spcBef>
              </a:pPr>
              <a:t>5</a:t>
            </a:fld>
            <a:endParaRPr lang="en-US" altLang="zh-CN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D167082-10DC-4F9F-BDFB-5D63585E4F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BF0702A-9942-4A71-8311-544AE8E7B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ACAFCA4-3ED9-41ED-96DC-43DCD88B77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DB33B92-E150-4685-A9EB-CF06221F0E1B}" type="slidenum">
              <a:rPr lang="en-US" altLang="zh-CN" sz="1300" smtClean="0"/>
              <a:pPr>
                <a:spcBef>
                  <a:spcPct val="0"/>
                </a:spcBef>
              </a:pPr>
              <a:t>6</a:t>
            </a:fld>
            <a:endParaRPr lang="en-US" altLang="zh-CN" sz="13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6C0C86E0-DE90-4253-9EB3-9269295F1D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A2D29AD-EE75-47C2-BF53-61828490B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E56D3FA3-601C-42F5-A369-E2C521EDC3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F0989E9-BCFE-4330-8998-E60F5A54C2EA}" type="slidenum">
              <a:rPr lang="en-US" altLang="zh-CN" sz="1300" smtClean="0"/>
              <a:pPr>
                <a:spcBef>
                  <a:spcPct val="0"/>
                </a:spcBef>
              </a:pPr>
              <a:t>9</a:t>
            </a:fld>
            <a:endParaRPr lang="en-US" altLang="zh-CN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9C2958B-4325-4267-83FB-79DD377D6B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B5F8446-94FA-4AF6-8C13-29280C39AA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F4F8991C-B819-4B25-96FD-151CC1D03A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3DF11B-02F6-4282-812F-7C3574B020F7}" type="slidenum">
              <a:rPr lang="en-US" altLang="zh-CN" sz="1300" smtClean="0"/>
              <a:pPr>
                <a:spcBef>
                  <a:spcPct val="0"/>
                </a:spcBef>
              </a:pPr>
              <a:t>10</a:t>
            </a:fld>
            <a:endParaRPr lang="en-US" altLang="zh-CN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AE9921D-6E4B-497E-A33D-BBA1DFE367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926F8AA-5105-4AD2-A9AC-8EBBB465C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42196523-0F77-4887-BD88-5D6603600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A51717E-897F-42A7-8CD2-DF4FCE4E4808}" type="slidenum">
              <a:rPr lang="en-US" altLang="zh-CN" sz="1300" smtClean="0"/>
              <a:pPr>
                <a:spcBef>
                  <a:spcPct val="0"/>
                </a:spcBef>
              </a:pPr>
              <a:t>11</a:t>
            </a:fld>
            <a:endParaRPr lang="en-US" altLang="zh-CN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04F4276-CBCB-430A-853B-07EA4678A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ACE6D215-260A-4747-8D1E-96CAE5119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939E4797-31A3-4052-9218-91D2B535F6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1569F3-799E-4F3D-B78C-A2DCED20F86B}" type="slidenum">
              <a:rPr lang="en-US" altLang="zh-CN" sz="1300" smtClean="0"/>
              <a:pPr>
                <a:spcBef>
                  <a:spcPct val="0"/>
                </a:spcBef>
              </a:pPr>
              <a:t>12</a:t>
            </a:fld>
            <a:endParaRPr lang="en-US" altLang="zh-CN" sz="13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B98EAB70-F5EF-4A67-AF92-5AA970D85E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FE910F4-A3DC-42F9-9B7F-81712FCA5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786BB862-A2EE-4E3C-900F-B82C4BEF05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2B277EE-B373-4A72-A1E5-7E054B33447E}" type="slidenum">
              <a:rPr lang="en-US" altLang="zh-CN" sz="1300" smtClean="0"/>
              <a:pPr>
                <a:spcBef>
                  <a:spcPct val="0"/>
                </a:spcBef>
              </a:pPr>
              <a:t>13</a:t>
            </a:fld>
            <a:endParaRPr lang="en-US" altLang="zh-CN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B4B2130-E79B-4A13-93F1-AF5FC1BC8E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BDD5B94-3778-4238-BDCE-D55D06A8F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BFB1697-EC79-4185-9228-E3060BA900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CE429B5-E4A1-4D68-A122-0898A1693881}" type="slidenum">
              <a:rPr lang="en-US" altLang="zh-CN" sz="1300" smtClean="0"/>
              <a:pPr>
                <a:spcBef>
                  <a:spcPct val="0"/>
                </a:spcBef>
              </a:pPr>
              <a:t>14</a:t>
            </a:fld>
            <a:endParaRPr lang="en-US" altLang="zh-CN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F780546-6F09-4A86-950A-08D6E7871D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16A5895-0CFB-4663-B46A-B55A5B2253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5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63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1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6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20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016C3F6-1511-41CC-8F77-E5398B8A25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65D21-49F0-4960-B768-6D2AA9F4D6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51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7D085B-99C9-4817-B4CF-058A48F87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B6337-ED32-4CFF-B3DE-37425A3809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50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C19BFCC1-A539-4ECA-8420-22F1146348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E0B0D-2D84-460A-8F76-3B7A110D1B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028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5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5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6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7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2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65D21-49F0-4960-B768-6D2AA9F4D61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06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7E7BB-7F2D-4EED-BECA-0DBE372A10A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412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41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52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05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58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764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17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870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7FFA-F34A-4D6B-90FA-6DAEBF88B104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194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4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4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C4F3D-6E32-46F1-90C1-512EBA8F788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275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295" indent="0">
              <a:buNone/>
              <a:defRPr sz="2000" b="1"/>
            </a:lvl2pPr>
            <a:lvl3pPr marL="910590" indent="0">
              <a:buNone/>
              <a:defRPr sz="1800" b="1"/>
            </a:lvl3pPr>
            <a:lvl4pPr marL="1365885" indent="0">
              <a:buNone/>
              <a:defRPr sz="1600" b="1"/>
            </a:lvl4pPr>
            <a:lvl5pPr marL="1821180" indent="0">
              <a:buNone/>
              <a:defRPr sz="1600" b="1"/>
            </a:lvl5pPr>
            <a:lvl6pPr marL="2276475" indent="0">
              <a:buNone/>
              <a:defRPr sz="1600" b="1"/>
            </a:lvl6pPr>
            <a:lvl7pPr marL="2731770" indent="0">
              <a:buNone/>
              <a:defRPr sz="1600" b="1"/>
            </a:lvl7pPr>
            <a:lvl8pPr marL="3187065" indent="0">
              <a:buNone/>
              <a:defRPr sz="1600" b="1"/>
            </a:lvl8pPr>
            <a:lvl9pPr marL="364236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295" indent="0">
              <a:buNone/>
              <a:defRPr sz="2000" b="1"/>
            </a:lvl2pPr>
            <a:lvl3pPr marL="910590" indent="0">
              <a:buNone/>
              <a:defRPr sz="1800" b="1"/>
            </a:lvl3pPr>
            <a:lvl4pPr marL="1365885" indent="0">
              <a:buNone/>
              <a:defRPr sz="1600" b="1"/>
            </a:lvl4pPr>
            <a:lvl5pPr marL="1821180" indent="0">
              <a:buNone/>
              <a:defRPr sz="1600" b="1"/>
            </a:lvl5pPr>
            <a:lvl6pPr marL="2276475" indent="0">
              <a:buNone/>
              <a:defRPr sz="1600" b="1"/>
            </a:lvl6pPr>
            <a:lvl7pPr marL="2731770" indent="0">
              <a:buNone/>
              <a:defRPr sz="1600" b="1"/>
            </a:lvl7pPr>
            <a:lvl8pPr marL="3187065" indent="0">
              <a:buNone/>
              <a:defRPr sz="1600" b="1"/>
            </a:lvl8pPr>
            <a:lvl9pPr marL="364236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BAC9D-7D8D-4EF0-BA8E-8A3C13C44BF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469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9DCB4-CAB6-41A0-B349-E5FE867867E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130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2916D-2C4D-4817-A3A7-E1BFFF1E577E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411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41" y="27305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9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5295" indent="0">
              <a:buNone/>
              <a:defRPr sz="1200"/>
            </a:lvl2pPr>
            <a:lvl3pPr marL="910590" indent="0">
              <a:buNone/>
              <a:defRPr sz="1000"/>
            </a:lvl3pPr>
            <a:lvl4pPr marL="1365885" indent="0">
              <a:buNone/>
              <a:defRPr sz="900"/>
            </a:lvl4pPr>
            <a:lvl5pPr marL="1821180" indent="0">
              <a:buNone/>
              <a:defRPr sz="900"/>
            </a:lvl5pPr>
            <a:lvl6pPr marL="2276475" indent="0">
              <a:buNone/>
              <a:defRPr sz="900"/>
            </a:lvl6pPr>
            <a:lvl7pPr marL="2731770" indent="0">
              <a:buNone/>
              <a:defRPr sz="900"/>
            </a:lvl7pPr>
            <a:lvl8pPr marL="3187065" indent="0">
              <a:buNone/>
              <a:defRPr sz="900"/>
            </a:lvl8pPr>
            <a:lvl9pPr marL="364236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F7FE3-AC31-4062-96D5-D6B64B44401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904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005D9A-F218-4AAF-B2B2-0E61ED79EB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7E7BB-7F2D-4EED-BECA-0DBE372A10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591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5295" indent="0">
              <a:buNone/>
              <a:defRPr sz="2800"/>
            </a:lvl2pPr>
            <a:lvl3pPr marL="910590" indent="0">
              <a:buNone/>
              <a:defRPr sz="2400"/>
            </a:lvl3pPr>
            <a:lvl4pPr marL="1365885" indent="0">
              <a:buNone/>
              <a:defRPr sz="2000"/>
            </a:lvl4pPr>
            <a:lvl5pPr marL="1821180" indent="0">
              <a:buNone/>
              <a:defRPr sz="2000"/>
            </a:lvl5pPr>
            <a:lvl6pPr marL="2276475" indent="0">
              <a:buNone/>
              <a:defRPr sz="2000"/>
            </a:lvl6pPr>
            <a:lvl7pPr marL="2731770" indent="0">
              <a:buNone/>
              <a:defRPr sz="2000"/>
            </a:lvl7pPr>
            <a:lvl8pPr marL="3187065" indent="0">
              <a:buNone/>
              <a:defRPr sz="2000"/>
            </a:lvl8pPr>
            <a:lvl9pPr marL="364236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5295" indent="0">
              <a:buNone/>
              <a:defRPr sz="1200"/>
            </a:lvl2pPr>
            <a:lvl3pPr marL="910590" indent="0">
              <a:buNone/>
              <a:defRPr sz="1000"/>
            </a:lvl3pPr>
            <a:lvl4pPr marL="1365885" indent="0">
              <a:buNone/>
              <a:defRPr sz="900"/>
            </a:lvl4pPr>
            <a:lvl5pPr marL="1821180" indent="0">
              <a:buNone/>
              <a:defRPr sz="900"/>
            </a:lvl5pPr>
            <a:lvl6pPr marL="2276475" indent="0">
              <a:buNone/>
              <a:defRPr sz="900"/>
            </a:lvl6pPr>
            <a:lvl7pPr marL="2731770" indent="0">
              <a:buNone/>
              <a:defRPr sz="900"/>
            </a:lvl7pPr>
            <a:lvl8pPr marL="3187065" indent="0">
              <a:buNone/>
              <a:defRPr sz="900"/>
            </a:lvl8pPr>
            <a:lvl9pPr marL="364236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B3680-6B6F-40AC-8B3F-192D72F864D6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285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B6337-ED32-4CFF-B3DE-37425A380905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5432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E0B0D-2D84-460A-8F76-3B7A110D1BB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81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41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525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052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57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10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763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156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868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420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34E80547-E427-4CC4-BC9F-61DF94A368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7FFA-F34A-4D6B-90FA-6DAEBF88B1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4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4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4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1924F55-15B4-4826-82E9-0D5BAB19C9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C4F3D-6E32-46F1-90C1-512EBA8F78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17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258" indent="0">
              <a:buNone/>
              <a:defRPr sz="2000" b="1"/>
            </a:lvl2pPr>
            <a:lvl3pPr marL="910522" indent="0">
              <a:buNone/>
              <a:defRPr sz="1800" b="1"/>
            </a:lvl3pPr>
            <a:lvl4pPr marL="1365786" indent="0">
              <a:buNone/>
              <a:defRPr sz="1600" b="1"/>
            </a:lvl4pPr>
            <a:lvl5pPr marL="1821043" indent="0">
              <a:buNone/>
              <a:defRPr sz="1600" b="1"/>
            </a:lvl5pPr>
            <a:lvl6pPr marL="2276307" indent="0">
              <a:buNone/>
              <a:defRPr sz="1600" b="1"/>
            </a:lvl6pPr>
            <a:lvl7pPr marL="2731567" indent="0">
              <a:buNone/>
              <a:defRPr sz="1600" b="1"/>
            </a:lvl7pPr>
            <a:lvl8pPr marL="3186817" indent="0">
              <a:buNone/>
              <a:defRPr sz="1600" b="1"/>
            </a:lvl8pPr>
            <a:lvl9pPr marL="364208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258" indent="0">
              <a:buNone/>
              <a:defRPr sz="2000" b="1"/>
            </a:lvl2pPr>
            <a:lvl3pPr marL="910522" indent="0">
              <a:buNone/>
              <a:defRPr sz="1800" b="1"/>
            </a:lvl3pPr>
            <a:lvl4pPr marL="1365786" indent="0">
              <a:buNone/>
              <a:defRPr sz="1600" b="1"/>
            </a:lvl4pPr>
            <a:lvl5pPr marL="1821043" indent="0">
              <a:buNone/>
              <a:defRPr sz="1600" b="1"/>
            </a:lvl5pPr>
            <a:lvl6pPr marL="2276307" indent="0">
              <a:buNone/>
              <a:defRPr sz="1600" b="1"/>
            </a:lvl6pPr>
            <a:lvl7pPr marL="2731567" indent="0">
              <a:buNone/>
              <a:defRPr sz="1600" b="1"/>
            </a:lvl7pPr>
            <a:lvl8pPr marL="3186817" indent="0">
              <a:buNone/>
              <a:defRPr sz="1600" b="1"/>
            </a:lvl8pPr>
            <a:lvl9pPr marL="3642084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829BBEC-EBDF-4FD1-BD0E-69236C4EB6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BAC9D-7D8D-4EF0-BA8E-8A3C13C44B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47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CDD3D2F0-8028-49C5-A0F6-CF9EC28B6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99DCB4-CAB6-41A0-B349-E5FE867867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47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8400644C-DC48-4E36-8916-231F5F2E69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F2916D-2C4D-4817-A3A7-E1BFFF1E57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0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41" y="27305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9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5258" indent="0">
              <a:buNone/>
              <a:defRPr sz="1200"/>
            </a:lvl2pPr>
            <a:lvl3pPr marL="910522" indent="0">
              <a:buNone/>
              <a:defRPr sz="1000"/>
            </a:lvl3pPr>
            <a:lvl4pPr marL="1365786" indent="0">
              <a:buNone/>
              <a:defRPr sz="900"/>
            </a:lvl4pPr>
            <a:lvl5pPr marL="1821043" indent="0">
              <a:buNone/>
              <a:defRPr sz="900"/>
            </a:lvl5pPr>
            <a:lvl6pPr marL="2276307" indent="0">
              <a:buNone/>
              <a:defRPr sz="900"/>
            </a:lvl6pPr>
            <a:lvl7pPr marL="2731567" indent="0">
              <a:buNone/>
              <a:defRPr sz="900"/>
            </a:lvl7pPr>
            <a:lvl8pPr marL="3186817" indent="0">
              <a:buNone/>
              <a:defRPr sz="900"/>
            </a:lvl8pPr>
            <a:lvl9pPr marL="3642084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1EC6599-6074-44FB-BF04-13B1AA3D4F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F7FE3-AC31-4062-96D5-D6B64B4440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3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5258" indent="0">
              <a:buNone/>
              <a:defRPr sz="2800"/>
            </a:lvl2pPr>
            <a:lvl3pPr marL="910522" indent="0">
              <a:buNone/>
              <a:defRPr sz="2400"/>
            </a:lvl3pPr>
            <a:lvl4pPr marL="1365786" indent="0">
              <a:buNone/>
              <a:defRPr sz="2000"/>
            </a:lvl4pPr>
            <a:lvl5pPr marL="1821043" indent="0">
              <a:buNone/>
              <a:defRPr sz="2000"/>
            </a:lvl5pPr>
            <a:lvl6pPr marL="2276307" indent="0">
              <a:buNone/>
              <a:defRPr sz="2000"/>
            </a:lvl6pPr>
            <a:lvl7pPr marL="2731567" indent="0">
              <a:buNone/>
              <a:defRPr sz="2000"/>
            </a:lvl7pPr>
            <a:lvl8pPr marL="3186817" indent="0">
              <a:buNone/>
              <a:defRPr sz="2000"/>
            </a:lvl8pPr>
            <a:lvl9pPr marL="3642084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5258" indent="0">
              <a:buNone/>
              <a:defRPr sz="1200"/>
            </a:lvl2pPr>
            <a:lvl3pPr marL="910522" indent="0">
              <a:buNone/>
              <a:defRPr sz="1000"/>
            </a:lvl3pPr>
            <a:lvl4pPr marL="1365786" indent="0">
              <a:buNone/>
              <a:defRPr sz="900"/>
            </a:lvl4pPr>
            <a:lvl5pPr marL="1821043" indent="0">
              <a:buNone/>
              <a:defRPr sz="900"/>
            </a:lvl5pPr>
            <a:lvl6pPr marL="2276307" indent="0">
              <a:buNone/>
              <a:defRPr sz="900"/>
            </a:lvl6pPr>
            <a:lvl7pPr marL="2731567" indent="0">
              <a:buNone/>
              <a:defRPr sz="900"/>
            </a:lvl7pPr>
            <a:lvl8pPr marL="3186817" indent="0">
              <a:buNone/>
              <a:defRPr sz="900"/>
            </a:lvl8pPr>
            <a:lvl9pPr marL="3642084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F9CF687-3047-4E9C-AF6C-4B739FED3C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9B3680-6B6F-40AC-8B3F-192D72F864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969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6DB6C0EF-5920-4AF1-A77B-4EADBAF46AC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37" tIns="45521" rIns="91037" bIns="4552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C4A954DC-9064-42B7-B4BD-460DB191F8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37" tIns="45521" rIns="91037" bIns="455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1BC7FF-B4CF-42D5-AEB8-D3AEDB768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037" tIns="45521" rIns="91037" bIns="45521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124A52-ADEC-4AB3-800B-BC70D5A3AF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3333FF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5pPr>
      <a:lvl6pPr marL="455258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6pPr>
      <a:lvl7pPr marL="910522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7pPr>
      <a:lvl8pPr marL="1365786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8pPr>
      <a:lvl9pPr marL="1821043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39775" indent="-2841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36650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592263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47875" indent="-2270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03934" indent="-227629" algn="l" defTabSz="9105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9195" indent="-227629" algn="l" defTabSz="9105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4455" indent="-227629" algn="l" defTabSz="9105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9720" indent="-227629" algn="l" defTabSz="91052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05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58" algn="l" defTabSz="9105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22" algn="l" defTabSz="9105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786" algn="l" defTabSz="9105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043" algn="l" defTabSz="9105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307" algn="l" defTabSz="9105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567" algn="l" defTabSz="9105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6817" algn="l" defTabSz="9105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084" algn="l" defTabSz="9105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37" tIns="45521" rIns="91037" bIns="45521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37" tIns="45521" rIns="91037" bIns="45521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037" tIns="45521" rIns="91037" bIns="45521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9124A52-ADEC-4AB3-800B-BC70D5A3AFF3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94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3333FF"/>
          </a:solidFill>
          <a:latin typeface="Comic Sans MS" panose="030F0702030302020204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5295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059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65885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118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39775" indent="-284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3665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59258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2047875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03805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9100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4395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9690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9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9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8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18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47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77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06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36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390C9262-CC9F-4588-BADD-18BE769A957C}"/>
              </a:ext>
            </a:extLst>
          </p:cNvPr>
          <p:cNvSpPr/>
          <p:nvPr/>
        </p:nvSpPr>
        <p:spPr>
          <a:xfrm>
            <a:off x="0" y="0"/>
            <a:ext cx="9140825" cy="6859588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588" tIns="41295" rIns="82588" bIns="41295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4099" name="TextBox 1">
            <a:extLst>
              <a:ext uri="{FF2B5EF4-FFF2-40B4-BE49-F238E27FC236}">
                <a16:creationId xmlns:a16="http://schemas.microsoft.com/office/drawing/2014/main" id="{742E96D4-2F9A-40C4-8CEE-8BE9A4033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2046288"/>
            <a:ext cx="6308725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12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0038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5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zh-CN" altLang="en-US" sz="65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5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 eaLnBrk="1" hangingPunct="1">
              <a:lnSpc>
                <a:spcPts val="10038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5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Parsing</a:t>
            </a:r>
          </a:p>
        </p:txBody>
      </p:sp>
      <p:sp>
        <p:nvSpPr>
          <p:cNvPr id="4100" name="灯片编号占位符 4">
            <a:extLst>
              <a:ext uri="{FF2B5EF4-FFF2-40B4-BE49-F238E27FC236}">
                <a16:creationId xmlns:a16="http://schemas.microsoft.com/office/drawing/2014/main" id="{11B35F8D-8038-4991-BFC2-43D774091F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9A9BC3-8913-4DD3-A2F6-92A98F431BD0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2">
            <a:extLst>
              <a:ext uri="{FF2B5EF4-FFF2-40B4-BE49-F238E27FC236}">
                <a16:creationId xmlns:a16="http://schemas.microsoft.com/office/drawing/2014/main" id="{F2C563DE-D2C7-43D3-AB2F-05C14F91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Categories of Top-down parsing</a:t>
            </a:r>
            <a:endParaRPr lang="zh-CN" altLang="en-US"/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0FECFC54-46C5-422E-8E8F-37AE407415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5457824"/>
          </a:xfrm>
        </p:spPr>
        <p:txBody>
          <a:bodyPr/>
          <a:lstStyle/>
          <a:p>
            <a:pPr marL="606425" indent="-606425" eaLnBrk="1" hangingPunct="1">
              <a:defRPr/>
            </a:pPr>
            <a:r>
              <a:rPr lang="en-US" altLang="zh-CN" dirty="0">
                <a:solidFill>
                  <a:srgbClr val="3333FF"/>
                </a:solidFill>
              </a:rPr>
              <a:t>Backtracking Parsing (Depth-First)</a:t>
            </a:r>
          </a:p>
          <a:p>
            <a:pPr marL="1004888" lvl="1" indent="-606425" eaLnBrk="1" hangingPunct="1">
              <a:defRPr/>
            </a:pPr>
            <a:r>
              <a:rPr lang="en-US" altLang="zh-CN" dirty="0"/>
              <a:t>If a nonterminal has more than one productions, based on the current input symbol, the parser can’t determine which one to choose</a:t>
            </a:r>
          </a:p>
          <a:p>
            <a:pPr marL="1004888" lvl="1" indent="-606425" eaLnBrk="1" hangingPunct="1">
              <a:defRPr/>
            </a:pPr>
            <a:r>
              <a:rPr lang="en-US" altLang="zh-CN" dirty="0"/>
              <a:t>it must try different possibilities if one possibility fails.</a:t>
            </a:r>
          </a:p>
          <a:p>
            <a:pPr marL="1004888" lvl="1" indent="-606425" eaLnBrk="1" hangingPunct="1">
              <a:defRPr/>
            </a:pPr>
            <a:r>
              <a:rPr lang="en-US" altLang="zh-CN" dirty="0"/>
              <a:t>But backtracking (depth-first) can make it slow</a:t>
            </a:r>
          </a:p>
          <a:p>
            <a:pPr marL="606425" indent="-606425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CN" dirty="0">
                <a:solidFill>
                  <a:srgbClr val="3333FF"/>
                </a:solidFill>
              </a:rPr>
              <a:t>Predictive parsing</a:t>
            </a:r>
          </a:p>
          <a:p>
            <a:pPr marL="1004888" lvl="1" indent="-606425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CN" dirty="0"/>
              <a:t>Parser attempts to predict the next construction in the input string using one or more look-ahead tokens</a:t>
            </a:r>
          </a:p>
          <a:p>
            <a:pPr marL="1004887" lvl="1" indent="-606425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CN" dirty="0"/>
              <a:t>Two Kinds of Predictive Parsing</a:t>
            </a:r>
          </a:p>
          <a:p>
            <a:pPr marL="1401763" lvl="2" indent="-606425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CN" dirty="0">
                <a:solidFill>
                  <a:srgbClr val="FF0000"/>
                </a:solidFill>
              </a:rPr>
              <a:t>Recursive-descent parsing</a:t>
            </a:r>
          </a:p>
          <a:p>
            <a:pPr marL="1401763" lvl="2" indent="-606425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CN" dirty="0">
                <a:solidFill>
                  <a:srgbClr val="FF0000"/>
                </a:solidFill>
              </a:rPr>
              <a:t>LL(1) parsing</a:t>
            </a:r>
          </a:p>
          <a:p>
            <a:pPr marL="1004888" lvl="1" indent="-606425" eaLnBrk="1" hangingPunct="1">
              <a:defRPr/>
            </a:pPr>
            <a:endParaRPr lang="en-US" altLang="zh-CN" dirty="0"/>
          </a:p>
        </p:txBody>
      </p:sp>
      <p:sp>
        <p:nvSpPr>
          <p:cNvPr id="15364" name="灯片编号占位符 4">
            <a:extLst>
              <a:ext uri="{FF2B5EF4-FFF2-40B4-BE49-F238E27FC236}">
                <a16:creationId xmlns:a16="http://schemas.microsoft.com/office/drawing/2014/main" id="{8084FCC3-3B41-4772-A317-85FE05D0AA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2FD786-EB9F-466B-AA77-300B2BA42562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2C04676-45A4-4157-8598-D523CACA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OutLine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0C78303-1DE5-41A0-8455-249B1BA03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  <a:hlinkClick r:id="rId3" action="ppaction://hlinksldjump"/>
              </a:rPr>
              <a:t>4.1 </a:t>
            </a:r>
            <a:r>
              <a:rPr lang="en-US" altLang="zh-CN" u="sng" dirty="0">
                <a:solidFill>
                  <a:srgbClr val="FF0000"/>
                </a:solidFill>
              </a:rPr>
              <a:t>The Condition of Predictive Parsing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hlinkClick r:id="" action="ppaction://noaction"/>
              </a:rPr>
              <a:t>4.2 Recognition of LL(1) Grammar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hlinkClick r:id="" action="ppaction://noaction"/>
              </a:rPr>
              <a:t>4.3 Non LL(1) grammar to LL(1) grammar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hlinkClick r:id="" action="ppaction://noaction"/>
              </a:rPr>
              <a:t>4.4 </a:t>
            </a:r>
            <a:r>
              <a:rPr lang="en-US" altLang="zh-CN" dirty="0">
                <a:hlinkClick r:id="" action="ppaction://noaction"/>
              </a:rPr>
              <a:t>Recursive-Descent Parsing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hlinkClick r:id="" action="ppaction://noaction"/>
              </a:rPr>
              <a:t>4.5 LL(1) Parsing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hlinkClick r:id="" action="ppaction://noaction"/>
              </a:rPr>
              <a:t>4.6 Error Recovery in Top-Down Parsers</a:t>
            </a:r>
            <a:endParaRPr lang="en-US" altLang="zh-CN" dirty="0"/>
          </a:p>
        </p:txBody>
      </p:sp>
      <p:sp>
        <p:nvSpPr>
          <p:cNvPr id="17412" name="灯片编号占位符 4">
            <a:extLst>
              <a:ext uri="{FF2B5EF4-FFF2-40B4-BE49-F238E27FC236}">
                <a16:creationId xmlns:a16="http://schemas.microsoft.com/office/drawing/2014/main" id="{4905302E-730E-4ECB-8E9E-7B1C7C9428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1530F1-5C55-4462-8FEA-E852B4602322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DD1FE7F-3AF2-4609-A6F5-9F103E8B2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249238"/>
            <a:ext cx="8234362" cy="1036637"/>
          </a:xfrm>
        </p:spPr>
        <p:txBody>
          <a:bodyPr lIns="82588" tIns="41295" rIns="82588" bIns="41295"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 of Predictive Parsing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6A8B709B-9DC4-4E5A-AE84-B5A48067A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4338" y="1452563"/>
            <a:ext cx="8166100" cy="4106862"/>
          </a:xfrm>
        </p:spPr>
        <p:txBody>
          <a:bodyPr lIns="82588" tIns="41295" rIns="82588" bIns="41295" rtlCol="0">
            <a:normAutofit fontScale="92500" lnSpcReduction="10000"/>
          </a:bodyPr>
          <a:lstStyle/>
          <a:p>
            <a:pPr marL="341442" indent="-341442" eaLnBrk="1" hangingPunct="1">
              <a:buClr>
                <a:schemeClr val="tx1"/>
              </a:buClr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Parsing of the input string begins with the start symbol of the grammar</a:t>
            </a:r>
          </a:p>
          <a:p>
            <a:pPr marL="341442" indent="-341442" eaLnBrk="1" hangingPunct="1">
              <a:buClr>
                <a:schemeClr val="tx1"/>
              </a:buClr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If it can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uniquely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determine which production to use next in derivation based on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lookahead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tokens in the input, parsing is predictive</a:t>
            </a:r>
          </a:p>
          <a:p>
            <a:pPr marL="341442" indent="-341442" eaLnBrk="1" hangingPunct="1"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Predictive parsers accept 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LL(k) grammars</a:t>
            </a:r>
          </a:p>
          <a:p>
            <a:pPr marL="739798" lvl="1" indent="-284545" eaLnBrk="1" hangingPunct="1"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 means “left-to-right” scan of input</a:t>
            </a:r>
          </a:p>
          <a:p>
            <a:pPr marL="739798" lvl="1" indent="-284545" eaLnBrk="1" hangingPunct="1"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 means “leftmost derivation”</a:t>
            </a:r>
          </a:p>
          <a:p>
            <a:pPr marL="739798" lvl="1" indent="-284545" eaLnBrk="1" hangingPunct="1"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k means “need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k tokens of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lookahead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to predict”</a:t>
            </a:r>
          </a:p>
          <a:p>
            <a:pPr marL="739798" lvl="1" indent="-284545" eaLnBrk="1" hangingPunct="1">
              <a:defRPr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In practice,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LL(1) grammars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is used.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0" name="灯片编号占位符 2">
            <a:extLst>
              <a:ext uri="{FF2B5EF4-FFF2-40B4-BE49-F238E27FC236}">
                <a16:creationId xmlns:a16="http://schemas.microsoft.com/office/drawing/2014/main" id="{8D3AA92A-D52D-4480-ACC2-792E88706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3DCC19-2560-4B26-88C8-FE642E0BBA64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512D6D7-535C-419E-ACFF-FB197CB2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+mn-ea"/>
                <a:cs typeface="+mn-cs"/>
              </a:rPr>
              <a:t>The Condition of Predictive Parsing</a:t>
            </a:r>
            <a:endParaRPr lang="zh-CN" altLang="en-US" dirty="0">
              <a:ea typeface="+mn-ea"/>
              <a:cs typeface="+mn-cs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A3261F5-2EF7-4AC9-85C0-4A1FADFC7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1442" indent="-341442" eaLnBrk="1" hangingPunct="1">
              <a:defRPr/>
            </a:pPr>
            <a:r>
              <a:rPr lang="en-US" altLang="zh-CN" dirty="0"/>
              <a:t>The Condition of Predictive Parsing</a:t>
            </a:r>
          </a:p>
          <a:p>
            <a:pPr marL="739798" lvl="1" indent="-284545" eaLnBrk="1" hangingPunct="1">
              <a:defRPr/>
            </a:pPr>
            <a:r>
              <a:rPr lang="en-US" altLang="zh-CN" dirty="0"/>
              <a:t>Predictive parsing require that the grammar must be a </a:t>
            </a:r>
            <a:r>
              <a:rPr lang="en-US" altLang="zh-CN" dirty="0">
                <a:solidFill>
                  <a:srgbClr val="FF0000"/>
                </a:solidFill>
              </a:rPr>
              <a:t>LL(1) grammar</a:t>
            </a:r>
          </a:p>
          <a:p>
            <a:pPr marL="341442" indent="-341442" eaLnBrk="1" hangingPunct="1">
              <a:defRPr/>
            </a:pPr>
            <a:r>
              <a:rPr lang="en-US" altLang="zh-CN" dirty="0">
                <a:solidFill>
                  <a:srgbClr val="3333FF"/>
                </a:solidFill>
              </a:rPr>
              <a:t>The definition of </a:t>
            </a:r>
            <a:r>
              <a:rPr lang="en-US" altLang="zh-CN" dirty="0"/>
              <a:t>LL(1) grammar depends on the definition of </a:t>
            </a:r>
            <a:r>
              <a:rPr lang="en-US" altLang="zh-CN" dirty="0" err="1"/>
              <a:t>lookahead</a:t>
            </a:r>
            <a:r>
              <a:rPr lang="en-US" altLang="zh-CN" dirty="0"/>
              <a:t> sets--</a:t>
            </a:r>
            <a:r>
              <a:rPr lang="en-US" altLang="zh-CN" dirty="0">
                <a:solidFill>
                  <a:srgbClr val="FF0000"/>
                </a:solidFill>
              </a:rPr>
              <a:t>First set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Follow set</a:t>
            </a:r>
          </a:p>
          <a:p>
            <a:pPr marL="512167" indent="-512167" algn="just" eaLnBrk="1" hangingPunct="1">
              <a:buFont typeface="Calibri" pitchFamily="34" charset="0"/>
              <a:buAutoNum type="alphaLcPeriod"/>
              <a:defRPr/>
            </a:pPr>
            <a:endParaRPr lang="en-US" altLang="zh-CN" dirty="0">
              <a:solidFill>
                <a:srgbClr val="3333FF"/>
              </a:solidFill>
            </a:endParaRPr>
          </a:p>
          <a:p>
            <a:pPr marL="512167" indent="-512167" algn="just" eaLnBrk="1" hangingPunct="1">
              <a:buFont typeface="Calibri" pitchFamily="34" charset="0"/>
              <a:buAutoNum type="alphaLcPeriod"/>
              <a:defRPr/>
            </a:pPr>
            <a:r>
              <a:rPr lang="en-US" altLang="zh-CN" dirty="0">
                <a:solidFill>
                  <a:srgbClr val="3333FF"/>
                </a:solidFill>
              </a:rPr>
              <a:t>The Definition of </a:t>
            </a:r>
            <a:r>
              <a:rPr lang="en-US" altLang="zh-CN" dirty="0" err="1">
                <a:solidFill>
                  <a:srgbClr val="3333FF"/>
                </a:solidFill>
              </a:rPr>
              <a:t>Lookahead</a:t>
            </a:r>
            <a:r>
              <a:rPr lang="en-US" altLang="zh-CN" dirty="0">
                <a:solidFill>
                  <a:srgbClr val="3333FF"/>
                </a:solidFill>
              </a:rPr>
              <a:t> Sets </a:t>
            </a:r>
            <a:endParaRPr lang="zh-CN" altLang="en-US" dirty="0">
              <a:solidFill>
                <a:srgbClr val="3333FF"/>
              </a:solidFill>
            </a:endParaRPr>
          </a:p>
          <a:p>
            <a:pPr marL="512167" indent="-512167" algn="just" eaLnBrk="1" hangingPunct="1">
              <a:buFont typeface="Calibri" pitchFamily="34" charset="0"/>
              <a:buAutoNum type="alphaLcPeriod"/>
              <a:defRPr/>
            </a:pPr>
            <a:r>
              <a:rPr lang="en-US" altLang="zh-CN" dirty="0">
                <a:solidFill>
                  <a:srgbClr val="3333FF"/>
                </a:solidFill>
              </a:rPr>
              <a:t>The Definition of LL(1) Grammar</a:t>
            </a:r>
            <a:endParaRPr lang="zh-CN" altLang="en-US" dirty="0">
              <a:solidFill>
                <a:srgbClr val="3333FF"/>
              </a:solidFill>
            </a:endParaRPr>
          </a:p>
        </p:txBody>
      </p:sp>
      <p:sp>
        <p:nvSpPr>
          <p:cNvPr id="21508" name="灯片编号占位符 4">
            <a:extLst>
              <a:ext uri="{FF2B5EF4-FFF2-40B4-BE49-F238E27FC236}">
                <a16:creationId xmlns:a16="http://schemas.microsoft.com/office/drawing/2014/main" id="{8F1FEC91-AAC3-4773-878D-7A6B55E998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268874-B0FC-4DD7-9809-A0B5CA187823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A109F52-20A6-4F40-808B-ABB5E8DA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8001000" cy="1143000"/>
          </a:xfrm>
        </p:spPr>
        <p:txBody>
          <a:bodyPr/>
          <a:lstStyle/>
          <a:p>
            <a:pPr eaLnBrk="1" hangingPunct="1"/>
            <a:r>
              <a:rPr lang="en-US" altLang="zh-CN"/>
              <a:t>a</a:t>
            </a:r>
            <a:r>
              <a:rPr lang="zh-CN" altLang="en-US"/>
              <a:t> </a:t>
            </a:r>
            <a:r>
              <a:rPr lang="en-US" altLang="zh-CN"/>
              <a:t>The Definition of Lookahead Sets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3760A2F-9D6A-477D-B640-4027D477DB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6425" indent="-606425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CN">
                <a:solidFill>
                  <a:srgbClr val="FF0000"/>
                </a:solidFill>
              </a:rPr>
              <a:t>First Sets</a:t>
            </a:r>
          </a:p>
          <a:p>
            <a:pPr marL="606425" indent="-606425" eaLnBrk="1" hangingPunct="1">
              <a:lnSpc>
                <a:spcPct val="90000"/>
              </a:lnSpc>
            </a:pPr>
            <a:r>
              <a:rPr lang="en-US" altLang="zh-CN"/>
              <a:t>Definition</a:t>
            </a:r>
          </a:p>
          <a:p>
            <a:pPr marL="606425" indent="-606425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/>
              <a:t>	G=(V</a:t>
            </a:r>
            <a:r>
              <a:rPr lang="en-US" altLang="zh-CN" baseline="-30000"/>
              <a:t>N</a:t>
            </a:r>
            <a:r>
              <a:rPr lang="en-US" altLang="zh-CN"/>
              <a:t>, V</a:t>
            </a:r>
            <a:r>
              <a:rPr lang="en-US" altLang="zh-CN" baseline="-30000"/>
              <a:t>T</a:t>
            </a:r>
            <a:r>
              <a:rPr lang="en-US" altLang="zh-CN"/>
              <a:t>, P, S) is a grammar,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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(V</a:t>
            </a:r>
            <a:r>
              <a:rPr lang="en-US" altLang="zh-CN" baseline="-3000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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baseline="-30000">
                <a:solidFill>
                  <a:srgbClr val="FF0000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)*</a:t>
            </a:r>
            <a:r>
              <a:rPr lang="en-US" altLang="zh-CN">
                <a:solidFill>
                  <a:srgbClr val="FF0000"/>
                </a:solidFill>
              </a:rPr>
              <a:t> </a:t>
            </a:r>
          </a:p>
          <a:p>
            <a:pPr marL="606425" indent="-606425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>
                <a:cs typeface="Times New Roman" panose="02020603050405020304" pitchFamily="18" charset="0"/>
              </a:rPr>
              <a:t>	FIRST(</a:t>
            </a:r>
            <a:r>
              <a:rPr lang="en-US" altLang="zh-CN">
                <a:sym typeface="Symbol" panose="05050102010706020507" pitchFamily="18" charset="2"/>
              </a:rPr>
              <a:t></a:t>
            </a:r>
            <a:r>
              <a:rPr lang="en-US" altLang="zh-CN">
                <a:cs typeface="Times New Roman" panose="02020603050405020304" pitchFamily="18" charset="0"/>
              </a:rPr>
              <a:t>) = { a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>
                <a:cs typeface="Times New Roman" panose="02020603050405020304" pitchFamily="18" charset="0"/>
              </a:rPr>
              <a:t>V</a:t>
            </a:r>
            <a:r>
              <a:rPr lang="en-US" altLang="zh-CN" baseline="-30000">
                <a:cs typeface="Times New Roman" panose="02020603050405020304" pitchFamily="18" charset="0"/>
              </a:rPr>
              <a:t>T</a:t>
            </a:r>
            <a:r>
              <a:rPr lang="en-US" altLang="zh-CN">
                <a:cs typeface="Times New Roman" panose="02020603050405020304" pitchFamily="18" charset="0"/>
              </a:rPr>
              <a:t> | </a:t>
            </a:r>
            <a:r>
              <a:rPr lang="en-US" altLang="zh-CN">
                <a:sym typeface="Symbol" panose="05050102010706020507" pitchFamily="18" charset="2"/>
              </a:rPr>
              <a:t> </a:t>
            </a:r>
            <a:r>
              <a:rPr lang="en-US" altLang="zh-CN">
                <a:cs typeface="Times New Roman" panose="02020603050405020304" pitchFamily="18" charset="0"/>
              </a:rPr>
              <a:t>* a......} </a:t>
            </a:r>
          </a:p>
          <a:p>
            <a:pPr marL="606425" indent="-606425" algn="just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/>
              <a:t>	</a:t>
            </a:r>
            <a:r>
              <a:rPr lang="en-US" altLang="zh-CN"/>
              <a:t>if </a:t>
            </a:r>
            <a:r>
              <a:rPr lang="en-US" altLang="zh-CN">
                <a:sym typeface="Symbol" panose="05050102010706020507" pitchFamily="18" charset="2"/>
              </a:rPr>
              <a:t></a:t>
            </a:r>
            <a:r>
              <a:rPr lang="en-US" altLang="zh-CN">
                <a:cs typeface="Times New Roman" panose="02020603050405020304" pitchFamily="18" charset="0"/>
              </a:rPr>
              <a:t>* </a:t>
            </a:r>
            <a:r>
              <a:rPr lang="en-US" altLang="zh-CN"/>
              <a:t>ε</a:t>
            </a:r>
            <a:r>
              <a:rPr lang="en-US" altLang="zh-CN">
                <a:cs typeface="Times New Roman" panose="02020603050405020304" pitchFamily="18" charset="0"/>
              </a:rPr>
              <a:t> </a:t>
            </a:r>
            <a:r>
              <a:rPr lang="en-US" altLang="zh-CN"/>
              <a:t>then ε ∈FIRST(</a:t>
            </a:r>
            <a:r>
              <a:rPr lang="en-US" altLang="zh-CN">
                <a:sym typeface="Symbol" panose="05050102010706020507" pitchFamily="18" charset="2"/>
              </a:rPr>
              <a:t></a:t>
            </a:r>
            <a:r>
              <a:rPr lang="en-US" altLang="zh-CN"/>
              <a:t>)</a:t>
            </a:r>
          </a:p>
          <a:p>
            <a:pPr marL="606425" indent="-606425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400"/>
              <a:t>	</a:t>
            </a:r>
          </a:p>
          <a:p>
            <a:pPr marL="606425" indent="-606425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/>
              <a:t>	</a:t>
            </a:r>
            <a:r>
              <a:rPr lang="en-US" altLang="zh-CN"/>
              <a:t>Intuitively, the first set of string </a:t>
            </a:r>
            <a:r>
              <a:rPr lang="en-US" altLang="zh-CN">
                <a:sym typeface="Symbol" panose="05050102010706020507" pitchFamily="18" charset="2"/>
              </a:rPr>
              <a:t></a:t>
            </a:r>
            <a:r>
              <a:rPr lang="en-US" altLang="zh-CN"/>
              <a:t> is the set of first terminals (including ε) that can be derived from </a:t>
            </a:r>
            <a:r>
              <a:rPr lang="en-US" altLang="zh-CN">
                <a:sym typeface="Symbol" panose="05050102010706020507" pitchFamily="18" charset="2"/>
              </a:rPr>
              <a:t></a:t>
            </a:r>
          </a:p>
        </p:txBody>
      </p:sp>
      <p:sp>
        <p:nvSpPr>
          <p:cNvPr id="23556" name="灯片编号占位符 4">
            <a:extLst>
              <a:ext uri="{FF2B5EF4-FFF2-40B4-BE49-F238E27FC236}">
                <a16:creationId xmlns:a16="http://schemas.microsoft.com/office/drawing/2014/main" id="{3F8CC5E6-5831-4790-9760-8BC78C0553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758D19-FB73-4525-890D-281445E8418C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A408AD73-C6BA-41F9-94F5-49CF245CB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1524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Example G[S]: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A83E03CA-5E56-478D-AC5A-40B12B397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914400"/>
            <a:ext cx="17526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S→Ap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S→Bq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A→a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A→cA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B→b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B→dB</a:t>
            </a: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EFCC311F-3057-424A-AF71-9B5786D66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914400"/>
            <a:ext cx="35052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FIRST(Ap)={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)={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FIRST(a)={a 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FIRST(</a:t>
            </a:r>
            <a:r>
              <a:rPr lang="en-US" altLang="zh-CN" dirty="0" err="1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)={c}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FIRST(b)={b}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FIRST(dB)={d}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BBF7D9C4-9B93-4BD5-A425-E2DE36E8D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419600"/>
            <a:ext cx="88392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If there are more than one productions of nonterminal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A: A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α |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|…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,but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FIRST(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∩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FIRST() =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this grammar can be predictive parsed. Basing on the current input symbol  which production to choose is determined</a:t>
            </a:r>
          </a:p>
        </p:txBody>
      </p:sp>
      <p:sp>
        <p:nvSpPr>
          <p:cNvPr id="25606" name="灯片编号占位符 2">
            <a:extLst>
              <a:ext uri="{FF2B5EF4-FFF2-40B4-BE49-F238E27FC236}">
                <a16:creationId xmlns:a16="http://schemas.microsoft.com/office/drawing/2014/main" id="{05B6A747-D529-4383-AD7D-1DF0A3E5B7C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D3B9CF-BE37-4BC0-A2B3-71FE9DC61161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042BA7F4-F255-425F-8B28-E8EF9EE7E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533400"/>
            <a:ext cx="8382000" cy="6172200"/>
          </a:xfrm>
        </p:spPr>
        <p:txBody>
          <a:bodyPr/>
          <a:lstStyle/>
          <a:p>
            <a:pPr marL="606425" indent="-606425"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AutoNum type="arabicParenR" startAt="2"/>
            </a:pPr>
            <a:r>
              <a:rPr lang="en-US" altLang="zh-CN" dirty="0">
                <a:solidFill>
                  <a:srgbClr val="FF0000"/>
                </a:solidFill>
              </a:rPr>
              <a:t>Follow Sets</a:t>
            </a:r>
          </a:p>
          <a:p>
            <a:pPr marL="606425" indent="-606425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altLang="zh-CN" dirty="0"/>
          </a:p>
          <a:p>
            <a:pPr marL="606425" indent="-606425" eaLnBrk="1" hangingPunct="1">
              <a:lnSpc>
                <a:spcPct val="90000"/>
              </a:lnSpc>
            </a:pPr>
            <a:r>
              <a:rPr lang="en-US" altLang="zh-CN" dirty="0"/>
              <a:t>Definition</a:t>
            </a:r>
          </a:p>
          <a:p>
            <a:pPr marL="606425" indent="-606425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	G=(V</a:t>
            </a:r>
            <a:r>
              <a:rPr lang="en-US" altLang="zh-CN" baseline="-30000" dirty="0"/>
              <a:t>T</a:t>
            </a:r>
            <a:r>
              <a:rPr lang="en-US" altLang="zh-CN" dirty="0"/>
              <a:t>, V</a:t>
            </a:r>
            <a:r>
              <a:rPr lang="en-US" altLang="zh-CN" baseline="-30000" dirty="0"/>
              <a:t>N</a:t>
            </a:r>
            <a:r>
              <a:rPr lang="en-US" altLang="zh-CN" dirty="0"/>
              <a:t>, S,P)</a:t>
            </a:r>
            <a:r>
              <a:rPr lang="zh-CN" altLang="en-US" dirty="0"/>
              <a:t> </a:t>
            </a:r>
            <a:r>
              <a:rPr lang="en-US" altLang="zh-CN" dirty="0"/>
              <a:t>is a </a:t>
            </a:r>
            <a:r>
              <a:rPr lang="en-US" altLang="zh-CN" dirty="0" err="1"/>
              <a:t>grammar，</a:t>
            </a:r>
            <a:r>
              <a:rPr lang="en-US" altLang="zh-CN" dirty="0" err="1">
                <a:solidFill>
                  <a:srgbClr val="FF0000"/>
                </a:solidFill>
              </a:rPr>
              <a:t>A∈V</a:t>
            </a:r>
            <a:r>
              <a:rPr lang="en-US" altLang="zh-CN" baseline="-30000" dirty="0" err="1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，</a:t>
            </a:r>
          </a:p>
          <a:p>
            <a:pPr marL="606425" indent="-606425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	FOLLOW(A)={a ∈V</a:t>
            </a:r>
            <a:r>
              <a:rPr lang="en-US" altLang="zh-CN" baseline="-30000" dirty="0"/>
              <a:t>T</a:t>
            </a:r>
            <a:r>
              <a:rPr lang="en-US" altLang="zh-CN" dirty="0"/>
              <a:t> </a:t>
            </a:r>
            <a:r>
              <a:rPr lang="en-US" altLang="zh-CN" dirty="0">
                <a:sym typeface="Times New Roman" panose="02020603050405020304" pitchFamily="18" charset="0"/>
              </a:rPr>
              <a:t>|</a:t>
            </a:r>
            <a:r>
              <a:rPr lang="en-US" altLang="zh-CN" dirty="0"/>
              <a:t>S=&gt;*…Aa…}，</a:t>
            </a:r>
          </a:p>
          <a:p>
            <a:pPr marL="606425" indent="-606425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	</a:t>
            </a:r>
            <a:r>
              <a:rPr lang="en-US" altLang="zh-CN" dirty="0"/>
              <a:t>if S=&gt;*  …A, then $</a:t>
            </a:r>
            <a:r>
              <a:rPr lang="zh-CN" altLang="en-US" dirty="0"/>
              <a:t> ∈</a:t>
            </a:r>
            <a:r>
              <a:rPr lang="en-US" altLang="zh-CN" dirty="0"/>
              <a:t>FOLLOW(A)</a:t>
            </a:r>
          </a:p>
          <a:p>
            <a:pPr marL="606425" indent="-606425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	($ </a:t>
            </a:r>
            <a:r>
              <a:rPr lang="en-US" altLang="zh-CN" dirty="0"/>
              <a:t>is used to mark the end of the input)</a:t>
            </a:r>
          </a:p>
          <a:p>
            <a:pPr marL="606425" indent="-606425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	</a:t>
            </a:r>
          </a:p>
          <a:p>
            <a:pPr marL="606425" indent="-606425"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	</a:t>
            </a:r>
            <a:r>
              <a:rPr lang="en-US" altLang="zh-CN" dirty="0"/>
              <a:t>Intuitively, the follow set of nonterminal 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 is the set of terminals </a:t>
            </a:r>
            <a:r>
              <a:rPr lang="en-US" altLang="zh-CN"/>
              <a:t>(including $) following </a:t>
            </a:r>
            <a:r>
              <a:rPr lang="en-US" altLang="zh-CN">
                <a:solidFill>
                  <a:srgbClr val="FF0000"/>
                </a:solidFill>
              </a:rPr>
              <a:t>A</a:t>
            </a:r>
            <a:r>
              <a:rPr lang="en-US" altLang="zh-CN"/>
              <a:t> in all sentential form of the grammar</a:t>
            </a:r>
          </a:p>
        </p:txBody>
      </p:sp>
      <p:sp>
        <p:nvSpPr>
          <p:cNvPr id="27651" name="灯片编号占位符 3">
            <a:extLst>
              <a:ext uri="{FF2B5EF4-FFF2-40B4-BE49-F238E27FC236}">
                <a16:creationId xmlns:a16="http://schemas.microsoft.com/office/drawing/2014/main" id="{10CC9A08-6DCC-4A88-B549-B95A3C78B7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9BDF99-9AAD-4D59-AEC5-5C657DBB2B8A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36663A7-4FDC-4094-8F6C-60889B086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333375"/>
            <a:ext cx="6562725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62" tIns="45833" rIns="91662" bIns="45833"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G</a:t>
            </a:r>
            <a:r>
              <a:rPr lang="en-US" altLang="zh-CN" sz="29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[S]:	</a:t>
            </a:r>
            <a:r>
              <a:rPr lang="en-US" altLang="zh-C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S→aA|d</a:t>
            </a:r>
            <a:r>
              <a:rPr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A→bAS|ε</a:t>
            </a:r>
            <a:endParaRPr lang="en-US" altLang="zh-C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1794A4FD-7A5D-48F8-8B8F-E8EEC3C5B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908050"/>
            <a:ext cx="8305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two productions of nonterminal A: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A→bAS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A→ε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S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*a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$ ∈FOLLOW(A)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S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*abAS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*ab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aA, a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FOLLOW(A)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       …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*ab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  , d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FOLLOW(A)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FOLLOW(A)={$,a,d}</a:t>
            </a:r>
          </a:p>
        </p:txBody>
      </p:sp>
      <p:sp>
        <p:nvSpPr>
          <p:cNvPr id="29700" name="灯片编号占位符 2">
            <a:extLst>
              <a:ext uri="{FF2B5EF4-FFF2-40B4-BE49-F238E27FC236}">
                <a16:creationId xmlns:a16="http://schemas.microsoft.com/office/drawing/2014/main" id="{4BBB8BD0-2C11-4707-84C8-0170912F04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0456AB-230F-461D-B725-40054C08FDCF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9701" name="Rectangle 4">
            <a:extLst>
              <a:ext uri="{FF2B5EF4-FFF2-40B4-BE49-F238E27FC236}">
                <a16:creationId xmlns:a16="http://schemas.microsoft.com/office/drawing/2014/main" id="{BFBDF633-C593-4DBA-8D46-52578A8FE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3956050"/>
            <a:ext cx="822960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39775" indent="-284163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75000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Let the current input symbol is “x”</a:t>
            </a:r>
          </a:p>
          <a:p>
            <a:pPr lvl="1" eaLnBrk="1" hangingPunct="1">
              <a:buClr>
                <a:schemeClr val="tx1"/>
              </a:buClr>
              <a:buSzPct val="75000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if x ∈FIRST(bAS)={b}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then choose A→bAS for derivation</a:t>
            </a:r>
          </a:p>
          <a:p>
            <a:pPr lvl="1" eaLnBrk="1" hangingPunct="1">
              <a:buClr>
                <a:schemeClr val="tx1"/>
              </a:buClr>
              <a:buSzPct val="75000"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if x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FOLLOW(A)={$,a,d }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then choose A→ε for derivation</a:t>
            </a:r>
          </a:p>
          <a:p>
            <a:pPr eaLnBrk="1" hangingPunct="1">
              <a:buClr>
                <a:schemeClr val="tx1"/>
              </a:buClr>
              <a:buSzPct val="75000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FIRST(bAS)∩FOLLOW(A)=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which production to choose is determined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8E7D8392-9770-497F-99C1-D0520471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249238"/>
            <a:ext cx="8234362" cy="1036637"/>
          </a:xfrm>
        </p:spPr>
        <p:txBody>
          <a:bodyPr lIns="82588" tIns="41295" rIns="82588" bIns="41295"/>
          <a:lstStyle/>
          <a:p>
            <a:pPr eaLnBrk="1" hangingPunct="1"/>
            <a:r>
              <a:rPr lang="en-US" altLang="zh-CN"/>
              <a:t>b</a:t>
            </a:r>
            <a:r>
              <a:rPr lang="zh-CN" altLang="en-US"/>
              <a:t> </a:t>
            </a:r>
            <a:r>
              <a:rPr lang="en-US" altLang="zh-CN"/>
              <a:t>The Definition of  LL(1) Grammar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C305230-473A-42D0-AD65-223813E9A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450" y="1600200"/>
            <a:ext cx="8293100" cy="4495800"/>
          </a:xfrm>
        </p:spPr>
        <p:txBody>
          <a:bodyPr/>
          <a:lstStyle/>
          <a:p>
            <a:pPr marL="604838" indent="-604838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grammar is LL(1) grammar if the following conditions are satisfied:</a:t>
            </a:r>
          </a:p>
          <a:p>
            <a:pPr marL="966788" lvl="1" indent="-604838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production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|α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|…|α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, for all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j, 1≤i, j ≤ 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i≠j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First(α</a:t>
            </a:r>
            <a:r>
              <a:rPr lang="en-US" altLang="zh-CN" b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∩First(α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Φ</a:t>
            </a:r>
          </a:p>
          <a:p>
            <a:pPr marL="966788" lvl="1" indent="-604838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nonterminal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that First(A) contains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First(A) ∩Follow(A) = Φ.</a:t>
            </a:r>
          </a:p>
        </p:txBody>
      </p:sp>
      <p:sp>
        <p:nvSpPr>
          <p:cNvPr id="31748" name="灯片编号占位符 2">
            <a:extLst>
              <a:ext uri="{FF2B5EF4-FFF2-40B4-BE49-F238E27FC236}">
                <a16:creationId xmlns:a16="http://schemas.microsoft.com/office/drawing/2014/main" id="{A407DC25-D8E5-4180-A944-430C4D9509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BF4812-CACE-49B3-9CD3-C616B9604CE4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BD79FD6-F7E2-4AF8-B019-FBF1E50E7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455613"/>
            <a:ext cx="3200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62" tIns="45833" rIns="91662" bIns="45833"/>
          <a:lstStyle>
            <a:lvl1pPr marL="341313" indent="-341313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chemeClr val="accent2"/>
              </a:buClr>
              <a:buSzPct val="80000"/>
              <a:buFontTx/>
              <a:buNone/>
            </a:pPr>
            <a:r>
              <a:rPr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G[S]</a:t>
            </a:r>
            <a:r>
              <a:rPr lang="zh-CN" alt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Tx/>
              <a:buNone/>
            </a:pPr>
            <a:r>
              <a:rPr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S→aAS</a:t>
            </a:r>
            <a:r>
              <a:rPr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Tx/>
              <a:buNone/>
            </a:pPr>
            <a:r>
              <a:rPr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S→b</a:t>
            </a:r>
            <a:endParaRPr lang="en-US" altLang="zh-C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Tx/>
              <a:buNone/>
            </a:pPr>
            <a:r>
              <a:rPr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A→bA</a:t>
            </a:r>
            <a:endParaRPr lang="en-US" altLang="zh-C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Tx/>
              <a:buNone/>
            </a:pPr>
            <a:r>
              <a:rPr lang="en-US" altLang="zh-C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A→ε</a:t>
            </a:r>
            <a:endParaRPr lang="zh-CN" alt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9BD1658-6C67-4085-99AD-688BECD35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5213" y="1008063"/>
            <a:ext cx="5943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First(A)={b, ε}	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Follow(A)= {</a:t>
            </a: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7367B190-958C-494D-AE02-B709BD35C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86200"/>
            <a:ext cx="83820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First(A)∩Follow(A)={b}≠Φ,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SzPct val="75000"/>
              <a:buFont typeface="Monotype Sorts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G[S] is not a LL(1) grammar, when the leftmost nonterminal to be replaced is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current input symbol is “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parsing can’t determine which productions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choose :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A→bA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A→ε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7" name="灯片编号占位符 2">
            <a:extLst>
              <a:ext uri="{FF2B5EF4-FFF2-40B4-BE49-F238E27FC236}">
                <a16:creationId xmlns:a16="http://schemas.microsoft.com/office/drawing/2014/main" id="{62E303AC-BF4E-4757-8E3C-09463791DE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F73945-524E-4DF4-B85B-7AACE75978F3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23C75274-A44A-443B-9B7B-106AFEC73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249238"/>
            <a:ext cx="8026400" cy="1036637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Review from Last Time</a:t>
            </a:r>
            <a:endParaRPr lang="zh-CN" altLang="en-US"/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A98F95B7-E22A-4139-97D6-7B49BDBAD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8" y="1452563"/>
            <a:ext cx="8166100" cy="4603750"/>
          </a:xfrm>
        </p:spPr>
        <p:txBody>
          <a:bodyPr/>
          <a:lstStyle/>
          <a:p>
            <a:pPr eaLnBrk="1" hangingPunct="1">
              <a:lnSpc>
                <a:spcPts val="335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of syntax analysis: recover the syntax structure of the program. </a:t>
            </a:r>
            <a:endParaRPr lang="en-US" altLang="zh-CN" dirty="0"/>
          </a:p>
          <a:p>
            <a:pPr eaLnBrk="1" hangingPunct="1">
              <a:lnSpc>
                <a:spcPts val="3725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Idea: </a:t>
            </a:r>
          </a:p>
          <a:p>
            <a:pPr lvl="1" eaLnBrk="1" hangingPunct="1">
              <a:lnSpc>
                <a:spcPts val="3725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context-free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describe the programming language.</a:t>
            </a:r>
          </a:p>
          <a:p>
            <a:pPr lvl="1" eaLnBrk="1" hangingPunct="1">
              <a:lnSpc>
                <a:spcPts val="3725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sequence of tokens, look for a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represents the syntax structure of those tokens. Recovering this syntax tree is called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/>
          </a:p>
        </p:txBody>
      </p:sp>
      <p:sp>
        <p:nvSpPr>
          <p:cNvPr id="6148" name="灯片编号占位符 4">
            <a:extLst>
              <a:ext uri="{FF2B5EF4-FFF2-40B4-BE49-F238E27FC236}">
                <a16:creationId xmlns:a16="http://schemas.microsoft.com/office/drawing/2014/main" id="{F34DF645-D83F-4578-9FDE-4077BD5456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0ED1BF-0C6F-409A-99A5-B69DC3A0CA9B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C388949D-8F95-4AE9-9D86-E3D31780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338" y="249238"/>
            <a:ext cx="8304212" cy="1036637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Parsing</a:t>
            </a:r>
            <a:endParaRPr lang="zh-CN" altLang="en-US"/>
          </a:p>
        </p:txBody>
      </p:sp>
      <p:sp>
        <p:nvSpPr>
          <p:cNvPr id="103427" name="内容占位符 2">
            <a:extLst>
              <a:ext uri="{FF2B5EF4-FFF2-40B4-BE49-F238E27FC236}">
                <a16:creationId xmlns:a16="http://schemas.microsoft.com/office/drawing/2014/main" id="{BB4D0DE6-B73A-4C00-9DCB-84F75C95B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38" y="1452563"/>
            <a:ext cx="8372475" cy="4106862"/>
          </a:xfrm>
        </p:spPr>
        <p:txBody>
          <a:bodyPr/>
          <a:lstStyle/>
          <a:p>
            <a:pPr marL="228600" indent="-228600" eaLnBrk="1" fontAlgn="auto" hangingPunct="1">
              <a:lnSpc>
                <a:spcPts val="2904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 </a:t>
            </a:r>
            <a:r>
              <a:rPr lang="en-US" altLang="zh-CN" dirty="0">
                <a:solidFill>
                  <a:prstClr val="black"/>
                </a:solidFill>
                <a:latin typeface="Sitka Text" panose="02000505000000020004" pitchFamily="2" charset="0"/>
                <a:ea typeface="等线" panose="02010600030101010101" pitchFamily="2" charset="-122"/>
              </a:rPr>
              <a:t>(this section)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29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with the start symbol, try to guess the productions to apply to end up at the user's program.</a:t>
            </a:r>
          </a:p>
          <a:p>
            <a:pPr eaLnBrk="1" hangingPunct="1">
              <a:defRPr/>
            </a:pP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eaLnBrk="1" fontAlgn="auto" hangingPunct="1">
              <a:lnSpc>
                <a:spcPts val="2904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Bottom-Up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 </a:t>
            </a:r>
            <a:r>
              <a:rPr lang="en-US" altLang="zh-CN" dirty="0">
                <a:solidFill>
                  <a:prstClr val="black"/>
                </a:solidFill>
                <a:latin typeface="Sitka Text" panose="02000505000000020004" pitchFamily="2" charset="0"/>
                <a:ea typeface="等线" panose="02010600030101010101" pitchFamily="2" charset="-122"/>
              </a:rPr>
              <a:t>(next section)</a:t>
            </a:r>
          </a:p>
          <a:p>
            <a:pPr lvl="1" eaLnBrk="1" hangingPunct="1">
              <a:lnSpc>
                <a:spcPts val="2900"/>
              </a:lnSpc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with the user's program, try to apply productions in reverse to convert the program back into the start symbol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灯片编号占位符 4">
            <a:extLst>
              <a:ext uri="{FF2B5EF4-FFF2-40B4-BE49-F238E27FC236}">
                <a16:creationId xmlns:a16="http://schemas.microsoft.com/office/drawing/2014/main" id="{35174867-6F3C-4763-A1BA-F191513D1F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A3A9CE-2653-487E-9190-603FF6D29E51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>
            <a:extLst>
              <a:ext uri="{FF2B5EF4-FFF2-40B4-BE49-F238E27FC236}">
                <a16:creationId xmlns:a16="http://schemas.microsoft.com/office/drawing/2014/main" id="{81E2023D-9AEF-440A-A1FC-F5C78F4DD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857250"/>
            <a:ext cx="68643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标题 1">
            <a:extLst>
              <a:ext uri="{FF2B5EF4-FFF2-40B4-BE49-F238E27FC236}">
                <a16:creationId xmlns:a16="http://schemas.microsoft.com/office/drawing/2014/main" id="{372E85BB-C33B-40C4-AD11-5999CA96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765175"/>
            <a:ext cx="6129338" cy="777875"/>
          </a:xfrm>
        </p:spPr>
        <p:txBody>
          <a:bodyPr/>
          <a:lstStyle/>
          <a:p>
            <a:r>
              <a:rPr lang="en-US" altLang="zh-CN">
                <a:latin typeface="Sitka Small" panose="02000505000000020004" pitchFamily="2" charset="0"/>
                <a:cs typeface="Times New Roman" panose="02020603050405020304" pitchFamily="18" charset="0"/>
              </a:rPr>
              <a:t>Top-Down Parsing</a:t>
            </a:r>
            <a:endParaRPr lang="zh-CN" altLang="en-US">
              <a:latin typeface="Sitka Small" panose="02000505000000020004" pitchFamily="2" charset="0"/>
            </a:endParaRPr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id="{5F8F0541-5545-4366-A409-B083371B77A0}"/>
              </a:ext>
            </a:extLst>
          </p:cNvPr>
          <p:cNvSpPr txBox="1"/>
          <p:nvPr/>
        </p:nvSpPr>
        <p:spPr>
          <a:xfrm>
            <a:off x="4122738" y="5559425"/>
            <a:ext cx="769937" cy="306388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eaLnBrk="1" hangingPunct="1">
              <a:lnSpc>
                <a:spcPts val="1974"/>
              </a:lnSpc>
              <a:defRPr/>
            </a:pPr>
            <a:r>
              <a:rPr lang="en-US" altLang="zh-CN" sz="177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77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77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+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51E993D0-6A3E-488E-81AD-7E6B96B146A4}"/>
              </a:ext>
            </a:extLst>
          </p:cNvPr>
          <p:cNvSpPr txBox="1"/>
          <p:nvPr/>
        </p:nvSpPr>
        <p:spPr>
          <a:xfrm>
            <a:off x="5194300" y="5559425"/>
            <a:ext cx="2068513" cy="306388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eaLnBrk="1" hangingPunct="1">
              <a:lnSpc>
                <a:spcPts val="1974"/>
              </a:lnSpc>
              <a:defRPr/>
            </a:pPr>
            <a:r>
              <a:rPr lang="en-US" altLang="zh-CN" sz="177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77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77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77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77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+</a:t>
            </a:r>
            <a:r>
              <a:rPr lang="en-US" altLang="zh-CN" sz="177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770" b="1" dirty="0" err="1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77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177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321ADD12-B069-4192-8939-8E070198D638}"/>
              </a:ext>
            </a:extLst>
          </p:cNvPr>
          <p:cNvSpPr txBox="1"/>
          <p:nvPr/>
        </p:nvSpPr>
        <p:spPr>
          <a:xfrm>
            <a:off x="4252913" y="2360613"/>
            <a:ext cx="136525" cy="303212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eaLnBrk="1" hangingPunct="1">
              <a:lnSpc>
                <a:spcPts val="2042"/>
              </a:lnSpc>
              <a:defRPr/>
            </a:pPr>
            <a:r>
              <a:rPr lang="en-US" altLang="zh-CN" sz="177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4B27C9A-6D57-4A58-9865-45B700F60EF8}"/>
              </a:ext>
            </a:extLst>
          </p:cNvPr>
          <p:cNvSpPr txBox="1"/>
          <p:nvPr/>
        </p:nvSpPr>
        <p:spPr>
          <a:xfrm>
            <a:off x="6110288" y="2378075"/>
            <a:ext cx="138112" cy="303213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eaLnBrk="1" hangingPunct="1">
              <a:lnSpc>
                <a:spcPts val="2042"/>
              </a:lnSpc>
              <a:defRPr/>
            </a:pPr>
            <a:r>
              <a:rPr lang="en-US" altLang="zh-CN" sz="177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11EFF6F1-47CF-405D-BE5D-DB9043A13CB9}"/>
              </a:ext>
            </a:extLst>
          </p:cNvPr>
          <p:cNvSpPr txBox="1"/>
          <p:nvPr/>
        </p:nvSpPr>
        <p:spPr>
          <a:xfrm>
            <a:off x="5653088" y="4306888"/>
            <a:ext cx="138112" cy="30162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eaLnBrk="1" hangingPunct="1">
              <a:lnSpc>
                <a:spcPts val="2042"/>
              </a:lnSpc>
              <a:defRPr/>
            </a:pPr>
            <a:r>
              <a:rPr lang="en-US" altLang="zh-CN" sz="177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1A0C431E-AB61-4091-80F0-45CE7E95729F}"/>
              </a:ext>
            </a:extLst>
          </p:cNvPr>
          <p:cNvSpPr txBox="1"/>
          <p:nvPr/>
        </p:nvSpPr>
        <p:spPr>
          <a:xfrm>
            <a:off x="6577013" y="4375150"/>
            <a:ext cx="138112" cy="866775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eaLnBrk="1" hangingPunct="1">
              <a:lnSpc>
                <a:spcPts val="2042"/>
              </a:lnSpc>
              <a:defRPr/>
            </a:pPr>
            <a:r>
              <a:rPr lang="en-US" altLang="zh-CN" sz="177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  <a:p>
            <a:pPr eaLnBrk="1" hangingPunct="1">
              <a:lnSpc>
                <a:spcPts val="681"/>
              </a:lnSpc>
              <a:defRPr/>
            </a:pPr>
            <a:endParaRPr lang="en-US" altLang="zh-CN" sz="1226" dirty="0"/>
          </a:p>
          <a:p>
            <a:pPr eaLnBrk="1" hangingPunct="1">
              <a:lnSpc>
                <a:spcPts val="681"/>
              </a:lnSpc>
              <a:defRPr/>
            </a:pPr>
            <a:endParaRPr lang="en-US" altLang="zh-CN" sz="1226" dirty="0"/>
          </a:p>
          <a:p>
            <a:pPr eaLnBrk="1" hangingPunct="1">
              <a:lnSpc>
                <a:spcPts val="681"/>
              </a:lnSpc>
              <a:defRPr/>
            </a:pPr>
            <a:endParaRPr lang="en-US" altLang="zh-CN" sz="1226" dirty="0"/>
          </a:p>
          <a:p>
            <a:pPr eaLnBrk="1" hangingPunct="1">
              <a:lnSpc>
                <a:spcPts val="2519"/>
              </a:lnSpc>
              <a:defRPr/>
            </a:pPr>
            <a:r>
              <a:rPr lang="en-US" altLang="zh-CN" sz="177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4D26FCEA-0267-4E46-8D9E-848B60433685}"/>
              </a:ext>
            </a:extLst>
          </p:cNvPr>
          <p:cNvSpPr txBox="1"/>
          <p:nvPr/>
        </p:nvSpPr>
        <p:spPr>
          <a:xfrm>
            <a:off x="6110288" y="2940050"/>
            <a:ext cx="138112" cy="1065213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eaLnBrk="1" hangingPunct="1">
              <a:lnSpc>
                <a:spcPts val="2042"/>
              </a:lnSpc>
              <a:defRPr/>
            </a:pPr>
            <a:r>
              <a:rPr lang="en-US" altLang="zh-CN" sz="177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T</a:t>
            </a:r>
          </a:p>
          <a:p>
            <a:pPr eaLnBrk="1" hangingPunct="1">
              <a:lnSpc>
                <a:spcPts val="681"/>
              </a:lnSpc>
              <a:defRPr/>
            </a:pPr>
            <a:endParaRPr lang="en-US" altLang="zh-CN" sz="1226" dirty="0"/>
          </a:p>
          <a:p>
            <a:pPr eaLnBrk="1" hangingPunct="1">
              <a:lnSpc>
                <a:spcPts val="681"/>
              </a:lnSpc>
              <a:defRPr/>
            </a:pPr>
            <a:endParaRPr lang="en-US" altLang="zh-CN" sz="1226" dirty="0"/>
          </a:p>
          <a:p>
            <a:pPr eaLnBrk="1" hangingPunct="1">
              <a:lnSpc>
                <a:spcPts val="681"/>
              </a:lnSpc>
              <a:defRPr/>
            </a:pPr>
            <a:endParaRPr lang="en-US" altLang="zh-CN" sz="1226" dirty="0"/>
          </a:p>
          <a:p>
            <a:pPr eaLnBrk="1" hangingPunct="1">
              <a:lnSpc>
                <a:spcPts val="681"/>
              </a:lnSpc>
              <a:defRPr/>
            </a:pPr>
            <a:endParaRPr lang="en-US" altLang="zh-CN" sz="1226" dirty="0"/>
          </a:p>
          <a:p>
            <a:pPr eaLnBrk="1" hangingPunct="1">
              <a:lnSpc>
                <a:spcPts val="681"/>
              </a:lnSpc>
              <a:defRPr/>
            </a:pPr>
            <a:endParaRPr lang="en-US" altLang="zh-CN" sz="1226" dirty="0"/>
          </a:p>
          <a:p>
            <a:pPr eaLnBrk="1" hangingPunct="1">
              <a:lnSpc>
                <a:spcPts val="2723"/>
              </a:lnSpc>
              <a:defRPr/>
            </a:pPr>
            <a:r>
              <a:rPr lang="en-US" altLang="zh-CN" sz="177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0C15716B-36EA-4A4A-AC56-BC831284FE70}"/>
              </a:ext>
            </a:extLst>
          </p:cNvPr>
          <p:cNvSpPr txBox="1"/>
          <p:nvPr/>
        </p:nvSpPr>
        <p:spPr>
          <a:xfrm>
            <a:off x="4727575" y="1820863"/>
            <a:ext cx="138113" cy="303212"/>
          </a:xfrm>
          <a:prstGeom prst="rect">
            <a:avLst/>
          </a:prstGeom>
          <a:noFill/>
        </p:spPr>
        <p:txBody>
          <a:bodyPr wrap="none" lIns="0" tIns="0" rIns="0">
            <a:spAutoFit/>
          </a:bodyPr>
          <a:lstStyle/>
          <a:p>
            <a:pPr eaLnBrk="1" hangingPunct="1">
              <a:lnSpc>
                <a:spcPts val="2042"/>
              </a:lnSpc>
              <a:defRPr/>
            </a:pPr>
            <a:r>
              <a:rPr lang="en-US" altLang="zh-CN" sz="177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7E7DDB20-74B1-4874-ACD4-E9548E0A6AE7}"/>
              </a:ext>
            </a:extLst>
          </p:cNvPr>
          <p:cNvSpPr txBox="1"/>
          <p:nvPr/>
        </p:nvSpPr>
        <p:spPr>
          <a:xfrm>
            <a:off x="1666875" y="2184400"/>
            <a:ext cx="1279525" cy="1103313"/>
          </a:xfrm>
          <a:prstGeom prst="rect">
            <a:avLst/>
          </a:prstGeom>
          <a:noFill/>
        </p:spPr>
        <p:txBody>
          <a:bodyPr lIns="0" tIns="0" rIns="0">
            <a:spAutoFit/>
          </a:bodyPr>
          <a:lstStyle/>
          <a:p>
            <a:pPr eaLnBrk="1" hangingPunct="1">
              <a:lnSpc>
                <a:spcPts val="2042"/>
              </a:lnSpc>
              <a:defRPr/>
            </a:pPr>
            <a:r>
              <a:rPr lang="en-US" altLang="zh-CN" sz="1770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E</a:t>
            </a:r>
            <a:r>
              <a:rPr lang="en-US" altLang="zh-CN" sz="1770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1770" dirty="0">
                <a:solidFill>
                  <a:srgbClr val="3C3C3C"/>
                </a:solidFill>
                <a:latin typeface="Sitka Text" panose="02000505000000020004" pitchFamily="2" charset="0"/>
                <a:cs typeface="Times New Roman" pitchFamily="18" charset="0"/>
              </a:rPr>
              <a:t>→ </a:t>
            </a:r>
            <a:r>
              <a:rPr lang="en-US" altLang="zh-CN" sz="1770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T</a:t>
            </a:r>
            <a:endParaRPr lang="en-US" altLang="zh-CN" sz="1770" dirty="0">
              <a:solidFill>
                <a:srgbClr val="3C3C3C"/>
              </a:solidFill>
              <a:latin typeface="Sitka Text" panose="02000505000000020004" pitchFamily="2" charset="0"/>
              <a:cs typeface="Times New Roman" pitchFamily="18" charset="0"/>
            </a:endParaRPr>
          </a:p>
          <a:p>
            <a:pPr eaLnBrk="1" hangingPunct="1">
              <a:lnSpc>
                <a:spcPts val="2042"/>
              </a:lnSpc>
              <a:defRPr/>
            </a:pPr>
            <a:r>
              <a:rPr lang="en-US" altLang="zh-CN" sz="1770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E</a:t>
            </a:r>
            <a:r>
              <a:rPr lang="en-US" altLang="zh-CN" sz="1770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1770" dirty="0">
                <a:solidFill>
                  <a:srgbClr val="3C3C3C"/>
                </a:solidFill>
                <a:latin typeface="Sitka Text" panose="02000505000000020004" pitchFamily="2" charset="0"/>
                <a:cs typeface="Times New Roman" pitchFamily="18" charset="0"/>
              </a:rPr>
              <a:t>→ </a:t>
            </a:r>
            <a:r>
              <a:rPr lang="en-US" altLang="zh-CN" sz="1770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T</a:t>
            </a:r>
            <a:r>
              <a:rPr lang="en-US" altLang="zh-CN" sz="1770" dirty="0">
                <a:latin typeface="Sitka Text" panose="02000505000000020004" pitchFamily="2" charset="0"/>
                <a:cs typeface="Times New Roman" pitchFamily="18" charset="0"/>
              </a:rPr>
              <a:t>  </a:t>
            </a:r>
            <a:r>
              <a:rPr lang="en-US" altLang="zh-CN" sz="177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+</a:t>
            </a:r>
            <a:r>
              <a:rPr lang="en-US" altLang="zh-CN" sz="1770" dirty="0">
                <a:latin typeface="Sitka Text" panose="02000505000000020004" pitchFamily="2" charset="0"/>
                <a:cs typeface="Times New Roman" pitchFamily="18" charset="0"/>
              </a:rPr>
              <a:t>   </a:t>
            </a:r>
            <a:r>
              <a:rPr lang="en-US" altLang="zh-CN" sz="1770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E</a:t>
            </a:r>
            <a:endParaRPr lang="en-US" altLang="zh-CN" sz="1770" dirty="0">
              <a:solidFill>
                <a:srgbClr val="3C3C3C"/>
              </a:solidFill>
              <a:latin typeface="Sitka Text" panose="02000505000000020004" pitchFamily="2" charset="0"/>
              <a:cs typeface="Times New Roman" pitchFamily="18" charset="0"/>
            </a:endParaRPr>
          </a:p>
          <a:p>
            <a:pPr eaLnBrk="1" hangingPunct="1">
              <a:lnSpc>
                <a:spcPts val="2178"/>
              </a:lnSpc>
              <a:defRPr/>
            </a:pPr>
            <a:r>
              <a:rPr lang="en-US" altLang="zh-CN" sz="1770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T</a:t>
            </a:r>
            <a:r>
              <a:rPr lang="en-US" altLang="zh-CN" sz="1770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1770" dirty="0">
                <a:solidFill>
                  <a:srgbClr val="3C3C3C"/>
                </a:solidFill>
                <a:latin typeface="Sitka Text" panose="02000505000000020004" pitchFamily="2" charset="0"/>
                <a:cs typeface="Times New Roman" pitchFamily="18" charset="0"/>
              </a:rPr>
              <a:t>→ </a:t>
            </a:r>
            <a:r>
              <a:rPr lang="en-US" altLang="zh-CN" sz="1770" b="1" dirty="0" err="1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int</a:t>
            </a:r>
            <a:endParaRPr lang="en-US" altLang="zh-CN" sz="1770" dirty="0">
              <a:solidFill>
                <a:srgbClr val="3C3C3C"/>
              </a:solidFill>
              <a:latin typeface="Sitka Text" panose="02000505000000020004" pitchFamily="2" charset="0"/>
              <a:cs typeface="Times New Roman" pitchFamily="18" charset="0"/>
            </a:endParaRPr>
          </a:p>
          <a:p>
            <a:pPr eaLnBrk="1" hangingPunct="1">
              <a:lnSpc>
                <a:spcPts val="2178"/>
              </a:lnSpc>
              <a:defRPr/>
            </a:pPr>
            <a:r>
              <a:rPr lang="en-US" altLang="zh-CN" sz="1770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T</a:t>
            </a:r>
            <a:r>
              <a:rPr lang="en-US" altLang="zh-CN" sz="1770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1770" dirty="0">
                <a:solidFill>
                  <a:srgbClr val="3C3C3C"/>
                </a:solidFill>
                <a:latin typeface="Sitka Text" panose="02000505000000020004" pitchFamily="2" charset="0"/>
                <a:cs typeface="Times New Roman" pitchFamily="18" charset="0"/>
              </a:rPr>
              <a:t>→ </a:t>
            </a:r>
            <a:r>
              <a:rPr lang="en-US" altLang="zh-CN" sz="177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(</a:t>
            </a:r>
            <a:r>
              <a:rPr lang="en-US" altLang="zh-CN" sz="1770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E</a:t>
            </a:r>
            <a:r>
              <a:rPr lang="en-US" altLang="zh-CN" sz="1770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)</a:t>
            </a:r>
            <a:endParaRPr lang="en-US" altLang="zh-CN" sz="1770" dirty="0">
              <a:solidFill>
                <a:srgbClr val="3C3C3C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E0224D9-B6F3-45E8-BB01-40FF514146F5}"/>
              </a:ext>
            </a:extLst>
          </p:cNvPr>
          <p:cNvSpPr/>
          <p:nvPr/>
        </p:nvSpPr>
        <p:spPr>
          <a:xfrm>
            <a:off x="1593850" y="3527425"/>
            <a:ext cx="3432175" cy="22367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ts val="2042"/>
              </a:lnSpc>
              <a:defRPr/>
            </a:pP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</a:rPr>
              <a:t>E</a:t>
            </a:r>
            <a:r>
              <a:rPr lang="en-US" altLang="zh-CN" sz="1226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1226" dirty="0">
                <a:solidFill>
                  <a:srgbClr val="3C3C3C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1226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T</a:t>
            </a:r>
            <a:r>
              <a:rPr lang="en-US" altLang="zh-CN" sz="1226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1226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+</a:t>
            </a:r>
            <a:r>
              <a:rPr lang="en-US" altLang="zh-CN" sz="1226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1226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E</a:t>
            </a:r>
          </a:p>
          <a:p>
            <a:pPr eaLnBrk="1" hangingPunct="1">
              <a:lnSpc>
                <a:spcPts val="2042"/>
              </a:lnSpc>
              <a:defRPr/>
            </a:pPr>
            <a:r>
              <a:rPr lang="en-US" altLang="zh-CN" sz="1226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  </a:t>
            </a: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226" b="1" dirty="0" err="1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zh-CN" sz="1226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E</a:t>
            </a:r>
          </a:p>
          <a:p>
            <a:pPr eaLnBrk="1" hangingPunct="1">
              <a:lnSpc>
                <a:spcPts val="2042"/>
              </a:lnSpc>
              <a:defRPr/>
            </a:pPr>
            <a:r>
              <a:rPr lang="en-US" altLang="zh-CN" sz="1226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  </a:t>
            </a: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226" b="1" dirty="0" err="1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zh-CN" sz="1226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T</a:t>
            </a:r>
            <a:r>
              <a:rPr lang="en-US" altLang="zh-CN" sz="1226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endParaRPr lang="en-US" altLang="zh-CN" sz="1226" dirty="0">
              <a:solidFill>
                <a:srgbClr val="3C3C3C"/>
              </a:solidFill>
              <a:latin typeface="Sitka Text" panose="02000505000000020004" pitchFamily="2" charset="0"/>
              <a:cs typeface="Times New Roman" pitchFamily="18" charset="0"/>
            </a:endParaRPr>
          </a:p>
          <a:p>
            <a:pPr eaLnBrk="1" hangingPunct="1">
              <a:lnSpc>
                <a:spcPts val="2178"/>
              </a:lnSpc>
              <a:defRPr/>
            </a:pPr>
            <a:r>
              <a:rPr lang="en-US" altLang="zh-CN" sz="1226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  </a:t>
            </a: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226" b="1" dirty="0" err="1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zh-CN" sz="1226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(</a:t>
            </a:r>
            <a:r>
              <a:rPr lang="en-US" altLang="zh-CN" sz="1226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E</a:t>
            </a:r>
            <a:r>
              <a:rPr lang="en-US" altLang="zh-CN" sz="1226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)</a:t>
            </a:r>
          </a:p>
          <a:p>
            <a:pPr eaLnBrk="1" hangingPunct="1">
              <a:lnSpc>
                <a:spcPts val="2178"/>
              </a:lnSpc>
              <a:defRPr/>
            </a:pPr>
            <a:r>
              <a:rPr lang="en-US" altLang="zh-CN" sz="1226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   </a:t>
            </a: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226" b="1" dirty="0" err="1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+ ( </a:t>
            </a:r>
            <a:r>
              <a:rPr lang="en-US" altLang="zh-CN" sz="1226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T</a:t>
            </a:r>
            <a:r>
              <a:rPr lang="en-US" altLang="zh-CN" sz="1226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1226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+</a:t>
            </a:r>
            <a:r>
              <a:rPr lang="en-US" altLang="zh-CN" sz="1226" dirty="0"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1226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E </a:t>
            </a: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ts val="2178"/>
              </a:lnSpc>
              <a:defRPr/>
            </a:pPr>
            <a:r>
              <a:rPr lang="en-US" altLang="zh-CN" sz="1226" b="1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   </a:t>
            </a: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en-US" altLang="zh-CN" sz="1226" b="1" dirty="0" err="1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+ ( </a:t>
            </a:r>
            <a:r>
              <a:rPr lang="en-US" altLang="zh-CN" sz="1226" b="1" dirty="0" err="1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zh-CN" sz="1226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E </a:t>
            </a: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)</a:t>
            </a:r>
          </a:p>
          <a:p>
            <a:pPr eaLnBrk="1" hangingPunct="1">
              <a:lnSpc>
                <a:spcPts val="2178"/>
              </a:lnSpc>
              <a:defRPr/>
            </a:pP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   </a:t>
            </a:r>
            <a:r>
              <a:rPr lang="en-US" altLang="zh-CN" sz="1226" b="1" dirty="0" err="1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+ ( </a:t>
            </a:r>
            <a:r>
              <a:rPr lang="en-US" altLang="zh-CN" sz="1226" b="1" dirty="0" err="1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zh-CN" sz="1226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T </a:t>
            </a: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226" b="1" dirty="0">
              <a:solidFill>
                <a:srgbClr val="FF0000"/>
              </a:solidFill>
              <a:latin typeface="Sitka Text" panose="02000505000000020004" pitchFamily="2" charset="0"/>
              <a:cs typeface="Times New Roman" pitchFamily="18" charset="0"/>
            </a:endParaRPr>
          </a:p>
          <a:p>
            <a:pPr eaLnBrk="1" hangingPunct="1">
              <a:lnSpc>
                <a:spcPts val="2178"/>
              </a:lnSpc>
              <a:defRPr/>
            </a:pP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   </a:t>
            </a:r>
            <a:r>
              <a:rPr lang="en-US" altLang="zh-CN" sz="1226" b="1" dirty="0" err="1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+ ( </a:t>
            </a:r>
            <a:r>
              <a:rPr lang="en-US" altLang="zh-CN" sz="1226" b="1" dirty="0" err="1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int</a:t>
            </a: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zh-CN" sz="1226" b="1" dirty="0" err="1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int</a:t>
            </a:r>
            <a:r>
              <a:rPr lang="en-US" altLang="zh-CN" sz="1226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</a:t>
            </a:r>
            <a:r>
              <a:rPr lang="en-US" altLang="zh-CN" sz="1226" b="1" dirty="0">
                <a:latin typeface="Sitka Text" panose="02000505000000020004" pitchFamily="2" charset="0"/>
                <a:cs typeface="Times New Roman" pitchFamily="18" charset="0"/>
                <a:sym typeface="Symbol" pitchFamily="18" charset="2"/>
              </a:rPr>
              <a:t>)</a:t>
            </a:r>
            <a:endParaRPr lang="en-US" altLang="zh-CN" sz="1226" b="1" dirty="0">
              <a:solidFill>
                <a:srgbClr val="FF0000"/>
              </a:solidFill>
              <a:latin typeface="Sitka Text" panose="02000505000000020004" pitchFamily="2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D008569-9B65-4E2C-91A7-9BF759525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Top-Down Parsing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D982112-BE7E-48F5-A5D8-3D883B99D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Definition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Parsing begins with the start symbol of grammar,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by steps of derivation, tries to find out the </a:t>
            </a:r>
            <a:r>
              <a:rPr lang="en-US" altLang="zh-CN" dirty="0">
                <a:solidFill>
                  <a:srgbClr val="3333FF"/>
                </a:solidFill>
              </a:rPr>
              <a:t>leftmost derivation </a:t>
            </a:r>
            <a:r>
              <a:rPr lang="en-US" altLang="zh-CN" dirty="0"/>
              <a:t>of the input string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construction of Parse Tree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/>
              <a:t>Start symbol of grammar is the root, parse tree is constructed from the root to leaves in preorder, the leaves of the parse tree are just input string of tokens</a:t>
            </a:r>
          </a:p>
        </p:txBody>
      </p:sp>
      <p:sp>
        <p:nvSpPr>
          <p:cNvPr id="9220" name="灯片编号占位符 4">
            <a:extLst>
              <a:ext uri="{FF2B5EF4-FFF2-40B4-BE49-F238E27FC236}">
                <a16:creationId xmlns:a16="http://schemas.microsoft.com/office/drawing/2014/main" id="{EC69B45A-D444-4E35-AB1D-75F4B7DACEA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DA01F2-1B43-4326-8B0C-4CB75053F1D1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A482B60-C342-4F61-9BF4-AD197645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442913"/>
            <a:ext cx="822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7" tIns="45521" rIns="91037" bIns="45521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Calibri" panose="020F0502020204030204" pitchFamily="34" charset="0"/>
              </a:rPr>
              <a:t>Example G：S </a:t>
            </a:r>
            <a:r>
              <a:rPr lang="en-US" altLang="zh-CN" sz="3200" b="1">
                <a:latin typeface="宋体" panose="02010600030101010101" pitchFamily="2" charset="-122"/>
              </a:rPr>
              <a:t>→ </a:t>
            </a:r>
            <a:r>
              <a:rPr lang="en-US" altLang="zh-CN" sz="3200" b="1">
                <a:latin typeface="Calibri" panose="020F0502020204030204" pitchFamily="34" charset="0"/>
              </a:rPr>
              <a:t>cAd</a:t>
            </a:r>
            <a:br>
              <a:rPr lang="en-US" altLang="zh-CN" sz="3200" b="1">
                <a:latin typeface="Calibri" panose="020F0502020204030204" pitchFamily="34" charset="0"/>
              </a:rPr>
            </a:br>
            <a:r>
              <a:rPr lang="en-US" altLang="zh-CN" sz="3200" b="1">
                <a:latin typeface="Calibri" panose="020F0502020204030204" pitchFamily="34" charset="0"/>
              </a:rPr>
              <a:t>                    A </a:t>
            </a:r>
            <a:r>
              <a:rPr lang="en-US" altLang="zh-CN" sz="3200" b="1">
                <a:latin typeface="宋体" panose="02010600030101010101" pitchFamily="2" charset="-122"/>
              </a:rPr>
              <a:t>→ </a:t>
            </a:r>
            <a:r>
              <a:rPr lang="en-US" altLang="zh-CN" sz="3200" b="1">
                <a:latin typeface="Calibri" panose="020F0502020204030204" pitchFamily="34" charset="0"/>
              </a:rPr>
              <a:t>ab</a:t>
            </a:r>
            <a:br>
              <a:rPr lang="en-US" altLang="zh-CN" sz="3200" b="1">
                <a:latin typeface="Calibri" panose="020F0502020204030204" pitchFamily="34" charset="0"/>
              </a:rPr>
            </a:br>
            <a:r>
              <a:rPr lang="en-US" altLang="zh-CN" sz="3200" b="1">
                <a:latin typeface="Calibri" panose="020F0502020204030204" pitchFamily="34" charset="0"/>
              </a:rPr>
              <a:t>                    A </a:t>
            </a:r>
            <a:r>
              <a:rPr lang="en-US" altLang="zh-CN" sz="3200" b="1">
                <a:latin typeface="宋体" panose="02010600030101010101" pitchFamily="2" charset="-122"/>
              </a:rPr>
              <a:t>→ </a:t>
            </a:r>
            <a:r>
              <a:rPr lang="en-US" altLang="zh-CN" sz="3200" b="1"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7BA8B563-D09D-4D49-B0E9-1C5C9493A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6438" y="3490913"/>
            <a:ext cx="8096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7" tIns="45521" rIns="91037" bIns="4552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3200" b="1">
                <a:latin typeface="Calibri" panose="020F0502020204030204" pitchFamily="34" charset="0"/>
              </a:rPr>
              <a:t>S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C2E4A016-9125-4F28-BE4E-BFB91FD2D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2728913"/>
            <a:ext cx="20653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7" tIns="45521" rIns="91037" bIns="4552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latin typeface="Calibri" panose="020F0502020204030204" pitchFamily="34" charset="0"/>
              </a:rPr>
              <a:t>Derivation:</a:t>
            </a:r>
            <a:endParaRPr lang="en-US" altLang="zh-CN" sz="3200" b="1">
              <a:latin typeface="Arial" panose="020B0604020202020204" pitchFamily="34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494846E4-7C76-4903-A07F-724F53A14705}"/>
              </a:ext>
            </a:extLst>
          </p:cNvPr>
          <p:cNvGrpSpPr>
            <a:grpSpLocks/>
          </p:cNvGrpSpPr>
          <p:nvPr/>
        </p:nvGrpSpPr>
        <p:grpSpPr bwMode="auto">
          <a:xfrm>
            <a:off x="3344863" y="4021138"/>
            <a:ext cx="2765425" cy="1095375"/>
            <a:chOff x="1920" y="2350"/>
            <a:chExt cx="1742" cy="690"/>
          </a:xfrm>
        </p:grpSpPr>
        <p:sp>
          <p:nvSpPr>
            <p:cNvPr id="11280" name="Text Box 6">
              <a:extLst>
                <a:ext uri="{FF2B5EF4-FFF2-40B4-BE49-F238E27FC236}">
                  <a16:creationId xmlns:a16="http://schemas.microsoft.com/office/drawing/2014/main" id="{EA3E8175-423C-41BE-8BA1-91E5663BAB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2592"/>
              <a:ext cx="51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3200" b="1">
                  <a:latin typeface="Calibri" panose="020F0502020204030204" pitchFamily="34" charset="0"/>
                </a:rPr>
                <a:t>c</a:t>
              </a:r>
            </a:p>
          </p:txBody>
        </p:sp>
        <p:sp>
          <p:nvSpPr>
            <p:cNvPr id="11281" name="Text Box 7">
              <a:extLst>
                <a:ext uri="{FF2B5EF4-FFF2-40B4-BE49-F238E27FC236}">
                  <a16:creationId xmlns:a16="http://schemas.microsoft.com/office/drawing/2014/main" id="{5899C046-0FC4-4007-A6CB-E57ED5E54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1" y="2592"/>
              <a:ext cx="510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3200" b="1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282" name="Text Box 8">
              <a:extLst>
                <a:ext uri="{FF2B5EF4-FFF2-40B4-BE49-F238E27FC236}">
                  <a16:creationId xmlns:a16="http://schemas.microsoft.com/office/drawing/2014/main" id="{5DAB09DA-6B56-4F83-BF76-B44038358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2656"/>
              <a:ext cx="51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3200" b="1">
                  <a:latin typeface="Calibri" panose="020F0502020204030204" pitchFamily="34" charset="0"/>
                </a:rPr>
                <a:t>d</a:t>
              </a:r>
            </a:p>
          </p:txBody>
        </p:sp>
        <p:sp>
          <p:nvSpPr>
            <p:cNvPr id="11283" name="Line 9">
              <a:extLst>
                <a:ext uri="{FF2B5EF4-FFF2-40B4-BE49-F238E27FC236}">
                  <a16:creationId xmlns:a16="http://schemas.microsoft.com/office/drawing/2014/main" id="{BC980D1F-79E8-453F-8701-F53E1A9852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350"/>
              <a:ext cx="623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10">
              <a:extLst>
                <a:ext uri="{FF2B5EF4-FFF2-40B4-BE49-F238E27FC236}">
                  <a16:creationId xmlns:a16="http://schemas.microsoft.com/office/drawing/2014/main" id="{A02B722E-EFB9-4FF5-8943-D4061EB55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52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11">
              <a:extLst>
                <a:ext uri="{FF2B5EF4-FFF2-40B4-BE49-F238E27FC236}">
                  <a16:creationId xmlns:a16="http://schemas.microsoft.com/office/drawing/2014/main" id="{ECB5D553-ADB8-4D95-AD10-3A320341A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52"/>
              <a:ext cx="52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F72497D4-9077-443A-AC24-BFFE18A785FD}"/>
              </a:ext>
            </a:extLst>
          </p:cNvPr>
          <p:cNvGrpSpPr>
            <a:grpSpLocks/>
          </p:cNvGrpSpPr>
          <p:nvPr/>
        </p:nvGrpSpPr>
        <p:grpSpPr bwMode="auto">
          <a:xfrm>
            <a:off x="3614738" y="4938713"/>
            <a:ext cx="2244725" cy="990600"/>
            <a:chOff x="2090" y="2928"/>
            <a:chExt cx="1414" cy="624"/>
          </a:xfrm>
        </p:grpSpPr>
        <p:sp>
          <p:nvSpPr>
            <p:cNvPr id="11276" name="Text Box 13">
              <a:extLst>
                <a:ext uri="{FF2B5EF4-FFF2-40B4-BE49-F238E27FC236}">
                  <a16:creationId xmlns:a16="http://schemas.microsoft.com/office/drawing/2014/main" id="{117191A6-5E38-4552-ACAF-49B2F7098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0" y="3168"/>
              <a:ext cx="51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3200" b="1"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11277" name="Text Box 14">
              <a:extLst>
                <a:ext uri="{FF2B5EF4-FFF2-40B4-BE49-F238E27FC236}">
                  <a16:creationId xmlns:a16="http://schemas.microsoft.com/office/drawing/2014/main" id="{6BAE7B01-1732-416F-9611-2D370981A7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3" y="3168"/>
              <a:ext cx="51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3200" b="1"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11278" name="Line 15">
              <a:extLst>
                <a:ext uri="{FF2B5EF4-FFF2-40B4-BE49-F238E27FC236}">
                  <a16:creationId xmlns:a16="http://schemas.microsoft.com/office/drawing/2014/main" id="{49BE55E8-593B-4D7E-AF8A-E2621B363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56" y="2928"/>
              <a:ext cx="432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16">
              <a:extLst>
                <a:ext uri="{FF2B5EF4-FFF2-40B4-BE49-F238E27FC236}">
                  <a16:creationId xmlns:a16="http://schemas.microsoft.com/office/drawing/2014/main" id="{13081427-7D6C-4352-B9BD-128095609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928"/>
              <a:ext cx="33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2785" name="Rectangle 17">
            <a:extLst>
              <a:ext uri="{FF2B5EF4-FFF2-40B4-BE49-F238E27FC236}">
                <a16:creationId xmlns:a16="http://schemas.microsoft.com/office/drawing/2014/main" id="{D4073EB1-65B8-43EE-94AC-1CE4D74D3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288" y="2728913"/>
            <a:ext cx="1606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7" tIns="45521" rIns="91037" bIns="4552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latin typeface="Arial" panose="020B0604020202020204" pitchFamily="34" charset="0"/>
              </a:rPr>
              <a:t>=&gt;c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ab</a:t>
            </a:r>
            <a:r>
              <a:rPr lang="en-US" altLang="zh-CN" sz="3200" b="1">
                <a:latin typeface="Arial" panose="020B0604020202020204" pitchFamily="34" charset="0"/>
              </a:rPr>
              <a:t>d</a:t>
            </a:r>
            <a:endParaRPr lang="zh-CN" altLang="en-US" sz="3200" b="1">
              <a:latin typeface="Arial" panose="020B0604020202020204" pitchFamily="34" charset="0"/>
            </a:endParaRPr>
          </a:p>
        </p:txBody>
      </p:sp>
      <p:sp>
        <p:nvSpPr>
          <p:cNvPr id="32786" name="Rectangle 18">
            <a:extLst>
              <a:ext uri="{FF2B5EF4-FFF2-40B4-BE49-F238E27FC236}">
                <a16:creationId xmlns:a16="http://schemas.microsoft.com/office/drawing/2014/main" id="{C2B1AA35-09FA-43DB-BD18-97FDD3760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88" y="2728913"/>
            <a:ext cx="4556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7" tIns="45521" rIns="91037" bIns="4552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200" b="1" u="sng">
                <a:latin typeface="Arial" panose="020B0604020202020204" pitchFamily="34" charset="0"/>
              </a:rPr>
              <a:t>S</a:t>
            </a:r>
            <a:endParaRPr lang="zh-CN" altLang="en-US" sz="3200" b="1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32787" name="Rectangle 19">
            <a:extLst>
              <a:ext uri="{FF2B5EF4-FFF2-40B4-BE49-F238E27FC236}">
                <a16:creationId xmlns:a16="http://schemas.microsoft.com/office/drawing/2014/main" id="{466EC718-4EFB-450E-B0C5-D3E16224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488" y="2728913"/>
            <a:ext cx="14271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7" tIns="45521" rIns="91037" bIns="4552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latin typeface="Arial" panose="020B0604020202020204" pitchFamily="34" charset="0"/>
              </a:rPr>
              <a:t>=&gt;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3200" b="1" u="sng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en-US" altLang="zh-CN" sz="3200" b="1">
                <a:solidFill>
                  <a:srgbClr val="FF0000"/>
                </a:solidFill>
                <a:latin typeface="Arial" panose="020B0604020202020204" pitchFamily="34" charset="0"/>
              </a:rPr>
              <a:t>d</a:t>
            </a:r>
            <a:endParaRPr lang="zh-CN" altLang="en-US" sz="32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274" name="Rectangle 20">
            <a:extLst>
              <a:ext uri="{FF2B5EF4-FFF2-40B4-BE49-F238E27FC236}">
                <a16:creationId xmlns:a16="http://schemas.microsoft.com/office/drawing/2014/main" id="{8C614CE1-87E6-4C4F-B217-83B531FB3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2119313"/>
            <a:ext cx="59197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 lIns="91037" tIns="45521" rIns="91037" bIns="4552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3200" b="1">
                <a:latin typeface="Calibri" panose="020F0502020204030204" pitchFamily="34" charset="0"/>
              </a:rPr>
              <a:t>Top-down parsing of string “cabd”</a:t>
            </a:r>
            <a:endParaRPr lang="zh-CN" altLang="en-US" sz="3200" b="1">
              <a:latin typeface="Calibri" panose="020F0502020204030204" pitchFamily="34" charset="0"/>
            </a:endParaRPr>
          </a:p>
        </p:txBody>
      </p:sp>
      <p:sp>
        <p:nvSpPr>
          <p:cNvPr id="11275" name="灯片编号占位符 21">
            <a:extLst>
              <a:ext uri="{FF2B5EF4-FFF2-40B4-BE49-F238E27FC236}">
                <a16:creationId xmlns:a16="http://schemas.microsoft.com/office/drawing/2014/main" id="{2962CEF5-ADB7-4E27-8E63-2B788783CA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AF2D7E-6575-4C92-B2F8-D204D3A5757F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  <p:bldP spid="32772" grpId="0" autoUpdateAnimBg="0"/>
      <p:bldP spid="32785" grpId="0" autoUpdateAnimBg="0"/>
      <p:bldP spid="32786" grpId="0" autoUpdateAnimBg="0"/>
      <p:bldP spid="3278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589" y="251921"/>
            <a:ext cx="8372403" cy="1036474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as a Search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589" y="1453942"/>
            <a:ext cx="8234207" cy="4104148"/>
          </a:xfrm>
        </p:spPr>
        <p:txBody>
          <a:bodyPr/>
          <a:lstStyle/>
          <a:p>
            <a:pPr>
              <a:lnSpc>
                <a:spcPts val="37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idea</a:t>
            </a:r>
            <a:r>
              <a:rPr lang="en-US" altLang="zh-CN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search</a:t>
            </a:r>
          </a:p>
          <a:p>
            <a:pPr>
              <a:lnSpc>
                <a:spcPts val="41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is a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sentential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string of terminals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nonterminals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derivable from the start symbol).</a:t>
            </a:r>
          </a:p>
          <a:p>
            <a:pPr>
              <a:lnSpc>
                <a:spcPts val="41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an edge from node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node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⇒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ts val="3700"/>
              </a:lnSpc>
            </a:pPr>
            <a:endParaRPr lang="en-US" altLang="zh-CN" dirty="0">
              <a:solidFill>
                <a:srgbClr val="3C3C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700"/>
              </a:lnSpc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9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9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79"/>
            <a:ext cx="9144000" cy="6852242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2769045" y="388678"/>
            <a:ext cx="3927475" cy="6991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ts val="5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99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Parsing as a Search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287909" y="1338778"/>
            <a:ext cx="1535908" cy="1661160"/>
            <a:chOff x="317500" y="1473200"/>
            <a:chExt cx="1693765" cy="1831890"/>
          </a:xfrm>
        </p:grpSpPr>
        <p:sp>
          <p:nvSpPr>
            <p:cNvPr id="3" name="TextBox 1"/>
            <p:cNvSpPr txBox="1"/>
            <p:nvPr/>
          </p:nvSpPr>
          <p:spPr>
            <a:xfrm>
              <a:off x="317500" y="1473200"/>
              <a:ext cx="633739" cy="180388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36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236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36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</a:p>
            <a:p>
              <a:pPr marL="0" marR="0" lvl="0" indent="0" algn="l" defTabSz="914400" rtl="0" eaLnBrk="0" fontAlgn="base" latinLnBrk="0" hangingPunct="0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36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236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36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</a:p>
            <a:p>
              <a:pPr marL="0" marR="0" lvl="0" indent="0" algn="l" defTabSz="914400" rtl="0" eaLnBrk="0" fontAlgn="base" latinLnBrk="0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36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36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36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</a:p>
            <a:p>
              <a:pPr marL="0" marR="0" lvl="0" indent="0" algn="l" defTabSz="914400" rtl="0" eaLnBrk="0" fontAlgn="base" latinLnBrk="0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36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36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360" b="0" i="0" u="none" strike="noStrike" kern="1200" cap="none" spc="0" normalizeH="0" baseline="0" noProof="0" dirty="0">
                  <a:ln>
                    <a:noFill/>
                  </a:ln>
                  <a:solidFill>
                    <a:srgbClr val="3C3C3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→</a:t>
              </a:r>
            </a:p>
          </p:txBody>
        </p:sp>
        <p:sp>
          <p:nvSpPr>
            <p:cNvPr id="4" name="TextBox 1"/>
            <p:cNvSpPr txBox="1"/>
            <p:nvPr/>
          </p:nvSpPr>
          <p:spPr>
            <a:xfrm>
              <a:off x="1041400" y="1473200"/>
              <a:ext cx="969865" cy="1831890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ts val="3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36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</a:p>
            <a:p>
              <a:pPr marL="0" marR="0" lvl="0" indent="0" algn="l" defTabSz="914400" rtl="0" eaLnBrk="0" fontAlgn="base" latinLnBrk="0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36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r>
                <a:rPr kumimoji="0" lang="en-US" altLang="zh-CN" sz="236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kumimoji="0" lang="en-US" altLang="zh-CN" sz="236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18" charset="0"/>
                  <a:ea typeface="宋体" panose="02010600030101010101" pitchFamily="2" charset="-122"/>
                  <a:cs typeface="Courier New" panose="02070309020205020404" pitchFamily="18" charset="0"/>
                </a:rPr>
                <a:t>+</a:t>
              </a:r>
              <a:r>
                <a:rPr kumimoji="0" lang="en-US" altLang="zh-CN" sz="236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kumimoji="0" lang="en-US" altLang="zh-CN" sz="236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</a:p>
            <a:p>
              <a:pPr marL="0" marR="0" lvl="0" indent="0" algn="l" defTabSz="914400" rtl="0" eaLnBrk="0" fontAlgn="base" latinLnBrk="0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36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18" charset="0"/>
                  <a:ea typeface="宋体" panose="02010600030101010101" pitchFamily="2" charset="-122"/>
                  <a:cs typeface="Courier New" panose="02070309020205020404" pitchFamily="18" charset="0"/>
                </a:rPr>
                <a:t>int</a:t>
              </a:r>
            </a:p>
            <a:p>
              <a:pPr marL="0" marR="0" lvl="0" indent="0" algn="l" defTabSz="914400" rtl="0" eaLnBrk="0" fontAlgn="base" latinLnBrk="0" hangingPunct="0">
                <a:lnSpc>
                  <a:spcPts val="3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36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18" charset="0"/>
                  <a:ea typeface="宋体" panose="02010600030101010101" pitchFamily="2" charset="-122"/>
                  <a:cs typeface="Courier New" panose="02070309020205020404" pitchFamily="18" charset="0"/>
                </a:rPr>
                <a:t>(</a:t>
              </a:r>
              <a:r>
                <a:rPr kumimoji="0" lang="en-US" altLang="zh-CN" sz="236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</a:t>
              </a:r>
              <a:r>
                <a:rPr kumimoji="0" lang="en-US" altLang="zh-CN" sz="236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urier New" panose="02070309020205020404" pitchFamily="18" charset="0"/>
                  <a:ea typeface="宋体" panose="02010600030101010101" pitchFamily="2" charset="-122"/>
                  <a:cs typeface="Courier New" panose="02070309020205020404" pitchFamily="18" charset="0"/>
                </a:rPr>
                <a:t>)</a:t>
              </a:r>
            </a:p>
          </p:txBody>
        </p:sp>
      </p:grpSp>
      <p:sp>
        <p:nvSpPr>
          <p:cNvPr id="5" name="TextBox 1"/>
          <p:cNvSpPr txBox="1"/>
          <p:nvPr/>
        </p:nvSpPr>
        <p:spPr>
          <a:xfrm>
            <a:off x="806146" y="3446275"/>
            <a:ext cx="196850" cy="4559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476020" y="2617096"/>
            <a:ext cx="196850" cy="4559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911718" y="3860864"/>
            <a:ext cx="575310" cy="4559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T+E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3639174" y="1592139"/>
            <a:ext cx="581025" cy="4432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4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ourier New" panose="02070309020205020404" pitchFamily="18" charset="0"/>
                <a:ea typeface="宋体" panose="02010600030101010101" pitchFamily="2" charset="-122"/>
                <a:cs typeface="Courier New" panose="02070309020205020404" pitchFamily="18" charset="0"/>
              </a:rPr>
              <a:t>int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2119013" y="5093116"/>
            <a:ext cx="1120775" cy="4813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4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ourier New" panose="02070309020205020404" pitchFamily="18" charset="0"/>
                <a:ea typeface="宋体" panose="02010600030101010101" pitchFamily="2" charset="-122"/>
                <a:cs typeface="Courier New" panose="02070309020205020404" pitchFamily="18" charset="0"/>
              </a:rPr>
              <a:t>int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3639174" y="3480824"/>
            <a:ext cx="1622376" cy="160972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2300" algn="l"/>
              </a:tabLst>
              <a:defRPr/>
            </a:pP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T+T+E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622300" algn="l"/>
              </a:tabLst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T+T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4514418" y="2409801"/>
            <a:ext cx="411480" cy="4559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(E)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4641098" y="5507705"/>
            <a:ext cx="1120775" cy="4813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4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ourier New" panose="02070309020205020404" pitchFamily="18" charset="0"/>
                <a:ea typeface="宋体" panose="02010600030101010101" pitchFamily="2" charset="-122"/>
                <a:cs typeface="Courier New" panose="02070309020205020404" pitchFamily="18" charset="0"/>
              </a:rPr>
              <a:t>int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6587365" y="5507705"/>
            <a:ext cx="1335405" cy="4813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4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ourier New" panose="02070309020205020404" pitchFamily="18" charset="0"/>
                <a:ea typeface="宋体" panose="02010600030101010101" pitchFamily="2" charset="-122"/>
                <a:cs typeface="Courier New" panose="02070309020205020404" pitchFamily="18" charset="0"/>
              </a:rPr>
              <a:t>int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5942448" y="1615171"/>
            <a:ext cx="951230" cy="16097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100" algn="l"/>
              </a:tabLst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(T)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8100" algn="l"/>
              </a:tabLst>
              <a:defRPr/>
            </a:pP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E)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3051839" y="6048975"/>
            <a:ext cx="299720" cy="4298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6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8648796" y="6463564"/>
            <a:ext cx="299720" cy="4298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6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8234207" y="3607504"/>
            <a:ext cx="528320" cy="15716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236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36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643023" y="3480824"/>
            <a:ext cx="1660525" cy="162306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900" algn="l"/>
              </a:tabLst>
              <a:defRPr/>
            </a:pPr>
            <a:r>
              <a:rPr kumimoji="0" lang="en-US" altLang="zh-CN" sz="254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ourier New" panose="02070309020205020404" pitchFamily="18" charset="0"/>
                <a:ea typeface="宋体" panose="02010600030101010101" pitchFamily="2" charset="-122"/>
                <a:cs typeface="Courier New" panose="02070309020205020404" pitchFamily="18" charset="0"/>
              </a:rPr>
              <a:t>int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39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5900" algn="l"/>
              </a:tabLst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(E)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5758186" y="6371433"/>
            <a:ext cx="1758950" cy="44323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54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ourier New" panose="02070309020205020404" pitchFamily="18" charset="0"/>
                <a:ea typeface="宋体" panose="02010600030101010101" pitchFamily="2" charset="-122"/>
                <a:cs typeface="Courier New" panose="02070309020205020404" pitchFamily="18" charset="0"/>
              </a:rPr>
              <a:t>int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254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ourier New" panose="02070309020205020404" pitchFamily="18" charset="0"/>
                <a:ea typeface="宋体" panose="02010600030101010101" pitchFamily="2" charset="-122"/>
                <a:cs typeface="Courier New" panose="02070309020205020404" pitchFamily="18" charset="0"/>
              </a:rPr>
              <a:t>+</a:t>
            </a:r>
            <a:r>
              <a:rPr kumimoji="0" lang="en-US" altLang="zh-CN" sz="254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254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Courier New" panose="02070309020205020404" pitchFamily="18" charset="0"/>
                <a:ea typeface="宋体" panose="02010600030101010101" pitchFamily="2" charset="-122"/>
                <a:cs typeface="Courier New" panose="02070309020205020404" pitchFamily="18" charset="0"/>
              </a:rPr>
              <a:t>int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7992363" y="866607"/>
            <a:ext cx="299720" cy="4298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6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7612322" y="1373327"/>
            <a:ext cx="299720" cy="42989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6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8026912" y="1741851"/>
            <a:ext cx="528320" cy="155892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236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1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ts val="33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236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</a:tabLst>
              <a:defRPr/>
            </a:pPr>
            <a:r>
              <a:rPr kumimoji="0" lang="en-US" altLang="zh-CN" sz="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36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09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9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21E997F-DDB5-40D9-8843-16704DF0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Key of Top-down Parsing</a:t>
            </a:r>
            <a:endParaRPr lang="zh-CN" alt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8018292-194E-4BAD-AAFA-A1263A4237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 the key problem of top-down parsing is </a:t>
            </a:r>
            <a:r>
              <a:rPr lang="en-US" altLang="zh-CN" b="1">
                <a:solidFill>
                  <a:srgbClr val="3333FF"/>
                </a:solidFill>
              </a:rPr>
              <a:t>the choice of a production</a:t>
            </a:r>
            <a:r>
              <a:rPr lang="en-US" altLang="zh-CN" b="1"/>
              <a:t> </a:t>
            </a:r>
            <a:r>
              <a:rPr lang="en-US" altLang="zh-CN"/>
              <a:t>for a derivation step</a:t>
            </a:r>
          </a:p>
          <a:p>
            <a:pPr lvl="1" eaLnBrk="1" hangingPunct="1"/>
            <a:r>
              <a:rPr lang="en-US" altLang="zh-CN"/>
              <a:t>If the leftmost nonterminal to be replaced is </a:t>
            </a:r>
            <a:r>
              <a:rPr lang="en-US" altLang="zh-CN">
                <a:solidFill>
                  <a:srgbClr val="FF0000"/>
                </a:solidFill>
              </a:rPr>
              <a:t>B</a:t>
            </a:r>
            <a:r>
              <a:rPr lang="en-US" altLang="zh-CN"/>
              <a:t>, there are totally 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en-US" altLang="zh-CN"/>
              <a:t> productions of </a:t>
            </a:r>
            <a:r>
              <a:rPr lang="en-US" altLang="zh-CN">
                <a:solidFill>
                  <a:srgbClr val="FF0000"/>
                </a:solidFill>
              </a:rPr>
              <a:t>B:</a:t>
            </a:r>
            <a:r>
              <a:rPr lang="en-US" altLang="zh-CN">
                <a:solidFill>
                  <a:srgbClr val="FFFF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</a:rPr>
              <a:t>B→A1|A2|…|An</a:t>
            </a:r>
            <a:r>
              <a:rPr lang="en-US" altLang="zh-CN"/>
              <a:t>, how can we determine which one to use?</a:t>
            </a:r>
            <a:endParaRPr lang="zh-CN" altLang="en-US"/>
          </a:p>
        </p:txBody>
      </p:sp>
      <p:sp>
        <p:nvSpPr>
          <p:cNvPr id="13316" name="灯片编号占位符 4">
            <a:extLst>
              <a:ext uri="{FF2B5EF4-FFF2-40B4-BE49-F238E27FC236}">
                <a16:creationId xmlns:a16="http://schemas.microsoft.com/office/drawing/2014/main" id="{800B4826-19FA-4BC4-8088-F1AF7B6568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620736-6BB3-4920-BBE8-2BF220EEDEA4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02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lecture02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lecture02a</Template>
  <TotalTime>4505</TotalTime>
  <Words>1428</Words>
  <Application>Microsoft Office PowerPoint</Application>
  <PresentationFormat>全屏显示(4:3)</PresentationFormat>
  <Paragraphs>246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Monotype Sorts</vt:lpstr>
      <vt:lpstr>宋体</vt:lpstr>
      <vt:lpstr>Arial</vt:lpstr>
      <vt:lpstr>Calibri</vt:lpstr>
      <vt:lpstr>Comic Sans MS</vt:lpstr>
      <vt:lpstr>Courier New</vt:lpstr>
      <vt:lpstr>Sitka Small</vt:lpstr>
      <vt:lpstr>Sitka Text</vt:lpstr>
      <vt:lpstr>Times New Roman</vt:lpstr>
      <vt:lpstr>Wingdings</vt:lpstr>
      <vt:lpstr>lecture02a</vt:lpstr>
      <vt:lpstr>1_lecture02a</vt:lpstr>
      <vt:lpstr>PowerPoint 演示文稿</vt:lpstr>
      <vt:lpstr>Review from Last Time</vt:lpstr>
      <vt:lpstr>Different Types of Parsing</vt:lpstr>
      <vt:lpstr>Top-Down Parsing</vt:lpstr>
      <vt:lpstr>Top-Down Parsing</vt:lpstr>
      <vt:lpstr>PowerPoint 演示文稿</vt:lpstr>
      <vt:lpstr>Parsing as a Search</vt:lpstr>
      <vt:lpstr>PowerPoint 演示文稿</vt:lpstr>
      <vt:lpstr>The Key of Top-down Parsing</vt:lpstr>
      <vt:lpstr>Categories of Top-down parsing</vt:lpstr>
      <vt:lpstr>OutLine</vt:lpstr>
      <vt:lpstr>The Condition of Predictive Parsing</vt:lpstr>
      <vt:lpstr>The Condition of Predictive Parsing</vt:lpstr>
      <vt:lpstr>a The Definition of Lookahead Sets</vt:lpstr>
      <vt:lpstr>PowerPoint 演示文稿</vt:lpstr>
      <vt:lpstr>PowerPoint 演示文稿</vt:lpstr>
      <vt:lpstr>PowerPoint 演示文稿</vt:lpstr>
      <vt:lpstr>b The Definition of  LL(1) Grammar</vt:lpstr>
      <vt:lpstr>PowerPoint 演示文稿</vt:lpstr>
    </vt:vector>
  </TitlesOfParts>
  <Company>iprai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Top-Down Parsing</dc:title>
  <dc:creator>woody</dc:creator>
  <cp:lastModifiedBy>WYing</cp:lastModifiedBy>
  <cp:revision>283</cp:revision>
  <cp:lastPrinted>2017-11-06T14:29:33Z</cp:lastPrinted>
  <dcterms:created xsi:type="dcterms:W3CDTF">2008-10-14T07:50:39Z</dcterms:created>
  <dcterms:modified xsi:type="dcterms:W3CDTF">2024-04-16T02:45:08Z</dcterms:modified>
</cp:coreProperties>
</file>