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81" r:id="rId2"/>
    <p:sldId id="258" r:id="rId3"/>
    <p:sldId id="288" r:id="rId4"/>
    <p:sldId id="291" r:id="rId5"/>
    <p:sldId id="292" r:id="rId6"/>
    <p:sldId id="294" r:id="rId7"/>
    <p:sldId id="295" r:id="rId8"/>
    <p:sldId id="296" r:id="rId9"/>
    <p:sldId id="298" r:id="rId10"/>
    <p:sldId id="299" r:id="rId11"/>
    <p:sldId id="300" r:id="rId12"/>
  </p:sldIdLst>
  <p:sldSz cx="9144000" cy="6858000" type="screen4x3"/>
  <p:notesSz cx="6797675" cy="9928225"/>
  <p:custDataLst>
    <p:tags r:id="rId15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7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571" tIns="47786" rIns="95571" bIns="47786" numCol="1" anchor="t" anchorCtr="0" compatLnSpc="1"/>
          <a:lstStyle>
            <a:lvl1pPr defTabSz="955675" eaLnBrk="1" hangingPunct="1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571" tIns="47786" rIns="95571" bIns="47786" numCol="1" anchor="t" anchorCtr="0" compatLnSpc="1"/>
          <a:lstStyle>
            <a:lvl1pPr algn="r" defTabSz="955675" eaLnBrk="1" hangingPunct="1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567D1F9-57DF-43DB-BF26-84D2BBC47FE4}" type="datetimeFigureOut">
              <a:rPr lang="zh-CN" altLang="en-US"/>
              <a:t>2025/04/28</a:t>
            </a:fld>
            <a:endParaRPr lang="en-US" altLang="zh-CN"/>
          </a:p>
        </p:txBody>
      </p:sp>
      <p:sp>
        <p:nvSpPr>
          <p:cNvPr id="256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6400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571" tIns="47786" rIns="95571" bIns="47786" numCol="1" anchor="b" anchorCtr="0" compatLnSpc="1"/>
          <a:lstStyle>
            <a:lvl1pPr defTabSz="955675" eaLnBrk="1" hangingPunct="1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31338"/>
            <a:ext cx="2946400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571" tIns="47786" rIns="95571" bIns="47786" numCol="1" anchor="b" anchorCtr="0" compatLnSpc="1"/>
          <a:lstStyle>
            <a:lvl1pPr algn="r" defTabSz="955675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C1D8E4-695D-49A5-AA94-76A700C30450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5571" tIns="47786" rIns="95571" bIns="47786" numCol="1" anchor="t" anchorCtr="0" compatLnSpc="1"/>
          <a:lstStyle>
            <a:lvl1pPr defTabSz="955675" eaLnBrk="1" hangingPunct="1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5571" tIns="47786" rIns="95571" bIns="47786" numCol="1" anchor="t" anchorCtr="0" compatLnSpc="1"/>
          <a:lstStyle>
            <a:lvl1pPr algn="r" defTabSz="955675" eaLnBrk="1" hangingPunct="1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D8A440C-393A-4CD9-9D75-A8D017007613}" type="datetimeFigureOut">
              <a:rPr lang="zh-CN" altLang="en-US"/>
              <a:t>2025/04/28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230" tIns="44115" rIns="88230" bIns="44115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5571" tIns="47786" rIns="95571" bIns="47786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 bwMode="auto">
          <a:xfrm>
            <a:off x="0" y="9431338"/>
            <a:ext cx="2946400" cy="495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5571" tIns="47786" rIns="95571" bIns="47786" numCol="1" anchor="b" anchorCtr="0" compatLnSpc="1"/>
          <a:lstStyle>
            <a:lvl1pPr defTabSz="955675" eaLnBrk="1" hangingPunct="1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 bwMode="auto">
          <a:xfrm>
            <a:off x="3849688" y="9431338"/>
            <a:ext cx="2946400" cy="495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5571" tIns="47786" rIns="95571" bIns="47786" numCol="1" anchor="b" anchorCtr="0" compatLnSpc="1"/>
          <a:lstStyle>
            <a:lvl1pPr algn="r" defTabSz="955675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B3657B3-6FC4-4864-B3B9-7E4CBB2E067D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6380BA5-BA56-4FAB-9243-3C8DF34F6756}" type="slidenum">
              <a:rPr lang="zh-CN" altLang="en-US" sz="1300" smtClean="0"/>
              <a:t>1</a:t>
            </a:fld>
            <a:endParaRPr lang="zh-CN" altLang="en-US" sz="13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519E825-46B1-40A3-BB75-B54E2EB5328A}" type="slidenum">
              <a:rPr lang="en-US" altLang="zh-CN" sz="1300" smtClean="0"/>
              <a:t>10</a:t>
            </a:fld>
            <a:endParaRPr lang="en-US" altLang="zh-CN" sz="13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01D456C-77E2-4148-B2B5-1DF592752833}" type="slidenum">
              <a:rPr lang="en-US" altLang="zh-CN" sz="1300" smtClean="0"/>
              <a:t>11</a:t>
            </a:fld>
            <a:endParaRPr lang="en-US" altLang="zh-CN" sz="13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3E4D4CA-58A6-4640-B481-E8A6EE5F8CC7}" type="slidenum">
              <a:rPr lang="en-US" altLang="zh-CN" sz="1300" smtClean="0"/>
              <a:t>2</a:t>
            </a:fld>
            <a:endParaRPr lang="en-US" altLang="zh-CN" sz="13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359212A-7A8B-453B-AC25-ADACC99559E7}" type="slidenum">
              <a:rPr lang="en-US" altLang="zh-CN" sz="1300" smtClean="0"/>
              <a:t>3</a:t>
            </a:fld>
            <a:endParaRPr lang="en-US" altLang="zh-CN" sz="130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EEE62DF-FECA-454B-A3D0-9936A085D3EF}" type="slidenum">
              <a:rPr lang="en-US" altLang="zh-CN" sz="1300" smtClean="0"/>
              <a:t>4</a:t>
            </a:fld>
            <a:endParaRPr lang="en-US" altLang="zh-CN" sz="130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B29F17D-4A66-4DBE-B60C-3FB50755F58E}" type="slidenum">
              <a:rPr lang="en-US" altLang="zh-CN" sz="1300" smtClean="0"/>
              <a:t>5</a:t>
            </a:fld>
            <a:endParaRPr lang="en-US" altLang="zh-CN" sz="13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C5BABAD-E2AF-4ABE-B330-6E7B15C8B081}" type="slidenum">
              <a:rPr lang="en-US" altLang="zh-CN" sz="1300" smtClean="0"/>
              <a:t>6</a:t>
            </a:fld>
            <a:endParaRPr lang="en-US" altLang="zh-CN" sz="13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68A109B-229E-4634-B1FF-00CA566E7128}" type="slidenum">
              <a:rPr lang="en-US" altLang="zh-CN" sz="1300" smtClean="0"/>
              <a:t>7</a:t>
            </a:fld>
            <a:endParaRPr lang="en-US" altLang="zh-CN" sz="13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6E56A73-B46F-4FCB-9896-3C81FB2949B0}" type="slidenum">
              <a:rPr lang="en-US" altLang="zh-CN" sz="1300" smtClean="0"/>
              <a:t>8</a:t>
            </a:fld>
            <a:endParaRPr lang="en-US" altLang="zh-CN" sz="130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FFD9779-ADAD-43A2-A3BC-B8E630921A9F}" type="slidenum">
              <a:rPr lang="en-US" altLang="zh-CN" sz="1300" smtClean="0"/>
              <a:t>9</a:t>
            </a:fld>
            <a:endParaRPr lang="en-US" altLang="zh-CN" sz="13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altLang="en-US" sz="2800" b="1" kern="1200" dirty="0" smtClean="0">
                <a:solidFill>
                  <a:srgbClr val="3333FF"/>
                </a:solidFill>
                <a:latin typeface="Comic Sans MS" panose="030F0702030302020204" pitchFamily="66" charset="0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zh-CN" altLang="en-US" sz="2800" kern="1200" dirty="0" smtClean="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707088-6A81-43FC-89B7-427D6BCF55B2}" type="datetime1">
              <a:rPr lang="zh-CN" altLang="en-US"/>
              <a:t>2025/04/28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155174-Principle of Compiler  lecture 4 Liu Xinxin, Peng Shaowu, Ying Weiqin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6441F5-E54B-418E-9A54-0A39607E4FC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2F73D-5A2E-4E47-84D7-723E9DC6D1DA}" type="datetime1">
              <a:rPr lang="zh-CN" altLang="en-US"/>
              <a:t>2025/04/28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155174-Principle of Compiler  lecture 4 Liu Xinxin, Peng Shaowu, Ying Weiqin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1399E-987E-4059-8C18-C01BB34196E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7E7610-2D87-4C72-85EA-48C55F175EC7}" type="datetime1">
              <a:rPr lang="zh-CN" altLang="en-US"/>
              <a:t>2025/04/28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155174-Principle of Compiler  lecture 4 Liu Xinxin, Peng Shaowu, Ying Weiqin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6B5359-99B8-4731-B634-E401435A706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9C519-2993-47EA-8700-60E6821BDC05}" type="datetime1">
              <a:rPr lang="zh-CN" altLang="en-US"/>
              <a:t>2025/04/28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155174-Principle of Compiler  lecture 4 Liu Xinxin, Peng Shaowu, Ying Weiqin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0AC311-4D22-4657-BD38-4DE3DFEB7A6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4723F0-8D4B-4E5C-821A-1816C8C9089C}" type="datetime1">
              <a:rPr lang="zh-CN" altLang="en-US"/>
              <a:t>2025/04/28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155174-Principle of Compiler  lecture 4 Liu Xinxin, Peng Shaowu, Ying Weiqin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719DD4-4AF5-431F-9EC5-522F78DEFB4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36D70-25E9-4711-BC12-0407F8EFD1E6}" type="datetime1">
              <a:rPr lang="zh-CN" altLang="en-US"/>
              <a:t>2025/04/28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155174-Principle of Compiler  lecture 4 Liu Xinxin, Peng Shaowu, Ying Weiqin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3F385-6747-4532-85D8-E077A9CE3F8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91C60-377C-4DDA-B4BB-D073E30AB7CC}" type="datetime1">
              <a:rPr lang="zh-CN" altLang="en-US"/>
              <a:t>2025/04/28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155174-Principle of Compiler  lecture 4 Liu Xinxin, Peng Shaowu, Ying Weiqin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6296-9DDC-4124-A46E-10A5D738F96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0AA6B-10BE-4F3C-B34B-29DF2C72080F}" type="datetime1">
              <a:rPr lang="zh-CN" altLang="en-US"/>
              <a:t>2025/04/28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155174-Principle of Compiler  lecture 4 Liu Xinxin, Peng Shaowu, Ying Weiqin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ED66D9-0FB1-4255-86DB-069B1BFC533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8FA547-5821-4B37-802D-F12DDD3A7074}" type="datetime1">
              <a:rPr lang="zh-CN" altLang="en-US"/>
              <a:t>2025/04/28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155174-Principle of Compiler  lecture 4 Liu Xinxin, Peng Shaowu, Ying Weiqin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C9DCF8-F194-4E4C-886C-94FB36F2A91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4E354-E4B1-4B18-9A55-144CEE91E1C7}" type="datetime1">
              <a:rPr lang="zh-CN" altLang="en-US"/>
              <a:t>2025/04/28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155174-Principle of Compiler  lecture 4 Liu Xinxin, Peng Shaowu, Ying Weiqin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06E88-ACED-45F2-8469-1BB4E36F29B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F94B69-8DFF-4525-8345-A632BD74DF3C}" type="datetime1">
              <a:rPr lang="zh-CN" altLang="en-US"/>
              <a:t>2025/04/28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155174-Principle of Compiler  lecture 4 Liu Xinxin, Peng Shaowu, Ying Weiqin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80332-BE6E-4832-B530-554397E304B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309EAE4-D1E3-4A8E-83D0-1792EE8CF0A6}" type="datetime1">
              <a:rPr lang="zh-CN" altLang="en-US"/>
              <a:t>2025/04/28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786063" y="6350000"/>
            <a:ext cx="357187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155174-Principle of Compiler  lecture 4 Liu Xinxin, Peng Shaowu, Ying Weiqin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6511BAF-53C0-4035-A7B8-2B250ED87A9F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2800" kern="1200" dirty="0">
          <a:solidFill>
            <a:srgbClr val="3333FF"/>
          </a:solidFill>
          <a:latin typeface="Comic Sans MS" panose="030F0702030302020204" pitchFamily="66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anose="030F0702030302020204" pitchFamily="66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anose="030F0702030302020204" pitchFamily="66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anose="030F0702030302020204" pitchFamily="66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anose="030F0702030302020204" pitchFamily="66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anose="030F0702030302020204" pitchFamily="66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anose="030F0702030302020204" pitchFamily="66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anose="030F0702030302020204" pitchFamily="66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anose="030F0702030302020204" pitchFamily="66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800" kern="1200" dirty="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zh-CN" altLang="en-US" sz="2400" kern="1200" dirty="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000" kern="1200" dirty="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slide" Target="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0825" cy="6859588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4099" name="TextBox 1"/>
          <p:cNvSpPr txBox="1">
            <a:spLocks noChangeArrowheads="1"/>
          </p:cNvSpPr>
          <p:nvPr/>
        </p:nvSpPr>
        <p:spPr bwMode="auto">
          <a:xfrm>
            <a:off x="1397000" y="2046288"/>
            <a:ext cx="660717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4147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0075"/>
              </a:lnSpc>
              <a:spcBef>
                <a:spcPct val="0"/>
              </a:spcBef>
              <a:buFontTx/>
              <a:buNone/>
            </a:pPr>
            <a:r>
              <a:rPr lang="en-US" altLang="zh-CN" sz="65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</a:t>
            </a:r>
            <a:r>
              <a:rPr lang="zh-CN" altLang="en-US" sz="65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65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eaLnBrk="1" hangingPunct="1">
              <a:lnSpc>
                <a:spcPts val="8300"/>
              </a:lnSpc>
              <a:spcBef>
                <a:spcPct val="0"/>
              </a:spcBef>
              <a:buFontTx/>
              <a:buNone/>
            </a:pPr>
            <a:r>
              <a:rPr lang="en-US" altLang="zh-CN" sz="66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Bottom-Up Parsing</a:t>
            </a:r>
          </a:p>
        </p:txBody>
      </p:sp>
      <p:sp>
        <p:nvSpPr>
          <p:cNvPr id="4100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3E1648-718E-4A37-BF88-33CD61A28A92}" type="slidenum">
              <a:rPr lang="en-US" altLang="zh-CN" sz="1200" smtClean="0">
                <a:solidFill>
                  <a:srgbClr val="898989"/>
                </a:solidFill>
                <a:latin typeface="Calibri" panose="020F0502020204030204" pitchFamily="34" charset="0"/>
              </a:rPr>
              <a:t>1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52400" y="76200"/>
            <a:ext cx="83820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rgbClr val="003300"/>
                </a:solidFill>
                <a:latin typeface="Arial" panose="020B0604020202020204" pitchFamily="34" charset="0"/>
              </a:rPr>
              <a:t>LR parsing process of “abbcde$”</a:t>
            </a:r>
            <a:endParaRPr lang="zh-CN" altLang="en-US" sz="1800" b="1">
              <a:solidFill>
                <a:srgbClr val="0033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rgbClr val="003300"/>
                </a:solidFill>
                <a:latin typeface="Arial" panose="020B0604020202020204" pitchFamily="34" charset="0"/>
              </a:rPr>
              <a:t>(1)S-&gt;aAcBe 	(2)A-&gt;b 	(3)A-&gt;Ab 	(4)B-&gt;d</a:t>
            </a:r>
            <a:endParaRPr lang="zh-CN" altLang="en-US" sz="1800" b="1">
              <a:solidFill>
                <a:srgbClr val="003300"/>
              </a:solidFill>
              <a:latin typeface="Arial" panose="020B0604020202020204" pitchFamily="34" charset="0"/>
            </a:endParaRPr>
          </a:p>
        </p:txBody>
      </p:sp>
      <p:sp>
        <p:nvSpPr>
          <p:cNvPr id="22531" name="Rectangle 352"/>
          <p:cNvSpPr>
            <a:spLocks noChangeArrowheads="1"/>
          </p:cNvSpPr>
          <p:nvPr/>
        </p:nvSpPr>
        <p:spPr bwMode="auto">
          <a:xfrm>
            <a:off x="4975225" y="5673725"/>
            <a:ext cx="735013" cy="30956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med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33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2532" name="Rectangle 342"/>
          <p:cNvSpPr>
            <a:spLocks noChangeArrowheads="1"/>
          </p:cNvSpPr>
          <p:nvPr/>
        </p:nvSpPr>
        <p:spPr bwMode="auto">
          <a:xfrm>
            <a:off x="4975225" y="4129088"/>
            <a:ext cx="735013" cy="30797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med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33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2533" name="Rectangle 338"/>
          <p:cNvSpPr>
            <a:spLocks noChangeArrowheads="1"/>
          </p:cNvSpPr>
          <p:nvPr/>
        </p:nvSpPr>
        <p:spPr bwMode="auto">
          <a:xfrm>
            <a:off x="4975225" y="3509963"/>
            <a:ext cx="735013" cy="30956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med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33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2534" name="Rectangle 332"/>
          <p:cNvSpPr>
            <a:spLocks noChangeArrowheads="1"/>
          </p:cNvSpPr>
          <p:nvPr/>
        </p:nvSpPr>
        <p:spPr bwMode="auto">
          <a:xfrm>
            <a:off x="4975225" y="2582863"/>
            <a:ext cx="735013" cy="30956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med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  <a:latin typeface="Arial" panose="020B0604020202020204" pitchFamily="34" charset="0"/>
              </a:rPr>
              <a:t>Goto</a:t>
            </a:r>
          </a:p>
        </p:txBody>
      </p:sp>
      <p:sp>
        <p:nvSpPr>
          <p:cNvPr id="22535" name="Rectangle 154"/>
          <p:cNvSpPr>
            <a:spLocks noChangeArrowheads="1"/>
          </p:cNvSpPr>
          <p:nvPr/>
        </p:nvSpPr>
        <p:spPr bwMode="auto">
          <a:xfrm>
            <a:off x="79375" y="4746625"/>
            <a:ext cx="488950" cy="30956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med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rgbClr val="003300"/>
                </a:solidFill>
                <a:latin typeface="Arial" panose="020B0604020202020204" pitchFamily="34" charset="0"/>
              </a:rPr>
              <a:t>7</a:t>
            </a:r>
          </a:p>
        </p:txBody>
      </p:sp>
      <p:grpSp>
        <p:nvGrpSpPr>
          <p:cNvPr id="22536" name="Group 555"/>
          <p:cNvGrpSpPr/>
          <p:nvPr/>
        </p:nvGrpSpPr>
        <p:grpSpPr bwMode="auto">
          <a:xfrm>
            <a:off x="3873500" y="4437063"/>
            <a:ext cx="1836738" cy="309562"/>
            <a:chOff x="3216" y="2490"/>
            <a:chExt cx="1440" cy="287"/>
          </a:xfrm>
        </p:grpSpPr>
        <p:sp>
          <p:nvSpPr>
            <p:cNvPr id="22638" name="Rectangle 344"/>
            <p:cNvSpPr>
              <a:spLocks noChangeArrowheads="1"/>
            </p:cNvSpPr>
            <p:nvPr/>
          </p:nvSpPr>
          <p:spPr bwMode="auto">
            <a:xfrm>
              <a:off x="4080" y="2490"/>
              <a:ext cx="576" cy="287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lg" len="med"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FF0000"/>
                </a:buClr>
                <a:buFont typeface="Wingdings" panose="05000000000000000000" pitchFamily="2" charset="2"/>
                <a:buNone/>
              </a:pPr>
              <a:endParaRPr lang="en-US" altLang="zh-CN" sz="1800" b="1">
                <a:solidFill>
                  <a:srgbClr val="00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639" name="Rectangle 153"/>
            <p:cNvSpPr>
              <a:spLocks noChangeArrowheads="1"/>
            </p:cNvSpPr>
            <p:nvPr/>
          </p:nvSpPr>
          <p:spPr bwMode="auto">
            <a:xfrm>
              <a:off x="3216" y="2490"/>
              <a:ext cx="864" cy="287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lg" len="med"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Arial" panose="020B0604020202020204" pitchFamily="34" charset="0"/>
                </a:rPr>
                <a:t>s5</a:t>
              </a:r>
            </a:p>
          </p:txBody>
        </p:sp>
      </p:grpSp>
      <p:grpSp>
        <p:nvGrpSpPr>
          <p:cNvPr id="22537" name="Group 553"/>
          <p:cNvGrpSpPr/>
          <p:nvPr/>
        </p:nvGrpSpPr>
        <p:grpSpPr bwMode="auto">
          <a:xfrm>
            <a:off x="79375" y="4437063"/>
            <a:ext cx="3794125" cy="309562"/>
            <a:chOff x="240" y="2490"/>
            <a:chExt cx="2976" cy="287"/>
          </a:xfrm>
        </p:grpSpPr>
        <p:sp>
          <p:nvSpPr>
            <p:cNvPr id="22635" name="Rectangle 152"/>
            <p:cNvSpPr>
              <a:spLocks noChangeArrowheads="1"/>
            </p:cNvSpPr>
            <p:nvPr/>
          </p:nvSpPr>
          <p:spPr bwMode="auto">
            <a:xfrm>
              <a:off x="2160" y="2490"/>
              <a:ext cx="1056" cy="287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lg" len="med"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Arial" panose="020B0604020202020204" pitchFamily="34" charset="0"/>
                </a:rPr>
                <a:t>cde$</a:t>
              </a:r>
            </a:p>
          </p:txBody>
        </p:sp>
        <p:sp>
          <p:nvSpPr>
            <p:cNvPr id="22636" name="Rectangle 151"/>
            <p:cNvSpPr>
              <a:spLocks noChangeArrowheads="1"/>
            </p:cNvSpPr>
            <p:nvPr/>
          </p:nvSpPr>
          <p:spPr bwMode="auto">
            <a:xfrm>
              <a:off x="624" y="2490"/>
              <a:ext cx="1536" cy="287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lg" len="med"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zh-CN" altLang="en-US" sz="1800" b="1">
                  <a:solidFill>
                    <a:srgbClr val="003300"/>
                  </a:solidFill>
                  <a:latin typeface="Arial" panose="020B0604020202020204" pitchFamily="34" charset="0"/>
                </a:rPr>
                <a:t>$0</a:t>
              </a:r>
              <a:r>
                <a:rPr lang="en-US" altLang="zh-CN" sz="1800" b="1">
                  <a:solidFill>
                    <a:srgbClr val="003300"/>
                  </a:solidFill>
                  <a:latin typeface="Arial" panose="020B0604020202020204" pitchFamily="34" charset="0"/>
                </a:rPr>
                <a:t>a2</a:t>
              </a:r>
              <a:endParaRPr lang="zh-CN" altLang="en-US" sz="1800" b="1">
                <a:solidFill>
                  <a:srgbClr val="00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637" name="Rectangle 150"/>
            <p:cNvSpPr>
              <a:spLocks noChangeArrowheads="1"/>
            </p:cNvSpPr>
            <p:nvPr/>
          </p:nvSpPr>
          <p:spPr bwMode="auto">
            <a:xfrm>
              <a:off x="240" y="2490"/>
              <a:ext cx="384" cy="287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lg" len="med"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zh-CN" altLang="en-US" sz="1800" b="1">
                  <a:solidFill>
                    <a:srgbClr val="003300"/>
                  </a:solidFill>
                  <a:latin typeface="Arial" panose="020B0604020202020204" pitchFamily="34" charset="0"/>
                </a:rPr>
                <a:t>6</a:t>
              </a:r>
            </a:p>
          </p:txBody>
        </p:sp>
      </p:grpSp>
      <p:sp>
        <p:nvSpPr>
          <p:cNvPr id="22538" name="Rectangle 149"/>
          <p:cNvSpPr>
            <a:spLocks noChangeArrowheads="1"/>
          </p:cNvSpPr>
          <p:nvPr/>
        </p:nvSpPr>
        <p:spPr bwMode="auto">
          <a:xfrm>
            <a:off x="3873500" y="4129088"/>
            <a:ext cx="1101725" cy="30797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med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3300"/>
                </a:solidFill>
                <a:latin typeface="Arial" panose="020B0604020202020204" pitchFamily="34" charset="0"/>
              </a:rPr>
              <a:t>r3</a:t>
            </a:r>
          </a:p>
        </p:txBody>
      </p:sp>
      <p:grpSp>
        <p:nvGrpSpPr>
          <p:cNvPr id="22539" name="Group 551"/>
          <p:cNvGrpSpPr/>
          <p:nvPr/>
        </p:nvGrpSpPr>
        <p:grpSpPr bwMode="auto">
          <a:xfrm>
            <a:off x="79375" y="4129088"/>
            <a:ext cx="3794125" cy="307975"/>
            <a:chOff x="240" y="2203"/>
            <a:chExt cx="2976" cy="287"/>
          </a:xfrm>
        </p:grpSpPr>
        <p:sp>
          <p:nvSpPr>
            <p:cNvPr id="22632" name="Rectangle 148"/>
            <p:cNvSpPr>
              <a:spLocks noChangeArrowheads="1"/>
            </p:cNvSpPr>
            <p:nvPr/>
          </p:nvSpPr>
          <p:spPr bwMode="auto">
            <a:xfrm>
              <a:off x="2160" y="2203"/>
              <a:ext cx="1056" cy="287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lg" len="med"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Arial" panose="020B0604020202020204" pitchFamily="34" charset="0"/>
                </a:rPr>
                <a:t>cde$</a:t>
              </a:r>
            </a:p>
          </p:txBody>
        </p:sp>
        <p:sp>
          <p:nvSpPr>
            <p:cNvPr id="22633" name="Rectangle 147"/>
            <p:cNvSpPr>
              <a:spLocks noChangeArrowheads="1"/>
            </p:cNvSpPr>
            <p:nvPr/>
          </p:nvSpPr>
          <p:spPr bwMode="auto">
            <a:xfrm>
              <a:off x="624" y="2203"/>
              <a:ext cx="1536" cy="287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lg" len="med"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zh-CN" altLang="en-US" sz="1800" b="1">
                  <a:solidFill>
                    <a:srgbClr val="003300"/>
                  </a:solidFill>
                  <a:latin typeface="Arial" panose="020B0604020202020204" pitchFamily="34" charset="0"/>
                </a:rPr>
                <a:t>$0</a:t>
              </a:r>
              <a:r>
                <a:rPr lang="en-US" altLang="zh-CN" sz="1800" b="1">
                  <a:solidFill>
                    <a:srgbClr val="003300"/>
                  </a:solidFill>
                  <a:latin typeface="Arial" panose="020B0604020202020204" pitchFamily="34" charset="0"/>
                </a:rPr>
                <a:t>a2A3b6</a:t>
              </a:r>
            </a:p>
          </p:txBody>
        </p:sp>
        <p:sp>
          <p:nvSpPr>
            <p:cNvPr id="22634" name="Rectangle 146"/>
            <p:cNvSpPr>
              <a:spLocks noChangeArrowheads="1"/>
            </p:cNvSpPr>
            <p:nvPr/>
          </p:nvSpPr>
          <p:spPr bwMode="auto">
            <a:xfrm>
              <a:off x="240" y="2203"/>
              <a:ext cx="384" cy="287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lg" len="med"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zh-CN" altLang="en-US" sz="1800" b="1">
                  <a:solidFill>
                    <a:srgbClr val="003300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</p:grpSp>
      <p:grpSp>
        <p:nvGrpSpPr>
          <p:cNvPr id="22540" name="Group 550"/>
          <p:cNvGrpSpPr/>
          <p:nvPr/>
        </p:nvGrpSpPr>
        <p:grpSpPr bwMode="auto">
          <a:xfrm>
            <a:off x="3873500" y="3819525"/>
            <a:ext cx="1836738" cy="309563"/>
            <a:chOff x="3216" y="1916"/>
            <a:chExt cx="1440" cy="287"/>
          </a:xfrm>
        </p:grpSpPr>
        <p:sp>
          <p:nvSpPr>
            <p:cNvPr id="22630" name="Rectangle 340"/>
            <p:cNvSpPr>
              <a:spLocks noChangeArrowheads="1"/>
            </p:cNvSpPr>
            <p:nvPr/>
          </p:nvSpPr>
          <p:spPr bwMode="auto">
            <a:xfrm>
              <a:off x="4080" y="1916"/>
              <a:ext cx="576" cy="287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lg" len="med"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FF0000"/>
                </a:buClr>
                <a:buFont typeface="Wingdings" panose="05000000000000000000" pitchFamily="2" charset="2"/>
                <a:buNone/>
              </a:pPr>
              <a:endParaRPr lang="en-US" altLang="zh-CN" sz="1800" b="1">
                <a:solidFill>
                  <a:srgbClr val="00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631" name="Rectangle 145"/>
            <p:cNvSpPr>
              <a:spLocks noChangeArrowheads="1"/>
            </p:cNvSpPr>
            <p:nvPr/>
          </p:nvSpPr>
          <p:spPr bwMode="auto">
            <a:xfrm>
              <a:off x="3216" y="1916"/>
              <a:ext cx="864" cy="287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lg" len="med"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Arial" panose="020B0604020202020204" pitchFamily="34" charset="0"/>
                </a:rPr>
                <a:t>s6</a:t>
              </a:r>
            </a:p>
          </p:txBody>
        </p:sp>
      </p:grpSp>
      <p:grpSp>
        <p:nvGrpSpPr>
          <p:cNvPr id="22541" name="Group 548"/>
          <p:cNvGrpSpPr/>
          <p:nvPr/>
        </p:nvGrpSpPr>
        <p:grpSpPr bwMode="auto">
          <a:xfrm>
            <a:off x="79375" y="3819525"/>
            <a:ext cx="3794125" cy="309563"/>
            <a:chOff x="240" y="1916"/>
            <a:chExt cx="2976" cy="287"/>
          </a:xfrm>
        </p:grpSpPr>
        <p:sp>
          <p:nvSpPr>
            <p:cNvPr id="22627" name="Rectangle 144"/>
            <p:cNvSpPr>
              <a:spLocks noChangeArrowheads="1"/>
            </p:cNvSpPr>
            <p:nvPr/>
          </p:nvSpPr>
          <p:spPr bwMode="auto">
            <a:xfrm>
              <a:off x="2160" y="1916"/>
              <a:ext cx="1056" cy="287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lg" len="med"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Arial" panose="020B0604020202020204" pitchFamily="34" charset="0"/>
                </a:rPr>
                <a:t>bcde$</a:t>
              </a:r>
            </a:p>
          </p:txBody>
        </p:sp>
        <p:sp>
          <p:nvSpPr>
            <p:cNvPr id="22628" name="Rectangle 143"/>
            <p:cNvSpPr>
              <a:spLocks noChangeArrowheads="1"/>
            </p:cNvSpPr>
            <p:nvPr/>
          </p:nvSpPr>
          <p:spPr bwMode="auto">
            <a:xfrm>
              <a:off x="624" y="1916"/>
              <a:ext cx="1536" cy="287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lg" len="med"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zh-CN" altLang="en-US" sz="1800" b="1">
                  <a:solidFill>
                    <a:srgbClr val="003300"/>
                  </a:solidFill>
                  <a:latin typeface="Arial" panose="020B0604020202020204" pitchFamily="34" charset="0"/>
                </a:rPr>
                <a:t>$0</a:t>
              </a:r>
              <a:r>
                <a:rPr lang="en-US" altLang="zh-CN" sz="1800" b="1">
                  <a:solidFill>
                    <a:srgbClr val="003300"/>
                  </a:solidFill>
                  <a:latin typeface="Arial" panose="020B0604020202020204" pitchFamily="34" charset="0"/>
                </a:rPr>
                <a:t>a2</a:t>
              </a:r>
            </a:p>
          </p:txBody>
        </p:sp>
        <p:sp>
          <p:nvSpPr>
            <p:cNvPr id="22629" name="Rectangle 142"/>
            <p:cNvSpPr>
              <a:spLocks noChangeArrowheads="1"/>
            </p:cNvSpPr>
            <p:nvPr/>
          </p:nvSpPr>
          <p:spPr bwMode="auto">
            <a:xfrm>
              <a:off x="240" y="1916"/>
              <a:ext cx="384" cy="287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lg" len="med"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zh-CN" altLang="en-US" sz="1800" b="1">
                  <a:solidFill>
                    <a:srgbClr val="003300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</p:grpSp>
      <p:sp>
        <p:nvSpPr>
          <p:cNvPr id="22542" name="Rectangle 141"/>
          <p:cNvSpPr>
            <a:spLocks noChangeArrowheads="1"/>
          </p:cNvSpPr>
          <p:nvPr/>
        </p:nvSpPr>
        <p:spPr bwMode="auto">
          <a:xfrm>
            <a:off x="3873500" y="3509963"/>
            <a:ext cx="1101725" cy="30956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med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3300"/>
                </a:solidFill>
                <a:latin typeface="Arial" panose="020B0604020202020204" pitchFamily="34" charset="0"/>
              </a:rPr>
              <a:t>r2</a:t>
            </a:r>
          </a:p>
        </p:txBody>
      </p:sp>
      <p:grpSp>
        <p:nvGrpSpPr>
          <p:cNvPr id="22543" name="Group 546"/>
          <p:cNvGrpSpPr/>
          <p:nvPr/>
        </p:nvGrpSpPr>
        <p:grpSpPr bwMode="auto">
          <a:xfrm>
            <a:off x="79375" y="3509963"/>
            <a:ext cx="3794125" cy="309562"/>
            <a:chOff x="240" y="1629"/>
            <a:chExt cx="2976" cy="287"/>
          </a:xfrm>
        </p:grpSpPr>
        <p:sp>
          <p:nvSpPr>
            <p:cNvPr id="22624" name="Rectangle 140"/>
            <p:cNvSpPr>
              <a:spLocks noChangeArrowheads="1"/>
            </p:cNvSpPr>
            <p:nvPr/>
          </p:nvSpPr>
          <p:spPr bwMode="auto">
            <a:xfrm>
              <a:off x="2160" y="1629"/>
              <a:ext cx="1056" cy="287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lg" len="med"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Arial" panose="020B0604020202020204" pitchFamily="34" charset="0"/>
                </a:rPr>
                <a:t>bcde$</a:t>
              </a:r>
            </a:p>
          </p:txBody>
        </p:sp>
        <p:sp>
          <p:nvSpPr>
            <p:cNvPr id="22625" name="Rectangle 139"/>
            <p:cNvSpPr>
              <a:spLocks noChangeArrowheads="1"/>
            </p:cNvSpPr>
            <p:nvPr/>
          </p:nvSpPr>
          <p:spPr bwMode="auto">
            <a:xfrm>
              <a:off x="624" y="1629"/>
              <a:ext cx="1536" cy="287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lg" len="med"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zh-CN" altLang="en-US" sz="1800" b="1">
                  <a:solidFill>
                    <a:srgbClr val="003300"/>
                  </a:solidFill>
                  <a:latin typeface="Arial" panose="020B0604020202020204" pitchFamily="34" charset="0"/>
                </a:rPr>
                <a:t>$0</a:t>
              </a:r>
              <a:r>
                <a:rPr lang="en-US" altLang="zh-CN" sz="1800" b="1">
                  <a:solidFill>
                    <a:srgbClr val="003300"/>
                  </a:solidFill>
                  <a:latin typeface="Arial" panose="020B0604020202020204" pitchFamily="34" charset="0"/>
                </a:rPr>
                <a:t>a2b4</a:t>
              </a:r>
            </a:p>
          </p:txBody>
        </p:sp>
        <p:sp>
          <p:nvSpPr>
            <p:cNvPr id="22626" name="Rectangle 138"/>
            <p:cNvSpPr>
              <a:spLocks noChangeArrowheads="1"/>
            </p:cNvSpPr>
            <p:nvPr/>
          </p:nvSpPr>
          <p:spPr bwMode="auto">
            <a:xfrm>
              <a:off x="240" y="1629"/>
              <a:ext cx="384" cy="287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lg" len="med"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zh-CN" altLang="en-US" sz="1800" b="1">
                  <a:solidFill>
                    <a:srgbClr val="003300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22544" name="Group 545"/>
          <p:cNvGrpSpPr/>
          <p:nvPr/>
        </p:nvGrpSpPr>
        <p:grpSpPr bwMode="auto">
          <a:xfrm>
            <a:off x="3873500" y="3200400"/>
            <a:ext cx="1836738" cy="309563"/>
            <a:chOff x="3216" y="1342"/>
            <a:chExt cx="1440" cy="287"/>
          </a:xfrm>
        </p:grpSpPr>
        <p:sp>
          <p:nvSpPr>
            <p:cNvPr id="22622" name="Rectangle 336"/>
            <p:cNvSpPr>
              <a:spLocks noChangeArrowheads="1"/>
            </p:cNvSpPr>
            <p:nvPr/>
          </p:nvSpPr>
          <p:spPr bwMode="auto">
            <a:xfrm>
              <a:off x="4080" y="1342"/>
              <a:ext cx="576" cy="287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lg" len="med"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FF0000"/>
                </a:buClr>
                <a:buFont typeface="Wingdings" panose="05000000000000000000" pitchFamily="2" charset="2"/>
                <a:buNone/>
              </a:pPr>
              <a:endParaRPr lang="en-US" altLang="zh-CN" sz="1800" b="1">
                <a:solidFill>
                  <a:srgbClr val="00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623" name="Rectangle 137"/>
            <p:cNvSpPr>
              <a:spLocks noChangeArrowheads="1"/>
            </p:cNvSpPr>
            <p:nvPr/>
          </p:nvSpPr>
          <p:spPr bwMode="auto">
            <a:xfrm>
              <a:off x="3216" y="1342"/>
              <a:ext cx="864" cy="287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lg" len="med"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Arial" panose="020B0604020202020204" pitchFamily="34" charset="0"/>
                </a:rPr>
                <a:t>s4</a:t>
              </a:r>
            </a:p>
          </p:txBody>
        </p:sp>
      </p:grpSp>
      <p:grpSp>
        <p:nvGrpSpPr>
          <p:cNvPr id="22545" name="Group 544"/>
          <p:cNvGrpSpPr/>
          <p:nvPr/>
        </p:nvGrpSpPr>
        <p:grpSpPr bwMode="auto">
          <a:xfrm>
            <a:off x="79375" y="3200400"/>
            <a:ext cx="3794125" cy="309563"/>
            <a:chOff x="240" y="1342"/>
            <a:chExt cx="2976" cy="287"/>
          </a:xfrm>
        </p:grpSpPr>
        <p:sp>
          <p:nvSpPr>
            <p:cNvPr id="22619" name="Rectangle 136"/>
            <p:cNvSpPr>
              <a:spLocks noChangeArrowheads="1"/>
            </p:cNvSpPr>
            <p:nvPr/>
          </p:nvSpPr>
          <p:spPr bwMode="auto">
            <a:xfrm>
              <a:off x="2160" y="1342"/>
              <a:ext cx="1056" cy="287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lg" len="med"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Arial" panose="020B0604020202020204" pitchFamily="34" charset="0"/>
                </a:rPr>
                <a:t>bbcde$</a:t>
              </a:r>
            </a:p>
          </p:txBody>
        </p:sp>
        <p:sp>
          <p:nvSpPr>
            <p:cNvPr id="22620" name="Rectangle 135"/>
            <p:cNvSpPr>
              <a:spLocks noChangeArrowheads="1"/>
            </p:cNvSpPr>
            <p:nvPr/>
          </p:nvSpPr>
          <p:spPr bwMode="auto">
            <a:xfrm>
              <a:off x="624" y="1342"/>
              <a:ext cx="1536" cy="287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lg" len="med"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zh-CN" altLang="en-US" sz="1800" b="1">
                  <a:solidFill>
                    <a:srgbClr val="003300"/>
                  </a:solidFill>
                  <a:latin typeface="Arial" panose="020B0604020202020204" pitchFamily="34" charset="0"/>
                </a:rPr>
                <a:t>$0</a:t>
              </a:r>
              <a:r>
                <a:rPr lang="en-US" altLang="zh-CN" sz="1800" b="1">
                  <a:solidFill>
                    <a:srgbClr val="003300"/>
                  </a:solidFill>
                  <a:latin typeface="Arial" panose="020B0604020202020204" pitchFamily="34" charset="0"/>
                </a:rPr>
                <a:t>a2</a:t>
              </a:r>
            </a:p>
          </p:txBody>
        </p:sp>
        <p:sp>
          <p:nvSpPr>
            <p:cNvPr id="22621" name="Rectangle 134"/>
            <p:cNvSpPr>
              <a:spLocks noChangeArrowheads="1"/>
            </p:cNvSpPr>
            <p:nvPr/>
          </p:nvSpPr>
          <p:spPr bwMode="auto">
            <a:xfrm>
              <a:off x="240" y="1342"/>
              <a:ext cx="384" cy="287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lg" len="med"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zh-CN" altLang="en-US" sz="1800" b="1">
                  <a:solidFill>
                    <a:srgbClr val="003300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22546" name="Group 543"/>
          <p:cNvGrpSpPr/>
          <p:nvPr/>
        </p:nvGrpSpPr>
        <p:grpSpPr bwMode="auto">
          <a:xfrm>
            <a:off x="3873500" y="2892425"/>
            <a:ext cx="1836738" cy="307975"/>
            <a:chOff x="3216" y="1055"/>
            <a:chExt cx="1440" cy="287"/>
          </a:xfrm>
        </p:grpSpPr>
        <p:sp>
          <p:nvSpPr>
            <p:cNvPr id="22617" name="Rectangle 334"/>
            <p:cNvSpPr>
              <a:spLocks noChangeArrowheads="1"/>
            </p:cNvSpPr>
            <p:nvPr/>
          </p:nvSpPr>
          <p:spPr bwMode="auto">
            <a:xfrm>
              <a:off x="4080" y="1055"/>
              <a:ext cx="576" cy="287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lg" len="med"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FF0000"/>
                </a:buClr>
                <a:buFont typeface="Wingdings" panose="05000000000000000000" pitchFamily="2" charset="2"/>
                <a:buNone/>
              </a:pPr>
              <a:endParaRPr lang="en-US" altLang="zh-CN" sz="1800" b="1">
                <a:solidFill>
                  <a:srgbClr val="00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618" name="Rectangle 133"/>
            <p:cNvSpPr>
              <a:spLocks noChangeArrowheads="1"/>
            </p:cNvSpPr>
            <p:nvPr/>
          </p:nvSpPr>
          <p:spPr bwMode="auto">
            <a:xfrm>
              <a:off x="3216" y="1055"/>
              <a:ext cx="864" cy="287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lg" len="med"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Arial" panose="020B0604020202020204" pitchFamily="34" charset="0"/>
                </a:rPr>
                <a:t>s2</a:t>
              </a:r>
            </a:p>
          </p:txBody>
        </p:sp>
      </p:grpSp>
      <p:grpSp>
        <p:nvGrpSpPr>
          <p:cNvPr id="22547" name="Group 542"/>
          <p:cNvGrpSpPr/>
          <p:nvPr/>
        </p:nvGrpSpPr>
        <p:grpSpPr bwMode="auto">
          <a:xfrm>
            <a:off x="79375" y="2892425"/>
            <a:ext cx="3794125" cy="307975"/>
            <a:chOff x="240" y="1055"/>
            <a:chExt cx="2976" cy="287"/>
          </a:xfrm>
        </p:grpSpPr>
        <p:sp>
          <p:nvSpPr>
            <p:cNvPr id="22614" name="Rectangle 132"/>
            <p:cNvSpPr>
              <a:spLocks noChangeArrowheads="1"/>
            </p:cNvSpPr>
            <p:nvPr/>
          </p:nvSpPr>
          <p:spPr bwMode="auto">
            <a:xfrm>
              <a:off x="2160" y="1055"/>
              <a:ext cx="1056" cy="287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lg" len="med"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Arial" panose="020B0604020202020204" pitchFamily="34" charset="0"/>
                </a:rPr>
                <a:t>abbcde$</a:t>
              </a:r>
              <a:endParaRPr lang="zh-CN" altLang="en-US" sz="1800" b="1">
                <a:solidFill>
                  <a:srgbClr val="00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615" name="Rectangle 131"/>
            <p:cNvSpPr>
              <a:spLocks noChangeArrowheads="1"/>
            </p:cNvSpPr>
            <p:nvPr/>
          </p:nvSpPr>
          <p:spPr bwMode="auto">
            <a:xfrm>
              <a:off x="624" y="1055"/>
              <a:ext cx="1536" cy="287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lg" len="med"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zh-CN" altLang="en-US" sz="1800" b="1">
                  <a:solidFill>
                    <a:srgbClr val="003300"/>
                  </a:solidFill>
                  <a:latin typeface="Arial" panose="020B0604020202020204" pitchFamily="34" charset="0"/>
                </a:rPr>
                <a:t>$0</a:t>
              </a:r>
              <a:endParaRPr lang="en-US" altLang="zh-CN" sz="1800" b="1">
                <a:solidFill>
                  <a:srgbClr val="00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616" name="Rectangle 130"/>
            <p:cNvSpPr>
              <a:spLocks noChangeArrowheads="1"/>
            </p:cNvSpPr>
            <p:nvPr/>
          </p:nvSpPr>
          <p:spPr bwMode="auto">
            <a:xfrm>
              <a:off x="240" y="1055"/>
              <a:ext cx="384" cy="287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lg" len="med"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zh-CN" altLang="en-US" sz="1800" b="1">
                  <a:solidFill>
                    <a:srgbClr val="0033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22548" name="Rectangle 129"/>
          <p:cNvSpPr>
            <a:spLocks noChangeArrowheads="1"/>
          </p:cNvSpPr>
          <p:nvPr/>
        </p:nvSpPr>
        <p:spPr bwMode="auto">
          <a:xfrm>
            <a:off x="3873500" y="2582863"/>
            <a:ext cx="1101725" cy="30956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med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  <a:latin typeface="Arial" panose="020B0604020202020204" pitchFamily="34" charset="0"/>
              </a:rPr>
              <a:t>Action</a:t>
            </a:r>
          </a:p>
        </p:txBody>
      </p:sp>
      <p:sp>
        <p:nvSpPr>
          <p:cNvPr id="22549" name="Rectangle 128"/>
          <p:cNvSpPr>
            <a:spLocks noChangeArrowheads="1"/>
          </p:cNvSpPr>
          <p:nvPr/>
        </p:nvSpPr>
        <p:spPr bwMode="auto">
          <a:xfrm>
            <a:off x="2527300" y="2582863"/>
            <a:ext cx="1346200" cy="30956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med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  <a:latin typeface="Arial" panose="020B0604020202020204" pitchFamily="34" charset="0"/>
              </a:rPr>
              <a:t>Input</a:t>
            </a:r>
          </a:p>
        </p:txBody>
      </p:sp>
      <p:sp>
        <p:nvSpPr>
          <p:cNvPr id="22550" name="Rectangle 127"/>
          <p:cNvSpPr>
            <a:spLocks noChangeArrowheads="1"/>
          </p:cNvSpPr>
          <p:nvPr/>
        </p:nvSpPr>
        <p:spPr bwMode="auto">
          <a:xfrm>
            <a:off x="568325" y="2582863"/>
            <a:ext cx="1958975" cy="30956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med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  <a:latin typeface="Arial" panose="020B0604020202020204" pitchFamily="34" charset="0"/>
              </a:rPr>
              <a:t>Stack</a:t>
            </a:r>
          </a:p>
        </p:txBody>
      </p:sp>
      <p:sp>
        <p:nvSpPr>
          <p:cNvPr id="22551" name="Rectangle 126"/>
          <p:cNvSpPr>
            <a:spLocks noChangeArrowheads="1"/>
          </p:cNvSpPr>
          <p:nvPr/>
        </p:nvSpPr>
        <p:spPr bwMode="auto">
          <a:xfrm>
            <a:off x="79375" y="2582863"/>
            <a:ext cx="488950" cy="30956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med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en-US" sz="1800" b="1">
              <a:solidFill>
                <a:srgbClr val="003300"/>
              </a:solidFill>
              <a:latin typeface="Arial" panose="020B0604020202020204" pitchFamily="34" charset="0"/>
            </a:endParaRPr>
          </a:p>
        </p:txBody>
      </p:sp>
      <p:sp>
        <p:nvSpPr>
          <p:cNvPr id="22552" name="Line 166"/>
          <p:cNvSpPr>
            <a:spLocks noChangeShapeType="1"/>
          </p:cNvSpPr>
          <p:nvPr/>
        </p:nvSpPr>
        <p:spPr bwMode="auto">
          <a:xfrm>
            <a:off x="79375" y="2582863"/>
            <a:ext cx="5630863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3" name="Line 167"/>
          <p:cNvSpPr>
            <a:spLocks noChangeShapeType="1"/>
          </p:cNvSpPr>
          <p:nvPr/>
        </p:nvSpPr>
        <p:spPr bwMode="auto">
          <a:xfrm>
            <a:off x="79375" y="2892425"/>
            <a:ext cx="5630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4" name="Line 168"/>
          <p:cNvSpPr>
            <a:spLocks noChangeShapeType="1"/>
          </p:cNvSpPr>
          <p:nvPr/>
        </p:nvSpPr>
        <p:spPr bwMode="auto">
          <a:xfrm>
            <a:off x="79375" y="3200400"/>
            <a:ext cx="5630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5" name="Line 169"/>
          <p:cNvSpPr>
            <a:spLocks noChangeShapeType="1"/>
          </p:cNvSpPr>
          <p:nvPr/>
        </p:nvSpPr>
        <p:spPr bwMode="auto">
          <a:xfrm>
            <a:off x="79375" y="3509963"/>
            <a:ext cx="5630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6" name="Line 170"/>
          <p:cNvSpPr>
            <a:spLocks noChangeShapeType="1"/>
          </p:cNvSpPr>
          <p:nvPr/>
        </p:nvSpPr>
        <p:spPr bwMode="auto">
          <a:xfrm>
            <a:off x="79375" y="3819525"/>
            <a:ext cx="5630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7" name="Line 171"/>
          <p:cNvSpPr>
            <a:spLocks noChangeShapeType="1"/>
          </p:cNvSpPr>
          <p:nvPr/>
        </p:nvSpPr>
        <p:spPr bwMode="auto">
          <a:xfrm>
            <a:off x="79375" y="4129088"/>
            <a:ext cx="5630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8" name="Line 172"/>
          <p:cNvSpPr>
            <a:spLocks noChangeShapeType="1"/>
          </p:cNvSpPr>
          <p:nvPr/>
        </p:nvSpPr>
        <p:spPr bwMode="auto">
          <a:xfrm>
            <a:off x="79375" y="4437063"/>
            <a:ext cx="5630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9" name="Line 173"/>
          <p:cNvSpPr>
            <a:spLocks noChangeShapeType="1"/>
          </p:cNvSpPr>
          <p:nvPr/>
        </p:nvSpPr>
        <p:spPr bwMode="auto">
          <a:xfrm>
            <a:off x="79375" y="4746625"/>
            <a:ext cx="5630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2560" name="组合 1"/>
          <p:cNvGrpSpPr/>
          <p:nvPr/>
        </p:nvGrpSpPr>
        <p:grpSpPr bwMode="auto">
          <a:xfrm>
            <a:off x="79375" y="4746625"/>
            <a:ext cx="5630863" cy="1546225"/>
            <a:chOff x="79375" y="4746891"/>
            <a:chExt cx="5630862" cy="1545733"/>
          </a:xfrm>
        </p:grpSpPr>
        <p:sp>
          <p:nvSpPr>
            <p:cNvPr id="22583" name="Rectangle 348"/>
            <p:cNvSpPr>
              <a:spLocks noChangeArrowheads="1"/>
            </p:cNvSpPr>
            <p:nvPr/>
          </p:nvSpPr>
          <p:spPr bwMode="auto">
            <a:xfrm>
              <a:off x="4975777" y="5056037"/>
              <a:ext cx="734460" cy="309147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lg" len="med"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Arial" panose="020B0604020202020204" pitchFamily="34" charset="0"/>
                </a:rPr>
                <a:t>7</a:t>
              </a:r>
            </a:p>
          </p:txBody>
        </p:sp>
        <p:grpSp>
          <p:nvGrpSpPr>
            <p:cNvPr id="22584" name="Group 567"/>
            <p:cNvGrpSpPr/>
            <p:nvPr/>
          </p:nvGrpSpPr>
          <p:grpSpPr bwMode="auto">
            <a:xfrm>
              <a:off x="3874086" y="5983478"/>
              <a:ext cx="1836151" cy="309146"/>
              <a:chOff x="3216" y="3925"/>
              <a:chExt cx="1440" cy="287"/>
            </a:xfrm>
          </p:grpSpPr>
          <p:sp>
            <p:nvSpPr>
              <p:cNvPr id="22612" name="Rectangle 354"/>
              <p:cNvSpPr>
                <a:spLocks noChangeArrowheads="1"/>
              </p:cNvSpPr>
              <p:nvPr/>
            </p:nvSpPr>
            <p:spPr bwMode="auto">
              <a:xfrm>
                <a:off x="4080" y="3925"/>
                <a:ext cx="576" cy="287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 type="none" w="lg" len="med"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endParaRPr lang="en-US" altLang="zh-CN" sz="1800" b="1">
                  <a:solidFill>
                    <a:srgbClr val="0033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2613" name="Rectangle 319"/>
              <p:cNvSpPr>
                <a:spLocks noChangeArrowheads="1"/>
              </p:cNvSpPr>
              <p:nvPr/>
            </p:nvSpPr>
            <p:spPr bwMode="auto">
              <a:xfrm>
                <a:off x="3216" y="3925"/>
                <a:ext cx="864" cy="287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 type="none" w="lg" len="med"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acc</a:t>
                </a:r>
              </a:p>
            </p:txBody>
          </p:sp>
        </p:grpSp>
        <p:grpSp>
          <p:nvGrpSpPr>
            <p:cNvPr id="22585" name="Group 565"/>
            <p:cNvGrpSpPr/>
            <p:nvPr/>
          </p:nvGrpSpPr>
          <p:grpSpPr bwMode="auto">
            <a:xfrm>
              <a:off x="79375" y="5983478"/>
              <a:ext cx="3794711" cy="309146"/>
              <a:chOff x="240" y="3925"/>
              <a:chExt cx="2976" cy="287"/>
            </a:xfrm>
          </p:grpSpPr>
          <p:sp>
            <p:nvSpPr>
              <p:cNvPr id="22609" name="Rectangle 317"/>
              <p:cNvSpPr>
                <a:spLocks noChangeArrowheads="1"/>
              </p:cNvSpPr>
              <p:nvPr/>
            </p:nvSpPr>
            <p:spPr bwMode="auto">
              <a:xfrm>
                <a:off x="2160" y="3925"/>
                <a:ext cx="1056" cy="287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 type="none" w="lg" len="med"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$</a:t>
                </a:r>
              </a:p>
            </p:txBody>
          </p:sp>
          <p:sp>
            <p:nvSpPr>
              <p:cNvPr id="22610" name="Rectangle 315"/>
              <p:cNvSpPr>
                <a:spLocks noChangeArrowheads="1"/>
              </p:cNvSpPr>
              <p:nvPr/>
            </p:nvSpPr>
            <p:spPr bwMode="auto">
              <a:xfrm>
                <a:off x="624" y="3925"/>
                <a:ext cx="1536" cy="287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 type="none" w="lg" len="med"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$0</a:t>
                </a:r>
                <a:endParaRPr lang="en-US" altLang="zh-CN" sz="1800" b="1">
                  <a:solidFill>
                    <a:srgbClr val="0033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2611" name="Rectangle 313"/>
              <p:cNvSpPr>
                <a:spLocks noChangeArrowheads="1"/>
              </p:cNvSpPr>
              <p:nvPr/>
            </p:nvSpPr>
            <p:spPr bwMode="auto">
              <a:xfrm>
                <a:off x="240" y="3925"/>
                <a:ext cx="384" cy="287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 type="none" w="lg" len="med"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11</a:t>
                </a:r>
              </a:p>
            </p:txBody>
          </p:sp>
        </p:grpSp>
        <p:sp>
          <p:nvSpPr>
            <p:cNvPr id="22586" name="Rectangle 310"/>
            <p:cNvSpPr>
              <a:spLocks noChangeArrowheads="1"/>
            </p:cNvSpPr>
            <p:nvPr/>
          </p:nvSpPr>
          <p:spPr bwMode="auto">
            <a:xfrm>
              <a:off x="3874086" y="5674331"/>
              <a:ext cx="1101690" cy="309147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lg" len="med"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Arial" panose="020B0604020202020204" pitchFamily="34" charset="0"/>
                </a:rPr>
                <a:t>r1</a:t>
              </a:r>
            </a:p>
          </p:txBody>
        </p:sp>
        <p:grpSp>
          <p:nvGrpSpPr>
            <p:cNvPr id="22587" name="Group 563"/>
            <p:cNvGrpSpPr/>
            <p:nvPr/>
          </p:nvGrpSpPr>
          <p:grpSpPr bwMode="auto">
            <a:xfrm>
              <a:off x="79375" y="5674331"/>
              <a:ext cx="3794711" cy="309147"/>
              <a:chOff x="240" y="3638"/>
              <a:chExt cx="2976" cy="287"/>
            </a:xfrm>
          </p:grpSpPr>
          <p:sp>
            <p:nvSpPr>
              <p:cNvPr id="22606" name="Rectangle 308"/>
              <p:cNvSpPr>
                <a:spLocks noChangeArrowheads="1"/>
              </p:cNvSpPr>
              <p:nvPr/>
            </p:nvSpPr>
            <p:spPr bwMode="auto">
              <a:xfrm>
                <a:off x="2160" y="3638"/>
                <a:ext cx="1056" cy="287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 type="none" w="lg" len="med"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$</a:t>
                </a:r>
              </a:p>
            </p:txBody>
          </p:sp>
          <p:sp>
            <p:nvSpPr>
              <p:cNvPr id="22607" name="Rectangle 306"/>
              <p:cNvSpPr>
                <a:spLocks noChangeArrowheads="1"/>
              </p:cNvSpPr>
              <p:nvPr/>
            </p:nvSpPr>
            <p:spPr bwMode="auto">
              <a:xfrm>
                <a:off x="624" y="3638"/>
                <a:ext cx="1536" cy="287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 type="none" w="lg" len="med"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$0</a:t>
                </a: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a2A3c5B7e9</a:t>
                </a:r>
                <a:endParaRPr lang="zh-CN" altLang="en-US" sz="1800" b="1">
                  <a:solidFill>
                    <a:srgbClr val="0033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2608" name="Rectangle 304"/>
              <p:cNvSpPr>
                <a:spLocks noChangeArrowheads="1"/>
              </p:cNvSpPr>
              <p:nvPr/>
            </p:nvSpPr>
            <p:spPr bwMode="auto">
              <a:xfrm>
                <a:off x="240" y="3638"/>
                <a:ext cx="384" cy="287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 type="none" w="lg" len="med"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10</a:t>
                </a:r>
              </a:p>
            </p:txBody>
          </p:sp>
        </p:grpSp>
        <p:grpSp>
          <p:nvGrpSpPr>
            <p:cNvPr id="22588" name="Group 562"/>
            <p:cNvGrpSpPr/>
            <p:nvPr/>
          </p:nvGrpSpPr>
          <p:grpSpPr bwMode="auto">
            <a:xfrm>
              <a:off x="3874086" y="5365184"/>
              <a:ext cx="1836151" cy="309146"/>
              <a:chOff x="3216" y="3351"/>
              <a:chExt cx="1440" cy="287"/>
            </a:xfrm>
          </p:grpSpPr>
          <p:sp>
            <p:nvSpPr>
              <p:cNvPr id="22604" name="Rectangle 350"/>
              <p:cNvSpPr>
                <a:spLocks noChangeArrowheads="1"/>
              </p:cNvSpPr>
              <p:nvPr/>
            </p:nvSpPr>
            <p:spPr bwMode="auto">
              <a:xfrm>
                <a:off x="4080" y="3351"/>
                <a:ext cx="576" cy="287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 type="none" w="lg" len="med"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endParaRPr lang="en-US" altLang="zh-CN" sz="1800" b="1">
                  <a:solidFill>
                    <a:srgbClr val="0033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2605" name="Rectangle 165"/>
              <p:cNvSpPr>
                <a:spLocks noChangeArrowheads="1"/>
              </p:cNvSpPr>
              <p:nvPr/>
            </p:nvSpPr>
            <p:spPr bwMode="auto">
              <a:xfrm>
                <a:off x="3216" y="3351"/>
                <a:ext cx="864" cy="287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 type="none" w="lg" len="med"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s9</a:t>
                </a:r>
              </a:p>
            </p:txBody>
          </p:sp>
        </p:grpSp>
        <p:grpSp>
          <p:nvGrpSpPr>
            <p:cNvPr id="22589" name="Group 560"/>
            <p:cNvGrpSpPr/>
            <p:nvPr/>
          </p:nvGrpSpPr>
          <p:grpSpPr bwMode="auto">
            <a:xfrm>
              <a:off x="79375" y="5365184"/>
              <a:ext cx="3794711" cy="309146"/>
              <a:chOff x="240" y="3351"/>
              <a:chExt cx="2976" cy="287"/>
            </a:xfrm>
          </p:grpSpPr>
          <p:sp>
            <p:nvSpPr>
              <p:cNvPr id="22601" name="Rectangle 164"/>
              <p:cNvSpPr>
                <a:spLocks noChangeArrowheads="1"/>
              </p:cNvSpPr>
              <p:nvPr/>
            </p:nvSpPr>
            <p:spPr bwMode="auto">
              <a:xfrm>
                <a:off x="2160" y="3351"/>
                <a:ext cx="1056" cy="287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 type="none" w="lg" len="med"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e$</a:t>
                </a:r>
              </a:p>
            </p:txBody>
          </p:sp>
          <p:sp>
            <p:nvSpPr>
              <p:cNvPr id="22602" name="Rectangle 163"/>
              <p:cNvSpPr>
                <a:spLocks noChangeArrowheads="1"/>
              </p:cNvSpPr>
              <p:nvPr/>
            </p:nvSpPr>
            <p:spPr bwMode="auto">
              <a:xfrm>
                <a:off x="624" y="3351"/>
                <a:ext cx="1536" cy="287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 type="none" w="lg" len="med"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$0</a:t>
                </a: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a2A3c5</a:t>
                </a:r>
                <a:endParaRPr lang="zh-CN" altLang="en-US" sz="1800" b="1">
                  <a:solidFill>
                    <a:srgbClr val="0033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2603" name="Rectangle 162"/>
              <p:cNvSpPr>
                <a:spLocks noChangeArrowheads="1"/>
              </p:cNvSpPr>
              <p:nvPr/>
            </p:nvSpPr>
            <p:spPr bwMode="auto">
              <a:xfrm>
                <a:off x="240" y="3351"/>
                <a:ext cx="384" cy="287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 type="none" w="lg" len="med"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9</a:t>
                </a:r>
              </a:p>
            </p:txBody>
          </p:sp>
        </p:grpSp>
        <p:sp>
          <p:nvSpPr>
            <p:cNvPr id="22590" name="Rectangle 161"/>
            <p:cNvSpPr>
              <a:spLocks noChangeArrowheads="1"/>
            </p:cNvSpPr>
            <p:nvPr/>
          </p:nvSpPr>
          <p:spPr bwMode="auto">
            <a:xfrm>
              <a:off x="3874086" y="5056037"/>
              <a:ext cx="1101690" cy="309147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lg" len="med"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Arial" panose="020B0604020202020204" pitchFamily="34" charset="0"/>
                </a:rPr>
                <a:t>r4</a:t>
              </a:r>
            </a:p>
          </p:txBody>
        </p:sp>
        <p:grpSp>
          <p:nvGrpSpPr>
            <p:cNvPr id="22591" name="Group 558"/>
            <p:cNvGrpSpPr/>
            <p:nvPr/>
          </p:nvGrpSpPr>
          <p:grpSpPr bwMode="auto">
            <a:xfrm>
              <a:off x="79375" y="5056037"/>
              <a:ext cx="3794711" cy="309147"/>
              <a:chOff x="240" y="3064"/>
              <a:chExt cx="2976" cy="287"/>
            </a:xfrm>
          </p:grpSpPr>
          <p:sp>
            <p:nvSpPr>
              <p:cNvPr id="22598" name="Rectangle 160"/>
              <p:cNvSpPr>
                <a:spLocks noChangeArrowheads="1"/>
              </p:cNvSpPr>
              <p:nvPr/>
            </p:nvSpPr>
            <p:spPr bwMode="auto">
              <a:xfrm>
                <a:off x="2160" y="3064"/>
                <a:ext cx="1056" cy="287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 type="none" w="lg" len="med"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e$</a:t>
                </a:r>
              </a:p>
            </p:txBody>
          </p:sp>
          <p:sp>
            <p:nvSpPr>
              <p:cNvPr id="22599" name="Rectangle 159"/>
              <p:cNvSpPr>
                <a:spLocks noChangeArrowheads="1"/>
              </p:cNvSpPr>
              <p:nvPr/>
            </p:nvSpPr>
            <p:spPr bwMode="auto">
              <a:xfrm>
                <a:off x="624" y="3064"/>
                <a:ext cx="1536" cy="287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 type="none" w="lg" len="med"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$0</a:t>
                </a: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a2A3c5d8</a:t>
                </a:r>
                <a:endParaRPr lang="zh-CN" altLang="en-US" sz="1800" b="1">
                  <a:solidFill>
                    <a:srgbClr val="0033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2600" name="Rectangle 158"/>
              <p:cNvSpPr>
                <a:spLocks noChangeArrowheads="1"/>
              </p:cNvSpPr>
              <p:nvPr/>
            </p:nvSpPr>
            <p:spPr bwMode="auto">
              <a:xfrm>
                <a:off x="240" y="3064"/>
                <a:ext cx="384" cy="287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 type="none" w="lg" len="med"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8</a:t>
                </a:r>
              </a:p>
            </p:txBody>
          </p:sp>
        </p:grpSp>
        <p:grpSp>
          <p:nvGrpSpPr>
            <p:cNvPr id="22592" name="Group 557"/>
            <p:cNvGrpSpPr/>
            <p:nvPr/>
          </p:nvGrpSpPr>
          <p:grpSpPr bwMode="auto">
            <a:xfrm>
              <a:off x="3874086" y="4746891"/>
              <a:ext cx="1836151" cy="309146"/>
              <a:chOff x="3216" y="2777"/>
              <a:chExt cx="1440" cy="287"/>
            </a:xfrm>
          </p:grpSpPr>
          <p:sp>
            <p:nvSpPr>
              <p:cNvPr id="22596" name="Rectangle 346"/>
              <p:cNvSpPr>
                <a:spLocks noChangeArrowheads="1"/>
              </p:cNvSpPr>
              <p:nvPr/>
            </p:nvSpPr>
            <p:spPr bwMode="auto">
              <a:xfrm>
                <a:off x="4080" y="2777"/>
                <a:ext cx="576" cy="287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 type="none" w="lg" len="med"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endParaRPr lang="en-US" altLang="zh-CN" sz="1800" b="1">
                  <a:solidFill>
                    <a:srgbClr val="0033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2597" name="Rectangle 157"/>
              <p:cNvSpPr>
                <a:spLocks noChangeArrowheads="1"/>
              </p:cNvSpPr>
              <p:nvPr/>
            </p:nvSpPr>
            <p:spPr bwMode="auto">
              <a:xfrm>
                <a:off x="3216" y="2777"/>
                <a:ext cx="864" cy="287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 type="none" w="lg" len="med"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s8</a:t>
                </a:r>
              </a:p>
            </p:txBody>
          </p:sp>
        </p:grpSp>
        <p:sp>
          <p:nvSpPr>
            <p:cNvPr id="22593" name="Rectangle 156"/>
            <p:cNvSpPr>
              <a:spLocks noChangeArrowheads="1"/>
            </p:cNvSpPr>
            <p:nvPr/>
          </p:nvSpPr>
          <p:spPr bwMode="auto">
            <a:xfrm>
              <a:off x="2527576" y="4746891"/>
              <a:ext cx="1346510" cy="309146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lg" len="med"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Arial" panose="020B0604020202020204" pitchFamily="34" charset="0"/>
                </a:rPr>
                <a:t>de$</a:t>
              </a:r>
            </a:p>
          </p:txBody>
        </p:sp>
        <p:sp>
          <p:nvSpPr>
            <p:cNvPr id="22594" name="Rectangle 155"/>
            <p:cNvSpPr>
              <a:spLocks noChangeArrowheads="1"/>
            </p:cNvSpPr>
            <p:nvPr/>
          </p:nvSpPr>
          <p:spPr bwMode="auto">
            <a:xfrm>
              <a:off x="569015" y="4746891"/>
              <a:ext cx="1958561" cy="309146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lg" len="med"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zh-CN" altLang="en-US" sz="1800" b="1">
                  <a:solidFill>
                    <a:srgbClr val="003300"/>
                  </a:solidFill>
                  <a:latin typeface="Arial" panose="020B0604020202020204" pitchFamily="34" charset="0"/>
                </a:rPr>
                <a:t>$0</a:t>
              </a:r>
              <a:r>
                <a:rPr lang="en-US" altLang="zh-CN" sz="1800" b="1">
                  <a:solidFill>
                    <a:srgbClr val="003300"/>
                  </a:solidFill>
                  <a:latin typeface="Arial" panose="020B0604020202020204" pitchFamily="34" charset="0"/>
                </a:rPr>
                <a:t>a2A3c5</a:t>
              </a:r>
              <a:endParaRPr lang="zh-CN" altLang="en-US" sz="1800" b="1">
                <a:solidFill>
                  <a:srgbClr val="00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595" name="Line 174"/>
            <p:cNvSpPr>
              <a:spLocks noChangeShapeType="1"/>
            </p:cNvSpPr>
            <p:nvPr/>
          </p:nvSpPr>
          <p:spPr bwMode="auto">
            <a:xfrm>
              <a:off x="79375" y="5056037"/>
              <a:ext cx="56308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561" name="Line 175"/>
          <p:cNvSpPr>
            <a:spLocks noChangeShapeType="1"/>
          </p:cNvSpPr>
          <p:nvPr/>
        </p:nvSpPr>
        <p:spPr bwMode="auto">
          <a:xfrm>
            <a:off x="79375" y="5365750"/>
            <a:ext cx="5630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62" name="Line 176"/>
          <p:cNvSpPr>
            <a:spLocks noChangeShapeType="1"/>
          </p:cNvSpPr>
          <p:nvPr/>
        </p:nvSpPr>
        <p:spPr bwMode="auto">
          <a:xfrm>
            <a:off x="79375" y="6292850"/>
            <a:ext cx="5630863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63" name="Line 177"/>
          <p:cNvSpPr>
            <a:spLocks noChangeShapeType="1"/>
          </p:cNvSpPr>
          <p:nvPr/>
        </p:nvSpPr>
        <p:spPr bwMode="auto">
          <a:xfrm>
            <a:off x="79375" y="2582863"/>
            <a:ext cx="0" cy="370998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64" name="Line 178"/>
          <p:cNvSpPr>
            <a:spLocks noChangeShapeType="1"/>
          </p:cNvSpPr>
          <p:nvPr/>
        </p:nvSpPr>
        <p:spPr bwMode="auto">
          <a:xfrm>
            <a:off x="568325" y="2582863"/>
            <a:ext cx="0" cy="37099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65" name="Line 179"/>
          <p:cNvSpPr>
            <a:spLocks noChangeShapeType="1"/>
          </p:cNvSpPr>
          <p:nvPr/>
        </p:nvSpPr>
        <p:spPr bwMode="auto">
          <a:xfrm>
            <a:off x="2527300" y="2582863"/>
            <a:ext cx="0" cy="37099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66" name="Line 180"/>
          <p:cNvSpPr>
            <a:spLocks noChangeShapeType="1"/>
          </p:cNvSpPr>
          <p:nvPr/>
        </p:nvSpPr>
        <p:spPr bwMode="auto">
          <a:xfrm>
            <a:off x="3873500" y="2582863"/>
            <a:ext cx="0" cy="37099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67" name="Line 181"/>
          <p:cNvSpPr>
            <a:spLocks noChangeShapeType="1"/>
          </p:cNvSpPr>
          <p:nvPr/>
        </p:nvSpPr>
        <p:spPr bwMode="auto">
          <a:xfrm>
            <a:off x="5710238" y="2582863"/>
            <a:ext cx="0" cy="370998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68" name="Line 305"/>
          <p:cNvSpPr>
            <a:spLocks noChangeShapeType="1"/>
          </p:cNvSpPr>
          <p:nvPr/>
        </p:nvSpPr>
        <p:spPr bwMode="auto">
          <a:xfrm>
            <a:off x="79375" y="5673725"/>
            <a:ext cx="5630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69" name="Line 314"/>
          <p:cNvSpPr>
            <a:spLocks noChangeShapeType="1"/>
          </p:cNvSpPr>
          <p:nvPr/>
        </p:nvSpPr>
        <p:spPr bwMode="auto">
          <a:xfrm>
            <a:off x="79375" y="5983288"/>
            <a:ext cx="5630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70" name="Line 333"/>
          <p:cNvSpPr>
            <a:spLocks noChangeShapeType="1"/>
          </p:cNvSpPr>
          <p:nvPr/>
        </p:nvSpPr>
        <p:spPr bwMode="auto">
          <a:xfrm>
            <a:off x="4975225" y="2582863"/>
            <a:ext cx="0" cy="37099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71" name="Rectangle 547"/>
          <p:cNvSpPr>
            <a:spLocks noChangeArrowheads="1"/>
          </p:cNvSpPr>
          <p:nvPr/>
        </p:nvSpPr>
        <p:spPr bwMode="auto">
          <a:xfrm>
            <a:off x="1119188" y="3824288"/>
            <a:ext cx="325437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3300"/>
                </a:solidFill>
                <a:latin typeface="Arial" panose="020B0604020202020204" pitchFamily="34" charset="0"/>
              </a:rPr>
              <a:t>A</a:t>
            </a:r>
            <a:endParaRPr lang="zh-CN" altLang="en-US" sz="1800" b="1">
              <a:solidFill>
                <a:srgbClr val="003300"/>
              </a:solidFill>
              <a:latin typeface="Arial" panose="020B0604020202020204" pitchFamily="34" charset="0"/>
            </a:endParaRPr>
          </a:p>
        </p:txBody>
      </p:sp>
      <p:sp>
        <p:nvSpPr>
          <p:cNvPr id="22572" name="Rectangle 549"/>
          <p:cNvSpPr>
            <a:spLocks noChangeArrowheads="1"/>
          </p:cNvSpPr>
          <p:nvPr/>
        </p:nvSpPr>
        <p:spPr bwMode="auto">
          <a:xfrm>
            <a:off x="1303338" y="3824288"/>
            <a:ext cx="284162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3300"/>
                </a:solidFill>
                <a:latin typeface="Arial" panose="020B0604020202020204" pitchFamily="34" charset="0"/>
              </a:rPr>
              <a:t>3</a:t>
            </a:r>
            <a:endParaRPr lang="zh-CN" altLang="en-US" sz="1800" b="1">
              <a:solidFill>
                <a:srgbClr val="003300"/>
              </a:solidFill>
              <a:latin typeface="Arial" panose="020B0604020202020204" pitchFamily="34" charset="0"/>
            </a:endParaRPr>
          </a:p>
        </p:txBody>
      </p:sp>
      <p:sp>
        <p:nvSpPr>
          <p:cNvPr id="22573" name="Rectangle 552"/>
          <p:cNvSpPr>
            <a:spLocks noChangeArrowheads="1"/>
          </p:cNvSpPr>
          <p:nvPr/>
        </p:nvSpPr>
        <p:spPr bwMode="auto">
          <a:xfrm>
            <a:off x="1303338" y="4445000"/>
            <a:ext cx="284162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3300"/>
                </a:solidFill>
                <a:latin typeface="Arial" panose="020B0604020202020204" pitchFamily="34" charset="0"/>
              </a:rPr>
              <a:t>3</a:t>
            </a:r>
            <a:endParaRPr lang="zh-CN" altLang="en-US" sz="1800" b="1">
              <a:solidFill>
                <a:srgbClr val="003300"/>
              </a:solidFill>
              <a:latin typeface="Arial" panose="020B0604020202020204" pitchFamily="34" charset="0"/>
            </a:endParaRPr>
          </a:p>
        </p:txBody>
      </p:sp>
      <p:sp>
        <p:nvSpPr>
          <p:cNvPr id="22574" name="Rectangle 554"/>
          <p:cNvSpPr>
            <a:spLocks noChangeArrowheads="1"/>
          </p:cNvSpPr>
          <p:nvPr/>
        </p:nvSpPr>
        <p:spPr bwMode="auto">
          <a:xfrm>
            <a:off x="1119188" y="4445000"/>
            <a:ext cx="325437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3300"/>
                </a:solidFill>
                <a:latin typeface="Arial" panose="020B0604020202020204" pitchFamily="34" charset="0"/>
              </a:rPr>
              <a:t>A</a:t>
            </a:r>
            <a:endParaRPr lang="zh-CN" altLang="en-US" sz="1800" b="1">
              <a:solidFill>
                <a:srgbClr val="003300"/>
              </a:solidFill>
              <a:latin typeface="Arial" panose="020B0604020202020204" pitchFamily="34" charset="0"/>
            </a:endParaRPr>
          </a:p>
        </p:txBody>
      </p:sp>
      <p:sp>
        <p:nvSpPr>
          <p:cNvPr id="22575" name="Rectangle 559"/>
          <p:cNvSpPr>
            <a:spLocks noChangeArrowheads="1"/>
          </p:cNvSpPr>
          <p:nvPr/>
        </p:nvSpPr>
        <p:spPr bwMode="auto">
          <a:xfrm>
            <a:off x="1936750" y="5375275"/>
            <a:ext cx="284163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3300"/>
                </a:solidFill>
                <a:latin typeface="Arial" panose="020B0604020202020204" pitchFamily="34" charset="0"/>
              </a:rPr>
              <a:t>7</a:t>
            </a:r>
            <a:endParaRPr lang="zh-CN" altLang="en-US" sz="1800" b="1">
              <a:solidFill>
                <a:srgbClr val="003300"/>
              </a:solidFill>
              <a:latin typeface="Arial" panose="020B0604020202020204" pitchFamily="34" charset="0"/>
            </a:endParaRPr>
          </a:p>
        </p:txBody>
      </p:sp>
      <p:sp>
        <p:nvSpPr>
          <p:cNvPr id="22576" name="Rectangle 561"/>
          <p:cNvSpPr>
            <a:spLocks noChangeArrowheads="1"/>
          </p:cNvSpPr>
          <p:nvPr/>
        </p:nvSpPr>
        <p:spPr bwMode="auto">
          <a:xfrm>
            <a:off x="1731963" y="5375275"/>
            <a:ext cx="325437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3300"/>
                </a:solidFill>
                <a:latin typeface="Arial" panose="020B0604020202020204" pitchFamily="34" charset="0"/>
              </a:rPr>
              <a:t>B</a:t>
            </a:r>
            <a:endParaRPr lang="zh-CN" altLang="en-US" sz="1800" b="1">
              <a:solidFill>
                <a:srgbClr val="003300"/>
              </a:solidFill>
              <a:latin typeface="Arial" panose="020B0604020202020204" pitchFamily="34" charset="0"/>
            </a:endParaRPr>
          </a:p>
        </p:txBody>
      </p:sp>
      <p:sp>
        <p:nvSpPr>
          <p:cNvPr id="22577" name="Rectangle 564"/>
          <p:cNvSpPr>
            <a:spLocks noChangeArrowheads="1"/>
          </p:cNvSpPr>
          <p:nvPr/>
        </p:nvSpPr>
        <p:spPr bwMode="auto">
          <a:xfrm>
            <a:off x="1068388" y="5995988"/>
            <a:ext cx="284162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3300"/>
                </a:solidFill>
                <a:latin typeface="Arial" panose="020B0604020202020204" pitchFamily="34" charset="0"/>
              </a:rPr>
              <a:t>1</a:t>
            </a:r>
            <a:endParaRPr lang="zh-CN" altLang="en-US" sz="1800" b="1">
              <a:solidFill>
                <a:srgbClr val="003300"/>
              </a:solidFill>
              <a:latin typeface="Arial" panose="020B0604020202020204" pitchFamily="34" charset="0"/>
            </a:endParaRPr>
          </a:p>
        </p:txBody>
      </p:sp>
      <p:sp>
        <p:nvSpPr>
          <p:cNvPr id="22578" name="Rectangle 566"/>
          <p:cNvSpPr>
            <a:spLocks noChangeArrowheads="1"/>
          </p:cNvSpPr>
          <p:nvPr/>
        </p:nvSpPr>
        <p:spPr bwMode="auto">
          <a:xfrm>
            <a:off x="874713" y="5995988"/>
            <a:ext cx="311150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3300"/>
                </a:solidFill>
                <a:latin typeface="Arial" panose="020B0604020202020204" pitchFamily="34" charset="0"/>
              </a:rPr>
              <a:t>S</a:t>
            </a:r>
            <a:endParaRPr lang="zh-CN" altLang="en-US" sz="1800" b="1">
              <a:solidFill>
                <a:srgbClr val="003300"/>
              </a:solidFill>
              <a:latin typeface="Arial" panose="020B0604020202020204" pitchFamily="34" charset="0"/>
            </a:endParaRPr>
          </a:p>
        </p:txBody>
      </p:sp>
      <p:sp>
        <p:nvSpPr>
          <p:cNvPr id="22579" name="AutoShape 568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305800" y="304800"/>
            <a:ext cx="533400" cy="304800"/>
          </a:xfrm>
          <a:prstGeom prst="left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25400" cap="sq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</a:endParaRPr>
          </a:p>
        </p:txBody>
      </p:sp>
      <p:sp>
        <p:nvSpPr>
          <p:cNvPr id="22580" name="AutoShape 569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8305800" y="5638800"/>
            <a:ext cx="457200" cy="304800"/>
          </a:xfrm>
          <a:prstGeom prst="lef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25400" cap="sq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</a:endParaRPr>
          </a:p>
        </p:txBody>
      </p:sp>
      <p:sp>
        <p:nvSpPr>
          <p:cNvPr id="22581" name="灯片编号占位符 110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438900" y="6332538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787ACB-7A52-432A-B43B-DF7DBDC9C7A4}" type="slidenum">
              <a:rPr lang="zh-CN" alt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t>10</a:t>
            </a:fld>
            <a:endParaRPr lang="zh-CN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22582" name="Picture 111" descr="C:\Users\440S\Pictures\图片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133350"/>
            <a:ext cx="3497263" cy="309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0000FF"/>
                </a:solidFill>
              </a:rPr>
              <a:t>Summarization of LR parsing method </a:t>
            </a:r>
            <a:endParaRPr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2457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zh-CN" dirty="0">
                <a:solidFill>
                  <a:srgbClr val="0000FF"/>
                </a:solidFill>
              </a:rPr>
              <a:t>LR</a:t>
            </a:r>
            <a:r>
              <a:rPr lang="en-US" altLang="zh-CN" dirty="0">
                <a:solidFill>
                  <a:srgbClr val="003300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Parsing Program </a:t>
            </a:r>
            <a:r>
              <a:rPr lang="en-US" altLang="zh-CN" dirty="0">
                <a:solidFill>
                  <a:srgbClr val="003300"/>
                </a:solidFill>
              </a:rPr>
              <a:t>is the same for all LR parsers, only </a:t>
            </a:r>
            <a:r>
              <a:rPr lang="en-US" altLang="zh-CN" dirty="0">
                <a:solidFill>
                  <a:srgbClr val="0000FF"/>
                </a:solidFill>
              </a:rPr>
              <a:t>parsing table </a:t>
            </a:r>
            <a:r>
              <a:rPr lang="en-US" altLang="zh-CN" dirty="0">
                <a:solidFill>
                  <a:srgbClr val="003300"/>
                </a:solidFill>
              </a:rPr>
              <a:t>changes from one parser to another 	</a:t>
            </a:r>
          </a:p>
          <a:p>
            <a:pPr marL="609600" indent="-609600" eaLnBrk="1" hangingPunct="1"/>
            <a:r>
              <a:rPr lang="en-US" altLang="zh-CN" dirty="0">
                <a:solidFill>
                  <a:srgbClr val="003300"/>
                </a:solidFill>
              </a:rPr>
              <a:t>So </a:t>
            </a:r>
            <a:r>
              <a:rPr lang="en-US" altLang="zh-CN" dirty="0">
                <a:solidFill>
                  <a:srgbClr val="FF0000"/>
                </a:solidFill>
              </a:rPr>
              <a:t>the</a:t>
            </a:r>
            <a:r>
              <a:rPr lang="en-US" altLang="zh-CN" dirty="0">
                <a:solidFill>
                  <a:srgbClr val="0033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key of LR parser </a:t>
            </a:r>
            <a:r>
              <a:rPr lang="en-US" altLang="zh-CN" dirty="0">
                <a:solidFill>
                  <a:srgbClr val="003300"/>
                </a:solidFill>
              </a:rPr>
              <a:t>is </a:t>
            </a:r>
            <a:r>
              <a:rPr lang="en-US" altLang="zh-CN" dirty="0">
                <a:solidFill>
                  <a:srgbClr val="0000FF"/>
                </a:solidFill>
              </a:rPr>
              <a:t>how to construct a parsing table</a:t>
            </a:r>
            <a:r>
              <a:rPr lang="en-US" altLang="zh-CN" dirty="0">
                <a:solidFill>
                  <a:srgbClr val="003300"/>
                </a:solidFill>
              </a:rPr>
              <a:t> for each different grammar and different LR parser? </a:t>
            </a:r>
          </a:p>
        </p:txBody>
      </p:sp>
      <p:sp>
        <p:nvSpPr>
          <p:cNvPr id="24580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6096000"/>
            <a:ext cx="533400" cy="609600"/>
          </a:xfrm>
          <a:prstGeom prst="actionButtonHome">
            <a:avLst/>
          </a:prstGeom>
          <a:solidFill>
            <a:schemeClr val="accent1"/>
          </a:solidFill>
          <a:ln w="25400" cap="sq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</a:endParaRPr>
          </a:p>
        </p:txBody>
      </p:sp>
      <p:sp>
        <p:nvSpPr>
          <p:cNvPr id="24581" name="灯片编号占位符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1F7663-FBB8-4339-9CF0-FE94701A3D08}" type="slidenum">
              <a:rPr lang="zh-CN" alt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t>11</a:t>
            </a:fld>
            <a:endParaRPr lang="zh-CN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Outline</a:t>
            </a:r>
            <a:endParaRPr>
              <a:ea typeface="宋体" panose="02010600030101010101" pitchFamily="2" charset="-122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dirty="0">
                <a:solidFill>
                  <a:srgbClr val="003300"/>
                </a:solidFill>
                <a:ea typeface="宋体" panose="02010600030101010101" pitchFamily="2" charset="-122"/>
                <a:hlinkClick r:id="rId3" action="ppaction://hlinksldjump"/>
              </a:rPr>
              <a:t> </a:t>
            </a:r>
            <a:r>
              <a:rPr lang="en-US" altLang="zh-CN" dirty="0">
                <a:solidFill>
                  <a:srgbClr val="FF0000"/>
                </a:solidFill>
                <a:hlinkClick r:id="rId3" action="ppaction://hlinksldjump"/>
              </a:rPr>
              <a:t>Overview of Bottom-Up Parsing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FF0000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Overview of LR Parsing Method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3300"/>
                </a:solidFill>
                <a:hlinkClick r:id="" action="ppaction://noaction"/>
              </a:rPr>
              <a:t> Finite Automata of LR(0) Items and LR(0) Parsing</a:t>
            </a:r>
            <a:endParaRPr lang="en-US" altLang="zh-CN" dirty="0">
              <a:solidFill>
                <a:srgbClr val="003300"/>
              </a:solidFill>
            </a:endParaRP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3300"/>
                </a:solidFill>
                <a:hlinkClick r:id="" action="ppaction://noaction"/>
              </a:rPr>
              <a:t> SLR(1) Parsing</a:t>
            </a:r>
            <a:endParaRPr lang="en-US" altLang="zh-CN" dirty="0">
              <a:solidFill>
                <a:srgbClr val="003300"/>
              </a:solidFill>
            </a:endParaRPr>
          </a:p>
        </p:txBody>
      </p:sp>
      <p:sp>
        <p:nvSpPr>
          <p:cNvPr id="6148" name="灯片编号占位符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99E034-9C8F-48AD-8810-950994A63B46}" type="slidenum">
              <a:rPr lang="zh-CN" alt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t>2</a:t>
            </a:fld>
            <a:endParaRPr lang="zh-CN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Overview of LR Parsing Method</a:t>
            </a:r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>
          <a:xfrm>
            <a:off x="457200" y="1341438"/>
            <a:ext cx="8686800" cy="4784725"/>
          </a:xfrm>
        </p:spPr>
        <p:txBody>
          <a:bodyPr/>
          <a:lstStyle/>
          <a:p>
            <a:pPr marL="609600" indent="-609600" eaLnBrk="1" hangingPunct="1"/>
            <a:r>
              <a:rPr lang="en-US" altLang="zh-CN" dirty="0">
                <a:solidFill>
                  <a:srgbClr val="003300"/>
                </a:solidFill>
              </a:rPr>
              <a:t>There are different Bottom-Up parsing methods, we will only talk about </a:t>
            </a:r>
            <a:r>
              <a:rPr lang="en-US" altLang="zh-CN" dirty="0">
                <a:solidFill>
                  <a:srgbClr val="0000FF"/>
                </a:solidFill>
              </a:rPr>
              <a:t>LR(K) Parsing </a:t>
            </a:r>
            <a:r>
              <a:rPr lang="en-US" altLang="zh-CN" dirty="0">
                <a:solidFill>
                  <a:srgbClr val="003300"/>
                </a:solidFill>
              </a:rPr>
              <a:t>method</a:t>
            </a:r>
          </a:p>
          <a:p>
            <a:pPr marL="609600" indent="-609600" eaLnBrk="1" hangingPunct="1"/>
            <a:r>
              <a:rPr lang="en-US" altLang="zh-CN" dirty="0">
                <a:solidFill>
                  <a:srgbClr val="0000FF"/>
                </a:solidFill>
              </a:rPr>
              <a:t>LR(K) Parsing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003300"/>
                </a:solidFill>
              </a:rPr>
              <a:t>Basing on the string on top of the parsing stack (represented as </a:t>
            </a:r>
            <a:r>
              <a:rPr lang="en-US" altLang="zh-CN" dirty="0">
                <a:solidFill>
                  <a:srgbClr val="FF0000"/>
                </a:solidFill>
              </a:rPr>
              <a:t>state</a:t>
            </a:r>
            <a:r>
              <a:rPr lang="en-US" altLang="zh-CN" dirty="0">
                <a:solidFill>
                  <a:srgbClr val="003300"/>
                </a:solidFill>
              </a:rPr>
              <a:t>) and using the next </a:t>
            </a:r>
            <a:r>
              <a:rPr lang="en-US" altLang="zh-CN" dirty="0">
                <a:solidFill>
                  <a:srgbClr val="FF0000"/>
                </a:solidFill>
              </a:rPr>
              <a:t>K </a:t>
            </a:r>
            <a:r>
              <a:rPr lang="en-US" altLang="zh-CN" dirty="0">
                <a:solidFill>
                  <a:srgbClr val="003300"/>
                </a:solidFill>
              </a:rPr>
              <a:t>(K≥0) tokens in the input as lookahead to determine handle for reduction</a:t>
            </a:r>
          </a:p>
          <a:p>
            <a:pPr lvl="1" eaLnBrk="1" hangingPunct="1"/>
            <a:r>
              <a:rPr lang="en-US" altLang="zh-CN" dirty="0">
                <a:solidFill>
                  <a:srgbClr val="0000FF"/>
                </a:solidFill>
              </a:rPr>
              <a:t>L</a:t>
            </a:r>
            <a:r>
              <a:rPr lang="en-US" altLang="zh-CN" dirty="0">
                <a:solidFill>
                  <a:srgbClr val="003300"/>
                </a:solidFill>
              </a:rPr>
              <a:t> indicates that the input is processed from left to right</a:t>
            </a:r>
          </a:p>
          <a:p>
            <a:pPr lvl="1" eaLnBrk="1" hangingPunct="1"/>
            <a:r>
              <a:rPr lang="en-US" altLang="zh-CN" dirty="0">
                <a:solidFill>
                  <a:srgbClr val="0000FF"/>
                </a:solidFill>
              </a:rPr>
              <a:t>R</a:t>
            </a:r>
            <a:r>
              <a:rPr lang="en-US" altLang="zh-CN" dirty="0">
                <a:solidFill>
                  <a:srgbClr val="003300"/>
                </a:solidFill>
              </a:rPr>
              <a:t> indicates that a rightmost derivation is produced</a:t>
            </a:r>
          </a:p>
          <a:p>
            <a:pPr lvl="1" eaLnBrk="1" hangingPunct="1"/>
            <a:r>
              <a:rPr lang="en-US" altLang="zh-CN" dirty="0">
                <a:solidFill>
                  <a:srgbClr val="0000FF"/>
                </a:solidFill>
              </a:rPr>
              <a:t>K</a:t>
            </a:r>
            <a:r>
              <a:rPr lang="en-US" altLang="zh-CN" dirty="0">
                <a:solidFill>
                  <a:srgbClr val="003300"/>
                </a:solidFill>
              </a:rPr>
              <a:t> for the number of input symbols of lookahead that are used in making parsing decisions</a:t>
            </a:r>
            <a:endParaRPr lang="en-US" altLang="zh-CN" dirty="0">
              <a:solidFill>
                <a:srgbClr val="003300"/>
              </a:solidFill>
              <a:latin typeface="宋体" panose="02010600030101010101" pitchFamily="2" charset="-122"/>
            </a:endParaRPr>
          </a:p>
        </p:txBody>
      </p:sp>
      <p:sp>
        <p:nvSpPr>
          <p:cNvPr id="8196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FEE557-A274-4599-BFB6-7B38EA907597}" type="slidenum">
              <a:rPr lang="zh-CN" alt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t>3</a:t>
            </a:fld>
            <a:endParaRPr lang="zh-CN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>
              <a:ea typeface="宋体" panose="02010600030101010101" pitchFamily="2" charset="-122"/>
            </a:endParaRPr>
          </a:p>
        </p:txBody>
      </p:sp>
      <p:sp>
        <p:nvSpPr>
          <p:cNvPr id="10243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507413" cy="4525963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003300"/>
                </a:solidFill>
              </a:rPr>
              <a:t>The consequence of the power of LR(k) parsing</a:t>
            </a:r>
          </a:p>
          <a:p>
            <a:pPr lvl="1" eaLnBrk="1" hangingPunct="1"/>
            <a:r>
              <a:rPr lang="en-US" altLang="zh-CN" dirty="0">
                <a:solidFill>
                  <a:srgbClr val="0000FF"/>
                </a:solidFill>
              </a:rPr>
              <a:t>LR(0) parsing</a:t>
            </a:r>
            <a:r>
              <a:rPr lang="en-US" altLang="zh-CN" dirty="0">
                <a:solidFill>
                  <a:srgbClr val="003300"/>
                </a:solidFill>
              </a:rPr>
              <a:t>, where </a:t>
            </a:r>
            <a:r>
              <a:rPr lang="en-US" altLang="zh-CN" dirty="0">
                <a:solidFill>
                  <a:srgbClr val="0000FF"/>
                </a:solidFill>
              </a:rPr>
              <a:t>no lookahead symbol </a:t>
            </a:r>
            <a:r>
              <a:rPr lang="en-US" altLang="zh-CN" dirty="0">
                <a:solidFill>
                  <a:srgbClr val="003300"/>
                </a:solidFill>
              </a:rPr>
              <a:t>is consulted in making parsing decisions</a:t>
            </a:r>
          </a:p>
          <a:p>
            <a:pPr lvl="1" eaLnBrk="1" hangingPunct="1"/>
            <a:r>
              <a:rPr lang="en-US" altLang="zh-CN" b="1" dirty="0">
                <a:solidFill>
                  <a:srgbClr val="FF0000"/>
                </a:solidFill>
              </a:rPr>
              <a:t>SLR(1) parsing </a:t>
            </a:r>
            <a:r>
              <a:rPr lang="en-US" altLang="zh-CN" dirty="0">
                <a:solidFill>
                  <a:srgbClr val="003300"/>
                </a:solidFill>
              </a:rPr>
              <a:t>(</a:t>
            </a:r>
            <a:r>
              <a:rPr lang="en-US" altLang="zh-CN" dirty="0">
                <a:solidFill>
                  <a:srgbClr val="0000FF"/>
                </a:solidFill>
              </a:rPr>
              <a:t>simple LR(1)</a:t>
            </a:r>
            <a:r>
              <a:rPr lang="en-US" altLang="zh-CN" dirty="0">
                <a:solidFill>
                  <a:srgbClr val="003300"/>
                </a:solidFill>
              </a:rPr>
              <a:t>) is an improvement on LR(0)</a:t>
            </a:r>
          </a:p>
          <a:p>
            <a:pPr lvl="1" eaLnBrk="1" hangingPunct="1"/>
            <a:r>
              <a:rPr lang="en-US" altLang="zh-CN" dirty="0">
                <a:solidFill>
                  <a:srgbClr val="0000FF"/>
                </a:solidFill>
              </a:rPr>
              <a:t>LR(1) parsing </a:t>
            </a:r>
            <a:r>
              <a:rPr lang="en-US" altLang="zh-CN" dirty="0">
                <a:solidFill>
                  <a:srgbClr val="003300"/>
                </a:solidFill>
              </a:rPr>
              <a:t>is the most powerful and most complex (</a:t>
            </a:r>
            <a:r>
              <a:rPr lang="en-US" altLang="zh-CN" dirty="0">
                <a:solidFill>
                  <a:srgbClr val="0000FF"/>
                </a:solidFill>
              </a:rPr>
              <a:t>with one lookahead symbol</a:t>
            </a:r>
            <a:r>
              <a:rPr lang="en-US" altLang="zh-CN" dirty="0"/>
              <a:t>) </a:t>
            </a:r>
            <a:endParaRPr lang="en-US" altLang="zh-CN" dirty="0">
              <a:solidFill>
                <a:srgbClr val="003300"/>
              </a:solidFill>
            </a:endParaRPr>
          </a:p>
        </p:txBody>
      </p:sp>
      <p:sp>
        <p:nvSpPr>
          <p:cNvPr id="10244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2ADB80-D902-41CC-96C1-BCB0F0249451}" type="slidenum">
              <a:rPr lang="zh-CN" alt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t>4</a:t>
            </a:fld>
            <a:endParaRPr lang="zh-CN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marL="685800" indent="-685800" eaLnBrk="1" hangingPunct="1"/>
            <a:r>
              <a:rPr lang="en-US" altLang="zh-CN" dirty="0"/>
              <a:t>Schematic Form of LR parser</a:t>
            </a:r>
            <a:endParaRPr dirty="0">
              <a:ea typeface="宋体" panose="02010600030101010101" pitchFamily="2" charset="-122"/>
            </a:endParaRPr>
          </a:p>
        </p:txBody>
      </p:sp>
      <p:sp>
        <p:nvSpPr>
          <p:cNvPr id="12291" name="AutoShape 56"/>
          <p:cNvSpPr>
            <a:spLocks noChangeArrowheads="1"/>
          </p:cNvSpPr>
          <p:nvPr/>
        </p:nvSpPr>
        <p:spPr bwMode="auto">
          <a:xfrm>
            <a:off x="7567613" y="6053138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25400" cap="sq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</a:endParaRPr>
          </a:p>
        </p:txBody>
      </p:sp>
      <p:grpSp>
        <p:nvGrpSpPr>
          <p:cNvPr id="12292" name="Group 59"/>
          <p:cNvGrpSpPr/>
          <p:nvPr/>
        </p:nvGrpSpPr>
        <p:grpSpPr bwMode="auto">
          <a:xfrm>
            <a:off x="785813" y="1633538"/>
            <a:ext cx="7543800" cy="4267200"/>
            <a:chOff x="912" y="768"/>
            <a:chExt cx="4752" cy="2688"/>
          </a:xfrm>
        </p:grpSpPr>
        <p:sp>
          <p:nvSpPr>
            <p:cNvPr id="12294" name="Rectangle 5"/>
            <p:cNvSpPr>
              <a:spLocks noChangeArrowheads="1"/>
            </p:cNvSpPr>
            <p:nvPr/>
          </p:nvSpPr>
          <p:spPr bwMode="auto">
            <a:xfrm>
              <a:off x="2688" y="1344"/>
              <a:ext cx="1488" cy="528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latin typeface="Calibri" panose="020F0502020204030204" pitchFamily="34" charset="0"/>
                </a:rPr>
                <a:t>LR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latin typeface="Calibri" panose="020F0502020204030204" pitchFamily="34" charset="0"/>
                </a:rPr>
                <a:t>Parsing Program</a:t>
              </a:r>
            </a:p>
          </p:txBody>
        </p:sp>
        <p:sp>
          <p:nvSpPr>
            <p:cNvPr id="12295" name="Rectangle 6"/>
            <p:cNvSpPr>
              <a:spLocks noChangeArrowheads="1"/>
            </p:cNvSpPr>
            <p:nvPr/>
          </p:nvSpPr>
          <p:spPr bwMode="auto">
            <a:xfrm>
              <a:off x="1632" y="3169"/>
              <a:ext cx="48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lg" len="med"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en-US" altLang="zh-CN" sz="1800" b="1">
                  <a:latin typeface="Arial" panose="020B0604020202020204" pitchFamily="34" charset="0"/>
                </a:rPr>
                <a:t>$</a:t>
              </a:r>
            </a:p>
          </p:txBody>
        </p:sp>
        <p:sp>
          <p:nvSpPr>
            <p:cNvPr id="12296" name="Rectangle 7"/>
            <p:cNvSpPr>
              <a:spLocks noChangeArrowheads="1"/>
            </p:cNvSpPr>
            <p:nvPr/>
          </p:nvSpPr>
          <p:spPr bwMode="auto">
            <a:xfrm>
              <a:off x="1632" y="2882"/>
              <a:ext cx="48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lg" len="med"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en-US" altLang="zh-CN" sz="1800" b="1">
                  <a:latin typeface="Arial" panose="020B0604020202020204" pitchFamily="34" charset="0"/>
                </a:rPr>
                <a:t>S</a:t>
              </a:r>
              <a:r>
                <a:rPr lang="en-US" altLang="zh-CN" sz="1800" b="1" baseline="-250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12297" name="Rectangle 8"/>
            <p:cNvSpPr>
              <a:spLocks noChangeArrowheads="1"/>
            </p:cNvSpPr>
            <p:nvPr/>
          </p:nvSpPr>
          <p:spPr bwMode="auto">
            <a:xfrm>
              <a:off x="1632" y="2595"/>
              <a:ext cx="48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lg" len="med"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zh-CN" altLang="en-US" sz="1800" b="1">
                  <a:latin typeface="Times New Roman" panose="02020603050405020304" pitchFamily="18" charset="0"/>
                </a:rPr>
                <a:t>…</a:t>
              </a:r>
              <a:endParaRPr lang="zh-CN" altLang="en-US" sz="1800" b="1">
                <a:latin typeface="Arial" panose="020B0604020202020204" pitchFamily="34" charset="0"/>
              </a:endParaRPr>
            </a:p>
          </p:txBody>
        </p:sp>
        <p:sp>
          <p:nvSpPr>
            <p:cNvPr id="12298" name="Rectangle 9"/>
            <p:cNvSpPr>
              <a:spLocks noChangeArrowheads="1"/>
            </p:cNvSpPr>
            <p:nvPr/>
          </p:nvSpPr>
          <p:spPr bwMode="auto">
            <a:xfrm>
              <a:off x="1632" y="2308"/>
              <a:ext cx="48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lg" len="med"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en-US" altLang="zh-CN" sz="1800" b="1">
                  <a:latin typeface="Arial" panose="020B0604020202020204" pitchFamily="34" charset="0"/>
                </a:rPr>
                <a:t>X</a:t>
              </a:r>
              <a:r>
                <a:rPr lang="en-US" altLang="zh-CN" sz="1800" b="1" baseline="-25000">
                  <a:latin typeface="Arial" panose="020B0604020202020204" pitchFamily="34" charset="0"/>
                </a:rPr>
                <a:t>m-1</a:t>
              </a:r>
              <a:endParaRPr lang="zh-CN" altLang="en-US" sz="1800" b="1" baseline="-25000">
                <a:latin typeface="Arial" panose="020B0604020202020204" pitchFamily="34" charset="0"/>
              </a:endParaRPr>
            </a:p>
          </p:txBody>
        </p:sp>
        <p:sp>
          <p:nvSpPr>
            <p:cNvPr id="12299" name="Rectangle 10"/>
            <p:cNvSpPr>
              <a:spLocks noChangeArrowheads="1"/>
            </p:cNvSpPr>
            <p:nvPr/>
          </p:nvSpPr>
          <p:spPr bwMode="auto">
            <a:xfrm>
              <a:off x="1632" y="2021"/>
              <a:ext cx="48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lg" len="med"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en-US" altLang="zh-CN" sz="1800" b="1">
                  <a:latin typeface="Arial" panose="020B0604020202020204" pitchFamily="34" charset="0"/>
                </a:rPr>
                <a:t>S</a:t>
              </a:r>
              <a:r>
                <a:rPr lang="en-US" altLang="zh-CN" sz="1800" b="1" baseline="-25000">
                  <a:latin typeface="Arial" panose="020B0604020202020204" pitchFamily="34" charset="0"/>
                </a:rPr>
                <a:t>m-1</a:t>
              </a:r>
            </a:p>
          </p:txBody>
        </p:sp>
        <p:sp>
          <p:nvSpPr>
            <p:cNvPr id="12300" name="Rectangle 11"/>
            <p:cNvSpPr>
              <a:spLocks noChangeArrowheads="1"/>
            </p:cNvSpPr>
            <p:nvPr/>
          </p:nvSpPr>
          <p:spPr bwMode="auto">
            <a:xfrm>
              <a:off x="1632" y="1734"/>
              <a:ext cx="48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lg" len="med"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en-US" altLang="zh-CN" sz="1800" b="1">
                  <a:latin typeface="Arial" panose="020B0604020202020204" pitchFamily="34" charset="0"/>
                </a:rPr>
                <a:t>Xm</a:t>
              </a:r>
            </a:p>
          </p:txBody>
        </p:sp>
        <p:sp>
          <p:nvSpPr>
            <p:cNvPr id="12301" name="Rectangle 12"/>
            <p:cNvSpPr>
              <a:spLocks noChangeArrowheads="1"/>
            </p:cNvSpPr>
            <p:nvPr/>
          </p:nvSpPr>
          <p:spPr bwMode="auto">
            <a:xfrm>
              <a:off x="1632" y="1447"/>
              <a:ext cx="48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lg" len="med"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en-US" altLang="zh-CN" sz="1800" b="1">
                  <a:latin typeface="Arial" panose="020B0604020202020204" pitchFamily="34" charset="0"/>
                </a:rPr>
                <a:t>Sm</a:t>
              </a:r>
            </a:p>
          </p:txBody>
        </p:sp>
        <p:sp>
          <p:nvSpPr>
            <p:cNvPr id="12302" name="Line 13"/>
            <p:cNvSpPr>
              <a:spLocks noChangeShapeType="1"/>
            </p:cNvSpPr>
            <p:nvPr/>
          </p:nvSpPr>
          <p:spPr bwMode="auto">
            <a:xfrm>
              <a:off x="1632" y="1447"/>
              <a:ext cx="4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3" name="Line 14"/>
            <p:cNvSpPr>
              <a:spLocks noChangeShapeType="1"/>
            </p:cNvSpPr>
            <p:nvPr/>
          </p:nvSpPr>
          <p:spPr bwMode="auto">
            <a:xfrm>
              <a:off x="1632" y="1734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4" name="Line 15"/>
            <p:cNvSpPr>
              <a:spLocks noChangeShapeType="1"/>
            </p:cNvSpPr>
            <p:nvPr/>
          </p:nvSpPr>
          <p:spPr bwMode="auto">
            <a:xfrm>
              <a:off x="1632" y="2021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5" name="Line 16"/>
            <p:cNvSpPr>
              <a:spLocks noChangeShapeType="1"/>
            </p:cNvSpPr>
            <p:nvPr/>
          </p:nvSpPr>
          <p:spPr bwMode="auto">
            <a:xfrm>
              <a:off x="1632" y="2308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6" name="Line 17"/>
            <p:cNvSpPr>
              <a:spLocks noChangeShapeType="1"/>
            </p:cNvSpPr>
            <p:nvPr/>
          </p:nvSpPr>
          <p:spPr bwMode="auto">
            <a:xfrm>
              <a:off x="1632" y="2595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7" name="Line 18"/>
            <p:cNvSpPr>
              <a:spLocks noChangeShapeType="1"/>
            </p:cNvSpPr>
            <p:nvPr/>
          </p:nvSpPr>
          <p:spPr bwMode="auto">
            <a:xfrm>
              <a:off x="1632" y="2882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8" name="Line 19"/>
            <p:cNvSpPr>
              <a:spLocks noChangeShapeType="1"/>
            </p:cNvSpPr>
            <p:nvPr/>
          </p:nvSpPr>
          <p:spPr bwMode="auto">
            <a:xfrm>
              <a:off x="1632" y="3456"/>
              <a:ext cx="4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9" name="Line 20"/>
            <p:cNvSpPr>
              <a:spLocks noChangeShapeType="1"/>
            </p:cNvSpPr>
            <p:nvPr/>
          </p:nvSpPr>
          <p:spPr bwMode="auto">
            <a:xfrm>
              <a:off x="1632" y="1447"/>
              <a:ext cx="0" cy="200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0" name="Line 21"/>
            <p:cNvSpPr>
              <a:spLocks noChangeShapeType="1"/>
            </p:cNvSpPr>
            <p:nvPr/>
          </p:nvSpPr>
          <p:spPr bwMode="auto">
            <a:xfrm>
              <a:off x="2112" y="1447"/>
              <a:ext cx="0" cy="200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1" name="Line 22"/>
            <p:cNvSpPr>
              <a:spLocks noChangeShapeType="1"/>
            </p:cNvSpPr>
            <p:nvPr/>
          </p:nvSpPr>
          <p:spPr bwMode="auto">
            <a:xfrm>
              <a:off x="1632" y="3169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2" name="Rectangle 23"/>
            <p:cNvSpPr>
              <a:spLocks noChangeArrowheads="1"/>
            </p:cNvSpPr>
            <p:nvPr/>
          </p:nvSpPr>
          <p:spPr bwMode="auto">
            <a:xfrm>
              <a:off x="4208" y="768"/>
              <a:ext cx="35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lg" len="med"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zh-CN" altLang="en-US" sz="1800" b="1">
                  <a:latin typeface="Arial" panose="020B0604020202020204" pitchFamily="34" charset="0"/>
                </a:rPr>
                <a:t>$</a:t>
              </a:r>
            </a:p>
          </p:txBody>
        </p:sp>
        <p:sp>
          <p:nvSpPr>
            <p:cNvPr id="12313" name="Rectangle 24"/>
            <p:cNvSpPr>
              <a:spLocks noChangeArrowheads="1"/>
            </p:cNvSpPr>
            <p:nvPr/>
          </p:nvSpPr>
          <p:spPr bwMode="auto">
            <a:xfrm>
              <a:off x="3856" y="768"/>
              <a:ext cx="35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lg" len="med"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en-US" altLang="zh-CN" sz="1800" b="1">
                  <a:latin typeface="Arial" panose="020B0604020202020204" pitchFamily="34" charset="0"/>
                </a:rPr>
                <a:t>an</a:t>
              </a:r>
            </a:p>
          </p:txBody>
        </p:sp>
        <p:sp>
          <p:nvSpPr>
            <p:cNvPr id="12314" name="Rectangle 25"/>
            <p:cNvSpPr>
              <a:spLocks noChangeArrowheads="1"/>
            </p:cNvSpPr>
            <p:nvPr/>
          </p:nvSpPr>
          <p:spPr bwMode="auto">
            <a:xfrm>
              <a:off x="3504" y="768"/>
              <a:ext cx="35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lg" len="med"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zh-CN" altLang="en-US" sz="1800" b="1">
                  <a:latin typeface="Times New Roman" panose="02020603050405020304" pitchFamily="18" charset="0"/>
                </a:rPr>
                <a:t>…</a:t>
              </a:r>
              <a:endParaRPr lang="zh-CN" altLang="en-US" sz="1800" b="1">
                <a:latin typeface="Arial" panose="020B0604020202020204" pitchFamily="34" charset="0"/>
              </a:endParaRPr>
            </a:p>
          </p:txBody>
        </p:sp>
        <p:sp>
          <p:nvSpPr>
            <p:cNvPr id="12315" name="Rectangle 26"/>
            <p:cNvSpPr>
              <a:spLocks noChangeArrowheads="1"/>
            </p:cNvSpPr>
            <p:nvPr/>
          </p:nvSpPr>
          <p:spPr bwMode="auto">
            <a:xfrm>
              <a:off x="3152" y="768"/>
              <a:ext cx="35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lg" len="med"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en-US" altLang="zh-CN" sz="1800" b="1">
                  <a:latin typeface="Arial" panose="020B0604020202020204" pitchFamily="34" charset="0"/>
                </a:rPr>
                <a:t>ai</a:t>
              </a:r>
            </a:p>
          </p:txBody>
        </p:sp>
        <p:sp>
          <p:nvSpPr>
            <p:cNvPr id="12316" name="Rectangle 27"/>
            <p:cNvSpPr>
              <a:spLocks noChangeArrowheads="1"/>
            </p:cNvSpPr>
            <p:nvPr/>
          </p:nvSpPr>
          <p:spPr bwMode="auto">
            <a:xfrm>
              <a:off x="2800" y="768"/>
              <a:ext cx="35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lg" len="med"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zh-CN" altLang="en-US" sz="1800" b="1">
                  <a:latin typeface="Times New Roman" panose="02020603050405020304" pitchFamily="18" charset="0"/>
                </a:rPr>
                <a:t>…</a:t>
              </a:r>
              <a:endParaRPr lang="zh-CN" altLang="en-US" sz="1800" b="1">
                <a:latin typeface="Arial" panose="020B0604020202020204" pitchFamily="34" charset="0"/>
              </a:endParaRPr>
            </a:p>
          </p:txBody>
        </p:sp>
        <p:sp>
          <p:nvSpPr>
            <p:cNvPr id="12317" name="Rectangle 28"/>
            <p:cNvSpPr>
              <a:spLocks noChangeArrowheads="1"/>
            </p:cNvSpPr>
            <p:nvPr/>
          </p:nvSpPr>
          <p:spPr bwMode="auto">
            <a:xfrm>
              <a:off x="2448" y="768"/>
              <a:ext cx="35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lg" len="med"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en-US" altLang="zh-CN" sz="1800" b="1">
                  <a:latin typeface="Arial" panose="020B0604020202020204" pitchFamily="34" charset="0"/>
                </a:rPr>
                <a:t>a1</a:t>
              </a:r>
            </a:p>
          </p:txBody>
        </p:sp>
        <p:sp>
          <p:nvSpPr>
            <p:cNvPr id="12318" name="Line 29"/>
            <p:cNvSpPr>
              <a:spLocks noChangeShapeType="1"/>
            </p:cNvSpPr>
            <p:nvPr/>
          </p:nvSpPr>
          <p:spPr bwMode="auto">
            <a:xfrm>
              <a:off x="2448" y="768"/>
              <a:ext cx="211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9" name="Line 30"/>
            <p:cNvSpPr>
              <a:spLocks noChangeShapeType="1"/>
            </p:cNvSpPr>
            <p:nvPr/>
          </p:nvSpPr>
          <p:spPr bwMode="auto">
            <a:xfrm>
              <a:off x="2448" y="1055"/>
              <a:ext cx="211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0" name="Line 31"/>
            <p:cNvSpPr>
              <a:spLocks noChangeShapeType="1"/>
            </p:cNvSpPr>
            <p:nvPr/>
          </p:nvSpPr>
          <p:spPr bwMode="auto">
            <a:xfrm>
              <a:off x="2448" y="768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1" name="Line 32"/>
            <p:cNvSpPr>
              <a:spLocks noChangeShapeType="1"/>
            </p:cNvSpPr>
            <p:nvPr/>
          </p:nvSpPr>
          <p:spPr bwMode="auto">
            <a:xfrm>
              <a:off x="2800" y="768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2" name="Line 33"/>
            <p:cNvSpPr>
              <a:spLocks noChangeShapeType="1"/>
            </p:cNvSpPr>
            <p:nvPr/>
          </p:nvSpPr>
          <p:spPr bwMode="auto">
            <a:xfrm>
              <a:off x="3152" y="768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3" name="Line 34"/>
            <p:cNvSpPr>
              <a:spLocks noChangeShapeType="1"/>
            </p:cNvSpPr>
            <p:nvPr/>
          </p:nvSpPr>
          <p:spPr bwMode="auto">
            <a:xfrm>
              <a:off x="3504" y="768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4" name="Line 35"/>
            <p:cNvSpPr>
              <a:spLocks noChangeShapeType="1"/>
            </p:cNvSpPr>
            <p:nvPr/>
          </p:nvSpPr>
          <p:spPr bwMode="auto">
            <a:xfrm>
              <a:off x="3856" y="768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5" name="Line 36"/>
            <p:cNvSpPr>
              <a:spLocks noChangeShapeType="1"/>
            </p:cNvSpPr>
            <p:nvPr/>
          </p:nvSpPr>
          <p:spPr bwMode="auto">
            <a:xfrm>
              <a:off x="4208" y="768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6" name="Line 37"/>
            <p:cNvSpPr>
              <a:spLocks noChangeShapeType="1"/>
            </p:cNvSpPr>
            <p:nvPr/>
          </p:nvSpPr>
          <p:spPr bwMode="auto">
            <a:xfrm>
              <a:off x="4560" y="768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7" name="Rectangle 38"/>
            <p:cNvSpPr>
              <a:spLocks noChangeArrowheads="1"/>
            </p:cNvSpPr>
            <p:nvPr/>
          </p:nvSpPr>
          <p:spPr bwMode="auto">
            <a:xfrm>
              <a:off x="3408" y="2640"/>
              <a:ext cx="912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lg" len="med"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en-US" altLang="zh-CN" sz="1800" b="1">
                  <a:latin typeface="Arial" panose="020B0604020202020204" pitchFamily="34" charset="0"/>
                </a:rPr>
                <a:t>goto</a:t>
              </a:r>
            </a:p>
          </p:txBody>
        </p:sp>
        <p:sp>
          <p:nvSpPr>
            <p:cNvPr id="12328" name="Rectangle 39"/>
            <p:cNvSpPr>
              <a:spLocks noChangeArrowheads="1"/>
            </p:cNvSpPr>
            <p:nvPr/>
          </p:nvSpPr>
          <p:spPr bwMode="auto">
            <a:xfrm>
              <a:off x="2496" y="2640"/>
              <a:ext cx="912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lg" len="med"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en-US" altLang="zh-CN" sz="1800" b="1">
                  <a:latin typeface="Arial" panose="020B0604020202020204" pitchFamily="34" charset="0"/>
                </a:rPr>
                <a:t>action</a:t>
              </a:r>
            </a:p>
          </p:txBody>
        </p:sp>
        <p:sp>
          <p:nvSpPr>
            <p:cNvPr id="12329" name="Line 40"/>
            <p:cNvSpPr>
              <a:spLocks noChangeShapeType="1"/>
            </p:cNvSpPr>
            <p:nvPr/>
          </p:nvSpPr>
          <p:spPr bwMode="auto">
            <a:xfrm>
              <a:off x="2496" y="2640"/>
              <a:ext cx="18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0" name="Line 41"/>
            <p:cNvSpPr>
              <a:spLocks noChangeShapeType="1"/>
            </p:cNvSpPr>
            <p:nvPr/>
          </p:nvSpPr>
          <p:spPr bwMode="auto">
            <a:xfrm>
              <a:off x="2496" y="3008"/>
              <a:ext cx="18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1" name="Line 42"/>
            <p:cNvSpPr>
              <a:spLocks noChangeShapeType="1"/>
            </p:cNvSpPr>
            <p:nvPr/>
          </p:nvSpPr>
          <p:spPr bwMode="auto">
            <a:xfrm>
              <a:off x="2496" y="2640"/>
              <a:ext cx="0" cy="36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2" name="Line 43"/>
            <p:cNvSpPr>
              <a:spLocks noChangeShapeType="1"/>
            </p:cNvSpPr>
            <p:nvPr/>
          </p:nvSpPr>
          <p:spPr bwMode="auto">
            <a:xfrm>
              <a:off x="3408" y="2640"/>
              <a:ext cx="0" cy="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3" name="Line 44"/>
            <p:cNvSpPr>
              <a:spLocks noChangeShapeType="1"/>
            </p:cNvSpPr>
            <p:nvPr/>
          </p:nvSpPr>
          <p:spPr bwMode="auto">
            <a:xfrm>
              <a:off x="4320" y="2640"/>
              <a:ext cx="0" cy="36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4" name="Line 45"/>
            <p:cNvSpPr>
              <a:spLocks noChangeShapeType="1"/>
            </p:cNvSpPr>
            <p:nvPr/>
          </p:nvSpPr>
          <p:spPr bwMode="auto">
            <a:xfrm flipH="1">
              <a:off x="2112" y="1584"/>
              <a:ext cx="576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5" name="Text Box 46"/>
            <p:cNvSpPr txBox="1">
              <a:spLocks noChangeArrowheads="1"/>
            </p:cNvSpPr>
            <p:nvPr/>
          </p:nvSpPr>
          <p:spPr bwMode="auto">
            <a:xfrm>
              <a:off x="912" y="1392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lg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Stack</a:t>
              </a:r>
            </a:p>
          </p:txBody>
        </p:sp>
        <p:sp>
          <p:nvSpPr>
            <p:cNvPr id="12336" name="Line 47"/>
            <p:cNvSpPr>
              <a:spLocks noChangeShapeType="1"/>
            </p:cNvSpPr>
            <p:nvPr/>
          </p:nvSpPr>
          <p:spPr bwMode="auto">
            <a:xfrm>
              <a:off x="3360" y="1872"/>
              <a:ext cx="0" cy="288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7" name="Line 48"/>
            <p:cNvSpPr>
              <a:spLocks noChangeShapeType="1"/>
            </p:cNvSpPr>
            <p:nvPr/>
          </p:nvSpPr>
          <p:spPr bwMode="auto">
            <a:xfrm>
              <a:off x="2928" y="2160"/>
              <a:ext cx="86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8" name="Line 49"/>
            <p:cNvSpPr>
              <a:spLocks noChangeShapeType="1"/>
            </p:cNvSpPr>
            <p:nvPr/>
          </p:nvSpPr>
          <p:spPr bwMode="auto">
            <a:xfrm>
              <a:off x="2928" y="2160"/>
              <a:ext cx="0" cy="48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9" name="Line 50"/>
            <p:cNvSpPr>
              <a:spLocks noChangeShapeType="1"/>
            </p:cNvSpPr>
            <p:nvPr/>
          </p:nvSpPr>
          <p:spPr bwMode="auto">
            <a:xfrm>
              <a:off x="3792" y="2160"/>
              <a:ext cx="0" cy="48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0" name="Line 51"/>
            <p:cNvSpPr>
              <a:spLocks noChangeShapeType="1"/>
            </p:cNvSpPr>
            <p:nvPr/>
          </p:nvSpPr>
          <p:spPr bwMode="auto">
            <a:xfrm flipV="1">
              <a:off x="3312" y="1056"/>
              <a:ext cx="0" cy="288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1" name="Text Box 52"/>
            <p:cNvSpPr txBox="1">
              <a:spLocks noChangeArrowheads="1"/>
            </p:cNvSpPr>
            <p:nvPr/>
          </p:nvSpPr>
          <p:spPr bwMode="auto">
            <a:xfrm>
              <a:off x="1584" y="768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lg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Input</a:t>
              </a:r>
            </a:p>
          </p:txBody>
        </p:sp>
        <p:sp>
          <p:nvSpPr>
            <p:cNvPr id="12342" name="Line 53"/>
            <p:cNvSpPr>
              <a:spLocks noChangeShapeType="1"/>
            </p:cNvSpPr>
            <p:nvPr/>
          </p:nvSpPr>
          <p:spPr bwMode="auto">
            <a:xfrm>
              <a:off x="4176" y="1632"/>
              <a:ext cx="528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3" name="Text Box 54"/>
            <p:cNvSpPr txBox="1">
              <a:spLocks noChangeArrowheads="1"/>
            </p:cNvSpPr>
            <p:nvPr/>
          </p:nvSpPr>
          <p:spPr bwMode="auto">
            <a:xfrm>
              <a:off x="4752" y="1440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lg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Output</a:t>
              </a:r>
            </a:p>
          </p:txBody>
        </p:sp>
        <p:sp>
          <p:nvSpPr>
            <p:cNvPr id="12344" name="Text Box 55"/>
            <p:cNvSpPr txBox="1">
              <a:spLocks noChangeArrowheads="1"/>
            </p:cNvSpPr>
            <p:nvPr/>
          </p:nvSpPr>
          <p:spPr bwMode="auto">
            <a:xfrm>
              <a:off x="2832" y="3168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lg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latin typeface="Arial" panose="020B0604020202020204" pitchFamily="34" charset="0"/>
                </a:rPr>
                <a:t> </a:t>
              </a:r>
              <a:r>
                <a:rPr lang="en-US" altLang="zh-CN" sz="1800" b="1">
                  <a:solidFill>
                    <a:schemeClr val="tx2"/>
                  </a:solidFill>
                  <a:latin typeface="Arial" panose="020B0604020202020204" pitchFamily="34" charset="0"/>
                </a:rPr>
                <a:t>LR parser</a:t>
              </a:r>
            </a:p>
          </p:txBody>
        </p:sp>
        <p:sp>
          <p:nvSpPr>
            <p:cNvPr id="12345" name="Rectangle 57"/>
            <p:cNvSpPr>
              <a:spLocks noChangeArrowheads="1"/>
            </p:cNvSpPr>
            <p:nvPr/>
          </p:nvSpPr>
          <p:spPr bwMode="auto">
            <a:xfrm>
              <a:off x="4290" y="2640"/>
              <a:ext cx="13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lg" len="med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Parsing Table</a:t>
              </a:r>
              <a:endParaRPr lang="zh-CN" altLang="en-US" sz="1800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2293" name="灯片编号占位符 57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DBF601-AA42-4590-A265-D41B0DFC6AB3}" type="slidenum">
              <a:rPr lang="zh-CN" alt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t>5</a:t>
            </a:fld>
            <a:endParaRPr lang="zh-CN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C3A00B-DBAF-4424-B974-6C9E0322B33B}" type="slidenum">
              <a:rPr lang="zh-CN" alt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t>6</a:t>
            </a:fld>
            <a:endParaRPr lang="zh-CN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71438"/>
            <a:ext cx="8229600" cy="4525962"/>
          </a:xfrm>
        </p:spPr>
        <p:txBody>
          <a:bodyPr/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>
                <a:solidFill>
                  <a:srgbClr val="0000FF"/>
                </a:solidFill>
              </a:rPr>
              <a:t>Parsing Table</a:t>
            </a:r>
          </a:p>
          <a:p>
            <a:pPr marL="609600" indent="-609600" eaLnBrk="1" hangingPunct="1">
              <a:buClr>
                <a:srgbClr val="FFFF00"/>
              </a:buClr>
              <a:buFont typeface="Wingdings" panose="05000000000000000000" pitchFamily="2" charset="2"/>
              <a:buNone/>
              <a:defRPr/>
            </a:pPr>
            <a:r>
              <a:rPr lang="en-US" altLang="zh-CN"/>
              <a:t>	</a:t>
            </a:r>
            <a:r>
              <a:rPr lang="en-US" altLang="zh-CN">
                <a:solidFill>
                  <a:srgbClr val="003300"/>
                </a:solidFill>
              </a:rPr>
              <a:t>Each line represents a state, each column is a grammar symbol</a:t>
            </a:r>
          </a:p>
        </p:txBody>
      </p:sp>
      <p:graphicFrame>
        <p:nvGraphicFramePr>
          <p:cNvPr id="75780" name="Group 4"/>
          <p:cNvGraphicFramePr>
            <a:graphicFrameLocks noGrp="1"/>
          </p:cNvGraphicFramePr>
          <p:nvPr/>
        </p:nvGraphicFramePr>
        <p:xfrm>
          <a:off x="304800" y="1643063"/>
          <a:ext cx="8763000" cy="27432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86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76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768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3341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196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4768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69888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 gridSpan="6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9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GOTO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$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$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acc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8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447" name="Text Box 111"/>
          <p:cNvSpPr txBox="1">
            <a:spLocks noChangeArrowheads="1"/>
          </p:cNvSpPr>
          <p:nvPr/>
        </p:nvSpPr>
        <p:spPr bwMode="auto">
          <a:xfrm>
            <a:off x="304800" y="4508500"/>
            <a:ext cx="7435552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ACTION</a:t>
            </a:r>
            <a:r>
              <a:rPr lang="en-US" altLang="zh-CN" sz="2400" b="1" dirty="0">
                <a:solidFill>
                  <a:srgbClr val="003300"/>
                </a:solidFill>
                <a:latin typeface="Calibri" panose="020F0502020204030204" pitchFamily="34" charset="0"/>
              </a:rPr>
              <a:t>: take a state and a terminal symbol, </a:t>
            </a:r>
            <a:r>
              <a:rPr lang="en-US" altLang="zh-CN" sz="2400" b="1" dirty="0">
                <a:solidFill>
                  <a:srgbClr val="0000FF"/>
                </a:solidFill>
                <a:latin typeface="Calibri" panose="020F0502020204030204" pitchFamily="34" charset="0"/>
              </a:rPr>
              <a:t>determine the next </a:t>
            </a:r>
            <a:r>
              <a:rPr lang="en-US" altLang="zh-CN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action</a:t>
            </a:r>
            <a:r>
              <a:rPr lang="en-US" altLang="zh-CN" sz="2400" b="1" dirty="0">
                <a:solidFill>
                  <a:srgbClr val="003300"/>
                </a:solidFill>
                <a:latin typeface="Calibri" panose="020F0502020204030204" pitchFamily="34" charset="0"/>
              </a:rPr>
              <a:t> to take place</a:t>
            </a:r>
          </a:p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GOTO</a:t>
            </a:r>
            <a:r>
              <a:rPr lang="en-US" altLang="zh-CN" sz="2400" b="1" dirty="0">
                <a:solidFill>
                  <a:srgbClr val="003300"/>
                </a:solidFill>
                <a:latin typeface="Calibri" panose="020F0502020204030204" pitchFamily="34" charset="0"/>
              </a:rPr>
              <a:t>: take a state and a grammar symbol, </a:t>
            </a:r>
            <a:r>
              <a:rPr lang="en-US" altLang="zh-CN" sz="2400" b="1" dirty="0">
                <a:solidFill>
                  <a:srgbClr val="0000FF"/>
                </a:solidFill>
                <a:latin typeface="Calibri" panose="020F0502020204030204" pitchFamily="34" charset="0"/>
              </a:rPr>
              <a:t>determine the next </a:t>
            </a:r>
            <a:r>
              <a:rPr lang="en-US" altLang="zh-CN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state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228600" y="88900"/>
            <a:ext cx="86868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003300"/>
                </a:solidFill>
                <a:latin typeface="Arial" panose="020B0604020202020204" pitchFamily="34" charset="0"/>
              </a:rPr>
              <a:t>To save space, compress ACTION and GOTO</a:t>
            </a:r>
            <a:r>
              <a:rPr lang="zh-CN" altLang="en-US" sz="1800" b="1" dirty="0">
                <a:solidFill>
                  <a:srgbClr val="0033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b="1" dirty="0">
                <a:solidFill>
                  <a:srgbClr val="003300"/>
                </a:solidFill>
                <a:latin typeface="Arial" panose="020B0604020202020204" pitchFamily="34" charset="0"/>
              </a:rPr>
              <a:t>on columns of terminals</a:t>
            </a:r>
          </a:p>
        </p:txBody>
      </p:sp>
      <p:graphicFrame>
        <p:nvGraphicFramePr>
          <p:cNvPr id="76803" name="Group 3"/>
          <p:cNvGraphicFramePr>
            <a:graphicFrameLocks noGrp="1"/>
          </p:cNvGraphicFramePr>
          <p:nvPr/>
        </p:nvGraphicFramePr>
        <p:xfrm>
          <a:off x="228600" y="914400"/>
          <a:ext cx="8763000" cy="2743200"/>
        </p:xfrm>
        <a:graphic>
          <a:graphicData uri="http://schemas.openxmlformats.org/drawingml/2006/table">
            <a:tbl>
              <a:tblPr/>
              <a:tblGrid>
                <a:gridCol w="396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86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76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768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3341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196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4768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69888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 gridSpan="6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9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GOTO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$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$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8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6910" name="Group 110"/>
          <p:cNvGraphicFramePr>
            <a:graphicFrameLocks noGrp="1"/>
          </p:cNvGraphicFramePr>
          <p:nvPr/>
        </p:nvGraphicFramePr>
        <p:xfrm>
          <a:off x="1676400" y="3962400"/>
          <a:ext cx="6019800" cy="2743200"/>
        </p:xfrm>
        <a:graphic>
          <a:graphicData uri="http://schemas.openxmlformats.org/drawingml/2006/table">
            <a:tbl>
              <a:tblPr/>
              <a:tblGrid>
                <a:gridCol w="430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3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30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89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5600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 gridSpan="6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GOTO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$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acc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565" name="灯片编号占位符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C232F5-E202-4471-8D70-960F85E7B579}" type="slidenum">
              <a:rPr lang="zh-CN" alt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t>7</a:t>
            </a:fld>
            <a:endParaRPr lang="zh-CN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836613"/>
            <a:ext cx="8229600" cy="5289550"/>
          </a:xfrm>
        </p:spPr>
        <p:txBody>
          <a:bodyPr rtlCol="0">
            <a:normAutofit fontScale="85000" lnSpcReduction="20000"/>
          </a:bodyPr>
          <a:lstStyle/>
          <a:p>
            <a:pPr marL="609600" indent="-60960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FF"/>
                </a:solidFill>
              </a:rPr>
              <a:t>ACTION</a:t>
            </a:r>
            <a:r>
              <a:rPr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Table</a:t>
            </a:r>
          </a:p>
          <a:p>
            <a:pPr marL="609600" indent="-609600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003300"/>
                </a:solidFill>
              </a:rPr>
              <a:t>The table entry (action[</a:t>
            </a:r>
            <a:r>
              <a:rPr lang="en-US" altLang="zh-CN" dirty="0" err="1">
                <a:solidFill>
                  <a:srgbClr val="003300"/>
                </a:solidFill>
              </a:rPr>
              <a:t>S</a:t>
            </a:r>
            <a:r>
              <a:rPr lang="en-US" altLang="zh-CN" baseline="-25000" dirty="0" err="1">
                <a:solidFill>
                  <a:srgbClr val="003300"/>
                </a:solidFill>
              </a:rPr>
              <a:t>m</a:t>
            </a:r>
            <a:r>
              <a:rPr lang="en-US" altLang="zh-CN" dirty="0" err="1">
                <a:solidFill>
                  <a:srgbClr val="003300"/>
                </a:solidFill>
              </a:rPr>
              <a:t>,a</a:t>
            </a:r>
            <a:r>
              <a:rPr lang="en-US" altLang="zh-CN" baseline="-25000" dirty="0" err="1">
                <a:solidFill>
                  <a:srgbClr val="003300"/>
                </a:solidFill>
              </a:rPr>
              <a:t>i</a:t>
            </a:r>
            <a:r>
              <a:rPr lang="en-US" altLang="zh-CN" dirty="0">
                <a:solidFill>
                  <a:srgbClr val="003300"/>
                </a:solidFill>
              </a:rPr>
              <a:t>]) for state </a:t>
            </a:r>
            <a:r>
              <a:rPr lang="en-US" altLang="zh-CN" dirty="0" err="1">
                <a:solidFill>
                  <a:srgbClr val="003300"/>
                </a:solidFill>
              </a:rPr>
              <a:t>S</a:t>
            </a:r>
            <a:r>
              <a:rPr lang="en-US" altLang="zh-CN" baseline="-25000" dirty="0" err="1">
                <a:solidFill>
                  <a:srgbClr val="003300"/>
                </a:solidFill>
              </a:rPr>
              <a:t>m</a:t>
            </a:r>
            <a:r>
              <a:rPr lang="en-US" altLang="zh-CN" baseline="-25000" dirty="0">
                <a:solidFill>
                  <a:srgbClr val="003300"/>
                </a:solidFill>
              </a:rPr>
              <a:t> </a:t>
            </a:r>
            <a:r>
              <a:rPr lang="en-US" altLang="zh-CN" dirty="0">
                <a:solidFill>
                  <a:srgbClr val="003300"/>
                </a:solidFill>
              </a:rPr>
              <a:t>and input a</a:t>
            </a:r>
            <a:r>
              <a:rPr lang="en-US" altLang="zh-CN" baseline="-25000" dirty="0">
                <a:solidFill>
                  <a:srgbClr val="003300"/>
                </a:solidFill>
              </a:rPr>
              <a:t>i </a:t>
            </a:r>
            <a:r>
              <a:rPr lang="en-US" altLang="zh-CN" dirty="0">
                <a:solidFill>
                  <a:srgbClr val="003300"/>
                </a:solidFill>
              </a:rPr>
              <a:t>has four values:</a:t>
            </a:r>
          </a:p>
          <a:p>
            <a:pPr marL="609600" indent="-609600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AutoNum type="arabicParenR"/>
              <a:defRPr/>
            </a:pPr>
            <a:r>
              <a:rPr lang="en-US" altLang="zh-CN" dirty="0">
                <a:solidFill>
                  <a:srgbClr val="FF0000"/>
                </a:solidFill>
              </a:rPr>
              <a:t>Shift(</a:t>
            </a:r>
            <a:r>
              <a:rPr lang="en-US" altLang="zh-CN" dirty="0" err="1">
                <a:solidFill>
                  <a:srgbClr val="FF0000"/>
                </a:solidFill>
              </a:rPr>
              <a:t>s</a:t>
            </a:r>
            <a:r>
              <a:rPr lang="en-US" altLang="zh-CN" baseline="-25000" dirty="0" err="1">
                <a:solidFill>
                  <a:srgbClr val="FF0000"/>
                </a:solidFill>
              </a:rPr>
              <a:t>k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marL="609600" indent="-609600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003300"/>
                </a:solidFill>
              </a:rPr>
              <a:t>Put symbol 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baseline="-25000" dirty="0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003300"/>
                </a:solidFill>
              </a:rPr>
              <a:t> and state </a:t>
            </a:r>
            <a:r>
              <a:rPr lang="en-US" altLang="zh-CN" dirty="0">
                <a:solidFill>
                  <a:srgbClr val="FF0000"/>
                </a:solidFill>
              </a:rPr>
              <a:t>K</a:t>
            </a:r>
            <a:r>
              <a:rPr dirty="0">
                <a:solidFill>
                  <a:srgbClr val="003300"/>
                </a:solidFill>
              </a:rPr>
              <a:t> </a:t>
            </a:r>
            <a:r>
              <a:rPr lang="en-US" altLang="zh-CN" dirty="0">
                <a:solidFill>
                  <a:srgbClr val="003300"/>
                </a:solidFill>
              </a:rPr>
              <a:t>into the stack</a:t>
            </a:r>
          </a:p>
          <a:p>
            <a:pPr marL="609600" indent="-609600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AutoNum type="arabicParenR" startAt="2"/>
              <a:defRPr/>
            </a:pPr>
            <a:r>
              <a:rPr lang="en-US" altLang="zh-CN" dirty="0">
                <a:solidFill>
                  <a:srgbClr val="FF0000"/>
                </a:solidFill>
              </a:rPr>
              <a:t>Reduction(</a:t>
            </a:r>
            <a:r>
              <a:rPr lang="en-US" altLang="zh-CN" dirty="0" err="1">
                <a:solidFill>
                  <a:srgbClr val="FF0000"/>
                </a:solidFill>
              </a:rPr>
              <a:t>r</a:t>
            </a:r>
            <a:r>
              <a:rPr lang="en-US" altLang="zh-CN" baseline="-25000" dirty="0" err="1">
                <a:solidFill>
                  <a:srgbClr val="FF0000"/>
                </a:solidFill>
              </a:rPr>
              <a:t>k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marL="609600" indent="-609600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003300"/>
                </a:solidFill>
              </a:rPr>
              <a:t>Reduce by number </a:t>
            </a:r>
            <a:r>
              <a:rPr lang="en-US" altLang="zh-CN" dirty="0">
                <a:solidFill>
                  <a:srgbClr val="FF0000"/>
                </a:solidFill>
              </a:rPr>
              <a:t>k</a:t>
            </a:r>
            <a:r>
              <a:rPr lang="en-US" altLang="zh-CN" dirty="0">
                <a:solidFill>
                  <a:srgbClr val="003300"/>
                </a:solidFill>
              </a:rPr>
              <a:t> production (</a:t>
            </a:r>
            <a:r>
              <a:rPr lang="en-US" altLang="zh-CN" dirty="0">
                <a:solidFill>
                  <a:srgbClr val="FF0000"/>
                </a:solidFill>
              </a:rPr>
              <a:t>A-&gt;γ</a:t>
            </a:r>
            <a:r>
              <a:rPr lang="en-US" altLang="zh-CN" dirty="0">
                <a:solidFill>
                  <a:srgbClr val="003300"/>
                </a:solidFill>
              </a:rPr>
              <a:t>), the action includes:</a:t>
            </a:r>
          </a:p>
          <a:p>
            <a:pPr marL="990600" lvl="1" indent="-53340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zh-CN" dirty="0">
                <a:solidFill>
                  <a:srgbClr val="003300"/>
                </a:solidFill>
              </a:rPr>
              <a:t>Pop the string </a:t>
            </a:r>
            <a:r>
              <a:rPr lang="en-US" altLang="zh-CN" dirty="0">
                <a:solidFill>
                  <a:srgbClr val="FF0000"/>
                </a:solidFill>
              </a:rPr>
              <a:t>γ</a:t>
            </a:r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rgbClr val="003300"/>
                </a:solidFill>
              </a:rPr>
              <a:t>and all of its corresponding states from the stack. Suppose currently the top of stack is state </a:t>
            </a:r>
            <a:r>
              <a:rPr lang="en-US" altLang="zh-CN" dirty="0">
                <a:solidFill>
                  <a:srgbClr val="FF0000"/>
                </a:solidFill>
              </a:rPr>
              <a:t>Si</a:t>
            </a:r>
          </a:p>
          <a:p>
            <a:pPr marL="990600" lvl="1" indent="-53340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zh-CN" dirty="0">
                <a:solidFill>
                  <a:srgbClr val="003300"/>
                </a:solidFill>
              </a:rPr>
              <a:t>Push 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>
                <a:solidFill>
                  <a:srgbClr val="003300"/>
                </a:solidFill>
              </a:rPr>
              <a:t> onto stack</a:t>
            </a:r>
          </a:p>
          <a:p>
            <a:pPr marL="990600" lvl="1" indent="-53340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zh-CN" dirty="0">
                <a:solidFill>
                  <a:srgbClr val="003300"/>
                </a:solidFill>
              </a:rPr>
              <a:t>Push the state  </a:t>
            </a:r>
            <a:r>
              <a:rPr lang="en-US" altLang="zh-CN" dirty="0" err="1">
                <a:solidFill>
                  <a:srgbClr val="FF0000"/>
                </a:solidFill>
              </a:rPr>
              <a:t>Sj</a:t>
            </a:r>
            <a:r>
              <a:rPr lang="en-US" altLang="zh-CN" dirty="0">
                <a:solidFill>
                  <a:srgbClr val="003300"/>
                </a:solidFill>
              </a:rPr>
              <a:t> =GOTO[</a:t>
            </a:r>
            <a:r>
              <a:rPr lang="en-US" altLang="zh-CN" dirty="0" err="1">
                <a:solidFill>
                  <a:srgbClr val="003300"/>
                </a:solidFill>
              </a:rPr>
              <a:t>Si,A</a:t>
            </a:r>
            <a:r>
              <a:rPr lang="en-US" altLang="zh-CN" dirty="0">
                <a:solidFill>
                  <a:srgbClr val="003300"/>
                </a:solidFill>
              </a:rPr>
              <a:t>] onto stack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R" startAt="3"/>
              <a:defRPr/>
            </a:pPr>
            <a:r>
              <a:rPr lang="en-US" altLang="zh-CN" dirty="0">
                <a:solidFill>
                  <a:srgbClr val="FF0000"/>
                </a:solidFill>
              </a:rPr>
              <a:t>Accept</a:t>
            </a:r>
            <a:r>
              <a:rPr lang="en-US" altLang="zh-CN" dirty="0"/>
              <a:t> 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003300"/>
                </a:solidFill>
              </a:rPr>
              <a:t>Indicate that parsing is completed successfully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R" startAt="4"/>
              <a:defRPr/>
            </a:pPr>
            <a:r>
              <a:rPr lang="en-US" altLang="zh-CN" dirty="0">
                <a:solidFill>
                  <a:srgbClr val="FF0000"/>
                </a:solidFill>
              </a:rPr>
              <a:t>Error (Empty)</a:t>
            </a:r>
            <a:endParaRPr lang="en-US" altLang="zh-CN" dirty="0"/>
          </a:p>
          <a:p>
            <a:pPr marL="609600" indent="-60960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003300"/>
                </a:solidFill>
              </a:rPr>
              <a:t>Indicate that parsing has discovered an error</a:t>
            </a:r>
          </a:p>
        </p:txBody>
      </p:sp>
      <p:sp>
        <p:nvSpPr>
          <p:cNvPr id="18435" name="AutoShape 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305800" y="2286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25400" cap="sq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</a:endParaRPr>
          </a:p>
        </p:txBody>
      </p:sp>
      <p:sp>
        <p:nvSpPr>
          <p:cNvPr id="18436" name="灯片编号占位符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85E9BE-3A4A-4F43-B464-AC8B14C842A3}" type="slidenum">
              <a:rPr lang="zh-CN" alt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t>8</a:t>
            </a:fld>
            <a:endParaRPr lang="zh-CN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76200" y="152400"/>
            <a:ext cx="510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3300"/>
                </a:solidFill>
                <a:latin typeface="Arial" panose="020B0604020202020204" pitchFamily="34" charset="0"/>
              </a:rPr>
              <a:t>Example of LR</a:t>
            </a:r>
            <a:r>
              <a:rPr lang="zh-CN" altLang="en-US" sz="1800" b="1">
                <a:solidFill>
                  <a:srgbClr val="0033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b="1">
                <a:solidFill>
                  <a:srgbClr val="003300"/>
                </a:solidFill>
                <a:latin typeface="Arial" panose="020B0604020202020204" pitchFamily="34" charset="0"/>
              </a:rPr>
              <a:t>Parsing (SLR(1))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76200" y="685800"/>
            <a:ext cx="8839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 dirty="0">
                <a:solidFill>
                  <a:srgbClr val="003300"/>
                </a:solidFill>
                <a:latin typeface="Arial" panose="020B0604020202020204" pitchFamily="34" charset="0"/>
              </a:rPr>
              <a:t>G[S]：(1)S-&gt;</a:t>
            </a:r>
            <a:r>
              <a:rPr lang="en-US" altLang="zh-CN" sz="1800" b="1" dirty="0" err="1">
                <a:solidFill>
                  <a:srgbClr val="003300"/>
                </a:solidFill>
                <a:latin typeface="Arial" panose="020B0604020202020204" pitchFamily="34" charset="0"/>
              </a:rPr>
              <a:t>aAcBe</a:t>
            </a:r>
            <a:r>
              <a:rPr lang="en-US" altLang="zh-CN" sz="1800" b="1">
                <a:solidFill>
                  <a:srgbClr val="003300"/>
                </a:solidFill>
                <a:latin typeface="Arial" panose="020B0604020202020204" pitchFamily="34" charset="0"/>
              </a:rPr>
              <a:t> 	(2)A-&gt;b  	(3)A-&gt;Ab 	(4)B-&gt;d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76200" y="1295400"/>
            <a:ext cx="2667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rgbClr val="003300"/>
                </a:solidFill>
                <a:latin typeface="Arial" panose="020B0604020202020204" pitchFamily="34" charset="0"/>
              </a:rPr>
              <a:t>LR Parsing for string “abbede$”</a:t>
            </a:r>
          </a:p>
        </p:txBody>
      </p:sp>
      <p:graphicFrame>
        <p:nvGraphicFramePr>
          <p:cNvPr id="78853" name="Group 5"/>
          <p:cNvGraphicFramePr>
            <a:graphicFrameLocks noGrp="1"/>
          </p:cNvGraphicFramePr>
          <p:nvPr/>
        </p:nvGraphicFramePr>
        <p:xfrm>
          <a:off x="2667000" y="1295400"/>
          <a:ext cx="6324600" cy="54864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6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34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9888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 gridSpan="6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GOTO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$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8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8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8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3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56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98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0622" name="Rectangle 143"/>
          <p:cNvSpPr>
            <a:spLocks noChangeArrowheads="1"/>
          </p:cNvSpPr>
          <p:nvPr/>
        </p:nvSpPr>
        <p:spPr bwMode="auto">
          <a:xfrm>
            <a:off x="76200" y="2436813"/>
            <a:ext cx="2536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rgbClr val="003300"/>
                </a:solidFill>
                <a:latin typeface="Arial" panose="020B0604020202020204" pitchFamily="34" charset="0"/>
              </a:rPr>
              <a:t>Parsing table is:</a:t>
            </a:r>
            <a:endParaRPr lang="zh-CN" altLang="en-US" sz="1800" b="1">
              <a:solidFill>
                <a:srgbClr val="003300"/>
              </a:solidFill>
              <a:latin typeface="Arial" panose="020B0604020202020204" pitchFamily="34" charset="0"/>
            </a:endParaRPr>
          </a:p>
        </p:txBody>
      </p:sp>
      <p:sp>
        <p:nvSpPr>
          <p:cNvPr id="20623" name="AutoShape 14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52400" y="6019800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chemeClr val="accent1"/>
          </a:solidFill>
          <a:ln w="25400" cap="sq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</a:endParaRPr>
          </a:p>
        </p:txBody>
      </p:sp>
      <p:sp>
        <p:nvSpPr>
          <p:cNvPr id="20624" name="灯片编号占位符 8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FCEFC4-D6E6-42F7-A9BC-0B6B5BE5E4C6}" type="slidenum">
              <a:rPr lang="zh-CN" alt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t>9</a:t>
            </a:fld>
            <a:endParaRPr lang="zh-CN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33255def-1680-48a0-a1ba-4396dddb63a3"/>
  <p:tag name="COMMONDATA" val="eyJoZGlkIjoiMGI4YTY2NzNjYzhhMDBjYjhiZDFjNDRhZjk5ZjcyM2MifQ=="/>
</p:tagLst>
</file>

<file path=ppt/theme/theme1.xml><?xml version="1.0" encoding="utf-8"?>
<a:theme xmlns:a="http://schemas.openxmlformats.org/drawingml/2006/main" name="Compiler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781</Words>
  <Application>Microsoft Office PowerPoint</Application>
  <PresentationFormat>全屏显示(4:3)</PresentationFormat>
  <Paragraphs>282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宋体</vt:lpstr>
      <vt:lpstr>Arial</vt:lpstr>
      <vt:lpstr>Calibri</vt:lpstr>
      <vt:lpstr>Comic Sans MS</vt:lpstr>
      <vt:lpstr>Times New Roman</vt:lpstr>
      <vt:lpstr>Wingdings</vt:lpstr>
      <vt:lpstr>CompilerCourse</vt:lpstr>
      <vt:lpstr>PowerPoint 演示文稿</vt:lpstr>
      <vt:lpstr>Outline</vt:lpstr>
      <vt:lpstr>Overview of LR Parsing Method</vt:lpstr>
      <vt:lpstr>PowerPoint 演示文稿</vt:lpstr>
      <vt:lpstr>Schematic Form of LR parser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Summarization of LR parsing method </vt:lpstr>
    </vt:vector>
  </TitlesOfParts>
  <Company>iprai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Bottom-Up Parsing</dc:title>
  <dc:creator>woody</dc:creator>
  <cp:lastModifiedBy>WYing</cp:lastModifiedBy>
  <cp:revision>452</cp:revision>
  <cp:lastPrinted>2017-11-27T17:30:00Z</cp:lastPrinted>
  <dcterms:created xsi:type="dcterms:W3CDTF">2008-11-04T10:55:00Z</dcterms:created>
  <dcterms:modified xsi:type="dcterms:W3CDTF">2025-04-28T03:02:52Z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D378066273C14DEEBD0469A25D120781</vt:lpwstr>
  </property>
  <property fmtid="{D5CDD505-2E9C-101B-9397-08002B2CF9AE}" pid="3" name="KSOProductBuildVer">
    <vt:lpwstr>2052-11.1.0.12132</vt:lpwstr>
  </property>
</Properties>
</file>