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81" r:id="rId3"/>
    <p:sldId id="258" r:id="rId4"/>
    <p:sldId id="301" r:id="rId5"/>
    <p:sldId id="302" r:id="rId6"/>
    <p:sldId id="303" r:id="rId7"/>
    <p:sldId id="305" r:id="rId8"/>
    <p:sldId id="306" r:id="rId9"/>
    <p:sldId id="307" r:id="rId10"/>
    <p:sldId id="314" r:id="rId11"/>
    <p:sldId id="315" r:id="rId12"/>
    <p:sldId id="311" r:id="rId13"/>
    <p:sldId id="396" r:id="rId14"/>
    <p:sldId id="397" r:id="rId15"/>
    <p:sldId id="398" r:id="rId16"/>
    <p:sldId id="400" r:id="rId17"/>
    <p:sldId id="402" r:id="rId18"/>
    <p:sldId id="375" r:id="rId19"/>
    <p:sldId id="330" r:id="rId20"/>
    <p:sldId id="395" r:id="rId21"/>
    <p:sldId id="377" r:id="rId22"/>
  </p:sldIdLst>
  <p:sldSz cx="9144000" cy="6858000" type="screen4x3"/>
  <p:notesSz cx="6797675" cy="9928225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EEC37C-DAEB-44D0-9748-CF45007F83E8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8F4808-0FDB-490C-B6DC-E09F4DAC8E1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8EC44C-2DBD-4798-A4C9-B5195B7B68BB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8F5D68-29F9-468B-9338-5C7E3799949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FB7D67-3B46-4F73-8B35-2046BC6D5A1D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DD289BDC-3187-4926-B974-B3BFC9E72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2D285-02FB-4CD6-BC27-94D7F667E272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E3CFD32-88B7-4760-98B6-974FC9848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3A338BB-4363-45BB-B685-91AD1E283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87F9A8-2EAF-4ABD-B644-F6205B74CC8F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8F481F-3B74-4D33-AD7F-4E3D0DE4E033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7FDE18-80B5-4EBE-80AB-6BD54794932D}" type="slidenum">
              <a:rPr lang="en-US" altLang="zh-CN" sz="1300" smtClean="0"/>
              <a:t>13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464BA3-A609-4208-9CD7-DFD371936170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F78606-9599-4BFA-933B-DE9E91E93664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FD5780-0D4F-4FA6-BD49-4A6DD87A8B0E}" type="slidenum">
              <a:rPr lang="en-US" altLang="zh-CN" sz="1300" smtClean="0"/>
              <a:t>16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7D082B9-7720-4011-888F-66BAFAB4667B}" type="slidenum">
              <a:rPr lang="en-US" altLang="zh-CN" sz="1300"/>
              <a:t>17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B701A1E-9D64-48AA-A391-1B235963810F}" type="slidenum">
              <a:rPr lang="en-US" altLang="zh-CN" sz="1300" smtClean="0"/>
              <a:t>18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7C277F-E1F4-46F4-9AB4-A7623998B142}" type="slidenum">
              <a:rPr lang="en-US" altLang="zh-CN" sz="1300" smtClean="0"/>
              <a:t>19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97D093-71A7-45D7-A994-C986B26318D5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C710EDB-60D7-48D2-8983-BEA14D2410AF}" type="slidenum">
              <a:rPr lang="en-US" altLang="zh-CN" sz="1300"/>
              <a:t>20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B30CB0-75FC-4102-9FE1-F7907EBB5F20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A5CC54-1FC8-4F98-8569-F72309C29ED1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CECBE9-A975-4E3C-AFAA-E901D7722CE8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1EE402-4D50-4389-910F-0603FAAE9E2F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0B940B-E840-4EF6-9D49-1EA26051393E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54ACC8-DAB1-4A27-978E-8007FF871744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45E59BC3-B051-4772-85FA-FFA1682BD0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DA316-A7AA-48DE-857D-2FDE39397AC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5A5D82B-DCBC-4814-90DD-0C27FA7D8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DD3CACC8-A301-4897-8E5E-A59EAC4AF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0E30F-C2BA-4ADE-AD65-FD06716EBCE5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C78C-4204-46AD-99F4-A7890093DA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2C5B7-C19A-46BE-817D-BE29CD41771E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AF009-7F93-4F82-946F-7631F57152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FB5E1-E6FC-42E3-A08A-3D5088BEE3C9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FA29C-4C54-46E6-B77F-B34F9CD164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EFEC0-E524-4FD5-A4F0-31256A24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4C414-5713-42C8-9C06-62BD08A384D1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A82C1-DCC8-4F2B-81DE-30ABD957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0927E-D2B2-49FC-A156-B60A858E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70325-DD47-44E0-AA01-18FEE2039F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771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6E40D-25A4-4CA4-9E02-4F82FB4B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40DF0-129B-48FF-99FA-8B7713D1866E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5B193-FB1C-4682-8A5E-E3376BD2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9504-58FA-4BF9-8C5E-0190D02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AD1FE-C483-4D5C-8141-57ACBD2243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2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61DAB-B097-4A82-ABE5-99442306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335E-497E-4F8E-ADDF-CEBB1B18FCB1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C02C-A892-4A1F-AE46-9E4B341E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F0399-B6CC-48AD-B4F5-EF473BDB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BDBFC-38B0-46D0-9FF3-F73ED1D60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5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81F4552-7181-415C-897F-5CD9C970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004F-C490-457A-96E3-7A7218480948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410584D-7A0F-4FB4-986A-7492DA5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CAA0C0A-008A-4DF6-9146-F6375510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0C8A0-09C4-4253-A596-7AF191F77D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3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220A325-7BA3-4FD7-B84B-86F94EB4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F9DCF-D2D2-4E03-92AE-F8ACB951BA96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2230985-7507-4595-B54C-66E98B8B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E8CE09C-60CD-4B0B-828B-272E55F0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B9664-6FAC-48FA-BD4F-A3D800B0E9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5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0F0C090-8C9D-451D-9958-EB0FE431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15301-A8F7-4765-A9AE-F98224CC243C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95821AB-0D7F-4224-8112-E42C58E5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80FB473-020F-4383-AF9B-8E685FC0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D34A8C-E221-40D3-A7D3-F08507690A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21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F0DC8F5-54F4-412B-9440-E6718842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6DDE1-723B-4633-9093-B79DF6A3E491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3F715FE-810E-4954-BF88-04BFC798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D98A01B-1BBD-480E-A20D-9160379C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A322D-50C1-4CB8-A876-07AEFC206E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43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B9051E-E7FB-4E6E-B63D-35A0990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624D7-8912-4483-8C0A-D529AD7CB27F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05212C7-52F6-4F66-98E4-74270F01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B7BD98-B84B-4AD5-9290-E92DA4C5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A1F6F0-04A9-4648-A047-DD64BCC8E29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4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BACB7-A240-44FE-8DB8-3307931A21CF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4063B-D86B-4F46-B2E5-2A127606BD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8DB675B-DB91-4EFF-A3C1-730DC8DF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957E-4DC6-4EC1-BE89-B77F96383834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CA8B0E6-A744-4B7F-ADAE-1CE24524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CF187AD-E122-47DB-92FA-D594CEC4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E01F8-C70B-4EE8-8D75-3CF6DCBDDF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44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B411C-F3BA-48B5-BE9B-5CD1952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78B08-AF0E-46AD-8978-67F93F056EE3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A215C-7FFB-4C31-B54D-9D00E488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226B1-6391-4A37-9F20-45B08FFE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7A2DD-022F-4D16-B893-3C12B35C88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67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DA832-8E3F-4374-9706-1EF0DB3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E926E-211D-4E21-BE1A-D400103A01CE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05546-3654-4AE9-B95F-6BAB171A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B1C85-B29B-472D-9CC4-12F6756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7509F-7719-4896-BE77-75F3EE3969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9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2A6AD-9FB0-47E4-9DC6-C096F5741F0B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7449-0C5D-489C-AAE1-F1369AEE57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EDC01-4B71-4CC6-9483-1D2CDC76ACFD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EB4BE-F497-45A4-9E93-198A60B6D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9B79-0A2F-4188-A23E-748D7A93533F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FEE1C-C365-42AC-9DEC-A50DFDB7E0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DEC72-C3D8-4248-AB59-252CB6BE4919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31A06-B898-415D-B173-7A4296EA2A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7954E-07E7-4ED1-8B9B-7600ACE77B23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19725-DAAF-46A7-9954-E07B31BC07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E6A9B-EFE6-46C2-ABA9-BFEEAED1C1F8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5AFC-3B9F-4233-AC24-E9D0772D1C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B00F-AD26-40A6-9D3C-EFEDA3597849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4091-00DB-4E0A-8676-05DD8F4815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208FF2-F12E-4B62-A65A-3479A00D829D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5F7F721-515B-4C65-A515-949BF73A35B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706F4E3-14AF-401D-BCB8-BFB4AD89C3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2745E5D-677D-4A24-A892-0B5DD6E76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37C1-F73B-4249-9B2A-45BF8CF62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2D1FFF-D0C9-43E8-B95C-C686C6FBC1A7}" type="datetime1">
              <a:rPr lang="zh-CN" altLang="en-US"/>
              <a:pPr>
                <a:defRPr/>
              </a:pPr>
              <a:t>2025/04/28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DB6D2-B251-4F9D-ADC8-446D90475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4C83A-CB30-480A-AB61-88D31B1B8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2548E3B-B609-476B-8CD6-F5AA63FF8DF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397000" y="2046288"/>
            <a:ext cx="660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0075"/>
              </a:lnSpc>
              <a:spcBef>
                <a:spcPct val="0"/>
              </a:spcBef>
              <a:buFontTx/>
              <a:buNone/>
            </a:pP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83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</a:p>
        </p:txBody>
      </p:sp>
      <p:sp>
        <p:nvSpPr>
          <p:cNvPr id="410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4970E-A4E2-4ADF-B02D-4BC32E3F846B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4FED747E-4AA3-4A37-8340-45B207D74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52400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The DFA of sets of items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5299" name="Group 55">
            <a:extLst>
              <a:ext uri="{FF2B5EF4-FFF2-40B4-BE49-F238E27FC236}">
                <a16:creationId xmlns:a16="http://schemas.microsoft.com/office/drawing/2014/main" id="{5D50BE9B-D571-46A1-A676-1FFCBEAB6B9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57200"/>
            <a:ext cx="8991600" cy="6248400"/>
            <a:chOff x="48" y="288"/>
            <a:chExt cx="5664" cy="3936"/>
          </a:xfrm>
        </p:grpSpPr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444783D4-A613-4B02-A363-5D5AE0AB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984"/>
              <a:ext cx="14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5302" name="Text Box 6">
              <a:extLst>
                <a:ext uri="{FF2B5EF4-FFF2-40B4-BE49-F238E27FC236}">
                  <a16:creationId xmlns:a16="http://schemas.microsoft.com/office/drawing/2014/main" id="{89FD32E6-A8F0-4D63-8AED-DE91E9866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812E9202-5EB7-4A5C-BAEA-EA234217D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719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5304" name="Rectangle 8">
              <a:extLst>
                <a:ext uri="{FF2B5EF4-FFF2-40B4-BE49-F238E27FC236}">
                  <a16:creationId xmlns:a16="http://schemas.microsoft.com/office/drawing/2014/main" id="{2BFD76B0-DB92-4FFE-A29F-6BBE022E9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1969"/>
              <a:ext cx="1068" cy="719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：S’→·E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　　 E→·aA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　　 E→·bB</a:t>
              </a:r>
            </a:p>
          </p:txBody>
        </p:sp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00DAD49D-8900-40E8-8FEB-68C34E22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551"/>
              <a:ext cx="1068" cy="649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：A→c·A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A→·cA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A→·d</a:t>
              </a:r>
            </a:p>
          </p:txBody>
        </p:sp>
        <p:sp>
          <p:nvSpPr>
            <p:cNvPr id="55306" name="Rectangle 10">
              <a:extLst>
                <a:ext uri="{FF2B5EF4-FFF2-40B4-BE49-F238E27FC236}">
                  <a16:creationId xmlns:a16="http://schemas.microsoft.com/office/drawing/2014/main" id="{51792A75-0EC1-4897-9313-83AF9ABF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302"/>
              <a:ext cx="1068" cy="6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：E→a·A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A→·cA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A→·d</a:t>
              </a:r>
            </a:p>
          </p:txBody>
        </p:sp>
        <p:sp>
          <p:nvSpPr>
            <p:cNvPr id="55307" name="Rectangle 11">
              <a:extLst>
                <a:ext uri="{FF2B5EF4-FFF2-40B4-BE49-F238E27FC236}">
                  <a16:creationId xmlns:a16="http://schemas.microsoft.com/office/drawing/2014/main" id="{50293490-6839-4859-B79C-D02FCA485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2448"/>
              <a:ext cx="1068" cy="72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：E→b·B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B→·cB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B→·d</a:t>
              </a:r>
            </a:p>
          </p:txBody>
        </p:sp>
        <p:sp>
          <p:nvSpPr>
            <p:cNvPr id="55308" name="Rectangle 12">
              <a:extLst>
                <a:ext uri="{FF2B5EF4-FFF2-40B4-BE49-F238E27FC236}">
                  <a16:creationId xmlns:a16="http://schemas.microsoft.com/office/drawing/2014/main" id="{E1B049DE-9DA7-481F-8C01-EC820D0B0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3312"/>
              <a:ext cx="1068" cy="72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：B→c·B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B→·cB</a:t>
              </a: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       B→·d</a:t>
              </a:r>
            </a:p>
          </p:txBody>
        </p:sp>
        <p:sp>
          <p:nvSpPr>
            <p:cNvPr id="55309" name="Rectangle 13">
              <a:extLst>
                <a:ext uri="{FF2B5EF4-FFF2-40B4-BE49-F238E27FC236}">
                  <a16:creationId xmlns:a16="http://schemas.microsoft.com/office/drawing/2014/main" id="{0B8DCAC7-918C-4A41-85F0-0F3D8313F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2053"/>
              <a:ext cx="1068" cy="25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：S’ →E·</a:t>
              </a:r>
            </a:p>
          </p:txBody>
        </p:sp>
        <p:sp>
          <p:nvSpPr>
            <p:cNvPr id="55310" name="Rectangle 14">
              <a:extLst>
                <a:ext uri="{FF2B5EF4-FFF2-40B4-BE49-F238E27FC236}">
                  <a16:creationId xmlns:a16="http://schemas.microsoft.com/office/drawing/2014/main" id="{B64E5155-F072-4B09-AB11-726DC636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467"/>
              <a:ext cx="1201" cy="25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8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：A →cA·</a:t>
              </a:r>
            </a:p>
          </p:txBody>
        </p:sp>
        <p:sp>
          <p:nvSpPr>
            <p:cNvPr id="55311" name="Rectangle 15">
              <a:extLst>
                <a:ext uri="{FF2B5EF4-FFF2-40B4-BE49-F238E27FC236}">
                  <a16:creationId xmlns:a16="http://schemas.microsoft.com/office/drawing/2014/main" id="{0FA7DBBE-490D-4468-B8A2-C96C2DC42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885"/>
              <a:ext cx="1068" cy="25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：A →d·</a:t>
              </a:r>
            </a:p>
          </p:txBody>
        </p:sp>
        <p:sp>
          <p:nvSpPr>
            <p:cNvPr id="55312" name="Rectangle 16">
              <a:extLst>
                <a:ext uri="{FF2B5EF4-FFF2-40B4-BE49-F238E27FC236}">
                  <a16:creationId xmlns:a16="http://schemas.microsoft.com/office/drawing/2014/main" id="{C8B69344-65A6-408D-96DE-6F96DA3F4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469"/>
              <a:ext cx="1249" cy="25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：E →aA·</a:t>
              </a:r>
            </a:p>
          </p:txBody>
        </p:sp>
        <p:sp>
          <p:nvSpPr>
            <p:cNvPr id="55313" name="Rectangle 17">
              <a:extLst>
                <a:ext uri="{FF2B5EF4-FFF2-40B4-BE49-F238E27FC236}">
                  <a16:creationId xmlns:a16="http://schemas.microsoft.com/office/drawing/2014/main" id="{C6357BFD-2746-465B-8A71-748E37E13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2553"/>
              <a:ext cx="1260" cy="25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：E →bB·</a:t>
              </a:r>
            </a:p>
          </p:txBody>
        </p:sp>
        <p:sp>
          <p:nvSpPr>
            <p:cNvPr id="55314" name="Rectangle 18">
              <a:extLst>
                <a:ext uri="{FF2B5EF4-FFF2-40B4-BE49-F238E27FC236}">
                  <a16:creationId xmlns:a16="http://schemas.microsoft.com/office/drawing/2014/main" id="{E64CCFFF-E311-4F73-8B0E-BB7162F3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3221"/>
              <a:ext cx="1068" cy="250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11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：B →d·</a:t>
              </a:r>
            </a:p>
          </p:txBody>
        </p:sp>
        <p:sp>
          <p:nvSpPr>
            <p:cNvPr id="55315" name="Rectangle 19">
              <a:extLst>
                <a:ext uri="{FF2B5EF4-FFF2-40B4-BE49-F238E27FC236}">
                  <a16:creationId xmlns:a16="http://schemas.microsoft.com/office/drawing/2014/main" id="{9843584F-7795-4C25-8C23-5A9494DE7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3554"/>
              <a:ext cx="1260" cy="25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1200" cap="none" spc="0" normalizeH="0" baseline="-2500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：B →cB·</a:t>
              </a:r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A1706834-3BB8-4BC9-91F8-3E1E2D56B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6" y="2136"/>
              <a:ext cx="106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17" name="Line 21">
              <a:extLst>
                <a:ext uri="{FF2B5EF4-FFF2-40B4-BE49-F238E27FC236}">
                  <a16:creationId xmlns:a16="http://schemas.microsoft.com/office/drawing/2014/main" id="{BB9440DD-318E-41FC-B6A0-B7D8EFC61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" y="1635"/>
              <a:ext cx="0" cy="33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18" name="Line 22">
              <a:extLst>
                <a:ext uri="{FF2B5EF4-FFF2-40B4-BE49-F238E27FC236}">
                  <a16:creationId xmlns:a16="http://schemas.microsoft.com/office/drawing/2014/main" id="{CD1F151D-7D7B-4267-AB98-898FC0629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635"/>
              <a:ext cx="173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19" name="Line 23">
              <a:extLst>
                <a:ext uri="{FF2B5EF4-FFF2-40B4-BE49-F238E27FC236}">
                  <a16:creationId xmlns:a16="http://schemas.microsoft.com/office/drawing/2014/main" id="{35B38BA9-0E5E-400C-857C-245DC8310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3" y="1469"/>
              <a:ext cx="40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0" name="Line 24">
              <a:extLst>
                <a:ext uri="{FF2B5EF4-FFF2-40B4-BE49-F238E27FC236}">
                  <a16:creationId xmlns:a16="http://schemas.microsoft.com/office/drawing/2014/main" id="{D955F7D6-5887-4CB1-BC43-498A86227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3" y="801"/>
              <a:ext cx="0" cy="66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1" name="Line 25">
              <a:extLst>
                <a:ext uri="{FF2B5EF4-FFF2-40B4-BE49-F238E27FC236}">
                  <a16:creationId xmlns:a16="http://schemas.microsoft.com/office/drawing/2014/main" id="{2D41D862-38EF-4C72-8347-E0B98CB4A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801"/>
              <a:ext cx="40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2" name="Line 26">
              <a:extLst>
                <a:ext uri="{FF2B5EF4-FFF2-40B4-BE49-F238E27FC236}">
                  <a16:creationId xmlns:a16="http://schemas.microsoft.com/office/drawing/2014/main" id="{DBCF2C07-19FC-41A9-B729-FEA168A0F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634"/>
              <a:ext cx="66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3" name="Line 27">
              <a:extLst>
                <a:ext uri="{FF2B5EF4-FFF2-40B4-BE49-F238E27FC236}">
                  <a16:creationId xmlns:a16="http://schemas.microsoft.com/office/drawing/2014/main" id="{F685D626-E48C-4A09-9D8A-8DD3675DD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968"/>
              <a:ext cx="66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4" name="Line 28">
              <a:extLst>
                <a:ext uri="{FF2B5EF4-FFF2-40B4-BE49-F238E27FC236}">
                  <a16:creationId xmlns:a16="http://schemas.microsoft.com/office/drawing/2014/main" id="{0E2E1270-06CF-429F-9894-6A9B15434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635"/>
              <a:ext cx="66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5" name="Line 29">
              <a:extLst>
                <a:ext uri="{FF2B5EF4-FFF2-40B4-BE49-F238E27FC236}">
                  <a16:creationId xmlns:a16="http://schemas.microsoft.com/office/drawing/2014/main" id="{5C04F1C4-5E04-4C0D-ABB5-496C63AB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2" y="1051"/>
              <a:ext cx="667" cy="41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6" name="Line 30">
              <a:extLst>
                <a:ext uri="{FF2B5EF4-FFF2-40B4-BE49-F238E27FC236}">
                  <a16:creationId xmlns:a16="http://schemas.microsoft.com/office/drawing/2014/main" id="{8CC239C8-44F5-4B22-B40E-01AFBDDB6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2803"/>
              <a:ext cx="173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7" name="Line 31">
              <a:extLst>
                <a:ext uri="{FF2B5EF4-FFF2-40B4-BE49-F238E27FC236}">
                  <a16:creationId xmlns:a16="http://schemas.microsoft.com/office/drawing/2014/main" id="{BEBB85F6-998A-461B-8931-AC4EE22E2E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9" y="2688"/>
              <a:ext cx="15" cy="11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8" name="Line 32">
              <a:extLst>
                <a:ext uri="{FF2B5EF4-FFF2-40B4-BE49-F238E27FC236}">
                  <a16:creationId xmlns:a16="http://schemas.microsoft.com/office/drawing/2014/main" id="{9E92DB7E-B8C9-4D44-B7E5-3919C436E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637"/>
              <a:ext cx="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29" name="Line 33">
              <a:extLst>
                <a:ext uri="{FF2B5EF4-FFF2-40B4-BE49-F238E27FC236}">
                  <a16:creationId xmlns:a16="http://schemas.microsoft.com/office/drawing/2014/main" id="{ADBA0D8A-9742-4D27-B0B5-67AD0D4AA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3" y="2970"/>
              <a:ext cx="40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0" name="Line 34">
              <a:extLst>
                <a:ext uri="{FF2B5EF4-FFF2-40B4-BE49-F238E27FC236}">
                  <a16:creationId xmlns:a16="http://schemas.microsoft.com/office/drawing/2014/main" id="{5961BBA9-9CB6-4647-B113-CA2F38D58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2970"/>
              <a:ext cx="0" cy="58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1" name="Line 35">
              <a:extLst>
                <a:ext uri="{FF2B5EF4-FFF2-40B4-BE49-F238E27FC236}">
                  <a16:creationId xmlns:a16="http://schemas.microsoft.com/office/drawing/2014/main" id="{C9443BB1-D919-4B9B-9009-7B951E9DB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3554"/>
              <a:ext cx="40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2" name="Line 36">
              <a:extLst>
                <a:ext uri="{FF2B5EF4-FFF2-40B4-BE49-F238E27FC236}">
                  <a16:creationId xmlns:a16="http://schemas.microsoft.com/office/drawing/2014/main" id="{CF50E0E7-B53F-4B6B-976A-B27F65FC0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2887"/>
              <a:ext cx="800" cy="4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3" name="Line 37">
              <a:extLst>
                <a:ext uri="{FF2B5EF4-FFF2-40B4-BE49-F238E27FC236}">
                  <a16:creationId xmlns:a16="http://schemas.microsoft.com/office/drawing/2014/main" id="{4C2B924B-6B7A-494A-96B0-38B7C5159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3387"/>
              <a:ext cx="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4" name="Line 38">
              <a:extLst>
                <a:ext uri="{FF2B5EF4-FFF2-40B4-BE49-F238E27FC236}">
                  <a16:creationId xmlns:a16="http://schemas.microsoft.com/office/drawing/2014/main" id="{F63FF9E6-28B9-4A1F-8C87-7A294ABD1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3638"/>
              <a:ext cx="8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5" name="AutoShape 39">
              <a:extLst>
                <a:ext uri="{FF2B5EF4-FFF2-40B4-BE49-F238E27FC236}">
                  <a16:creationId xmlns:a16="http://schemas.microsoft.com/office/drawing/2014/main" id="{6A5342CB-646A-470D-8751-A746B924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136"/>
              <a:ext cx="400" cy="167"/>
            </a:xfrm>
            <a:prstGeom prst="rightArrow">
              <a:avLst>
                <a:gd name="adj1" fmla="val 50000"/>
                <a:gd name="adj2" fmla="val 5988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36" name="Text Box 40">
              <a:extLst>
                <a:ext uri="{FF2B5EF4-FFF2-40B4-BE49-F238E27FC236}">
                  <a16:creationId xmlns:a16="http://schemas.microsoft.com/office/drawing/2014/main" id="{F0E9E158-4DD1-4497-8EB6-B0B15A000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872"/>
              <a:ext cx="1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55337" name="Text Box 41">
              <a:extLst>
                <a:ext uri="{FF2B5EF4-FFF2-40B4-BE49-F238E27FC236}">
                  <a16:creationId xmlns:a16="http://schemas.microsoft.com/office/drawing/2014/main" id="{22CC901C-D8BB-4794-9E2B-00810D429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3137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5338" name="Text Box 42">
              <a:extLst>
                <a:ext uri="{FF2B5EF4-FFF2-40B4-BE49-F238E27FC236}">
                  <a16:creationId xmlns:a16="http://schemas.microsoft.com/office/drawing/2014/main" id="{CEE6A97A-270A-45A1-BCDA-C38650BE5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1051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5339" name="Text Box 43">
              <a:extLst>
                <a:ext uri="{FF2B5EF4-FFF2-40B4-BE49-F238E27FC236}">
                  <a16:creationId xmlns:a16="http://schemas.microsoft.com/office/drawing/2014/main" id="{FE3A27A4-5ECE-4B74-9A81-B81DED89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3673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5340" name="Text Box 44">
              <a:extLst>
                <a:ext uri="{FF2B5EF4-FFF2-40B4-BE49-F238E27FC236}">
                  <a16:creationId xmlns:a16="http://schemas.microsoft.com/office/drawing/2014/main" id="{C4BF43D8-5929-4ED6-9016-13BA563CB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3120"/>
              <a:ext cx="13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5341" name="Text Box 45">
              <a:extLst>
                <a:ext uri="{FF2B5EF4-FFF2-40B4-BE49-F238E27FC236}">
                  <a16:creationId xmlns:a16="http://schemas.microsoft.com/office/drawing/2014/main" id="{E31650A1-756A-43CA-A926-ACEE85C17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2887"/>
              <a:ext cx="1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5342" name="Text Box 46">
              <a:extLst>
                <a:ext uri="{FF2B5EF4-FFF2-40B4-BE49-F238E27FC236}">
                  <a16:creationId xmlns:a16="http://schemas.microsoft.com/office/drawing/2014/main" id="{DE4C8E72-EAF7-4DA1-81FD-A0B5BD8EF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2352"/>
              <a:ext cx="13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5343" name="Text Box 47">
              <a:extLst>
                <a:ext uri="{FF2B5EF4-FFF2-40B4-BE49-F238E27FC236}">
                  <a16:creationId xmlns:a16="http://schemas.microsoft.com/office/drawing/2014/main" id="{E870A9C7-568F-42FC-A2EA-60FE73BC8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" y="1392"/>
              <a:ext cx="13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5344" name="Text Box 48">
              <a:extLst>
                <a:ext uri="{FF2B5EF4-FFF2-40B4-BE49-F238E27FC236}">
                  <a16:creationId xmlns:a16="http://schemas.microsoft.com/office/drawing/2014/main" id="{821BB212-F5BF-48AD-80D1-A059E226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1135"/>
              <a:ext cx="1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5345" name="Text Box 49">
              <a:extLst>
                <a:ext uri="{FF2B5EF4-FFF2-40B4-BE49-F238E27FC236}">
                  <a16:creationId xmlns:a16="http://schemas.microsoft.com/office/drawing/2014/main" id="{17C72731-6439-492A-B2D3-59D935E54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720"/>
              <a:ext cx="1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5346" name="Text Box 50">
              <a:extLst>
                <a:ext uri="{FF2B5EF4-FFF2-40B4-BE49-F238E27FC236}">
                  <a16:creationId xmlns:a16="http://schemas.microsoft.com/office/drawing/2014/main" id="{275A8816-98DA-471C-A49B-93774F3C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84"/>
              <a:ext cx="1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5347" name="AutoShape 51">
              <a:extLst>
                <a:ext uri="{FF2B5EF4-FFF2-40B4-BE49-F238E27FC236}">
                  <a16:creationId xmlns:a16="http://schemas.microsoft.com/office/drawing/2014/main" id="{483FA0B5-708C-4862-B917-ED0F7382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4080"/>
              <a:ext cx="401" cy="144"/>
            </a:xfrm>
            <a:prstGeom prst="curvedUpArrow">
              <a:avLst>
                <a:gd name="adj1" fmla="val 1650"/>
                <a:gd name="adj2" fmla="val 101694"/>
                <a:gd name="adj3" fmla="val 33333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8" name="AutoShape 52">
              <a:extLst>
                <a:ext uri="{FF2B5EF4-FFF2-40B4-BE49-F238E27FC236}">
                  <a16:creationId xmlns:a16="http://schemas.microsoft.com/office/drawing/2014/main" id="{0830ED94-6639-4DC0-9872-7BD36550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384"/>
              <a:ext cx="351" cy="117"/>
            </a:xfrm>
            <a:prstGeom prst="curvedDownArrow">
              <a:avLst>
                <a:gd name="adj1" fmla="val 1778"/>
                <a:gd name="adj2" fmla="val 105028"/>
                <a:gd name="adj3" fmla="val 26028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49" name="Text Box 53">
              <a:extLst>
                <a:ext uri="{FF2B5EF4-FFF2-40B4-BE49-F238E27FC236}">
                  <a16:creationId xmlns:a16="http://schemas.microsoft.com/office/drawing/2014/main" id="{12B772C3-4591-499C-9C19-512216CBB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54" name="灯片编号占位符 53">
            <a:extLst>
              <a:ext uri="{FF2B5EF4-FFF2-40B4-BE49-F238E27FC236}">
                <a16:creationId xmlns:a16="http://schemas.microsoft.com/office/drawing/2014/main" id="{8549FFB5-D05E-47FC-B547-B5544567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9934C-F3F0-42C9-A8E1-DEBB7F0DF8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Construct DFA of Sets of Items Directly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FF"/>
                </a:solidFill>
              </a:rPr>
              <a:t>Augmented grammar</a:t>
            </a: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3300"/>
                </a:solidFill>
              </a:rPr>
              <a:t>Before constructing DFA, first augment the grammar by a single production </a:t>
            </a:r>
            <a:r>
              <a:rPr lang="en-US" altLang="zh-CN" dirty="0"/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-&gt;S</a:t>
            </a:r>
            <a:r>
              <a:rPr lang="en-US" altLang="zh-CN" dirty="0">
                <a:solidFill>
                  <a:srgbClr val="003300"/>
                </a:solidFill>
              </a:rPr>
              <a:t>, where S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003300"/>
                </a:solidFill>
              </a:rPr>
              <a:t> is a new non-terminal, it becomes the start symbol of the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Augmented grammar</a:t>
            </a:r>
            <a:endParaRPr lang="en-US" altLang="zh-CN" dirty="0">
              <a:solidFill>
                <a:srgbClr val="0033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</a:rPr>
              <a:t>-&gt;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FF0000"/>
                </a:solidFill>
              </a:rPr>
              <a:t>S </a:t>
            </a:r>
            <a:r>
              <a:rPr lang="en-US" altLang="zh-CN" dirty="0">
                <a:solidFill>
                  <a:srgbClr val="003300"/>
                </a:solidFill>
              </a:rPr>
              <a:t>becomes the first item in the start state of the DFA</a:t>
            </a:r>
          </a:p>
        </p:txBody>
      </p:sp>
      <p:sp>
        <p:nvSpPr>
          <p:cNvPr id="2048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C0D74-40DC-4FE7-957B-8DD3B2FBF48D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矩形 1"/>
          <p:cNvSpPr>
            <a:spLocks noChangeArrowheads="1"/>
          </p:cNvSpPr>
          <p:nvPr/>
        </p:nvSpPr>
        <p:spPr bwMode="auto">
          <a:xfrm>
            <a:off x="900113" y="4581525"/>
            <a:ext cx="7272337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Example G[E]:			E-&gt;aA | bB					A-&gt;cA|d	B-&gt;cB | d </a:t>
            </a:r>
          </a:p>
        </p:txBody>
      </p:sp>
      <p:sp>
        <p:nvSpPr>
          <p:cNvPr id="20486" name="矩形 5"/>
          <p:cNvSpPr>
            <a:spLocks noChangeArrowheads="1"/>
          </p:cNvSpPr>
          <p:nvPr/>
        </p:nvSpPr>
        <p:spPr bwMode="auto">
          <a:xfrm>
            <a:off x="107950" y="5589588"/>
            <a:ext cx="90360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Augmented grammar G’[S’]: </a:t>
            </a:r>
            <a:r>
              <a:rPr lang="en-US" altLang="zh-CN">
                <a:solidFill>
                  <a:srgbClr val="FF0000"/>
                </a:solidFill>
              </a:rPr>
              <a:t>S’-&gt;E</a:t>
            </a:r>
            <a:r>
              <a:rPr lang="en-US" altLang="zh-CN">
                <a:solidFill>
                  <a:srgbClr val="0000FF"/>
                </a:solidFill>
              </a:rPr>
              <a:t>	  E-&gt;aA | bB					A-&gt;cA|d	B-&gt;cB | 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CN" sz="3200"/>
              <a:t>Construct DFA of Sets of Items Directly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052513"/>
            <a:ext cx="8578850" cy="507365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00"/>
                </a:solidFill>
              </a:rPr>
              <a:t>Each state of DFA is a set of LR(0) items</a:t>
            </a:r>
          </a:p>
          <a:p>
            <a:pPr lvl="1" algn="just" eaLnBrk="1" hangingPunct="1"/>
            <a:r>
              <a:rPr lang="en-US" altLang="zh-CN" dirty="0">
                <a:solidFill>
                  <a:srgbClr val="003300"/>
                </a:solidFill>
              </a:rPr>
              <a:t>How to construct a state?----</a:t>
            </a:r>
            <a:r>
              <a:rPr lang="en-US" altLang="zh-CN" dirty="0">
                <a:solidFill>
                  <a:srgbClr val="FF0000"/>
                </a:solidFill>
              </a:rPr>
              <a:t>closure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operation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3300"/>
                </a:solidFill>
              </a:rPr>
              <a:t>A transition on symbol X from state </a:t>
            </a:r>
            <a:r>
              <a:rPr lang="en-US" altLang="zh-CN" dirty="0" err="1">
                <a:solidFill>
                  <a:srgbClr val="0033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 to state j</a:t>
            </a:r>
          </a:p>
          <a:p>
            <a:pPr lvl="1" eaLnBrk="1" hangingPunct="1"/>
            <a:r>
              <a:rPr lang="en-US" altLang="zh-CN" dirty="0">
                <a:solidFill>
                  <a:srgbClr val="003300"/>
                </a:solidFill>
              </a:rPr>
              <a:t>If X is a token, this transition corresponds to a </a:t>
            </a:r>
            <a:r>
              <a:rPr lang="en-US" altLang="zh-CN" dirty="0">
                <a:solidFill>
                  <a:srgbClr val="0000FF"/>
                </a:solidFill>
              </a:rPr>
              <a:t>shift </a:t>
            </a:r>
            <a:r>
              <a:rPr lang="en-US" altLang="zh-CN" dirty="0">
                <a:solidFill>
                  <a:srgbClr val="003300"/>
                </a:solidFill>
              </a:rPr>
              <a:t>of X from the input to the top of the stack during a parse</a:t>
            </a:r>
          </a:p>
          <a:p>
            <a:pPr lvl="1" algn="just" eaLnBrk="1" hangingPunct="1"/>
            <a:r>
              <a:rPr lang="en-US" altLang="zh-CN" sz="2000" b="1" dirty="0">
                <a:solidFill>
                  <a:srgbClr val="003300"/>
                </a:solidFill>
              </a:rPr>
              <a:t>If </a:t>
            </a:r>
            <a:r>
              <a:rPr lang="en-US" altLang="zh-CN" sz="2000" b="1" dirty="0"/>
              <a:t>X</a:t>
            </a:r>
            <a:r>
              <a:rPr lang="en-US" altLang="zh-CN" sz="2000" b="1" dirty="0">
                <a:solidFill>
                  <a:srgbClr val="003300"/>
                </a:solidFill>
              </a:rPr>
              <a:t>∈V</a:t>
            </a:r>
            <a:r>
              <a:rPr lang="en-US" altLang="zh-CN" sz="2000" b="1" baseline="-30000" dirty="0">
                <a:solidFill>
                  <a:srgbClr val="003300"/>
                </a:solidFill>
              </a:rPr>
              <a:t>N</a:t>
            </a:r>
            <a:r>
              <a:rPr lang="en-US" altLang="zh-CN" dirty="0">
                <a:solidFill>
                  <a:srgbClr val="003300"/>
                </a:solidFill>
              </a:rPr>
              <a:t>, this transition corresponds to the pushing of X onto the stack. It can only occur during a </a:t>
            </a:r>
            <a:r>
              <a:rPr lang="en-US" altLang="zh-CN" dirty="0">
                <a:solidFill>
                  <a:srgbClr val="0000FF"/>
                </a:solidFill>
              </a:rPr>
              <a:t>reduction </a:t>
            </a:r>
            <a:r>
              <a:rPr lang="en-US" altLang="zh-CN" dirty="0">
                <a:solidFill>
                  <a:srgbClr val="003300"/>
                </a:solidFill>
              </a:rPr>
              <a:t>by a production </a:t>
            </a:r>
            <a:r>
              <a:rPr lang="en-US" altLang="zh-CN" dirty="0" err="1">
                <a:solidFill>
                  <a:srgbClr val="003300"/>
                </a:solidFill>
              </a:rPr>
              <a:t>X→r</a:t>
            </a:r>
            <a:endParaRPr lang="en-US" altLang="zh-CN" dirty="0">
              <a:solidFill>
                <a:srgbClr val="003300"/>
              </a:solidFill>
            </a:endParaRPr>
          </a:p>
          <a:p>
            <a:pPr lvl="1" algn="just" eaLnBrk="1" hangingPunct="1"/>
            <a:r>
              <a:rPr lang="en-US" altLang="zh-CN" dirty="0">
                <a:solidFill>
                  <a:srgbClr val="003300"/>
                </a:solidFill>
              </a:rPr>
              <a:t>How to construct transition form one state to another?----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operation</a:t>
            </a:r>
            <a:endParaRPr lang="en-US" altLang="zh-CN" dirty="0"/>
          </a:p>
        </p:txBody>
      </p:sp>
      <p:sp>
        <p:nvSpPr>
          <p:cNvPr id="2253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63F4F-565B-4E65-8122-E027D03D6D5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22533" name="Group 8"/>
          <p:cNvGrpSpPr/>
          <p:nvPr/>
        </p:nvGrpSpPr>
        <p:grpSpPr bwMode="auto">
          <a:xfrm>
            <a:off x="1676400" y="5589588"/>
            <a:ext cx="5537200" cy="990600"/>
            <a:chOff x="1200" y="2496"/>
            <a:chExt cx="3488" cy="624"/>
          </a:xfrm>
        </p:grpSpPr>
        <p:sp>
          <p:nvSpPr>
            <p:cNvPr id="22534" name="Oval 4"/>
            <p:cNvSpPr>
              <a:spLocks noChangeArrowheads="1"/>
            </p:cNvSpPr>
            <p:nvPr/>
          </p:nvSpPr>
          <p:spPr bwMode="auto">
            <a:xfrm>
              <a:off x="1200" y="2640"/>
              <a:ext cx="1344" cy="48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A→α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Xβ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5" name="Oval 5"/>
            <p:cNvSpPr>
              <a:spLocks noChangeArrowheads="1"/>
            </p:cNvSpPr>
            <p:nvPr/>
          </p:nvSpPr>
          <p:spPr bwMode="auto">
            <a:xfrm>
              <a:off x="3344" y="2640"/>
              <a:ext cx="1344" cy="480"/>
            </a:xfrm>
            <a:prstGeom prst="ellipse">
              <a:avLst/>
            </a:prstGeom>
            <a:solidFill>
              <a:schemeClr val="accent1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A→αX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•</a:t>
              </a: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β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…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>
              <a:off x="2543" y="2879"/>
              <a:ext cx="76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2688" y="2496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rgbClr val="0033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</p:grp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ea typeface="宋体" panose="02010600030101010101" pitchFamily="2" charset="-122"/>
              </a:rPr>
              <a:t>1) </a:t>
            </a:r>
            <a:r>
              <a:rPr lang="en-US" altLang="zh-CN"/>
              <a:t>The Closure Operation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85225" cy="4525963"/>
          </a:xfrm>
        </p:spPr>
        <p:txBody>
          <a:bodyPr rtlCol="0">
            <a:normAutofit fontScale="92500"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3300"/>
                </a:solidFill>
              </a:rPr>
              <a:t>If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 is a set of LR(0) items, then </a:t>
            </a:r>
            <a:r>
              <a:rPr lang="en-US" altLang="zh-CN" dirty="0">
                <a:solidFill>
                  <a:srgbClr val="FF0000"/>
                </a:solidFill>
              </a:rPr>
              <a:t>closure(I)</a:t>
            </a:r>
            <a:r>
              <a:rPr lang="en-US" altLang="zh-CN" dirty="0">
                <a:solidFill>
                  <a:srgbClr val="003300"/>
                </a:solidFill>
              </a:rPr>
              <a:t> is the set of items constructed from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 by </a:t>
            </a:r>
            <a:r>
              <a:rPr lang="en-US" altLang="zh-CN" dirty="0">
                <a:solidFill>
                  <a:srgbClr val="FF0000"/>
                </a:solidFill>
              </a:rPr>
              <a:t>the following rules</a:t>
            </a:r>
            <a:r>
              <a:rPr lang="en-US" altLang="zh-CN" dirty="0">
                <a:solidFill>
                  <a:srgbClr val="003300"/>
                </a:solidFill>
              </a:rPr>
              <a:t>: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lphaLcParenR"/>
              <a:defRPr/>
            </a:pPr>
            <a:r>
              <a:rPr lang="en-US" altLang="zh-CN" dirty="0">
                <a:solidFill>
                  <a:srgbClr val="003300"/>
                </a:solidFill>
              </a:rPr>
              <a:t>Initially, closure(I) = I;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lphaLcParenR"/>
              <a:defRPr/>
            </a:pPr>
            <a:r>
              <a:rPr lang="en-US" altLang="zh-CN" dirty="0">
                <a:solidFill>
                  <a:srgbClr val="003300"/>
                </a:solidFill>
              </a:rPr>
              <a:t>If </a:t>
            </a:r>
            <a:r>
              <a:rPr lang="en-US" altLang="zh-CN" dirty="0"/>
              <a:t>A-&gt;α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/>
              </a:rPr>
              <a:t>•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β </a:t>
            </a:r>
            <a:r>
              <a:rPr lang="en-US" altLang="zh-CN" dirty="0">
                <a:solidFill>
                  <a:srgbClr val="003300"/>
                </a:solidFill>
              </a:rPr>
              <a:t>is in closure(I) and </a:t>
            </a:r>
            <a:r>
              <a:rPr lang="en-US" altLang="zh-CN" dirty="0">
                <a:solidFill>
                  <a:srgbClr val="FF0000"/>
                </a:solidFill>
              </a:rPr>
              <a:t>B 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∈V</a:t>
            </a:r>
            <a:r>
              <a:rPr lang="en-US" altLang="zh-CN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, then for each production </a:t>
            </a:r>
            <a:r>
              <a:rPr lang="en-US" altLang="zh-CN" dirty="0" err="1">
                <a:solidFill>
                  <a:srgbClr val="003300"/>
                </a:solidFill>
              </a:rPr>
              <a:t>B→r</a:t>
            </a:r>
            <a:r>
              <a:rPr lang="en-US" altLang="zh-CN" dirty="0">
                <a:solidFill>
                  <a:srgbClr val="003300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</a:rPr>
              <a:t>add the item B→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/>
              </a:rPr>
              <a:t>•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dirty="0">
                <a:solidFill>
                  <a:srgbClr val="003300"/>
                </a:solidFill>
              </a:rPr>
              <a:t> to closure(I), if it is not there.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lphaLcParenR"/>
              <a:defRPr/>
            </a:pPr>
            <a:r>
              <a:rPr lang="en-US" altLang="zh-CN" dirty="0">
                <a:solidFill>
                  <a:srgbClr val="003300"/>
                </a:solidFill>
              </a:rPr>
              <a:t>Repeat b) until no more new items are added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003300"/>
              </a:solidFill>
            </a:endParaRP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3300"/>
                </a:solidFill>
              </a:rPr>
              <a:t>	For each item where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‘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’</a:t>
            </a:r>
            <a:r>
              <a:rPr lang="en-US" altLang="zh-CN" dirty="0">
                <a:solidFill>
                  <a:srgbClr val="003300"/>
                </a:solidFill>
              </a:rPr>
              <a:t> is at the right end or followed by a terminal, closure of this item is the item itself</a:t>
            </a:r>
          </a:p>
        </p:txBody>
      </p:sp>
      <p:sp>
        <p:nvSpPr>
          <p:cNvPr id="2458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5CCB4A-86A0-47F2-B497-799E6CF8CD91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Example G’:	S’-&gt;E		E-&gt;aA | bB					A-&gt;cA|d	B-&gt;cB | 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3300"/>
                </a:solidFill>
              </a:rPr>
              <a:t>if I={ S’→•E } then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</a:rPr>
              <a:t>	closure(I)={   S’-&gt;•E,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</a:rPr>
              <a:t>                         E-&gt;•aA,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</a:rPr>
              <a:t>                         E-&gt;•bB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rgbClr val="003300"/>
              </a:solidFill>
            </a:endParaRPr>
          </a:p>
        </p:txBody>
      </p:sp>
      <p:sp>
        <p:nvSpPr>
          <p:cNvPr id="2662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FE6F77-A17F-4F4B-A639-CA6977A21DB4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ea typeface="宋体" panose="02010600030101010101" pitchFamily="2" charset="-122"/>
              </a:rPr>
              <a:t>2) </a:t>
            </a:r>
            <a:r>
              <a:rPr lang="en-US" altLang="zh-CN"/>
              <a:t>The goto Operation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I</a:t>
            </a:r>
            <a:r>
              <a:rPr lang="en-US" altLang="zh-CN" sz="2400">
                <a:solidFill>
                  <a:srgbClr val="003300"/>
                </a:solidFill>
              </a:rPr>
              <a:t> is a set of items, </a:t>
            </a:r>
            <a:r>
              <a:rPr lang="en-US" altLang="zh-CN" sz="2400"/>
              <a:t>X</a:t>
            </a:r>
            <a:r>
              <a:rPr lang="en-US" altLang="zh-CN" sz="2400">
                <a:solidFill>
                  <a:srgbClr val="003300"/>
                </a:solidFill>
                <a:latin typeface="宋体" panose="02010600030101010101" pitchFamily="2" charset="-122"/>
              </a:rPr>
              <a:t>∈V</a:t>
            </a:r>
            <a:r>
              <a:rPr lang="en-US" altLang="zh-CN" sz="2400" baseline="-25000">
                <a:solidFill>
                  <a:srgbClr val="003300"/>
                </a:solidFill>
                <a:latin typeface="宋体" panose="02010600030101010101" pitchFamily="2" charset="-122"/>
              </a:rPr>
              <a:t>N</a:t>
            </a:r>
            <a:r>
              <a:rPr sz="2400">
                <a:solidFill>
                  <a:srgbClr val="003300"/>
                </a:solidFill>
                <a:ea typeface="宋体" panose="02010600030101010101" pitchFamily="2" charset="-122"/>
              </a:rPr>
              <a:t>∪</a:t>
            </a:r>
            <a:r>
              <a:rPr lang="en-US" altLang="zh-CN" sz="2400">
                <a:solidFill>
                  <a:srgbClr val="003300"/>
                </a:solidFill>
              </a:rPr>
              <a:t>V</a:t>
            </a:r>
            <a:r>
              <a:rPr lang="en-US" altLang="zh-CN" sz="2400" baseline="-25000">
                <a:solidFill>
                  <a:srgbClr val="003300"/>
                </a:solidFill>
              </a:rPr>
              <a:t>T</a:t>
            </a:r>
            <a:endParaRPr lang="en-US" altLang="zh-CN" sz="2400">
              <a:solidFill>
                <a:srgbClr val="0033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00"/>
                </a:solidFill>
              </a:rPr>
              <a:t>goto(I, X)= </a:t>
            </a:r>
            <a:r>
              <a:rPr lang="en-US" altLang="zh-CN" sz="2400">
                <a:solidFill>
                  <a:srgbClr val="0000FF"/>
                </a:solidFill>
              </a:rPr>
              <a:t>closure(J)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00"/>
                </a:solidFill>
              </a:rPr>
              <a:t>where </a:t>
            </a:r>
            <a:r>
              <a:rPr lang="en-US" altLang="zh-CN" sz="2400">
                <a:solidFill>
                  <a:srgbClr val="0000FF"/>
                </a:solidFill>
              </a:rPr>
              <a:t>J</a:t>
            </a:r>
            <a:r>
              <a:rPr lang="en-US" altLang="zh-CN" sz="2400">
                <a:solidFill>
                  <a:srgbClr val="003300"/>
                </a:solidFill>
              </a:rPr>
              <a:t> is the set of all items [ A→α</a:t>
            </a:r>
            <a:r>
              <a:rPr lang="en-US" altLang="zh-CN" sz="2400">
                <a:solidFill>
                  <a:srgbClr val="0000FF"/>
                </a:solidFill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400">
                <a:solidFill>
                  <a:srgbClr val="003300"/>
                </a:solidFill>
              </a:rPr>
              <a:t>β] such that [A→α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sz="2400">
                <a:solidFill>
                  <a:srgbClr val="0000FF"/>
                </a:solidFill>
              </a:rPr>
              <a:t> X</a:t>
            </a:r>
            <a:r>
              <a:rPr lang="en-US" altLang="zh-CN" sz="2400">
                <a:solidFill>
                  <a:srgbClr val="003300"/>
                </a:solidFill>
              </a:rPr>
              <a:t>β] is in </a:t>
            </a:r>
            <a:r>
              <a:rPr lang="en-US" altLang="zh-CN" sz="2400"/>
              <a:t>I</a:t>
            </a:r>
            <a:endParaRPr sz="2400">
              <a:ea typeface="宋体" panose="02010600030101010101" pitchFamily="2" charset="-122"/>
            </a:endParaRPr>
          </a:p>
        </p:txBody>
      </p:sp>
      <p:sp>
        <p:nvSpPr>
          <p:cNvPr id="2867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A6163C-BA71-4B7E-B7E7-DE4B20587BB0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457200" y="3252788"/>
            <a:ext cx="82296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Example: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S’→E    </a:t>
            </a:r>
            <a:r>
              <a:rPr lang="en-US" altLang="zh-CN" sz="2400" dirty="0" err="1">
                <a:solidFill>
                  <a:srgbClr val="FF0000"/>
                </a:solidFill>
              </a:rPr>
              <a:t>E→aA</a:t>
            </a:r>
            <a:r>
              <a:rPr lang="en-US" altLang="zh-CN" sz="2400" dirty="0">
                <a:solidFill>
                  <a:srgbClr val="FF0000"/>
                </a:solidFill>
              </a:rPr>
              <a:t> | </a:t>
            </a:r>
            <a:r>
              <a:rPr lang="en-US" altLang="zh-CN" sz="2400" dirty="0" err="1">
                <a:solidFill>
                  <a:srgbClr val="FF0000"/>
                </a:solidFill>
              </a:rPr>
              <a:t>bB</a:t>
            </a:r>
            <a:r>
              <a:rPr lang="en-US" altLang="zh-CN" sz="2400" dirty="0">
                <a:solidFill>
                  <a:srgbClr val="FF0000"/>
                </a:solidFill>
              </a:rPr>
              <a:t>	   </a:t>
            </a:r>
            <a:r>
              <a:rPr lang="en-US" altLang="zh-CN" sz="2400" dirty="0" err="1">
                <a:solidFill>
                  <a:srgbClr val="FF0000"/>
                </a:solidFill>
              </a:rPr>
              <a:t>A→cA|d</a:t>
            </a:r>
            <a:r>
              <a:rPr lang="en-US" altLang="zh-CN" sz="2400" dirty="0">
                <a:solidFill>
                  <a:srgbClr val="FF0000"/>
                </a:solidFill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</a:rPr>
              <a:t>B→cB</a:t>
            </a:r>
            <a:r>
              <a:rPr lang="en-US" altLang="zh-CN" sz="2400" dirty="0">
                <a:solidFill>
                  <a:srgbClr val="FF0000"/>
                </a:solidFill>
              </a:rPr>
              <a:t> | d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I = { S’→•E, E→•</a:t>
            </a:r>
            <a:r>
              <a:rPr lang="en-US" altLang="zh-CN" sz="2400" dirty="0" err="1">
                <a:solidFill>
                  <a:srgbClr val="003300"/>
                </a:solidFill>
              </a:rPr>
              <a:t>aA</a:t>
            </a:r>
            <a:r>
              <a:rPr lang="en-US" altLang="zh-CN" sz="2400" dirty="0">
                <a:solidFill>
                  <a:srgbClr val="003300"/>
                </a:solidFill>
              </a:rPr>
              <a:t>, E→•</a:t>
            </a:r>
            <a:r>
              <a:rPr lang="en-US" altLang="zh-CN" sz="2400" dirty="0" err="1">
                <a:solidFill>
                  <a:srgbClr val="003300"/>
                </a:solidFill>
              </a:rPr>
              <a:t>bB</a:t>
            </a:r>
            <a:r>
              <a:rPr lang="en-US" altLang="zh-CN" sz="2400" dirty="0">
                <a:solidFill>
                  <a:srgbClr val="003300"/>
                </a:solidFill>
              </a:rPr>
              <a:t> }</a:t>
            </a:r>
            <a:endParaRPr lang="en-US" altLang="en-US" sz="2400" dirty="0">
              <a:solidFill>
                <a:srgbClr val="0033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3300"/>
                </a:solidFill>
              </a:rPr>
              <a:t>goto</a:t>
            </a:r>
            <a:r>
              <a:rPr lang="en-US" altLang="zh-CN" sz="2400" dirty="0">
                <a:solidFill>
                  <a:srgbClr val="003300"/>
                </a:solidFill>
              </a:rPr>
              <a:t>(I, E)=closure({ S’→E•})={ S’→E•}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3300"/>
                </a:solidFill>
              </a:rPr>
              <a:t>goto</a:t>
            </a:r>
            <a:r>
              <a:rPr lang="en-US" altLang="zh-CN" sz="2400" dirty="0">
                <a:solidFill>
                  <a:srgbClr val="003300"/>
                </a:solidFill>
              </a:rPr>
              <a:t>(</a:t>
            </a:r>
            <a:r>
              <a:rPr lang="en-US" altLang="zh-CN" sz="2400" dirty="0" err="1">
                <a:solidFill>
                  <a:srgbClr val="003300"/>
                </a:solidFill>
              </a:rPr>
              <a:t>I,a</a:t>
            </a:r>
            <a:r>
              <a:rPr lang="en-US" altLang="zh-CN" sz="2400" dirty="0">
                <a:solidFill>
                  <a:srgbClr val="003300"/>
                </a:solidFill>
              </a:rPr>
              <a:t>)  = closure({</a:t>
            </a:r>
            <a:r>
              <a:rPr lang="en-US" altLang="zh-CN" sz="2400" dirty="0" err="1">
                <a:solidFill>
                  <a:srgbClr val="003300"/>
                </a:solidFill>
              </a:rPr>
              <a:t>E→a•A</a:t>
            </a:r>
            <a:r>
              <a:rPr lang="en-US" altLang="zh-CN" sz="2400" dirty="0">
                <a:solidFill>
                  <a:srgbClr val="003300"/>
                </a:solidFill>
              </a:rPr>
              <a:t>})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		       ={</a:t>
            </a:r>
            <a:r>
              <a:rPr lang="en-US" altLang="zh-CN" sz="2400" dirty="0" err="1">
                <a:solidFill>
                  <a:srgbClr val="003300"/>
                </a:solidFill>
              </a:rPr>
              <a:t>E→a•A,A</a:t>
            </a:r>
            <a:r>
              <a:rPr lang="en-US" altLang="zh-CN" sz="2400" dirty="0">
                <a:solidFill>
                  <a:srgbClr val="003300"/>
                </a:solidFill>
              </a:rPr>
              <a:t>→•</a:t>
            </a:r>
            <a:r>
              <a:rPr lang="en-US" altLang="zh-CN" sz="2400" dirty="0" err="1">
                <a:solidFill>
                  <a:srgbClr val="003300"/>
                </a:solidFill>
              </a:rPr>
              <a:t>cA,A</a:t>
            </a:r>
            <a:r>
              <a:rPr lang="en-US" altLang="zh-CN" sz="2400" dirty="0">
                <a:solidFill>
                  <a:srgbClr val="003300"/>
                </a:solidFill>
              </a:rPr>
              <a:t>→•d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3300"/>
                </a:solidFill>
              </a:rPr>
              <a:t>goto</a:t>
            </a:r>
            <a:r>
              <a:rPr lang="en-US" altLang="zh-CN" sz="2400" dirty="0">
                <a:solidFill>
                  <a:srgbClr val="003300"/>
                </a:solidFill>
              </a:rPr>
              <a:t>(I, b) = closure({ </a:t>
            </a:r>
            <a:r>
              <a:rPr lang="en-US" altLang="zh-CN" sz="2400" dirty="0" err="1">
                <a:solidFill>
                  <a:srgbClr val="003300"/>
                </a:solidFill>
              </a:rPr>
              <a:t>E→b•B</a:t>
            </a:r>
            <a:r>
              <a:rPr lang="en-US" altLang="zh-CN" sz="2400" dirty="0">
                <a:solidFill>
                  <a:srgbClr val="003300"/>
                </a:solidFill>
              </a:rPr>
              <a:t> 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		       ={ </a:t>
            </a:r>
            <a:r>
              <a:rPr lang="en-US" altLang="zh-CN" sz="2400" dirty="0" err="1">
                <a:solidFill>
                  <a:srgbClr val="003300"/>
                </a:solidFill>
              </a:rPr>
              <a:t>E→b•B,B</a:t>
            </a:r>
            <a:r>
              <a:rPr lang="en-US" altLang="zh-CN" sz="2400" dirty="0">
                <a:solidFill>
                  <a:srgbClr val="003300"/>
                </a:solidFill>
              </a:rPr>
              <a:t>→•</a:t>
            </a:r>
            <a:r>
              <a:rPr lang="en-US" altLang="zh-CN" sz="2400" dirty="0" err="1">
                <a:solidFill>
                  <a:srgbClr val="003300"/>
                </a:solidFill>
              </a:rPr>
              <a:t>cB,B</a:t>
            </a:r>
            <a:r>
              <a:rPr lang="en-US" altLang="zh-CN" sz="2400" dirty="0">
                <a:solidFill>
                  <a:srgbClr val="003300"/>
                </a:solidFill>
              </a:rPr>
              <a:t>→•d }</a:t>
            </a:r>
            <a:endParaRPr lang="en-US" altLang="en-US" sz="2400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ea typeface="宋体" panose="02010600030101010101" pitchFamily="2" charset="-122"/>
              </a:rPr>
              <a:t>3) </a:t>
            </a:r>
            <a:r>
              <a:rPr lang="en-US" altLang="zh-CN"/>
              <a:t>The Construction of DFA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r>
              <a:rPr lang="en-US" altLang="zh-CN" dirty="0">
                <a:solidFill>
                  <a:srgbClr val="003300"/>
                </a:solidFill>
              </a:rPr>
              <a:t>closure({S’→•S}) is the start state of DFA, and it is unlabeled</a:t>
            </a:r>
            <a:endParaRPr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/>
            </a:pPr>
            <a:r>
              <a:rPr lang="en-US" altLang="zh-CN" dirty="0">
                <a:solidFill>
                  <a:srgbClr val="003300"/>
                </a:solidFill>
              </a:rPr>
              <a:t>Get an unlabeled state </a:t>
            </a:r>
            <a:r>
              <a:rPr lang="en-US" altLang="zh-CN" dirty="0" err="1"/>
              <a:t>IS</a:t>
            </a:r>
            <a:r>
              <a:rPr lang="en-US" altLang="zh-CN" baseline="-25000" dirty="0" err="1"/>
              <a:t>i</a:t>
            </a:r>
            <a:r>
              <a:rPr lang="en-US" altLang="zh-CN" baseline="-25000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from DFA</a:t>
            </a:r>
          </a:p>
          <a:p>
            <a:pPr marL="990600" lvl="1" indent="-533400" algn="just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3300"/>
                </a:solidFill>
              </a:rPr>
              <a:t>Label </a:t>
            </a:r>
            <a:r>
              <a:rPr lang="en-US" altLang="zh-CN" dirty="0" err="1"/>
              <a:t>IS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marL="990600" lvl="1" indent="-533400" algn="just" eaLnBrk="1" hangingPunct="1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3300"/>
                </a:solidFill>
              </a:rPr>
              <a:t>For each item U-&gt;</a:t>
            </a:r>
            <a:r>
              <a:rPr lang="en-US" altLang="zh-CN" dirty="0" err="1">
                <a:solidFill>
                  <a:srgbClr val="003300"/>
                </a:solidFill>
              </a:rPr>
              <a:t>x</a:t>
            </a:r>
            <a:r>
              <a:rPr lang="en-US" altLang="zh-CN" dirty="0" err="1">
                <a:solidFill>
                  <a:srgbClr val="0000FF"/>
                </a:solidFill>
              </a:rPr>
              <a:t>•R</a:t>
            </a:r>
            <a:r>
              <a:rPr lang="en-US" altLang="zh-CN" dirty="0" err="1">
                <a:solidFill>
                  <a:srgbClr val="003300"/>
                </a:solidFill>
              </a:rPr>
              <a:t>y</a:t>
            </a:r>
            <a:r>
              <a:rPr lang="en-US" altLang="zh-CN" dirty="0">
                <a:solidFill>
                  <a:srgbClr val="003300"/>
                </a:solidFill>
              </a:rPr>
              <a:t> (R∈ V</a:t>
            </a:r>
            <a:r>
              <a:rPr lang="en-US" altLang="zh-CN" baseline="-25000" dirty="0">
                <a:solidFill>
                  <a:srgbClr val="003300"/>
                </a:solidFill>
              </a:rPr>
              <a:t>N</a:t>
            </a:r>
            <a:r>
              <a:rPr dirty="0">
                <a:solidFill>
                  <a:srgbClr val="003300"/>
                </a:solidFill>
                <a:ea typeface="宋体" panose="02010600030101010101" pitchFamily="2" charset="-122"/>
              </a:rPr>
              <a:t>∪</a:t>
            </a:r>
            <a:r>
              <a:rPr lang="en-US" altLang="zh-CN" dirty="0">
                <a:solidFill>
                  <a:srgbClr val="003300"/>
                </a:solidFill>
              </a:rPr>
              <a:t>V</a:t>
            </a:r>
            <a:r>
              <a:rPr lang="en-US" altLang="zh-CN" baseline="-25000" dirty="0">
                <a:solidFill>
                  <a:srgbClr val="003300"/>
                </a:solidFill>
              </a:rPr>
              <a:t>T</a:t>
            </a:r>
            <a:r>
              <a:rPr lang="en-US" altLang="zh-CN" dirty="0">
                <a:solidFill>
                  <a:srgbClr val="003300"/>
                </a:solidFill>
              </a:rPr>
              <a:t>, x and y are strings) of </a:t>
            </a:r>
            <a:r>
              <a:rPr lang="en-US" altLang="zh-CN" dirty="0" err="1">
                <a:solidFill>
                  <a:srgbClr val="003300"/>
                </a:solidFill>
              </a:rPr>
              <a:t>IS</a:t>
            </a:r>
            <a:r>
              <a:rPr lang="en-US" altLang="zh-CN" baseline="-25000" dirty="0" err="1">
                <a:solidFill>
                  <a:srgbClr val="003300"/>
                </a:solidFill>
              </a:rPr>
              <a:t>i</a:t>
            </a:r>
            <a:r>
              <a:rPr lang="en-US" altLang="zh-CN" dirty="0">
                <a:solidFill>
                  <a:srgbClr val="003300"/>
                </a:solidFill>
              </a:rPr>
              <a:t>, compute </a:t>
            </a:r>
            <a:r>
              <a:rPr lang="en-US" altLang="zh-CN" dirty="0" err="1">
                <a:solidFill>
                  <a:srgbClr val="003300"/>
                </a:solidFill>
              </a:rPr>
              <a:t>goto</a:t>
            </a:r>
            <a:r>
              <a:rPr lang="en-US" altLang="zh-CN" dirty="0">
                <a:solidFill>
                  <a:srgbClr val="003300"/>
                </a:solidFill>
              </a:rPr>
              <a:t>(</a:t>
            </a:r>
            <a:r>
              <a:rPr lang="en-US" altLang="zh-CN" dirty="0" err="1">
                <a:solidFill>
                  <a:srgbClr val="003300"/>
                </a:solidFill>
              </a:rPr>
              <a:t>IS</a:t>
            </a:r>
            <a:r>
              <a:rPr lang="en-US" altLang="zh-CN" baseline="-25000" dirty="0" err="1">
                <a:solidFill>
                  <a:srgbClr val="003300"/>
                </a:solidFill>
              </a:rPr>
              <a:t>i</a:t>
            </a:r>
            <a:r>
              <a:rPr lang="en-US" altLang="zh-CN" dirty="0" err="1">
                <a:solidFill>
                  <a:srgbClr val="003300"/>
                </a:solidFill>
              </a:rPr>
              <a:t>,R</a:t>
            </a:r>
            <a:r>
              <a:rPr lang="en-US" altLang="zh-CN" dirty="0">
                <a:solidFill>
                  <a:srgbClr val="003300"/>
                </a:solidFill>
              </a:rPr>
              <a:t>)=</a:t>
            </a:r>
            <a:r>
              <a:rPr lang="en-US" altLang="zh-CN" dirty="0" err="1">
                <a:solidFill>
                  <a:srgbClr val="003300"/>
                </a:solidFill>
              </a:rPr>
              <a:t>IS</a:t>
            </a:r>
            <a:r>
              <a:rPr lang="en-US" altLang="zh-CN" baseline="-25000" dirty="0" err="1">
                <a:solidFill>
                  <a:srgbClr val="003300"/>
                </a:solidFill>
              </a:rPr>
              <a:t>j</a:t>
            </a:r>
            <a:endParaRPr lang="en-US" altLang="zh-CN" baseline="-25000" dirty="0">
              <a:solidFill>
                <a:srgbClr val="003300"/>
              </a:solidFill>
            </a:endParaRPr>
          </a:p>
          <a:p>
            <a:pPr marL="1390650" lvl="2" indent="-533400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</a:rPr>
              <a:t>Add </a:t>
            </a:r>
            <a:r>
              <a:rPr lang="en-US" altLang="zh-CN" dirty="0" err="1">
                <a:solidFill>
                  <a:srgbClr val="0000FF"/>
                </a:solidFill>
              </a:rPr>
              <a:t>IS</a:t>
            </a:r>
            <a:r>
              <a:rPr lang="en-US" altLang="zh-CN" baseline="-25000" dirty="0" err="1">
                <a:solidFill>
                  <a:srgbClr val="0000FF"/>
                </a:solidFill>
              </a:rPr>
              <a:t>j</a:t>
            </a:r>
            <a:r>
              <a:rPr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to DFA as unlabeled if it is not there</a:t>
            </a:r>
          </a:p>
          <a:p>
            <a:pPr marL="1390650" lvl="2" indent="-533400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</a:rPr>
              <a:t>Add a transition form </a:t>
            </a:r>
            <a:r>
              <a:rPr lang="en-US" altLang="zh-CN" dirty="0" err="1">
                <a:solidFill>
                  <a:srgbClr val="003300"/>
                </a:solidFill>
              </a:rPr>
              <a:t>IS</a:t>
            </a:r>
            <a:r>
              <a:rPr lang="en-US" altLang="zh-CN" baseline="-25000" dirty="0" err="1">
                <a:solidFill>
                  <a:srgbClr val="003300"/>
                </a:solidFill>
              </a:rPr>
              <a:t>i</a:t>
            </a:r>
            <a:r>
              <a:rPr lang="en-US" altLang="zh-CN" baseline="-25000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to </a:t>
            </a:r>
            <a:r>
              <a:rPr lang="en-US" altLang="zh-CN" dirty="0" err="1">
                <a:solidFill>
                  <a:srgbClr val="003300"/>
                </a:solidFill>
              </a:rPr>
              <a:t>IS</a:t>
            </a:r>
            <a:r>
              <a:rPr lang="en-US" altLang="zh-CN" baseline="-25000" dirty="0" err="1">
                <a:solidFill>
                  <a:srgbClr val="003300"/>
                </a:solidFill>
              </a:rPr>
              <a:t>j</a:t>
            </a:r>
            <a:r>
              <a:rPr lang="en-US" altLang="zh-CN" baseline="-25000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on R</a:t>
            </a:r>
            <a:endParaRPr baseline="-250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AutoNum type="alphaLcParenR" startAt="3"/>
            </a:pPr>
            <a:r>
              <a:rPr lang="en-US" altLang="zh-CN" dirty="0">
                <a:solidFill>
                  <a:srgbClr val="003300"/>
                </a:solidFill>
              </a:rPr>
              <a:t>Repeat b) until there is no unlabeled state in DFA</a:t>
            </a:r>
          </a:p>
        </p:txBody>
      </p:sp>
      <p:sp>
        <p:nvSpPr>
          <p:cNvPr id="3072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4A29A-A89E-468D-8990-FE83007C0DE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Example: augmented grammar G’: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</a:rPr>
              <a:t>S’→E		E→aA | bB		A→cA|d	          B→cB | d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The construction of DFA</a:t>
            </a:r>
            <a:r>
              <a:rPr lang="en-US" altLang="zh-CN" sz="1800" b="1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33400" y="3392488"/>
            <a:ext cx="1600200" cy="12954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S’→•E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3400" y="5373688"/>
            <a:ext cx="1600200" cy="457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S’→E•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743200" y="4154488"/>
            <a:ext cx="1524000" cy="1219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E→a•A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133600" y="4191000"/>
            <a:ext cx="534988" cy="420688"/>
            <a:chOff x="1344" y="2567"/>
            <a:chExt cx="337" cy="265"/>
          </a:xfrm>
        </p:grpSpPr>
        <p:sp>
          <p:nvSpPr>
            <p:cNvPr id="32844" name="Line 7"/>
            <p:cNvSpPr>
              <a:spLocks noChangeShapeType="1"/>
            </p:cNvSpPr>
            <p:nvPr/>
          </p:nvSpPr>
          <p:spPr bwMode="auto">
            <a:xfrm>
              <a:off x="1344" y="2807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45" name="Text Box 8"/>
            <p:cNvSpPr txBox="1">
              <a:spLocks noChangeArrowheads="1"/>
            </p:cNvSpPr>
            <p:nvPr/>
          </p:nvSpPr>
          <p:spPr bwMode="auto">
            <a:xfrm>
              <a:off x="1393" y="2567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667000" y="2630488"/>
            <a:ext cx="1524000" cy="1219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E→b•B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914400" y="4687888"/>
            <a:ext cx="457200" cy="609600"/>
            <a:chOff x="576" y="2880"/>
            <a:chExt cx="288" cy="384"/>
          </a:xfrm>
        </p:grpSpPr>
        <p:sp>
          <p:nvSpPr>
            <p:cNvPr id="32842" name="Text Box 11"/>
            <p:cNvSpPr txBox="1">
              <a:spLocks noChangeArrowheads="1"/>
            </p:cNvSpPr>
            <p:nvPr/>
          </p:nvSpPr>
          <p:spPr bwMode="auto">
            <a:xfrm>
              <a:off x="576" y="2976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2843" name="Line 12"/>
            <p:cNvSpPr>
              <a:spLocks noChangeShapeType="1"/>
            </p:cNvSpPr>
            <p:nvPr/>
          </p:nvSpPr>
          <p:spPr bwMode="auto">
            <a:xfrm>
              <a:off x="864" y="2880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2133600" y="3011488"/>
            <a:ext cx="533400" cy="609600"/>
            <a:chOff x="1344" y="1824"/>
            <a:chExt cx="336" cy="384"/>
          </a:xfrm>
        </p:grpSpPr>
        <p:sp>
          <p:nvSpPr>
            <p:cNvPr id="32840" name="Line 14"/>
            <p:cNvSpPr>
              <a:spLocks noChangeShapeType="1"/>
            </p:cNvSpPr>
            <p:nvPr/>
          </p:nvSpPr>
          <p:spPr bwMode="auto">
            <a:xfrm>
              <a:off x="1344" y="220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41" name="Text Box 15"/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1905000" y="5983288"/>
            <a:ext cx="1524000" cy="493712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E→aA•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4876800" y="4383088"/>
            <a:ext cx="1600200" cy="1219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A→c•A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4267200" y="4419600"/>
            <a:ext cx="533400" cy="420688"/>
            <a:chOff x="2688" y="2711"/>
            <a:chExt cx="336" cy="265"/>
          </a:xfrm>
        </p:grpSpPr>
        <p:sp>
          <p:nvSpPr>
            <p:cNvPr id="32838" name="Line 19"/>
            <p:cNvSpPr>
              <a:spLocks noChangeShapeType="1"/>
            </p:cNvSpPr>
            <p:nvPr/>
          </p:nvSpPr>
          <p:spPr bwMode="auto">
            <a:xfrm>
              <a:off x="2688" y="2976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39" name="Text Box 20"/>
            <p:cNvSpPr txBox="1">
              <a:spLocks noChangeArrowheads="1"/>
            </p:cNvSpPr>
            <p:nvPr/>
          </p:nvSpPr>
          <p:spPr bwMode="auto">
            <a:xfrm>
              <a:off x="2688" y="2711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2362200" y="5449888"/>
            <a:ext cx="533400" cy="471487"/>
            <a:chOff x="1488" y="3360"/>
            <a:chExt cx="336" cy="297"/>
          </a:xfrm>
        </p:grpSpPr>
        <p:sp>
          <p:nvSpPr>
            <p:cNvPr id="32836" name="Text Box 22"/>
            <p:cNvSpPr txBox="1">
              <a:spLocks noChangeArrowheads="1"/>
            </p:cNvSpPr>
            <p:nvPr/>
          </p:nvSpPr>
          <p:spPr bwMode="auto">
            <a:xfrm>
              <a:off x="1488" y="3392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837" name="Line 23"/>
            <p:cNvSpPr>
              <a:spLocks noChangeShapeType="1"/>
            </p:cNvSpPr>
            <p:nvPr/>
          </p:nvSpPr>
          <p:spPr bwMode="auto">
            <a:xfrm>
              <a:off x="1816" y="3360"/>
              <a:ext cx="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3581400" y="5983288"/>
            <a:ext cx="1600200" cy="493712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  A→d•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1752600" y="1716088"/>
            <a:ext cx="1600200" cy="493712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E→bB•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4800600" y="2935288"/>
            <a:ext cx="1600200" cy="12192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B→c•B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27"/>
          <p:cNvGrpSpPr/>
          <p:nvPr/>
        </p:nvGrpSpPr>
        <p:grpSpPr bwMode="auto">
          <a:xfrm>
            <a:off x="4191000" y="2859088"/>
            <a:ext cx="533400" cy="420687"/>
            <a:chOff x="2640" y="1728"/>
            <a:chExt cx="336" cy="265"/>
          </a:xfrm>
        </p:grpSpPr>
        <p:sp>
          <p:nvSpPr>
            <p:cNvPr id="32834" name="Line 28"/>
            <p:cNvSpPr>
              <a:spLocks noChangeShapeType="1"/>
            </p:cNvSpPr>
            <p:nvPr/>
          </p:nvSpPr>
          <p:spPr bwMode="auto">
            <a:xfrm>
              <a:off x="2640" y="196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35" name="Text Box 29"/>
            <p:cNvSpPr txBox="1">
              <a:spLocks noChangeArrowheads="1"/>
            </p:cNvSpPr>
            <p:nvPr/>
          </p:nvSpPr>
          <p:spPr bwMode="auto">
            <a:xfrm>
              <a:off x="2688" y="1728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2190" name="Rectangle 30"/>
          <p:cNvSpPr>
            <a:spLocks noChangeArrowheads="1"/>
          </p:cNvSpPr>
          <p:nvPr/>
        </p:nvSpPr>
        <p:spPr bwMode="auto">
          <a:xfrm>
            <a:off x="3810000" y="1716088"/>
            <a:ext cx="1600200" cy="493712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  B→d•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7162800" y="4764088"/>
            <a:ext cx="1828800" cy="5334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  A→cA•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32"/>
          <p:cNvGrpSpPr/>
          <p:nvPr/>
        </p:nvGrpSpPr>
        <p:grpSpPr bwMode="auto">
          <a:xfrm>
            <a:off x="6553200" y="4611688"/>
            <a:ext cx="533400" cy="457200"/>
            <a:chOff x="4128" y="2832"/>
            <a:chExt cx="336" cy="288"/>
          </a:xfrm>
        </p:grpSpPr>
        <p:sp>
          <p:nvSpPr>
            <p:cNvPr id="32832" name="Line 33"/>
            <p:cNvSpPr>
              <a:spLocks noChangeShapeType="1"/>
            </p:cNvSpPr>
            <p:nvPr/>
          </p:nvSpPr>
          <p:spPr bwMode="auto">
            <a:xfrm>
              <a:off x="4128" y="31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33" name="Text Box 34"/>
            <p:cNvSpPr txBox="1">
              <a:spLocks noChangeArrowheads="1"/>
            </p:cNvSpPr>
            <p:nvPr/>
          </p:nvSpPr>
          <p:spPr bwMode="auto">
            <a:xfrm>
              <a:off x="4128" y="2832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7086600" y="3240088"/>
            <a:ext cx="1828800" cy="533400"/>
          </a:xfrm>
          <a:prstGeom prst="rect">
            <a:avLst/>
          </a:prstGeom>
          <a:solidFill>
            <a:srgbClr val="00FF00"/>
          </a:solidFill>
          <a:ln w="9525">
            <a:solidFill>
              <a:srgbClr val="FFFF00"/>
            </a:solidFill>
            <a:miter lim="800000"/>
          </a:ln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         B→cB•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Group 36"/>
          <p:cNvGrpSpPr/>
          <p:nvPr/>
        </p:nvGrpSpPr>
        <p:grpSpPr bwMode="auto">
          <a:xfrm>
            <a:off x="6477000" y="3087688"/>
            <a:ext cx="533400" cy="457200"/>
            <a:chOff x="4080" y="1872"/>
            <a:chExt cx="336" cy="288"/>
          </a:xfrm>
        </p:grpSpPr>
        <p:sp>
          <p:nvSpPr>
            <p:cNvPr id="32830" name="Line 37"/>
            <p:cNvSpPr>
              <a:spLocks noChangeShapeType="1"/>
            </p:cNvSpPr>
            <p:nvPr/>
          </p:nvSpPr>
          <p:spPr bwMode="auto">
            <a:xfrm>
              <a:off x="4080" y="216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31" name="Text Box 38"/>
            <p:cNvSpPr txBox="1">
              <a:spLocks noChangeArrowheads="1"/>
            </p:cNvSpPr>
            <p:nvPr/>
          </p:nvSpPr>
          <p:spPr bwMode="auto">
            <a:xfrm>
              <a:off x="4080" y="1872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0" name="Group 39"/>
          <p:cNvGrpSpPr/>
          <p:nvPr/>
        </p:nvGrpSpPr>
        <p:grpSpPr bwMode="auto">
          <a:xfrm>
            <a:off x="3810000" y="5437188"/>
            <a:ext cx="457200" cy="484187"/>
            <a:chOff x="2400" y="3352"/>
            <a:chExt cx="288" cy="305"/>
          </a:xfrm>
        </p:grpSpPr>
        <p:sp>
          <p:nvSpPr>
            <p:cNvPr id="32828" name="Text Box 40"/>
            <p:cNvSpPr txBox="1">
              <a:spLocks noChangeArrowheads="1"/>
            </p:cNvSpPr>
            <p:nvPr/>
          </p:nvSpPr>
          <p:spPr bwMode="auto">
            <a:xfrm>
              <a:off x="2400" y="3392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2829" name="Line 41"/>
            <p:cNvSpPr>
              <a:spLocks noChangeShapeType="1"/>
            </p:cNvSpPr>
            <p:nvPr/>
          </p:nvSpPr>
          <p:spPr bwMode="auto">
            <a:xfrm>
              <a:off x="2400" y="3352"/>
              <a:ext cx="0" cy="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1" name="Group 42"/>
          <p:cNvGrpSpPr/>
          <p:nvPr/>
        </p:nvGrpSpPr>
        <p:grpSpPr bwMode="auto">
          <a:xfrm>
            <a:off x="6096000" y="5678488"/>
            <a:ext cx="762000" cy="457200"/>
            <a:chOff x="3840" y="3504"/>
            <a:chExt cx="480" cy="288"/>
          </a:xfrm>
        </p:grpSpPr>
        <p:sp>
          <p:nvSpPr>
            <p:cNvPr id="32826" name="Freeform 43"/>
            <p:cNvSpPr/>
            <p:nvPr/>
          </p:nvSpPr>
          <p:spPr bwMode="auto">
            <a:xfrm>
              <a:off x="3840" y="3504"/>
              <a:ext cx="192" cy="240"/>
            </a:xfrm>
            <a:custGeom>
              <a:avLst/>
              <a:gdLst>
                <a:gd name="T0" fmla="*/ 192 w 192"/>
                <a:gd name="T1" fmla="*/ 0 h 240"/>
                <a:gd name="T2" fmla="*/ 96 w 192"/>
                <a:gd name="T3" fmla="*/ 240 h 240"/>
                <a:gd name="T4" fmla="*/ 0 w 192"/>
                <a:gd name="T5" fmla="*/ 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192" y="0"/>
                  </a:moveTo>
                  <a:cubicBezTo>
                    <a:pt x="160" y="120"/>
                    <a:pt x="128" y="240"/>
                    <a:pt x="96" y="240"/>
                  </a:cubicBezTo>
                  <a:cubicBezTo>
                    <a:pt x="64" y="240"/>
                    <a:pt x="16" y="40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27" name="Text Box 44"/>
            <p:cNvSpPr txBox="1">
              <a:spLocks noChangeArrowheads="1"/>
            </p:cNvSpPr>
            <p:nvPr/>
          </p:nvSpPr>
          <p:spPr bwMode="auto">
            <a:xfrm>
              <a:off x="4032" y="3527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2" name="Group 45"/>
          <p:cNvGrpSpPr/>
          <p:nvPr/>
        </p:nvGrpSpPr>
        <p:grpSpPr bwMode="auto">
          <a:xfrm>
            <a:off x="5105400" y="5602288"/>
            <a:ext cx="533400" cy="457200"/>
            <a:chOff x="3216" y="3456"/>
            <a:chExt cx="336" cy="288"/>
          </a:xfrm>
        </p:grpSpPr>
        <p:sp>
          <p:nvSpPr>
            <p:cNvPr id="32824" name="Line 46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25" name="Text Box 47"/>
            <p:cNvSpPr txBox="1">
              <a:spLocks noChangeArrowheads="1"/>
            </p:cNvSpPr>
            <p:nvPr/>
          </p:nvSpPr>
          <p:spPr bwMode="auto">
            <a:xfrm>
              <a:off x="3264" y="3479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13" name="Group 48"/>
          <p:cNvGrpSpPr/>
          <p:nvPr/>
        </p:nvGrpSpPr>
        <p:grpSpPr bwMode="auto">
          <a:xfrm>
            <a:off x="4038600" y="2249488"/>
            <a:ext cx="533400" cy="420687"/>
            <a:chOff x="2544" y="1344"/>
            <a:chExt cx="336" cy="265"/>
          </a:xfrm>
        </p:grpSpPr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2592" y="1344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2823" name="Line 50"/>
            <p:cNvSpPr>
              <a:spLocks noChangeShapeType="1"/>
            </p:cNvSpPr>
            <p:nvPr/>
          </p:nvSpPr>
          <p:spPr bwMode="auto">
            <a:xfrm flipV="1">
              <a:off x="2544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4" name="Group 51"/>
          <p:cNvGrpSpPr/>
          <p:nvPr/>
        </p:nvGrpSpPr>
        <p:grpSpPr bwMode="auto">
          <a:xfrm>
            <a:off x="2362200" y="2249488"/>
            <a:ext cx="609600" cy="420687"/>
            <a:chOff x="1488" y="1344"/>
            <a:chExt cx="384" cy="265"/>
          </a:xfrm>
        </p:grpSpPr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1488" y="1344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1872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15" name="Group 54"/>
          <p:cNvGrpSpPr/>
          <p:nvPr/>
        </p:nvGrpSpPr>
        <p:grpSpPr bwMode="auto">
          <a:xfrm>
            <a:off x="5638800" y="2173288"/>
            <a:ext cx="990600" cy="762000"/>
            <a:chOff x="3552" y="1296"/>
            <a:chExt cx="624" cy="480"/>
          </a:xfrm>
        </p:grpSpPr>
        <p:sp>
          <p:nvSpPr>
            <p:cNvPr id="32818" name="Freeform 55"/>
            <p:cNvSpPr/>
            <p:nvPr/>
          </p:nvSpPr>
          <p:spPr bwMode="auto">
            <a:xfrm>
              <a:off x="3552" y="1528"/>
              <a:ext cx="480" cy="248"/>
            </a:xfrm>
            <a:custGeom>
              <a:avLst/>
              <a:gdLst>
                <a:gd name="T0" fmla="*/ 480 w 480"/>
                <a:gd name="T1" fmla="*/ 248 h 248"/>
                <a:gd name="T2" fmla="*/ 288 w 480"/>
                <a:gd name="T3" fmla="*/ 8 h 248"/>
                <a:gd name="T4" fmla="*/ 48 w 480"/>
                <a:gd name="T5" fmla="*/ 200 h 248"/>
                <a:gd name="T6" fmla="*/ 0 w 480"/>
                <a:gd name="T7" fmla="*/ 20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48"/>
                <a:gd name="T14" fmla="*/ 480 w 480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48">
                  <a:moveTo>
                    <a:pt x="480" y="248"/>
                  </a:moveTo>
                  <a:cubicBezTo>
                    <a:pt x="420" y="132"/>
                    <a:pt x="360" y="16"/>
                    <a:pt x="288" y="8"/>
                  </a:cubicBezTo>
                  <a:cubicBezTo>
                    <a:pt x="216" y="0"/>
                    <a:pt x="96" y="168"/>
                    <a:pt x="48" y="200"/>
                  </a:cubicBezTo>
                  <a:cubicBezTo>
                    <a:pt x="0" y="232"/>
                    <a:pt x="0" y="216"/>
                    <a:pt x="0" y="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19" name="Text Box 56"/>
            <p:cNvSpPr txBox="1">
              <a:spLocks noChangeArrowheads="1"/>
            </p:cNvSpPr>
            <p:nvPr/>
          </p:nvSpPr>
          <p:spPr bwMode="auto">
            <a:xfrm>
              <a:off x="3888" y="1296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6" name="Group 57"/>
          <p:cNvGrpSpPr/>
          <p:nvPr/>
        </p:nvGrpSpPr>
        <p:grpSpPr bwMode="auto">
          <a:xfrm>
            <a:off x="5105400" y="2249488"/>
            <a:ext cx="457200" cy="685800"/>
            <a:chOff x="3216" y="1344"/>
            <a:chExt cx="288" cy="432"/>
          </a:xfrm>
        </p:grpSpPr>
        <p:sp>
          <p:nvSpPr>
            <p:cNvPr id="32816" name="Line 58"/>
            <p:cNvSpPr>
              <a:spLocks noChangeShapeType="1"/>
            </p:cNvSpPr>
            <p:nvPr/>
          </p:nvSpPr>
          <p:spPr bwMode="auto">
            <a:xfrm flipV="1">
              <a:off x="3216" y="134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32817" name="Text Box 59"/>
            <p:cNvSpPr txBox="1">
              <a:spLocks noChangeArrowheads="1"/>
            </p:cNvSpPr>
            <p:nvPr/>
          </p:nvSpPr>
          <p:spPr bwMode="auto">
            <a:xfrm>
              <a:off x="3216" y="1440"/>
              <a:ext cx="28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92220" name="Rectangle 60"/>
          <p:cNvSpPr>
            <a:spLocks noChangeArrowheads="1"/>
          </p:cNvSpPr>
          <p:nvPr/>
        </p:nvSpPr>
        <p:spPr bwMode="auto">
          <a:xfrm>
            <a:off x="914400" y="3773488"/>
            <a:ext cx="12192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E→•aA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E→•bB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1" name="Rectangle 61"/>
          <p:cNvSpPr>
            <a:spLocks noChangeArrowheads="1"/>
          </p:cNvSpPr>
          <p:nvPr/>
        </p:nvSpPr>
        <p:spPr bwMode="auto">
          <a:xfrm>
            <a:off x="533400" y="3429000"/>
            <a:ext cx="404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0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2" name="Rectangle 62"/>
          <p:cNvSpPr>
            <a:spLocks noChangeArrowheads="1"/>
          </p:cNvSpPr>
          <p:nvPr/>
        </p:nvSpPr>
        <p:spPr bwMode="auto">
          <a:xfrm>
            <a:off x="533400" y="5410200"/>
            <a:ext cx="4048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1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3" name="Rectangle 63"/>
          <p:cNvSpPr>
            <a:spLocks noChangeArrowheads="1"/>
          </p:cNvSpPr>
          <p:nvPr/>
        </p:nvSpPr>
        <p:spPr bwMode="auto">
          <a:xfrm>
            <a:off x="2719388" y="4154488"/>
            <a:ext cx="4048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2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4" name="Rectangle 64"/>
          <p:cNvSpPr>
            <a:spLocks noChangeArrowheads="1"/>
          </p:cNvSpPr>
          <p:nvPr/>
        </p:nvSpPr>
        <p:spPr bwMode="auto">
          <a:xfrm>
            <a:off x="2667000" y="2630488"/>
            <a:ext cx="431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3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5" name="Rectangle 65"/>
          <p:cNvSpPr>
            <a:spLocks noChangeArrowheads="1"/>
          </p:cNvSpPr>
          <p:nvPr/>
        </p:nvSpPr>
        <p:spPr bwMode="auto">
          <a:xfrm>
            <a:off x="1905000" y="59832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4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6" name="Rectangle 66"/>
          <p:cNvSpPr>
            <a:spLocks noChangeArrowheads="1"/>
          </p:cNvSpPr>
          <p:nvPr/>
        </p:nvSpPr>
        <p:spPr bwMode="auto">
          <a:xfrm>
            <a:off x="4876800" y="43830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5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7" name="Rectangle 67"/>
          <p:cNvSpPr>
            <a:spLocks noChangeArrowheads="1"/>
          </p:cNvSpPr>
          <p:nvPr/>
        </p:nvSpPr>
        <p:spPr bwMode="auto">
          <a:xfrm>
            <a:off x="3657600" y="60086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6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8" name="Rectangle 68"/>
          <p:cNvSpPr>
            <a:spLocks noChangeArrowheads="1"/>
          </p:cNvSpPr>
          <p:nvPr/>
        </p:nvSpPr>
        <p:spPr bwMode="auto">
          <a:xfrm>
            <a:off x="1752600" y="17922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7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29" name="Rectangle 69"/>
          <p:cNvSpPr>
            <a:spLocks noChangeArrowheads="1"/>
          </p:cNvSpPr>
          <p:nvPr/>
        </p:nvSpPr>
        <p:spPr bwMode="auto">
          <a:xfrm>
            <a:off x="4800600" y="30114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8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0" name="Rectangle 70"/>
          <p:cNvSpPr>
            <a:spLocks noChangeArrowheads="1"/>
          </p:cNvSpPr>
          <p:nvPr/>
        </p:nvSpPr>
        <p:spPr bwMode="auto">
          <a:xfrm>
            <a:off x="3886200" y="1792288"/>
            <a:ext cx="4048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9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1" name="Rectangle 71"/>
          <p:cNvSpPr>
            <a:spLocks noChangeArrowheads="1"/>
          </p:cNvSpPr>
          <p:nvPr/>
        </p:nvSpPr>
        <p:spPr bwMode="auto">
          <a:xfrm>
            <a:off x="7162800" y="4764088"/>
            <a:ext cx="5064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10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2" name="Rectangle 72"/>
          <p:cNvSpPr>
            <a:spLocks noChangeArrowheads="1"/>
          </p:cNvSpPr>
          <p:nvPr/>
        </p:nvSpPr>
        <p:spPr bwMode="auto">
          <a:xfrm>
            <a:off x="7162800" y="3316288"/>
            <a:ext cx="5064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1800" b="1" baseline="-25000">
                <a:solidFill>
                  <a:srgbClr val="003300"/>
                </a:solidFill>
                <a:latin typeface="Calibri" panose="020F0502020204030204" pitchFamily="34" charset="0"/>
              </a:rPr>
              <a:t>11</a:t>
            </a:r>
            <a:endParaRPr lang="zh-CN" altLang="en-US" sz="1800" b="1" baseline="-25000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3" name="Rectangle 73"/>
          <p:cNvSpPr>
            <a:spLocks noChangeArrowheads="1"/>
          </p:cNvSpPr>
          <p:nvPr/>
        </p:nvSpPr>
        <p:spPr bwMode="auto">
          <a:xfrm>
            <a:off x="3048000" y="4551363"/>
            <a:ext cx="13716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A→•cA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A→•d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4" name="Rectangle 74"/>
          <p:cNvSpPr>
            <a:spLocks noChangeArrowheads="1"/>
          </p:cNvSpPr>
          <p:nvPr/>
        </p:nvSpPr>
        <p:spPr bwMode="auto">
          <a:xfrm>
            <a:off x="2971800" y="3043238"/>
            <a:ext cx="1219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B→•cB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B→•d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5" name="Rectangle 75"/>
          <p:cNvSpPr>
            <a:spLocks noChangeArrowheads="1"/>
          </p:cNvSpPr>
          <p:nvPr/>
        </p:nvSpPr>
        <p:spPr bwMode="auto">
          <a:xfrm>
            <a:off x="5334000" y="4814888"/>
            <a:ext cx="1219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A→•cA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A→•d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92236" name="Rectangle 76"/>
          <p:cNvSpPr>
            <a:spLocks noChangeArrowheads="1"/>
          </p:cNvSpPr>
          <p:nvPr/>
        </p:nvSpPr>
        <p:spPr bwMode="auto">
          <a:xfrm>
            <a:off x="5207000" y="3344863"/>
            <a:ext cx="1219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B→•cB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Calibri" panose="020F0502020204030204" pitchFamily="34" charset="0"/>
              </a:rPr>
              <a:t>B→•d</a:t>
            </a:r>
            <a:endParaRPr lang="zh-CN" altLang="en-US" sz="1800" b="1">
              <a:solidFill>
                <a:srgbClr val="003300"/>
              </a:solidFill>
              <a:latin typeface="Calibri" panose="020F0502020204030204" pitchFamily="34" charset="0"/>
            </a:endParaRPr>
          </a:p>
        </p:txBody>
      </p:sp>
      <p:sp>
        <p:nvSpPr>
          <p:cNvPr id="32815" name="灯片编号占位符 79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E036D04-90DD-4C6E-B930-1F41B274133C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17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nimBg="1" autoUpdateAnimBg="0"/>
      <p:bldP spid="92164" grpId="0" animBg="1" autoUpdateAnimBg="0"/>
      <p:bldP spid="92165" grpId="0" animBg="1" autoUpdateAnimBg="0"/>
      <p:bldP spid="92169" grpId="0" animBg="1" autoUpdateAnimBg="0"/>
      <p:bldP spid="92176" grpId="0" animBg="1" autoUpdateAnimBg="0"/>
      <p:bldP spid="92177" grpId="0" animBg="1" autoUpdateAnimBg="0"/>
      <p:bldP spid="92184" grpId="0" animBg="1" autoUpdateAnimBg="0"/>
      <p:bldP spid="92185" grpId="0" animBg="1" autoUpdateAnimBg="0"/>
      <p:bldP spid="92186" grpId="0" animBg="1" autoUpdateAnimBg="0"/>
      <p:bldP spid="92190" grpId="0" animBg="1" autoUpdateAnimBg="0"/>
      <p:bldP spid="92191" grpId="0" animBg="1" autoUpdateAnimBg="0"/>
      <p:bldP spid="92195" grpId="0" animBg="1" autoUpdateAnimBg="0"/>
      <p:bldP spid="92220" grpId="0" autoUpdateAnimBg="0"/>
      <p:bldP spid="92221" grpId="0" autoUpdateAnimBg="0"/>
      <p:bldP spid="92222" grpId="0" autoUpdateAnimBg="0"/>
      <p:bldP spid="92223" grpId="0" autoUpdateAnimBg="0"/>
      <p:bldP spid="92224" grpId="0" build="p" autoUpdateAnimBg="0"/>
      <p:bldP spid="92225" grpId="0" build="p" autoUpdateAnimBg="0"/>
      <p:bldP spid="92226" grpId="0" build="p" autoUpdateAnimBg="0"/>
      <p:bldP spid="92227" grpId="0" build="p" autoUpdateAnimBg="0"/>
      <p:bldP spid="92228" grpId="0" build="p" autoUpdateAnimBg="0"/>
      <p:bldP spid="92229" grpId="0" build="p" autoUpdateAnimBg="0"/>
      <p:bldP spid="92230" grpId="0" build="p" autoUpdateAnimBg="0"/>
      <p:bldP spid="92231" grpId="0" build="p" autoUpdateAnimBg="0"/>
      <p:bldP spid="92232" grpId="0" build="p" autoUpdateAnimBg="0"/>
      <p:bldP spid="92233" grpId="0" autoUpdateAnimBg="0"/>
      <p:bldP spid="92234" grpId="0" autoUpdateAnimBg="0"/>
      <p:bldP spid="92235" grpId="0" build="p" autoUpdateAnimBg="0"/>
      <p:bldP spid="9223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Constructing LR(0) Parsing Table</a:t>
            </a:r>
          </a:p>
        </p:txBody>
      </p:sp>
      <p:sp>
        <p:nvSpPr>
          <p:cNvPr id="34819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LR(0) Parsing Table</a:t>
            </a:r>
          </a:p>
        </p:txBody>
      </p:sp>
      <p:graphicFrame>
        <p:nvGraphicFramePr>
          <p:cNvPr id="93412" name="Group 228"/>
          <p:cNvGraphicFramePr>
            <a:graphicFrameLocks noGrp="1"/>
          </p:cNvGraphicFramePr>
          <p:nvPr/>
        </p:nvGraphicFramePr>
        <p:xfrm>
          <a:off x="1828800" y="1371600"/>
          <a:ext cx="6400800" cy="27432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321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9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Shift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96" name="Text Box 225"/>
          <p:cNvSpPr txBox="1">
            <a:spLocks noChangeArrowheads="1"/>
          </p:cNvSpPr>
          <p:nvPr/>
        </p:nvSpPr>
        <p:spPr bwMode="auto">
          <a:xfrm>
            <a:off x="1524000" y="4191000"/>
            <a:ext cx="7543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ACTION: LR(0) parsing does not consult input token, so LR(0) parsing states are either “shift” states or “reduce” states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GOTO: There must be a column for every symbol (V</a:t>
            </a:r>
            <a:r>
              <a:rPr lang="en-US" altLang="zh-CN" sz="2400" b="1" baseline="-25000" dirty="0">
                <a:solidFill>
                  <a:srgbClr val="003300"/>
                </a:solidFill>
                <a:latin typeface="Calibri" panose="020F0502020204030204" pitchFamily="34" charset="0"/>
              </a:rPr>
              <a:t>N</a:t>
            </a: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,V</a:t>
            </a:r>
            <a:r>
              <a:rPr lang="en-US" altLang="zh-CN" sz="2400" b="1" baseline="-25000" dirty="0">
                <a:solidFill>
                  <a:srgbClr val="003300"/>
                </a:solidFill>
                <a:latin typeface="Calibri" panose="020F0502020204030204" pitchFamily="34" charset="0"/>
              </a:rPr>
              <a:t>T</a:t>
            </a:r>
            <a:r>
              <a:rPr lang="en-US" altLang="zh-CN" sz="2400" b="1" dirty="0">
                <a:solidFill>
                  <a:srgbClr val="003300"/>
                </a:solidFill>
                <a:latin typeface="Calibri" panose="020F0502020204030204" pitchFamily="34" charset="0"/>
              </a:rPr>
              <a:t> and $ )</a:t>
            </a:r>
          </a:p>
        </p:txBody>
      </p:sp>
      <p:sp>
        <p:nvSpPr>
          <p:cNvPr id="34897" name="灯片编号占位符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02CF6-B42B-4C92-87BE-27F68DA57EA1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Construction of LR(0) Parsing Table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3300"/>
                </a:solidFill>
              </a:rPr>
              <a:t>	Given a grammar G, we augment G to produce G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’</a:t>
            </a:r>
            <a:endParaRPr lang="en-US" altLang="zh-CN" dirty="0">
              <a:solidFill>
                <a:srgbClr val="003300"/>
              </a:solidFill>
            </a:endParaRPr>
          </a:p>
          <a:p>
            <a:pPr marL="609600" indent="-60960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>
                <a:solidFill>
                  <a:srgbClr val="003300"/>
                </a:solidFill>
              </a:rPr>
              <a:t>Construct DFA of sets of LR(0) items for G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’</a:t>
            </a:r>
            <a:endParaRPr lang="en-US" altLang="zh-CN" dirty="0">
              <a:solidFill>
                <a:srgbClr val="003300"/>
              </a:solidFill>
            </a:endParaRPr>
          </a:p>
          <a:p>
            <a:pPr marL="609600" indent="-60960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/>
              <a:defRPr/>
            </a:pPr>
            <a:r>
              <a:rPr lang="en-US" altLang="zh-CN" dirty="0">
                <a:solidFill>
                  <a:srgbClr val="003300"/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ACTION section </a:t>
            </a:r>
            <a:r>
              <a:rPr lang="en-US" altLang="zh-CN" dirty="0">
                <a:solidFill>
                  <a:srgbClr val="003300"/>
                </a:solidFill>
              </a:rPr>
              <a:t>for state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003300"/>
                </a:solidFill>
              </a:rPr>
              <a:t> is determined as follows:  (mapping each state to an action)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dirty="0">
                <a:solidFill>
                  <a:srgbClr val="003300"/>
                </a:solidFill>
              </a:rPr>
              <a:t>If A→α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β∈K   , then ACTION[K]=Shift   </a:t>
            </a:r>
          </a:p>
          <a:p>
            <a:pPr marL="990600" lvl="1" indent="-533400" algn="just" eaLnBrk="1" fontAlgn="auto" hangingPunct="1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dirty="0">
                <a:solidFill>
                  <a:srgbClr val="003300"/>
                </a:solidFill>
              </a:rPr>
              <a:t>If A→α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∈K  (</a:t>
            </a:r>
            <a:r>
              <a:rPr lang="en-US" altLang="zh-CN" dirty="0">
                <a:solidFill>
                  <a:srgbClr val="0000FF"/>
                </a:solidFill>
              </a:rPr>
              <a:t>reduction item</a:t>
            </a:r>
            <a:r>
              <a:rPr lang="en-US" altLang="zh-CN" dirty="0">
                <a:solidFill>
                  <a:srgbClr val="003300"/>
                </a:solidFill>
              </a:rPr>
              <a:t>), and the number of </a:t>
            </a:r>
            <a:r>
              <a:rPr lang="en-US" altLang="zh-CN" dirty="0">
                <a:solidFill>
                  <a:srgbClr val="FF0000"/>
                </a:solidFill>
              </a:rPr>
              <a:t>A→α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is 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rgbClr val="003300"/>
                </a:solidFill>
              </a:rPr>
              <a:t>, then set ACTION[K]=</a:t>
            </a:r>
            <a:r>
              <a:rPr lang="en-US" altLang="zh-CN" dirty="0" err="1">
                <a:solidFill>
                  <a:srgbClr val="003300"/>
                </a:solidFill>
              </a:rPr>
              <a:t>R</a:t>
            </a:r>
            <a:r>
              <a:rPr lang="en-US" altLang="zh-CN" baseline="-30000" dirty="0" err="1">
                <a:solidFill>
                  <a:srgbClr val="003300"/>
                </a:solidFill>
              </a:rPr>
              <a:t>j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</a:p>
          <a:p>
            <a:pPr marL="609600" indent="-60960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rabicPeriod" startAt="3"/>
              <a:defRPr/>
            </a:pPr>
            <a:r>
              <a:rPr lang="en-US" altLang="zh-CN" dirty="0">
                <a:solidFill>
                  <a:srgbClr val="003300"/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GOTO section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3300"/>
                </a:solidFill>
              </a:rPr>
              <a:t>mapping state/symbol pairs to a next state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for state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003300"/>
                </a:solidFill>
              </a:rPr>
              <a:t> is constructed for all symbols using the rule: If </a:t>
            </a:r>
            <a:r>
              <a:rPr lang="en-US" altLang="zh-CN" dirty="0" err="1">
                <a:solidFill>
                  <a:srgbClr val="003300"/>
                </a:solidFill>
              </a:rPr>
              <a:t>goto</a:t>
            </a:r>
            <a:r>
              <a:rPr lang="en-US" altLang="zh-CN" dirty="0">
                <a:solidFill>
                  <a:srgbClr val="003300"/>
                </a:solidFill>
              </a:rPr>
              <a:t>(K,X)=J, X∈V</a:t>
            </a:r>
            <a:r>
              <a:rPr lang="en-US" altLang="zh-CN" baseline="-30000" dirty="0">
                <a:solidFill>
                  <a:srgbClr val="003300"/>
                </a:solidFill>
              </a:rPr>
              <a:t>N</a:t>
            </a:r>
            <a:r>
              <a:rPr lang="en-US" altLang="zh-CN" dirty="0">
                <a:solidFill>
                  <a:srgbClr val="003300"/>
                </a:solidFill>
              </a:rPr>
              <a:t>∪V</a:t>
            </a:r>
            <a:r>
              <a:rPr lang="en-US" altLang="zh-CN" baseline="-25000" dirty="0">
                <a:solidFill>
                  <a:srgbClr val="003300"/>
                </a:solidFill>
              </a:rPr>
              <a:t>T</a:t>
            </a:r>
            <a:r>
              <a:rPr lang="en-US" altLang="zh-CN" dirty="0">
                <a:solidFill>
                  <a:srgbClr val="003300"/>
                </a:solidFill>
              </a:rPr>
              <a:t>∪{$},  then set GOTO[K,X]=J</a:t>
            </a:r>
          </a:p>
        </p:txBody>
      </p:sp>
      <p:sp>
        <p:nvSpPr>
          <p:cNvPr id="3686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1E89D-E3E6-4631-8B04-5013FE79818F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19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dirty="0">
                <a:solidFill>
                  <a:srgbClr val="003300"/>
                </a:solidFill>
                <a:ea typeface="宋体" panose="02010600030101010101" pitchFamily="2" charset="-122"/>
                <a:hlinkClick r:id="rId3" action="ppaction://hlinksldjump"/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/>
              </a:rPr>
              <a:t>Overview of Bottom-Up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Overview of LR Parsing Method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Finite Automata of LR(0) Items and LR(0)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SLR(1) Parsing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2F64EB-FCDE-4A56-B256-982DB2A47DC9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6200" y="76200"/>
            <a:ext cx="33829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3300"/>
                </a:solidFill>
                <a:latin typeface="Arial" panose="020B0604020202020204" pitchFamily="34" charset="0"/>
              </a:rPr>
              <a:t>Augmented grammar G’：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(0)  S’→E      (1)  </a:t>
            </a: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</a:rPr>
              <a:t>E→aA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(2)  </a:t>
            </a: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</a:rPr>
              <a:t>E→bB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(3)  </a:t>
            </a: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</a:rPr>
              <a:t>A→cA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(4) A→d        (5)  </a:t>
            </a: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</a:rPr>
              <a:t>B→cB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(6)  </a:t>
            </a:r>
            <a:r>
              <a:rPr lang="en-US" altLang="zh-CN" b="1" dirty="0" err="1">
                <a:solidFill>
                  <a:schemeClr val="tx2"/>
                </a:solidFill>
                <a:latin typeface="Arial" panose="020B0604020202020204" pitchFamily="34" charset="0"/>
              </a:rPr>
              <a:t>B→d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" y="2773363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The DFA of sets of items</a:t>
            </a:r>
          </a:p>
        </p:txBody>
      </p:sp>
      <p:grpSp>
        <p:nvGrpSpPr>
          <p:cNvPr id="38916" name="Group 4"/>
          <p:cNvGrpSpPr>
            <a:grpSpLocks noChangeAspect="1"/>
          </p:cNvGrpSpPr>
          <p:nvPr/>
        </p:nvGrpSpPr>
        <p:grpSpPr bwMode="auto">
          <a:xfrm>
            <a:off x="34925" y="3213100"/>
            <a:ext cx="6343650" cy="3570288"/>
            <a:chOff x="336" y="1321"/>
            <a:chExt cx="5328" cy="2999"/>
          </a:xfrm>
        </p:grpSpPr>
        <p:sp>
          <p:nvSpPr>
            <p:cNvPr id="38920" name="Rectangle 5"/>
            <p:cNvSpPr>
              <a:spLocks noChangeArrowheads="1"/>
            </p:cNvSpPr>
            <p:nvPr/>
          </p:nvSpPr>
          <p:spPr bwMode="auto">
            <a:xfrm>
              <a:off x="336" y="2377"/>
              <a:ext cx="1008" cy="81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S’→•E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336" y="3625"/>
              <a:ext cx="1008" cy="28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S’→E•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1728" y="2857"/>
              <a:ext cx="960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E→a•A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23" name="Group 8"/>
            <p:cNvGrpSpPr/>
            <p:nvPr/>
          </p:nvGrpSpPr>
          <p:grpSpPr bwMode="auto">
            <a:xfrm>
              <a:off x="1344" y="2880"/>
              <a:ext cx="337" cy="265"/>
              <a:chOff x="1344" y="2567"/>
              <a:chExt cx="337" cy="265"/>
            </a:xfrm>
          </p:grpSpPr>
          <p:sp>
            <p:nvSpPr>
              <p:cNvPr id="38992" name="Line 9"/>
              <p:cNvSpPr>
                <a:spLocks noChangeShapeType="1"/>
              </p:cNvSpPr>
              <p:nvPr/>
            </p:nvSpPr>
            <p:spPr bwMode="auto">
              <a:xfrm>
                <a:off x="1344" y="2807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93" name="Text Box 10"/>
              <p:cNvSpPr txBox="1">
                <a:spLocks noChangeArrowheads="1"/>
              </p:cNvSpPr>
              <p:nvPr/>
            </p:nvSpPr>
            <p:spPr bwMode="auto">
              <a:xfrm>
                <a:off x="1393" y="2567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1680" y="1897"/>
              <a:ext cx="960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E→b•B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25" name="Group 12"/>
            <p:cNvGrpSpPr/>
            <p:nvPr/>
          </p:nvGrpSpPr>
          <p:grpSpPr bwMode="auto">
            <a:xfrm>
              <a:off x="576" y="3193"/>
              <a:ext cx="288" cy="384"/>
              <a:chOff x="576" y="2880"/>
              <a:chExt cx="288" cy="384"/>
            </a:xfrm>
          </p:grpSpPr>
          <p:sp>
            <p:nvSpPr>
              <p:cNvPr id="38990" name="Text Box 13"/>
              <p:cNvSpPr txBox="1">
                <a:spLocks noChangeArrowheads="1"/>
              </p:cNvSpPr>
              <p:nvPr/>
            </p:nvSpPr>
            <p:spPr bwMode="auto">
              <a:xfrm>
                <a:off x="576" y="2976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8991" name="Line 14"/>
              <p:cNvSpPr>
                <a:spLocks noChangeShapeType="1"/>
              </p:cNvSpPr>
              <p:nvPr/>
            </p:nvSpPr>
            <p:spPr bwMode="auto">
              <a:xfrm>
                <a:off x="864" y="2880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38926" name="Group 15"/>
            <p:cNvGrpSpPr/>
            <p:nvPr/>
          </p:nvGrpSpPr>
          <p:grpSpPr bwMode="auto">
            <a:xfrm>
              <a:off x="1344" y="2137"/>
              <a:ext cx="336" cy="384"/>
              <a:chOff x="1344" y="1824"/>
              <a:chExt cx="336" cy="384"/>
            </a:xfrm>
          </p:grpSpPr>
          <p:sp>
            <p:nvSpPr>
              <p:cNvPr id="38988" name="Line 16"/>
              <p:cNvSpPr>
                <a:spLocks noChangeShapeType="1"/>
              </p:cNvSpPr>
              <p:nvPr/>
            </p:nvSpPr>
            <p:spPr bwMode="auto">
              <a:xfrm>
                <a:off x="1344" y="220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89" name="Text Box 17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38927" name="Rectangle 18"/>
            <p:cNvSpPr>
              <a:spLocks noChangeArrowheads="1"/>
            </p:cNvSpPr>
            <p:nvPr/>
          </p:nvSpPr>
          <p:spPr bwMode="auto">
            <a:xfrm>
              <a:off x="1200" y="4009"/>
              <a:ext cx="960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E→aA•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28" name="Rectangle 19"/>
            <p:cNvSpPr>
              <a:spLocks noChangeArrowheads="1"/>
            </p:cNvSpPr>
            <p:nvPr/>
          </p:nvSpPr>
          <p:spPr bwMode="auto">
            <a:xfrm>
              <a:off x="3072" y="3001"/>
              <a:ext cx="1008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A→c•A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29" name="Group 20"/>
            <p:cNvGrpSpPr/>
            <p:nvPr/>
          </p:nvGrpSpPr>
          <p:grpSpPr bwMode="auto">
            <a:xfrm>
              <a:off x="2688" y="3024"/>
              <a:ext cx="336" cy="265"/>
              <a:chOff x="2688" y="2711"/>
              <a:chExt cx="336" cy="265"/>
            </a:xfrm>
          </p:grpSpPr>
          <p:sp>
            <p:nvSpPr>
              <p:cNvPr id="38986" name="Line 21"/>
              <p:cNvSpPr>
                <a:spLocks noChangeShapeType="1"/>
              </p:cNvSpPr>
              <p:nvPr/>
            </p:nvSpPr>
            <p:spPr bwMode="auto">
              <a:xfrm>
                <a:off x="2688" y="29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87" name="Text Box 22"/>
              <p:cNvSpPr txBox="1">
                <a:spLocks noChangeArrowheads="1"/>
              </p:cNvSpPr>
              <p:nvPr/>
            </p:nvSpPr>
            <p:spPr bwMode="auto">
              <a:xfrm>
                <a:off x="2688" y="2711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8930" name="Group 23"/>
            <p:cNvGrpSpPr/>
            <p:nvPr/>
          </p:nvGrpSpPr>
          <p:grpSpPr bwMode="auto">
            <a:xfrm>
              <a:off x="1488" y="3673"/>
              <a:ext cx="336" cy="297"/>
              <a:chOff x="1488" y="3360"/>
              <a:chExt cx="336" cy="297"/>
            </a:xfrm>
          </p:grpSpPr>
          <p:sp>
            <p:nvSpPr>
              <p:cNvPr id="38984" name="Text Box 24"/>
              <p:cNvSpPr txBox="1">
                <a:spLocks noChangeArrowheads="1"/>
              </p:cNvSpPr>
              <p:nvPr/>
            </p:nvSpPr>
            <p:spPr bwMode="auto">
              <a:xfrm>
                <a:off x="1488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8985" name="Line 25"/>
              <p:cNvSpPr>
                <a:spLocks noChangeShapeType="1"/>
              </p:cNvSpPr>
              <p:nvPr/>
            </p:nvSpPr>
            <p:spPr bwMode="auto">
              <a:xfrm>
                <a:off x="1816" y="3360"/>
                <a:ext cx="8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38931" name="Rectangle 26"/>
            <p:cNvSpPr>
              <a:spLocks noChangeArrowheads="1"/>
            </p:cNvSpPr>
            <p:nvPr/>
          </p:nvSpPr>
          <p:spPr bwMode="auto">
            <a:xfrm>
              <a:off x="2256" y="4009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A→d•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32" name="Rectangle 27"/>
            <p:cNvSpPr>
              <a:spLocks noChangeArrowheads="1"/>
            </p:cNvSpPr>
            <p:nvPr/>
          </p:nvSpPr>
          <p:spPr bwMode="auto">
            <a:xfrm>
              <a:off x="1104" y="1321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E→bB•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33" name="Rectangle 28"/>
            <p:cNvSpPr>
              <a:spLocks noChangeArrowheads="1"/>
            </p:cNvSpPr>
            <p:nvPr/>
          </p:nvSpPr>
          <p:spPr bwMode="auto">
            <a:xfrm>
              <a:off x="3024" y="2089"/>
              <a:ext cx="1008" cy="76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B→c•B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34" name="Group 29"/>
            <p:cNvGrpSpPr/>
            <p:nvPr/>
          </p:nvGrpSpPr>
          <p:grpSpPr bwMode="auto">
            <a:xfrm>
              <a:off x="2640" y="2041"/>
              <a:ext cx="336" cy="265"/>
              <a:chOff x="2640" y="1728"/>
              <a:chExt cx="336" cy="265"/>
            </a:xfrm>
          </p:grpSpPr>
          <p:sp>
            <p:nvSpPr>
              <p:cNvPr id="38982" name="Line 30"/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83" name="Text Box 31"/>
              <p:cNvSpPr txBox="1">
                <a:spLocks noChangeArrowheads="1"/>
              </p:cNvSpPr>
              <p:nvPr/>
            </p:nvSpPr>
            <p:spPr bwMode="auto">
              <a:xfrm>
                <a:off x="2688" y="1728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38935" name="Rectangle 32"/>
            <p:cNvSpPr>
              <a:spLocks noChangeArrowheads="1"/>
            </p:cNvSpPr>
            <p:nvPr/>
          </p:nvSpPr>
          <p:spPr bwMode="auto">
            <a:xfrm>
              <a:off x="2400" y="1321"/>
              <a:ext cx="1008" cy="311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B→d•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36" name="Rectangle 33"/>
            <p:cNvSpPr>
              <a:spLocks noChangeArrowheads="1"/>
            </p:cNvSpPr>
            <p:nvPr/>
          </p:nvSpPr>
          <p:spPr bwMode="auto">
            <a:xfrm>
              <a:off x="4512" y="3241"/>
              <a:ext cx="1152" cy="3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A→cA•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37" name="Group 34"/>
            <p:cNvGrpSpPr/>
            <p:nvPr/>
          </p:nvGrpSpPr>
          <p:grpSpPr bwMode="auto">
            <a:xfrm>
              <a:off x="4128" y="3145"/>
              <a:ext cx="336" cy="288"/>
              <a:chOff x="4128" y="2832"/>
              <a:chExt cx="336" cy="288"/>
            </a:xfrm>
          </p:grpSpPr>
          <p:sp>
            <p:nvSpPr>
              <p:cNvPr id="38980" name="Line 35"/>
              <p:cNvSpPr>
                <a:spLocks noChangeShapeType="1"/>
              </p:cNvSpPr>
              <p:nvPr/>
            </p:nvSpPr>
            <p:spPr bwMode="auto">
              <a:xfrm>
                <a:off x="4128" y="312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81" name="Text Box 36"/>
              <p:cNvSpPr txBox="1">
                <a:spLocks noChangeArrowheads="1"/>
              </p:cNvSpPr>
              <p:nvPr/>
            </p:nvSpPr>
            <p:spPr bwMode="auto">
              <a:xfrm>
                <a:off x="4128" y="283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sp>
          <p:nvSpPr>
            <p:cNvPr id="38938" name="Rectangle 37"/>
            <p:cNvSpPr>
              <a:spLocks noChangeArrowheads="1"/>
            </p:cNvSpPr>
            <p:nvPr/>
          </p:nvSpPr>
          <p:spPr bwMode="auto">
            <a:xfrm>
              <a:off x="4464" y="2281"/>
              <a:ext cx="1152" cy="3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lIns="92075" tIns="46038" rIns="92075" bIns="46038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         B→cB•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38939" name="Group 38"/>
            <p:cNvGrpSpPr/>
            <p:nvPr/>
          </p:nvGrpSpPr>
          <p:grpSpPr bwMode="auto">
            <a:xfrm>
              <a:off x="4080" y="2185"/>
              <a:ext cx="336" cy="288"/>
              <a:chOff x="4080" y="1872"/>
              <a:chExt cx="336" cy="288"/>
            </a:xfrm>
          </p:grpSpPr>
          <p:sp>
            <p:nvSpPr>
              <p:cNvPr id="38978" name="Line 39"/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79" name="Text Box 40"/>
              <p:cNvSpPr txBox="1">
                <a:spLocks noChangeArrowheads="1"/>
              </p:cNvSpPr>
              <p:nvPr/>
            </p:nvSpPr>
            <p:spPr bwMode="auto">
              <a:xfrm>
                <a:off x="4080" y="187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8940" name="Group 41"/>
            <p:cNvGrpSpPr/>
            <p:nvPr/>
          </p:nvGrpSpPr>
          <p:grpSpPr bwMode="auto">
            <a:xfrm>
              <a:off x="2400" y="3665"/>
              <a:ext cx="288" cy="305"/>
              <a:chOff x="2400" y="3352"/>
              <a:chExt cx="288" cy="305"/>
            </a:xfrm>
          </p:grpSpPr>
          <p:sp>
            <p:nvSpPr>
              <p:cNvPr id="38976" name="Text Box 42"/>
              <p:cNvSpPr txBox="1">
                <a:spLocks noChangeArrowheads="1"/>
              </p:cNvSpPr>
              <p:nvPr/>
            </p:nvSpPr>
            <p:spPr bwMode="auto">
              <a:xfrm>
                <a:off x="2400" y="3392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8977" name="Line 43"/>
              <p:cNvSpPr>
                <a:spLocks noChangeShapeType="1"/>
              </p:cNvSpPr>
              <p:nvPr/>
            </p:nvSpPr>
            <p:spPr bwMode="auto">
              <a:xfrm>
                <a:off x="2400" y="3352"/>
                <a:ext cx="0" cy="3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38941" name="Group 44"/>
            <p:cNvGrpSpPr/>
            <p:nvPr/>
          </p:nvGrpSpPr>
          <p:grpSpPr bwMode="auto">
            <a:xfrm>
              <a:off x="3840" y="3817"/>
              <a:ext cx="480" cy="288"/>
              <a:chOff x="3840" y="3504"/>
              <a:chExt cx="480" cy="288"/>
            </a:xfrm>
          </p:grpSpPr>
          <p:sp>
            <p:nvSpPr>
              <p:cNvPr id="38974" name="Freeform 45"/>
              <p:cNvSpPr/>
              <p:nvPr/>
            </p:nvSpPr>
            <p:spPr bwMode="auto">
              <a:xfrm>
                <a:off x="3840" y="3504"/>
                <a:ext cx="192" cy="240"/>
              </a:xfrm>
              <a:custGeom>
                <a:avLst/>
                <a:gdLst>
                  <a:gd name="T0" fmla="*/ 192 w 192"/>
                  <a:gd name="T1" fmla="*/ 0 h 240"/>
                  <a:gd name="T2" fmla="*/ 96 w 192"/>
                  <a:gd name="T3" fmla="*/ 240 h 240"/>
                  <a:gd name="T4" fmla="*/ 0 w 19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192" y="0"/>
                    </a:moveTo>
                    <a:cubicBezTo>
                      <a:pt x="160" y="120"/>
                      <a:pt x="128" y="240"/>
                      <a:pt x="96" y="240"/>
                    </a:cubicBezTo>
                    <a:cubicBezTo>
                      <a:pt x="64" y="240"/>
                      <a:pt x="16" y="40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75" name="Text Box 46"/>
              <p:cNvSpPr txBox="1">
                <a:spLocks noChangeArrowheads="1"/>
              </p:cNvSpPr>
              <p:nvPr/>
            </p:nvSpPr>
            <p:spPr bwMode="auto">
              <a:xfrm>
                <a:off x="4032" y="3527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8942" name="Group 47"/>
            <p:cNvGrpSpPr/>
            <p:nvPr/>
          </p:nvGrpSpPr>
          <p:grpSpPr bwMode="auto">
            <a:xfrm>
              <a:off x="3216" y="3769"/>
              <a:ext cx="336" cy="288"/>
              <a:chOff x="3216" y="3456"/>
              <a:chExt cx="336" cy="288"/>
            </a:xfrm>
          </p:grpSpPr>
          <p:sp>
            <p:nvSpPr>
              <p:cNvPr id="38972" name="Line 48"/>
              <p:cNvSpPr>
                <a:spLocks noChangeShapeType="1"/>
              </p:cNvSpPr>
              <p:nvPr/>
            </p:nvSpPr>
            <p:spPr bwMode="auto">
              <a:xfrm>
                <a:off x="3216" y="345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73" name="Text Box 49"/>
              <p:cNvSpPr txBox="1">
                <a:spLocks noChangeArrowheads="1"/>
              </p:cNvSpPr>
              <p:nvPr/>
            </p:nvSpPr>
            <p:spPr bwMode="auto">
              <a:xfrm>
                <a:off x="3264" y="3479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38943" name="Group 50"/>
            <p:cNvGrpSpPr/>
            <p:nvPr/>
          </p:nvGrpSpPr>
          <p:grpSpPr bwMode="auto">
            <a:xfrm>
              <a:off x="2544" y="1657"/>
              <a:ext cx="336" cy="265"/>
              <a:chOff x="2544" y="1344"/>
              <a:chExt cx="336" cy="265"/>
            </a:xfrm>
          </p:grpSpPr>
          <p:sp>
            <p:nvSpPr>
              <p:cNvPr id="38970" name="Text Box 51"/>
              <p:cNvSpPr txBox="1">
                <a:spLocks noChangeArrowheads="1"/>
              </p:cNvSpPr>
              <p:nvPr/>
            </p:nvSpPr>
            <p:spPr bwMode="auto">
              <a:xfrm>
                <a:off x="2592" y="1344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8971" name="Line 52"/>
              <p:cNvSpPr>
                <a:spLocks noChangeShapeType="1"/>
              </p:cNvSpPr>
              <p:nvPr/>
            </p:nvSpPr>
            <p:spPr bwMode="auto">
              <a:xfrm flipV="1">
                <a:off x="2544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38944" name="Group 53"/>
            <p:cNvGrpSpPr/>
            <p:nvPr/>
          </p:nvGrpSpPr>
          <p:grpSpPr bwMode="auto">
            <a:xfrm>
              <a:off x="1488" y="1657"/>
              <a:ext cx="384" cy="265"/>
              <a:chOff x="1488" y="1344"/>
              <a:chExt cx="384" cy="265"/>
            </a:xfrm>
          </p:grpSpPr>
          <p:sp>
            <p:nvSpPr>
              <p:cNvPr id="38968" name="Text Box 54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8969" name="Line 55"/>
              <p:cNvSpPr>
                <a:spLocks noChangeShapeType="1"/>
              </p:cNvSpPr>
              <p:nvPr/>
            </p:nvSpPr>
            <p:spPr bwMode="auto">
              <a:xfrm flipV="1">
                <a:off x="1872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38945" name="Group 56"/>
            <p:cNvGrpSpPr/>
            <p:nvPr/>
          </p:nvGrpSpPr>
          <p:grpSpPr bwMode="auto">
            <a:xfrm>
              <a:off x="3552" y="1609"/>
              <a:ext cx="624" cy="480"/>
              <a:chOff x="3552" y="1296"/>
              <a:chExt cx="624" cy="480"/>
            </a:xfrm>
          </p:grpSpPr>
          <p:sp>
            <p:nvSpPr>
              <p:cNvPr id="38966" name="Freeform 57"/>
              <p:cNvSpPr/>
              <p:nvPr/>
            </p:nvSpPr>
            <p:spPr bwMode="auto">
              <a:xfrm>
                <a:off x="3552" y="1528"/>
                <a:ext cx="480" cy="248"/>
              </a:xfrm>
              <a:custGeom>
                <a:avLst/>
                <a:gdLst>
                  <a:gd name="T0" fmla="*/ 480 w 480"/>
                  <a:gd name="T1" fmla="*/ 248 h 248"/>
                  <a:gd name="T2" fmla="*/ 288 w 480"/>
                  <a:gd name="T3" fmla="*/ 8 h 248"/>
                  <a:gd name="T4" fmla="*/ 48 w 480"/>
                  <a:gd name="T5" fmla="*/ 200 h 248"/>
                  <a:gd name="T6" fmla="*/ 0 w 480"/>
                  <a:gd name="T7" fmla="*/ 200 h 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0"/>
                  <a:gd name="T13" fmla="*/ 0 h 248"/>
                  <a:gd name="T14" fmla="*/ 480 w 480"/>
                  <a:gd name="T15" fmla="*/ 248 h 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0" h="248">
                    <a:moveTo>
                      <a:pt x="480" y="248"/>
                    </a:moveTo>
                    <a:cubicBezTo>
                      <a:pt x="420" y="132"/>
                      <a:pt x="360" y="16"/>
                      <a:pt x="288" y="8"/>
                    </a:cubicBezTo>
                    <a:cubicBezTo>
                      <a:pt x="216" y="0"/>
                      <a:pt x="96" y="168"/>
                      <a:pt x="48" y="200"/>
                    </a:cubicBezTo>
                    <a:cubicBezTo>
                      <a:pt x="0" y="232"/>
                      <a:pt x="0" y="216"/>
                      <a:pt x="0" y="2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67" name="Text Box 58"/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8946" name="Group 59"/>
            <p:cNvGrpSpPr/>
            <p:nvPr/>
          </p:nvGrpSpPr>
          <p:grpSpPr bwMode="auto">
            <a:xfrm>
              <a:off x="3216" y="1657"/>
              <a:ext cx="288" cy="432"/>
              <a:chOff x="3216" y="1344"/>
              <a:chExt cx="288" cy="432"/>
            </a:xfrm>
          </p:grpSpPr>
          <p:sp>
            <p:nvSpPr>
              <p:cNvPr id="38964" name="Line 60"/>
              <p:cNvSpPr>
                <a:spLocks noChangeShapeType="1"/>
              </p:cNvSpPr>
              <p:nvPr/>
            </p:nvSpPr>
            <p:spPr bwMode="auto">
              <a:xfrm flipV="1">
                <a:off x="3216" y="1344"/>
                <a:ext cx="0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38965" name="Text Box 61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28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sp>
          <p:nvSpPr>
            <p:cNvPr id="38947" name="Rectangle 62"/>
            <p:cNvSpPr>
              <a:spLocks noChangeArrowheads="1"/>
            </p:cNvSpPr>
            <p:nvPr/>
          </p:nvSpPr>
          <p:spPr bwMode="auto">
            <a:xfrm>
              <a:off x="576" y="2617"/>
              <a:ext cx="768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E→•aA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E→•bB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48" name="Rectangle 63"/>
            <p:cNvSpPr>
              <a:spLocks noChangeArrowheads="1"/>
            </p:cNvSpPr>
            <p:nvPr/>
          </p:nvSpPr>
          <p:spPr bwMode="auto">
            <a:xfrm>
              <a:off x="336" y="2400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0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49" name="Rectangle 64"/>
            <p:cNvSpPr>
              <a:spLocks noChangeArrowheads="1"/>
            </p:cNvSpPr>
            <p:nvPr/>
          </p:nvSpPr>
          <p:spPr bwMode="auto">
            <a:xfrm>
              <a:off x="336" y="3648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0" name="Rectangle 65"/>
            <p:cNvSpPr>
              <a:spLocks noChangeArrowheads="1"/>
            </p:cNvSpPr>
            <p:nvPr/>
          </p:nvSpPr>
          <p:spPr bwMode="auto">
            <a:xfrm>
              <a:off x="1713" y="2857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2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1" name="Rectangle 66"/>
            <p:cNvSpPr>
              <a:spLocks noChangeArrowheads="1"/>
            </p:cNvSpPr>
            <p:nvPr/>
          </p:nvSpPr>
          <p:spPr bwMode="auto">
            <a:xfrm>
              <a:off x="1680" y="1897"/>
              <a:ext cx="27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3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2" name="Rectangle 67"/>
            <p:cNvSpPr>
              <a:spLocks noChangeArrowheads="1"/>
            </p:cNvSpPr>
            <p:nvPr/>
          </p:nvSpPr>
          <p:spPr bwMode="auto">
            <a:xfrm>
              <a:off x="1200" y="4009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4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3" name="Rectangle 68"/>
            <p:cNvSpPr>
              <a:spLocks noChangeArrowheads="1"/>
            </p:cNvSpPr>
            <p:nvPr/>
          </p:nvSpPr>
          <p:spPr bwMode="auto">
            <a:xfrm>
              <a:off x="3072" y="3001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5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4" name="Rectangle 69"/>
            <p:cNvSpPr>
              <a:spLocks noChangeArrowheads="1"/>
            </p:cNvSpPr>
            <p:nvPr/>
          </p:nvSpPr>
          <p:spPr bwMode="auto">
            <a:xfrm>
              <a:off x="2304" y="4025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6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5" name="Rectangle 70"/>
            <p:cNvSpPr>
              <a:spLocks noChangeArrowheads="1"/>
            </p:cNvSpPr>
            <p:nvPr/>
          </p:nvSpPr>
          <p:spPr bwMode="auto">
            <a:xfrm>
              <a:off x="1104" y="1369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7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6" name="Rectangle 71"/>
            <p:cNvSpPr>
              <a:spLocks noChangeArrowheads="1"/>
            </p:cNvSpPr>
            <p:nvPr/>
          </p:nvSpPr>
          <p:spPr bwMode="auto">
            <a:xfrm>
              <a:off x="3024" y="2137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8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7" name="Rectangle 72"/>
            <p:cNvSpPr>
              <a:spLocks noChangeArrowheads="1"/>
            </p:cNvSpPr>
            <p:nvPr/>
          </p:nvSpPr>
          <p:spPr bwMode="auto">
            <a:xfrm>
              <a:off x="2448" y="1369"/>
              <a:ext cx="25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9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8" name="Rectangle 73"/>
            <p:cNvSpPr>
              <a:spLocks noChangeArrowheads="1"/>
            </p:cNvSpPr>
            <p:nvPr/>
          </p:nvSpPr>
          <p:spPr bwMode="auto">
            <a:xfrm>
              <a:off x="4512" y="3241"/>
              <a:ext cx="31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10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9" name="Rectangle 74"/>
            <p:cNvSpPr>
              <a:spLocks noChangeArrowheads="1"/>
            </p:cNvSpPr>
            <p:nvPr/>
          </p:nvSpPr>
          <p:spPr bwMode="auto">
            <a:xfrm>
              <a:off x="4512" y="2329"/>
              <a:ext cx="31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I</a:t>
              </a:r>
              <a:r>
                <a:rPr lang="en-US" altLang="zh-CN" sz="1800" b="1" baseline="-25000">
                  <a:solidFill>
                    <a:srgbClr val="003300"/>
                  </a:solidFill>
                  <a:latin typeface="Calibri" panose="020F0502020204030204" pitchFamily="34" charset="0"/>
                </a:rPr>
                <a:t>11</a:t>
              </a:r>
              <a:endParaRPr lang="zh-CN" altLang="en-US" sz="1800" b="1" baseline="-2500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0" name="Rectangle 75"/>
            <p:cNvSpPr>
              <a:spLocks noChangeArrowheads="1"/>
            </p:cNvSpPr>
            <p:nvPr/>
          </p:nvSpPr>
          <p:spPr bwMode="auto">
            <a:xfrm>
              <a:off x="1920" y="3107"/>
              <a:ext cx="864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A→•cA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A→•d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1" name="Rectangle 76"/>
            <p:cNvSpPr>
              <a:spLocks noChangeArrowheads="1"/>
            </p:cNvSpPr>
            <p:nvPr/>
          </p:nvSpPr>
          <p:spPr bwMode="auto">
            <a:xfrm>
              <a:off x="1872" y="2157"/>
              <a:ext cx="76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B→•cB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B→•d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2" name="Rectangle 77"/>
            <p:cNvSpPr>
              <a:spLocks noChangeArrowheads="1"/>
            </p:cNvSpPr>
            <p:nvPr/>
          </p:nvSpPr>
          <p:spPr bwMode="auto">
            <a:xfrm>
              <a:off x="3360" y="3273"/>
              <a:ext cx="76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A→•cA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A→•d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3" name="Rectangle 78"/>
            <p:cNvSpPr>
              <a:spLocks noChangeArrowheads="1"/>
            </p:cNvSpPr>
            <p:nvPr/>
          </p:nvSpPr>
          <p:spPr bwMode="auto">
            <a:xfrm>
              <a:off x="3280" y="2347"/>
              <a:ext cx="768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B→•cB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003300"/>
                  </a:solidFill>
                  <a:latin typeface="Calibri" panose="020F0502020204030204" pitchFamily="34" charset="0"/>
                </a:rPr>
                <a:t>B→•d</a:t>
              </a:r>
              <a:endParaRPr lang="zh-CN" altLang="en-US" sz="1800" b="1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8917" name="灯片编号占位符 82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32333F4-2BCD-485C-ABC2-1815C9B9D042}" type="slidenum">
              <a:rPr lang="zh-CN" altLang="en-US" sz="1200">
                <a:solidFill>
                  <a:srgbClr val="898989"/>
                </a:solidFill>
                <a:latin typeface="Calibri" panose="020F0502020204030204" pitchFamily="34" charset="0"/>
              </a:rPr>
              <a:t>20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8918" name="Picture 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975"/>
            <a:ext cx="45370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9" name="Text Box 146"/>
          <p:cNvSpPr txBox="1">
            <a:spLocks noChangeArrowheads="1"/>
          </p:cNvSpPr>
          <p:nvPr/>
        </p:nvSpPr>
        <p:spPr bwMode="auto">
          <a:xfrm>
            <a:off x="3935413" y="142875"/>
            <a:ext cx="54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3300"/>
                </a:solidFill>
                <a:latin typeface="Arial" panose="020B0604020202020204" pitchFamily="34" charset="0"/>
              </a:rPr>
              <a:t>LR(0) parsing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200">
                <a:ea typeface="宋体" panose="02010600030101010101" pitchFamily="2" charset="-122"/>
              </a:rPr>
              <a:t> </a:t>
            </a:r>
            <a:r>
              <a:rPr lang="en-US" altLang="zh-CN" sz="3200"/>
              <a:t>Finite Automata of LR(0) Items and LR(0) Parsing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dirty="0">
                <a:solidFill>
                  <a:srgbClr val="003300"/>
                </a:solidFill>
              </a:rPr>
              <a:t>LR(0) Parsing</a:t>
            </a:r>
          </a:p>
          <a:p>
            <a:pPr lvl="1" algn="just" eaLnBrk="1" hangingPunct="1"/>
            <a:r>
              <a:rPr lang="en-US" altLang="zh-CN" dirty="0">
                <a:solidFill>
                  <a:srgbClr val="003300"/>
                </a:solidFill>
              </a:rPr>
              <a:t>The LR parser using LR(0) parsing table is </a:t>
            </a:r>
            <a:r>
              <a:rPr lang="en-US" altLang="zh-CN" dirty="0">
                <a:solidFill>
                  <a:srgbClr val="FF0000"/>
                </a:solidFill>
              </a:rPr>
              <a:t>LR(0) parser</a:t>
            </a:r>
            <a:r>
              <a:rPr lang="en-US" altLang="zh-CN" dirty="0">
                <a:solidFill>
                  <a:srgbClr val="003300"/>
                </a:solidFill>
              </a:rPr>
              <a:t>; The grammar for which an LR(0) parsing table can be constructed is said to be </a:t>
            </a:r>
            <a:r>
              <a:rPr lang="en-US" altLang="zh-CN" dirty="0">
                <a:solidFill>
                  <a:srgbClr val="FF0000"/>
                </a:solidFill>
              </a:rPr>
              <a:t>LR(0) grammar</a:t>
            </a:r>
          </a:p>
          <a:p>
            <a:pPr lvl="1" algn="just" eaLnBrk="1" hangingPunct="1"/>
            <a:r>
              <a:rPr lang="en-US" altLang="zh-CN" dirty="0">
                <a:solidFill>
                  <a:srgbClr val="003300"/>
                </a:solidFill>
              </a:rPr>
              <a:t>LR(0) parser uses only the content of stack to determine handle, it doesn't need input token as lookahead</a:t>
            </a:r>
            <a:endParaRPr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 algn="just" eaLnBrk="1" hangingPunct="1"/>
            <a:r>
              <a:rPr lang="en-US" altLang="zh-CN" dirty="0">
                <a:solidFill>
                  <a:srgbClr val="003300"/>
                </a:solidFill>
              </a:rPr>
              <a:t>Almost all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rgbClr val="003300"/>
                </a:solidFill>
              </a:rPr>
              <a:t>real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rgbClr val="003300"/>
                </a:solidFill>
              </a:rPr>
              <a:t> grammars are not LR(0), but LR(0) method is a good starting point for learning LR parsing</a:t>
            </a:r>
          </a:p>
        </p:txBody>
      </p:sp>
      <p:sp>
        <p:nvSpPr>
          <p:cNvPr id="819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0C9874-9C0A-4D4E-84FE-B951DF91310F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宋体" panose="02010600030101010101" pitchFamily="2" charset="-122"/>
              </a:rPr>
              <a:t>Constructing LR(0) Parsing Table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3300"/>
                </a:solidFill>
              </a:rPr>
              <a:t>LR(0) Items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3300"/>
                </a:solidFill>
              </a:rPr>
              <a:t>Finite Automata of LR(0) Items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3300"/>
                </a:solidFill>
              </a:rPr>
              <a:t>Constructing LR(0) Parsing Table</a:t>
            </a:r>
          </a:p>
        </p:txBody>
      </p:sp>
      <p:sp>
        <p:nvSpPr>
          <p:cNvPr id="10244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6F057-4849-4947-91E4-73AB37FDC9C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LR(0) Items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</a:rPr>
              <a:t>A LR(0) item of a grammar 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>
                <a:solidFill>
                  <a:srgbClr val="003300"/>
                </a:solidFill>
              </a:rPr>
              <a:t> is a production of G with a distinguished position in its right-hand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</a:rPr>
              <a:t>For example, production </a:t>
            </a:r>
            <a:r>
              <a:rPr lang="en-US" altLang="zh-CN" dirty="0">
                <a:solidFill>
                  <a:srgbClr val="FF0000"/>
                </a:solidFill>
              </a:rPr>
              <a:t>U→XYZ </a:t>
            </a:r>
            <a:r>
              <a:rPr lang="en-US" altLang="zh-CN" dirty="0">
                <a:solidFill>
                  <a:srgbClr val="003300"/>
                </a:solidFill>
              </a:rPr>
              <a:t>has four items</a:t>
            </a:r>
            <a:endParaRPr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dirty="0">
                <a:solidFill>
                  <a:srgbClr val="003300"/>
                </a:solidFill>
                <a:ea typeface="宋体" panose="02010600030101010101" pitchFamily="2" charset="-122"/>
              </a:rPr>
              <a:t>            [0] </a:t>
            </a:r>
            <a:r>
              <a:rPr lang="en-US" altLang="zh-CN" dirty="0">
                <a:solidFill>
                  <a:srgbClr val="003300"/>
                </a:solidFill>
              </a:rPr>
              <a:t>U→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XYZ		[1] U→X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YZ 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00"/>
                </a:solidFill>
              </a:rPr>
              <a:t>            [2] U→XY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Z		[3] U→XYZ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production </a:t>
            </a:r>
            <a:r>
              <a:rPr lang="en-US" altLang="zh-CN" dirty="0" err="1">
                <a:solidFill>
                  <a:srgbClr val="FF0000"/>
                </a:solidFill>
              </a:rPr>
              <a:t>A→ε</a:t>
            </a:r>
            <a:r>
              <a:rPr lang="en-US" altLang="zh-CN" dirty="0">
                <a:solidFill>
                  <a:srgbClr val="FF0000"/>
                </a:solidFill>
              </a:rPr>
              <a:t> has only one item A→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</a:rPr>
              <a:t>These are called LR(0) items because they contain no explicit reference to lookahead</a:t>
            </a:r>
          </a:p>
        </p:txBody>
      </p:sp>
      <p:sp>
        <p:nvSpPr>
          <p:cNvPr id="1229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A6479-CED4-4A3E-A52B-3A3771B6ED8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Meaning of Items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</a:rPr>
              <a:t>An item records an intermediate step in the recognition of the right-hand side of a 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A→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FF0000"/>
                </a:solidFill>
              </a:rPr>
              <a:t> βγ</a:t>
            </a:r>
            <a:r>
              <a:rPr lang="en-US" altLang="zh-CN" dirty="0"/>
              <a:t> </a:t>
            </a:r>
            <a:r>
              <a:rPr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means that we may be about to recognize an 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003300"/>
                </a:solidFill>
              </a:rPr>
              <a:t>  by using production A→ </a:t>
            </a:r>
            <a:r>
              <a:rPr lang="en-US" altLang="zh-CN" dirty="0"/>
              <a:t>βγ</a:t>
            </a:r>
            <a:endParaRPr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A→β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FF0000"/>
                </a:solidFill>
              </a:rPr>
              <a:t> γ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3300"/>
                </a:solidFill>
              </a:rPr>
              <a:t>means that </a:t>
            </a:r>
            <a:r>
              <a:rPr lang="en-US" altLang="zh-CN" dirty="0">
                <a:solidFill>
                  <a:srgbClr val="FF0000"/>
                </a:solidFill>
              </a:rPr>
              <a:t>β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3300"/>
                </a:solidFill>
              </a:rPr>
              <a:t>has already been seen (</a:t>
            </a:r>
            <a:r>
              <a:rPr lang="en-US" altLang="zh-CN" dirty="0"/>
              <a:t>β</a:t>
            </a:r>
            <a:r>
              <a:rPr lang="en-US" altLang="zh-CN" dirty="0">
                <a:solidFill>
                  <a:srgbClr val="003300"/>
                </a:solidFill>
              </a:rPr>
              <a:t> must appear at the top of stack)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A→ βγ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3300"/>
                </a:solidFill>
              </a:rPr>
              <a:t>means that </a:t>
            </a:r>
            <a:r>
              <a:rPr lang="en-US" altLang="zh-CN" dirty="0">
                <a:solidFill>
                  <a:srgbClr val="FF0000"/>
                </a:solidFill>
              </a:rPr>
              <a:t>βγ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3300"/>
                </a:solidFill>
              </a:rPr>
              <a:t>now resides on the top of the stack and may be the handle, and A-&gt;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βγ</a:t>
            </a:r>
            <a:r>
              <a:rPr lang="en-US" altLang="zh-CN" dirty="0">
                <a:solidFill>
                  <a:srgbClr val="003300"/>
                </a:solidFill>
              </a:rPr>
              <a:t> is to be used for the next reduction</a:t>
            </a:r>
          </a:p>
        </p:txBody>
      </p:sp>
      <p:sp>
        <p:nvSpPr>
          <p:cNvPr id="1434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5B63D2-8D11-4894-89D1-3FE357DF75A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Categories of Items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Initial Item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Item of the form A→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α, means the initial of recognizing α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3300"/>
              </a:solidFill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Complete Item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Item of the form A→α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003300"/>
                </a:solidFill>
              </a:rPr>
              <a:t> , means the completeness of recognizing α</a:t>
            </a:r>
          </a:p>
        </p:txBody>
      </p:sp>
      <p:sp>
        <p:nvSpPr>
          <p:cNvPr id="1638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7F7F8-EC0C-4A4C-9167-81AD6298189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7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Finite Automata of Items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3300"/>
                </a:solidFill>
              </a:rPr>
              <a:t>The LR(0) items can be used as the states of a finite automaton that maintains information about the parsing stack and the progress of a shift-reduce parsing</a:t>
            </a:r>
          </a:p>
        </p:txBody>
      </p:sp>
      <p:sp>
        <p:nvSpPr>
          <p:cNvPr id="1843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26F19-F9DA-429F-80BD-717419E8DB7F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8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矩形 1"/>
          <p:cNvSpPr>
            <a:spLocks noChangeArrowheads="1"/>
          </p:cNvSpPr>
          <p:nvPr/>
        </p:nvSpPr>
        <p:spPr bwMode="auto">
          <a:xfrm>
            <a:off x="468313" y="3789363"/>
            <a:ext cx="8675687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003300"/>
                </a:solidFill>
              </a:rPr>
              <a:t>1 </a:t>
            </a:r>
            <a:r>
              <a:rPr lang="en-US" altLang="zh-CN" dirty="0">
                <a:solidFill>
                  <a:srgbClr val="003300"/>
                </a:solidFill>
              </a:rPr>
              <a:t>Construct NFA of LR(0) Items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2 </a:t>
            </a:r>
            <a:r>
              <a:rPr lang="en-US" altLang="zh-CN" dirty="0">
                <a:solidFill>
                  <a:srgbClr val="FF0000"/>
                </a:solidFill>
              </a:rPr>
              <a:t>Construct DFA of Sets of LR(0) Items Directly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74C2A0A-0D4F-4AD8-BE65-28349C02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90488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The NFA of items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7B424613-E325-43A0-B3F1-444117013C9D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2706688"/>
            <a:ext cx="1470025" cy="982662"/>
            <a:chOff x="1910" y="1705"/>
            <a:chExt cx="926" cy="619"/>
          </a:xfrm>
        </p:grpSpPr>
        <p:sp>
          <p:nvSpPr>
            <p:cNvPr id="53322" name="Text Box 22">
              <a:extLst>
                <a:ext uri="{FF2B5EF4-FFF2-40B4-BE49-F238E27FC236}">
                  <a16:creationId xmlns:a16="http://schemas.microsoft.com/office/drawing/2014/main" id="{210351D5-5781-4DF0-99FE-8D237755C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94"/>
              <a:ext cx="265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ε</a:t>
              </a:r>
            </a:p>
          </p:txBody>
        </p:sp>
        <p:sp>
          <p:nvSpPr>
            <p:cNvPr id="53323" name="Oval 26">
              <a:extLst>
                <a:ext uri="{FF2B5EF4-FFF2-40B4-BE49-F238E27FC236}">
                  <a16:creationId xmlns:a16="http://schemas.microsoft.com/office/drawing/2014/main" id="{128F2707-21A5-4C19-9389-835F7210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705"/>
              <a:ext cx="397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3</a:t>
              </a:r>
            </a:p>
          </p:txBody>
        </p:sp>
        <p:sp>
          <p:nvSpPr>
            <p:cNvPr id="53324" name="Line 47">
              <a:extLst>
                <a:ext uri="{FF2B5EF4-FFF2-40B4-BE49-F238E27FC236}">
                  <a16:creationId xmlns:a16="http://schemas.microsoft.com/office/drawing/2014/main" id="{B07588EF-0870-4ED4-9FD4-4ACD4F944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0" y="1911"/>
              <a:ext cx="529" cy="41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91">
            <a:extLst>
              <a:ext uri="{FF2B5EF4-FFF2-40B4-BE49-F238E27FC236}">
                <a16:creationId xmlns:a16="http://schemas.microsoft.com/office/drawing/2014/main" id="{7FF10DB4-EE78-415E-8F49-68D1C99ADAF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14800"/>
            <a:ext cx="1306513" cy="887413"/>
            <a:chOff x="2016" y="2688"/>
            <a:chExt cx="823" cy="559"/>
          </a:xfrm>
        </p:grpSpPr>
        <p:sp>
          <p:nvSpPr>
            <p:cNvPr id="53319" name="Text Box 21">
              <a:extLst>
                <a:ext uri="{FF2B5EF4-FFF2-40B4-BE49-F238E27FC236}">
                  <a16:creationId xmlns:a16="http://schemas.microsoft.com/office/drawing/2014/main" id="{60C8379A-A2FB-456C-9605-2CB32655F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2833"/>
              <a:ext cx="26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ε</a:t>
              </a:r>
            </a:p>
          </p:txBody>
        </p:sp>
        <p:sp>
          <p:nvSpPr>
            <p:cNvPr id="53320" name="Oval 24">
              <a:extLst>
                <a:ext uri="{FF2B5EF4-FFF2-40B4-BE49-F238E27FC236}">
                  <a16:creationId xmlns:a16="http://schemas.microsoft.com/office/drawing/2014/main" id="{48BF893F-1F72-4917-8241-B39402EEF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937"/>
              <a:ext cx="439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11</a:t>
              </a:r>
            </a:p>
          </p:txBody>
        </p:sp>
        <p:sp>
          <p:nvSpPr>
            <p:cNvPr id="53321" name="Line 49">
              <a:extLst>
                <a:ext uri="{FF2B5EF4-FFF2-40B4-BE49-F238E27FC236}">
                  <a16:creationId xmlns:a16="http://schemas.microsoft.com/office/drawing/2014/main" id="{610A58A3-C783-4FCB-9568-51A7E64A0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8"/>
              <a:ext cx="397" cy="3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85">
            <a:extLst>
              <a:ext uri="{FF2B5EF4-FFF2-40B4-BE49-F238E27FC236}">
                <a16:creationId xmlns:a16="http://schemas.microsoft.com/office/drawing/2014/main" id="{902BA5D9-03EA-4FC3-8387-FBED871CB99C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2541588"/>
            <a:ext cx="1471613" cy="657225"/>
            <a:chOff x="2836" y="1697"/>
            <a:chExt cx="927" cy="414"/>
          </a:xfrm>
        </p:grpSpPr>
        <p:sp>
          <p:nvSpPr>
            <p:cNvPr id="53316" name="Text Box 10">
              <a:extLst>
                <a:ext uri="{FF2B5EF4-FFF2-40B4-BE49-F238E27FC236}">
                  <a16:creationId xmlns:a16="http://schemas.microsoft.com/office/drawing/2014/main" id="{472C0591-5C09-4856-A948-8F56B51FE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1697"/>
              <a:ext cx="256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3317" name="Oval 29">
              <a:extLst>
                <a:ext uri="{FF2B5EF4-FFF2-40B4-BE49-F238E27FC236}">
                  <a16:creationId xmlns:a16="http://schemas.microsoft.com/office/drawing/2014/main" id="{C5E3BC50-8596-41C6-8441-6368757AA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801"/>
              <a:ext cx="397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 4</a:t>
              </a:r>
            </a:p>
          </p:txBody>
        </p:sp>
        <p:sp>
          <p:nvSpPr>
            <p:cNvPr id="53318" name="Line 50">
              <a:extLst>
                <a:ext uri="{FF2B5EF4-FFF2-40B4-BE49-F238E27FC236}">
                  <a16:creationId xmlns:a16="http://schemas.microsoft.com/office/drawing/2014/main" id="{2A893374-8E96-4B5D-A2AF-8B549EB3D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1904"/>
              <a:ext cx="53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86">
            <a:extLst>
              <a:ext uri="{FF2B5EF4-FFF2-40B4-BE49-F238E27FC236}">
                <a16:creationId xmlns:a16="http://schemas.microsoft.com/office/drawing/2014/main" id="{3665F8FE-E6AD-42AE-A6A9-DB162A57D3DE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4510088"/>
            <a:ext cx="1471613" cy="492125"/>
            <a:chOff x="2836" y="2937"/>
            <a:chExt cx="927" cy="310"/>
          </a:xfrm>
        </p:grpSpPr>
        <p:sp>
          <p:nvSpPr>
            <p:cNvPr id="53313" name="Text Box 9">
              <a:extLst>
                <a:ext uri="{FF2B5EF4-FFF2-40B4-BE49-F238E27FC236}">
                  <a16:creationId xmlns:a16="http://schemas.microsoft.com/office/drawing/2014/main" id="{AA03E368-E4EB-4C15-A13F-AACF8AC44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2937"/>
              <a:ext cx="25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53314" name="Oval 25">
              <a:extLst>
                <a:ext uri="{FF2B5EF4-FFF2-40B4-BE49-F238E27FC236}">
                  <a16:creationId xmlns:a16="http://schemas.microsoft.com/office/drawing/2014/main" id="{01700A7F-CAAC-4C80-9E82-F644C6426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937"/>
              <a:ext cx="397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12</a:t>
              </a:r>
            </a:p>
          </p:txBody>
        </p:sp>
        <p:sp>
          <p:nvSpPr>
            <p:cNvPr id="53315" name="Line 58">
              <a:extLst>
                <a:ext uri="{FF2B5EF4-FFF2-40B4-BE49-F238E27FC236}">
                  <a16:creationId xmlns:a16="http://schemas.microsoft.com/office/drawing/2014/main" id="{B27A04BE-8A5C-4A86-8388-EE7B1A6D9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3143"/>
              <a:ext cx="53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84">
            <a:extLst>
              <a:ext uri="{FF2B5EF4-FFF2-40B4-BE49-F238E27FC236}">
                <a16:creationId xmlns:a16="http://schemas.microsoft.com/office/drawing/2014/main" id="{839F0914-BA37-41BE-8232-5F7CF6DBA64A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3525838"/>
            <a:ext cx="1350963" cy="588962"/>
            <a:chOff x="2042" y="2317"/>
            <a:chExt cx="851" cy="371"/>
          </a:xfrm>
        </p:grpSpPr>
        <p:sp>
          <p:nvSpPr>
            <p:cNvPr id="53310" name="Text Box 15">
              <a:extLst>
                <a:ext uri="{FF2B5EF4-FFF2-40B4-BE49-F238E27FC236}">
                  <a16:creationId xmlns:a16="http://schemas.microsoft.com/office/drawing/2014/main" id="{B2D1712C-43DB-4C22-91CE-A3FC1A257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317"/>
              <a:ext cx="2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53311" name="Line 48">
              <a:extLst>
                <a:ext uri="{FF2B5EF4-FFF2-40B4-BE49-F238E27FC236}">
                  <a16:creationId xmlns:a16="http://schemas.microsoft.com/office/drawing/2014/main" id="{67A268B6-6043-453B-912B-233D085F3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2" y="2524"/>
              <a:ext cx="39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2" name="Oval 70">
              <a:extLst>
                <a:ext uri="{FF2B5EF4-FFF2-40B4-BE49-F238E27FC236}">
                  <a16:creationId xmlns:a16="http://schemas.microsoft.com/office/drawing/2014/main" id="{37A002B3-4237-4B96-AEB0-1F62F4625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78"/>
              <a:ext cx="397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</p:grpSp>
      <p:grpSp>
        <p:nvGrpSpPr>
          <p:cNvPr id="7" name="Group 83">
            <a:extLst>
              <a:ext uri="{FF2B5EF4-FFF2-40B4-BE49-F238E27FC236}">
                <a16:creationId xmlns:a16="http://schemas.microsoft.com/office/drawing/2014/main" id="{7D46BD4E-7192-4A0F-A9BA-E940582BCEA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89350"/>
            <a:ext cx="1108075" cy="492125"/>
            <a:chOff x="1344" y="2420"/>
            <a:chExt cx="698" cy="310"/>
          </a:xfrm>
        </p:grpSpPr>
        <p:sp>
          <p:nvSpPr>
            <p:cNvPr id="53308" name="Oval 23">
              <a:extLst>
                <a:ext uri="{FF2B5EF4-FFF2-40B4-BE49-F238E27FC236}">
                  <a16:creationId xmlns:a16="http://schemas.microsoft.com/office/drawing/2014/main" id="{8B11EB60-FC59-4057-8F07-93E8C3FEF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420"/>
              <a:ext cx="397" cy="31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 1</a:t>
              </a:r>
            </a:p>
          </p:txBody>
        </p:sp>
        <p:sp>
          <p:nvSpPr>
            <p:cNvPr id="53309" name="Line 82">
              <a:extLst>
                <a:ext uri="{FF2B5EF4-FFF2-40B4-BE49-F238E27FC236}">
                  <a16:creationId xmlns:a16="http://schemas.microsoft.com/office/drawing/2014/main" id="{4728C7F8-0F21-4782-B7B7-D2C804AC0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301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99">
            <a:extLst>
              <a:ext uri="{FF2B5EF4-FFF2-40B4-BE49-F238E27FC236}">
                <a16:creationId xmlns:a16="http://schemas.microsoft.com/office/drawing/2014/main" id="{6F672118-F0BD-4121-81FE-EE19FF34485E}"/>
              </a:ext>
            </a:extLst>
          </p:cNvPr>
          <p:cNvGrpSpPr>
            <a:grpSpLocks/>
          </p:cNvGrpSpPr>
          <p:nvPr/>
        </p:nvGrpSpPr>
        <p:grpSpPr bwMode="auto">
          <a:xfrm>
            <a:off x="5553075" y="457200"/>
            <a:ext cx="3286125" cy="2701925"/>
            <a:chOff x="3498" y="288"/>
            <a:chExt cx="2070" cy="1702"/>
          </a:xfrm>
        </p:grpSpPr>
        <p:grpSp>
          <p:nvGrpSpPr>
            <p:cNvPr id="53285" name="Group 87">
              <a:extLst>
                <a:ext uri="{FF2B5EF4-FFF2-40B4-BE49-F238E27FC236}">
                  <a16:creationId xmlns:a16="http://schemas.microsoft.com/office/drawing/2014/main" id="{71A85163-EF17-4E25-8A4A-D9B23C3A5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672"/>
              <a:ext cx="2070" cy="1318"/>
              <a:chOff x="3498" y="768"/>
              <a:chExt cx="2070" cy="1318"/>
            </a:xfrm>
          </p:grpSpPr>
          <p:sp>
            <p:nvSpPr>
              <p:cNvPr id="53288" name="Text Box 4">
                <a:extLst>
                  <a:ext uri="{FF2B5EF4-FFF2-40B4-BE49-F238E27FC236}">
                    <a16:creationId xmlns:a16="http://schemas.microsoft.com/office/drawing/2014/main" id="{42C31791-67B6-4558-970D-940DDCFF1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2" y="1056"/>
                <a:ext cx="265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sp>
            <p:nvSpPr>
              <p:cNvPr id="53289" name="Text Box 6">
                <a:extLst>
                  <a:ext uri="{FF2B5EF4-FFF2-40B4-BE49-F238E27FC236}">
                    <a16:creationId xmlns:a16="http://schemas.microsoft.com/office/drawing/2014/main" id="{E5E07DAF-9C70-408D-9E15-0467C7C37A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1284"/>
                <a:ext cx="25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53290" name="Text Box 7">
                <a:extLst>
                  <a:ext uri="{FF2B5EF4-FFF2-40B4-BE49-F238E27FC236}">
                    <a16:creationId xmlns:a16="http://schemas.microsoft.com/office/drawing/2014/main" id="{82F9E5EB-6435-49BC-BCE7-64B0A860D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768"/>
                <a:ext cx="25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53291" name="Text Box 13">
                <a:extLst>
                  <a:ext uri="{FF2B5EF4-FFF2-40B4-BE49-F238E27FC236}">
                    <a16:creationId xmlns:a16="http://schemas.microsoft.com/office/drawing/2014/main" id="{AADAAF38-29B2-49DB-92C4-FB0F8BBA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2" y="768"/>
                <a:ext cx="256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3292" name="Text Box 14">
                <a:extLst>
                  <a:ext uri="{FF2B5EF4-FFF2-40B4-BE49-F238E27FC236}">
                    <a16:creationId xmlns:a16="http://schemas.microsoft.com/office/drawing/2014/main" id="{CB1B187F-7EA5-4738-B261-C0767578BA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5" y="1697"/>
                <a:ext cx="257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 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53293" name="Text Box 17">
                <a:extLst>
                  <a:ext uri="{FF2B5EF4-FFF2-40B4-BE49-F238E27FC236}">
                    <a16:creationId xmlns:a16="http://schemas.microsoft.com/office/drawing/2014/main" id="{5889F444-AB8F-4864-8210-285782B2B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5" y="1284"/>
                <a:ext cx="26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sp>
            <p:nvSpPr>
              <p:cNvPr id="53294" name="Text Box 18">
                <a:extLst>
                  <a:ext uri="{FF2B5EF4-FFF2-40B4-BE49-F238E27FC236}">
                    <a16:creationId xmlns:a16="http://schemas.microsoft.com/office/drawing/2014/main" id="{26AB2054-EA2D-4B57-A2DE-46706DC3C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1284"/>
                <a:ext cx="26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sp>
            <p:nvSpPr>
              <p:cNvPr id="53295" name="Oval 35">
                <a:extLst>
                  <a:ext uri="{FF2B5EF4-FFF2-40B4-BE49-F238E27FC236}">
                    <a16:creationId xmlns:a16="http://schemas.microsoft.com/office/drawing/2014/main" id="{C33E6B9F-7533-43A0-A5B2-8754BE15F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768"/>
                <a:ext cx="397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 6</a:t>
                </a:r>
              </a:p>
            </p:txBody>
          </p:sp>
          <p:sp>
            <p:nvSpPr>
              <p:cNvPr id="53296" name="Oval 36">
                <a:extLst>
                  <a:ext uri="{FF2B5EF4-FFF2-40B4-BE49-F238E27FC236}">
                    <a16:creationId xmlns:a16="http://schemas.microsoft.com/office/drawing/2014/main" id="{747EDAA6-AC97-4C9D-927A-B4CEEE9E6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1284"/>
                <a:ext cx="397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 9</a:t>
                </a:r>
              </a:p>
            </p:txBody>
          </p:sp>
          <p:sp>
            <p:nvSpPr>
              <p:cNvPr id="53297" name="Oval 37">
                <a:extLst>
                  <a:ext uri="{FF2B5EF4-FFF2-40B4-BE49-F238E27FC236}">
                    <a16:creationId xmlns:a16="http://schemas.microsoft.com/office/drawing/2014/main" id="{F3296E69-851E-4B4A-8CB8-B00B853D9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2" y="768"/>
                <a:ext cx="400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 7</a:t>
                </a:r>
              </a:p>
            </p:txBody>
          </p:sp>
          <p:sp>
            <p:nvSpPr>
              <p:cNvPr id="53298" name="Line 51">
                <a:extLst>
                  <a:ext uri="{FF2B5EF4-FFF2-40B4-BE49-F238E27FC236}">
                    <a16:creationId xmlns:a16="http://schemas.microsoft.com/office/drawing/2014/main" id="{BCAF46F8-0238-4842-B279-EA3A59B9A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3" y="1904"/>
                <a:ext cx="529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299" name="Line 52">
                <a:extLst>
                  <a:ext uri="{FF2B5EF4-FFF2-40B4-BE49-F238E27FC236}">
                    <a16:creationId xmlns:a16="http://schemas.microsoft.com/office/drawing/2014/main" id="{AA1B262C-1A73-4E86-9B26-F83D867FE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078"/>
                <a:ext cx="0" cy="72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0" name="Line 53">
                <a:extLst>
                  <a:ext uri="{FF2B5EF4-FFF2-40B4-BE49-F238E27FC236}">
                    <a16:creationId xmlns:a16="http://schemas.microsoft.com/office/drawing/2014/main" id="{2A583867-F912-414E-AFD8-E4D7B9FC5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5" y="975"/>
                <a:ext cx="397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1" name="Line 54">
                <a:extLst>
                  <a:ext uri="{FF2B5EF4-FFF2-40B4-BE49-F238E27FC236}">
                    <a16:creationId xmlns:a16="http://schemas.microsoft.com/office/drawing/2014/main" id="{D63219BA-83D5-4637-A0B2-E7C65FFC9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975"/>
                <a:ext cx="3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2" name="Line 55">
                <a:extLst>
                  <a:ext uri="{FF2B5EF4-FFF2-40B4-BE49-F238E27FC236}">
                    <a16:creationId xmlns:a16="http://schemas.microsoft.com/office/drawing/2014/main" id="{6CB46C0C-DEA3-43DB-A8D3-C8F999BBA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7" y="1078"/>
                <a:ext cx="0" cy="20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3" name="Line 56">
                <a:extLst>
                  <a:ext uri="{FF2B5EF4-FFF2-40B4-BE49-F238E27FC236}">
                    <a16:creationId xmlns:a16="http://schemas.microsoft.com/office/drawing/2014/main" id="{665C8F83-B28F-48B8-9E9C-2849B5BDE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9" y="1491"/>
                <a:ext cx="3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4" name="Line 57">
                <a:extLst>
                  <a:ext uri="{FF2B5EF4-FFF2-40B4-BE49-F238E27FC236}">
                    <a16:creationId xmlns:a16="http://schemas.microsoft.com/office/drawing/2014/main" id="{5888B927-5083-48CF-8DC2-C6573DAE6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1" y="1491"/>
                <a:ext cx="661" cy="31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305" name="Oval 71">
                <a:extLst>
                  <a:ext uri="{FF2B5EF4-FFF2-40B4-BE49-F238E27FC236}">
                    <a16:creationId xmlns:a16="http://schemas.microsoft.com/office/drawing/2014/main" id="{425E7FD4-4AA4-4BCD-B826-CA41D0483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768"/>
                <a:ext cx="397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3306" name="Oval 72">
                <a:extLst>
                  <a:ext uri="{FF2B5EF4-FFF2-40B4-BE49-F238E27FC236}">
                    <a16:creationId xmlns:a16="http://schemas.microsoft.com/office/drawing/2014/main" id="{19292F14-CD37-439E-8787-72E53ABF0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344"/>
                <a:ext cx="432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53307" name="Oval 73">
                <a:extLst>
                  <a:ext uri="{FF2B5EF4-FFF2-40B4-BE49-F238E27FC236}">
                    <a16:creationId xmlns:a16="http://schemas.microsoft.com/office/drawing/2014/main" id="{14E6C99E-A009-4338-80E8-7FCAE86A4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776"/>
                <a:ext cx="397" cy="310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</p:grpSp>
        <p:sp>
          <p:nvSpPr>
            <p:cNvPr id="53286" name="Freeform 95">
              <a:extLst>
                <a:ext uri="{FF2B5EF4-FFF2-40B4-BE49-F238E27FC236}">
                  <a16:creationId xmlns:a16="http://schemas.microsoft.com/office/drawing/2014/main" id="{AF93F266-3352-4432-BC0C-C8B6374F2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28"/>
              <a:ext cx="768" cy="144"/>
            </a:xfrm>
            <a:custGeom>
              <a:avLst/>
              <a:gdLst>
                <a:gd name="T0" fmla="*/ 768 w 768"/>
                <a:gd name="T1" fmla="*/ 144 h 144"/>
                <a:gd name="T2" fmla="*/ 432 w 768"/>
                <a:gd name="T3" fmla="*/ 0 h 144"/>
                <a:gd name="T4" fmla="*/ 0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768" y="144"/>
                  </a:moveTo>
                  <a:cubicBezTo>
                    <a:pt x="664" y="72"/>
                    <a:pt x="560" y="0"/>
                    <a:pt x="432" y="0"/>
                  </a:cubicBezTo>
                  <a:cubicBezTo>
                    <a:pt x="304" y="0"/>
                    <a:pt x="72" y="120"/>
                    <a:pt x="0" y="144"/>
                  </a:cubicBezTo>
                </a:path>
              </a:pathLst>
            </a:cu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87" name="Rectangle 96">
              <a:extLst>
                <a:ext uri="{FF2B5EF4-FFF2-40B4-BE49-F238E27FC236}">
                  <a16:creationId xmlns:a16="http://schemas.microsoft.com/office/drawing/2014/main" id="{D8EE44C4-5A3C-4D25-ACEF-CAB9D4D8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" name="Group 100">
            <a:extLst>
              <a:ext uri="{FF2B5EF4-FFF2-40B4-BE49-F238E27FC236}">
                <a16:creationId xmlns:a16="http://schemas.microsoft.com/office/drawing/2014/main" id="{F5B03327-349D-443E-AE6C-EF2C76838158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4495800"/>
            <a:ext cx="3721100" cy="2146300"/>
            <a:chOff x="3233" y="2832"/>
            <a:chExt cx="2344" cy="1352"/>
          </a:xfrm>
        </p:grpSpPr>
        <p:grpSp>
          <p:nvGrpSpPr>
            <p:cNvPr id="53261" name="Group 89">
              <a:extLst>
                <a:ext uri="{FF2B5EF4-FFF2-40B4-BE49-F238E27FC236}">
                  <a16:creationId xmlns:a16="http://schemas.microsoft.com/office/drawing/2014/main" id="{87018FCE-670F-42BC-81D8-83DEF2848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" y="2832"/>
              <a:ext cx="2344" cy="1248"/>
              <a:chOff x="3233" y="2928"/>
              <a:chExt cx="2344" cy="1248"/>
            </a:xfrm>
          </p:grpSpPr>
          <p:sp>
            <p:nvSpPr>
              <p:cNvPr id="53264" name="Text Box 20">
                <a:extLst>
                  <a:ext uri="{FF2B5EF4-FFF2-40B4-BE49-F238E27FC236}">
                    <a16:creationId xmlns:a16="http://schemas.microsoft.com/office/drawing/2014/main" id="{AE9DAE75-2B53-42B2-B605-B5A3C6691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3" y="3350"/>
                <a:ext cx="26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rPr>
                  <a:t>ε</a:t>
                </a:r>
              </a:p>
            </p:txBody>
          </p:sp>
          <p:grpSp>
            <p:nvGrpSpPr>
              <p:cNvPr id="53265" name="Group 88">
                <a:extLst>
                  <a:ext uri="{FF2B5EF4-FFF2-40B4-BE49-F238E27FC236}">
                    <a16:creationId xmlns:a16="http://schemas.microsoft.com/office/drawing/2014/main" id="{5863C727-8772-42F9-8232-11CD27FCBD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6" y="2928"/>
                <a:ext cx="2211" cy="1248"/>
                <a:chOff x="3366" y="2928"/>
                <a:chExt cx="2211" cy="1248"/>
              </a:xfrm>
            </p:grpSpPr>
            <p:sp>
              <p:nvSpPr>
                <p:cNvPr id="53266" name="Text Box 8">
                  <a:extLst>
                    <a:ext uri="{FF2B5EF4-FFF2-40B4-BE49-F238E27FC236}">
                      <a16:creationId xmlns:a16="http://schemas.microsoft.com/office/drawing/2014/main" id="{96451CE5-5BE4-46E2-AA84-045A32094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2" y="3247"/>
                  <a:ext cx="256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53267" name="Text Box 11">
                  <a:extLst>
                    <a:ext uri="{FF2B5EF4-FFF2-40B4-BE49-F238E27FC236}">
                      <a16:creationId xmlns:a16="http://schemas.microsoft.com/office/drawing/2014/main" id="{7DB8024F-24A6-40EB-8F7D-BC4951B61D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2" y="3763"/>
                  <a:ext cx="265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53268" name="Text Box 12">
                  <a:extLst>
                    <a:ext uri="{FF2B5EF4-FFF2-40B4-BE49-F238E27FC236}">
                      <a16:creationId xmlns:a16="http://schemas.microsoft.com/office/drawing/2014/main" id="{78BA57BD-1C9A-4C69-AEC8-585442B32D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5" y="2937"/>
                  <a:ext cx="25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53269" name="Text Box 16">
                  <a:extLst>
                    <a:ext uri="{FF2B5EF4-FFF2-40B4-BE49-F238E27FC236}">
                      <a16:creationId xmlns:a16="http://schemas.microsoft.com/office/drawing/2014/main" id="{EE25E7A6-6D57-4E0F-AA0B-37A021CD81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34" y="3628"/>
                  <a:ext cx="264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</a:p>
              </p:txBody>
            </p:sp>
            <p:sp>
              <p:nvSpPr>
                <p:cNvPr id="53270" name="Text Box 19">
                  <a:extLst>
                    <a:ext uri="{FF2B5EF4-FFF2-40B4-BE49-F238E27FC236}">
                      <a16:creationId xmlns:a16="http://schemas.microsoft.com/office/drawing/2014/main" id="{03563D5F-A08B-427B-A12F-D884AFD021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15" y="3242"/>
                  <a:ext cx="265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ε</a:t>
                  </a:r>
                </a:p>
              </p:txBody>
            </p:sp>
            <p:sp>
              <p:nvSpPr>
                <p:cNvPr id="53271" name="Oval 32">
                  <a:extLst>
                    <a:ext uri="{FF2B5EF4-FFF2-40B4-BE49-F238E27FC236}">
                      <a16:creationId xmlns:a16="http://schemas.microsoft.com/office/drawing/2014/main" id="{50A0ACFB-3104-4200-9683-DA358778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6" y="3866"/>
                  <a:ext cx="399" cy="31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14</a:t>
                  </a:r>
                </a:p>
              </p:txBody>
            </p:sp>
            <p:sp>
              <p:nvSpPr>
                <p:cNvPr id="53272" name="Oval 33">
                  <a:extLst>
                    <a:ext uri="{FF2B5EF4-FFF2-40B4-BE49-F238E27FC236}">
                      <a16:creationId xmlns:a16="http://schemas.microsoft.com/office/drawing/2014/main" id="{44B1FC1B-AD1B-442D-8B8D-BDE671F02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2" y="3866"/>
                  <a:ext cx="400" cy="31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15</a:t>
                  </a:r>
                </a:p>
              </p:txBody>
            </p:sp>
            <p:sp>
              <p:nvSpPr>
                <p:cNvPr id="53273" name="Oval 34">
                  <a:extLst>
                    <a:ext uri="{FF2B5EF4-FFF2-40B4-BE49-F238E27FC236}">
                      <a16:creationId xmlns:a16="http://schemas.microsoft.com/office/drawing/2014/main" id="{92D1B326-D013-47F9-A7E9-D960EF2E14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2" y="3350"/>
                  <a:ext cx="400" cy="31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17</a:t>
                  </a:r>
                </a:p>
              </p:txBody>
            </p:sp>
            <p:sp>
              <p:nvSpPr>
                <p:cNvPr id="53274" name="Line 61">
                  <a:extLst>
                    <a:ext uri="{FF2B5EF4-FFF2-40B4-BE49-F238E27FC236}">
                      <a16:creationId xmlns:a16="http://schemas.microsoft.com/office/drawing/2014/main" id="{6B9E4C8B-43AA-4188-8B9A-0D1DD6936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3" y="3143"/>
                  <a:ext cx="529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75" name="Line 62">
                  <a:extLst>
                    <a:ext uri="{FF2B5EF4-FFF2-40B4-BE49-F238E27FC236}">
                      <a16:creationId xmlns:a16="http://schemas.microsoft.com/office/drawing/2014/main" id="{B1D908AE-D410-4C07-8DAE-62F644E27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98" y="3247"/>
                  <a:ext cx="0" cy="619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76" name="Line 63">
                  <a:extLst>
                    <a:ext uri="{FF2B5EF4-FFF2-40B4-BE49-F238E27FC236}">
                      <a16:creationId xmlns:a16="http://schemas.microsoft.com/office/drawing/2014/main" id="{7488B2EF-F4C6-415A-A1BB-B3B931F72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3" y="3143"/>
                  <a:ext cx="529" cy="31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77" name="Line 64">
                  <a:extLst>
                    <a:ext uri="{FF2B5EF4-FFF2-40B4-BE49-F238E27FC236}">
                      <a16:creationId xmlns:a16="http://schemas.microsoft.com/office/drawing/2014/main" id="{33C67733-135C-4767-880D-E794BF86AA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63" y="3969"/>
                  <a:ext cx="529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78" name="Line 65">
                  <a:extLst>
                    <a:ext uri="{FF2B5EF4-FFF2-40B4-BE49-F238E27FC236}">
                      <a16:creationId xmlns:a16="http://schemas.microsoft.com/office/drawing/2014/main" id="{EFA58BBD-AF76-4857-87A4-9284E24EA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3453"/>
                  <a:ext cx="39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79" name="Line 66">
                  <a:extLst>
                    <a:ext uri="{FF2B5EF4-FFF2-40B4-BE49-F238E27FC236}">
                      <a16:creationId xmlns:a16="http://schemas.microsoft.com/office/drawing/2014/main" id="{B6C6A500-6447-4504-94EB-AFFBF40B8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25" y="3660"/>
                  <a:ext cx="0" cy="206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80" name="Line 67">
                  <a:extLst>
                    <a:ext uri="{FF2B5EF4-FFF2-40B4-BE49-F238E27FC236}">
                      <a16:creationId xmlns:a16="http://schemas.microsoft.com/office/drawing/2014/main" id="{606277AA-073A-4B5D-8C65-6032A1499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3969"/>
                  <a:ext cx="398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281" name="Text Box 68">
                  <a:extLst>
                    <a:ext uri="{FF2B5EF4-FFF2-40B4-BE49-F238E27FC236}">
                      <a16:creationId xmlns:a16="http://schemas.microsoft.com/office/drawing/2014/main" id="{B279FCDA-472B-401F-87ED-9560754BCC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63" y="3763"/>
                  <a:ext cx="257" cy="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53282" name="Oval 74">
                  <a:extLst>
                    <a:ext uri="{FF2B5EF4-FFF2-40B4-BE49-F238E27FC236}">
                      <a16:creationId xmlns:a16="http://schemas.microsoft.com/office/drawing/2014/main" id="{1113CA3B-0BB2-40EE-A9F8-9CB410A5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928"/>
                  <a:ext cx="489" cy="31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13</a:t>
                  </a:r>
                </a:p>
              </p:txBody>
            </p:sp>
            <p:sp>
              <p:nvSpPr>
                <p:cNvPr id="53283" name="Oval 75">
                  <a:extLst>
                    <a:ext uri="{FF2B5EF4-FFF2-40B4-BE49-F238E27FC236}">
                      <a16:creationId xmlns:a16="http://schemas.microsoft.com/office/drawing/2014/main" id="{FEE00C29-E028-4425-AA29-3FC2D2DBB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3264"/>
                  <a:ext cx="489" cy="310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18</a:t>
                  </a:r>
                </a:p>
              </p:txBody>
            </p:sp>
            <p:sp>
              <p:nvSpPr>
                <p:cNvPr id="53284" name="Oval 76">
                  <a:extLst>
                    <a:ext uri="{FF2B5EF4-FFF2-40B4-BE49-F238E27FC236}">
                      <a16:creationId xmlns:a16="http://schemas.microsoft.com/office/drawing/2014/main" id="{DAE9F17B-037F-4932-BCBD-97C3CAB75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8" y="3792"/>
                  <a:ext cx="489" cy="288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rPr>
                    <a:t> 16</a:t>
                  </a:r>
                </a:p>
              </p:txBody>
            </p:sp>
          </p:grpSp>
        </p:grpSp>
        <p:sp>
          <p:nvSpPr>
            <p:cNvPr id="53262" name="Freeform 97">
              <a:extLst>
                <a:ext uri="{FF2B5EF4-FFF2-40B4-BE49-F238E27FC236}">
                  <a16:creationId xmlns:a16="http://schemas.microsoft.com/office/drawing/2014/main" id="{46037B8A-86DB-4BAD-873D-43D901481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4032"/>
              <a:ext cx="720" cy="152"/>
            </a:xfrm>
            <a:custGeom>
              <a:avLst/>
              <a:gdLst>
                <a:gd name="T0" fmla="*/ 720 w 720"/>
                <a:gd name="T1" fmla="*/ 48 h 152"/>
                <a:gd name="T2" fmla="*/ 336 w 720"/>
                <a:gd name="T3" fmla="*/ 144 h 152"/>
                <a:gd name="T4" fmla="*/ 0 w 720"/>
                <a:gd name="T5" fmla="*/ 0 h 152"/>
                <a:gd name="T6" fmla="*/ 0 60000 65536"/>
                <a:gd name="T7" fmla="*/ 0 60000 65536"/>
                <a:gd name="T8" fmla="*/ 0 60000 65536"/>
                <a:gd name="T9" fmla="*/ 0 w 720"/>
                <a:gd name="T10" fmla="*/ 0 h 152"/>
                <a:gd name="T11" fmla="*/ 720 w 72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52">
                  <a:moveTo>
                    <a:pt x="720" y="48"/>
                  </a:moveTo>
                  <a:cubicBezTo>
                    <a:pt x="588" y="100"/>
                    <a:pt x="456" y="152"/>
                    <a:pt x="336" y="144"/>
                  </a:cubicBezTo>
                  <a:cubicBezTo>
                    <a:pt x="216" y="136"/>
                    <a:pt x="56" y="24"/>
                    <a:pt x="0" y="0"/>
                  </a:cubicBezTo>
                </a:path>
              </a:pathLst>
            </a:cu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263" name="Rectangle 98">
              <a:extLst>
                <a:ext uri="{FF2B5EF4-FFF2-40B4-BE49-F238E27FC236}">
                  <a16:creationId xmlns:a16="http://schemas.microsoft.com/office/drawing/2014/main" id="{B1CF90B3-F606-4A21-8676-7CCA1AF2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8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ε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59" name="Rectangle 103">
            <a:extLst>
              <a:ext uri="{FF2B5EF4-FFF2-40B4-BE49-F238E27FC236}">
                <a16:creationId xmlns:a16="http://schemas.microsoft.com/office/drawing/2014/main" id="{06C8A78F-6A33-4976-8F49-E14A633E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"/>
            <a:ext cx="5791200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All items of G’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: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S’→•E	2．S’→E• 	3．E→•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4．E→a•A 	5．E→aA•	6．A→•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7．A→c•A	8．A→cA•	9．A→•d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10.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A→d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	11.  E→•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12.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E→b•B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E→bB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	14.  B→•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15.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B→c•B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B→cB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		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B→•d		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B→d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•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</a:p>
        </p:txBody>
      </p:sp>
      <p:sp>
        <p:nvSpPr>
          <p:cNvPr id="77" name="灯片编号占位符 76">
            <a:extLst>
              <a:ext uri="{FF2B5EF4-FFF2-40B4-BE49-F238E27FC236}">
                <a16:creationId xmlns:a16="http://schemas.microsoft.com/office/drawing/2014/main" id="{EBBD7B1E-3BB3-452E-8ED4-ADE267C8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98B84-7FF1-4D4E-8E44-E4095353BE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83bd164-c718-4b52-9829-b4c7ef3f4fec"/>
  <p:tag name="COMMONDATA" val="eyJoZGlkIjoiMGI4YTY2NzNjYzhhMDBjYjhiZDFjNDRhZjk5ZjcyM2MifQ==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2173</Words>
  <Application>Microsoft Office PowerPoint</Application>
  <PresentationFormat>全屏显示(4:3)</PresentationFormat>
  <Paragraphs>368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Arial</vt:lpstr>
      <vt:lpstr>Calibri</vt:lpstr>
      <vt:lpstr>Comic Sans MS</vt:lpstr>
      <vt:lpstr>Times New Roman</vt:lpstr>
      <vt:lpstr>Wingdings</vt:lpstr>
      <vt:lpstr>CompilerCourse</vt:lpstr>
      <vt:lpstr>1_CompilerCourse</vt:lpstr>
      <vt:lpstr>PowerPoint 演示文稿</vt:lpstr>
      <vt:lpstr>Outline</vt:lpstr>
      <vt:lpstr> Finite Automata of LR(0) Items and LR(0) Parsing</vt:lpstr>
      <vt:lpstr>Constructing LR(0) Parsing Table</vt:lpstr>
      <vt:lpstr>LR(0) Items</vt:lpstr>
      <vt:lpstr>The Meaning of Items</vt:lpstr>
      <vt:lpstr>Categories of Items</vt:lpstr>
      <vt:lpstr>Finite Automata of Items </vt:lpstr>
      <vt:lpstr>PowerPoint 演示文稿</vt:lpstr>
      <vt:lpstr>PowerPoint 演示文稿</vt:lpstr>
      <vt:lpstr>Construct DFA of Sets of Items Directly</vt:lpstr>
      <vt:lpstr>Construct DFA of Sets of Items Directly</vt:lpstr>
      <vt:lpstr>1) The Closure Operation</vt:lpstr>
      <vt:lpstr>PowerPoint 演示文稿</vt:lpstr>
      <vt:lpstr>2) The goto Operation</vt:lpstr>
      <vt:lpstr>3) The Construction of DFA</vt:lpstr>
      <vt:lpstr>PowerPoint 演示文稿</vt:lpstr>
      <vt:lpstr>Constructing LR(0) Parsing Table</vt:lpstr>
      <vt:lpstr>Construction of LR(0) Parsing Table</vt:lpstr>
      <vt:lpstr>PowerPoint 演示文稿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woody</dc:creator>
  <cp:lastModifiedBy>WYing</cp:lastModifiedBy>
  <cp:revision>449</cp:revision>
  <cp:lastPrinted>2017-11-27T17:30:00Z</cp:lastPrinted>
  <dcterms:created xsi:type="dcterms:W3CDTF">2008-11-04T10:55:00Z</dcterms:created>
  <dcterms:modified xsi:type="dcterms:W3CDTF">2025-04-28T01:29:11Z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F2F30E63235F45CAB65062CF6EA046C3</vt:lpwstr>
  </property>
  <property fmtid="{D5CDD505-2E9C-101B-9397-08002B2CF9AE}" pid="3" name="KSOProductBuildVer">
    <vt:lpwstr>2052-11.1.0.12132</vt:lpwstr>
  </property>
</Properties>
</file>