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81" r:id="rId3"/>
    <p:sldId id="258" r:id="rId5"/>
    <p:sldId id="338" r:id="rId6"/>
    <p:sldId id="378" r:id="rId7"/>
    <p:sldId id="341" r:id="rId8"/>
    <p:sldId id="342" r:id="rId9"/>
    <p:sldId id="379" r:id="rId10"/>
    <p:sldId id="344" r:id="rId11"/>
    <p:sldId id="347" r:id="rId12"/>
    <p:sldId id="348" r:id="rId13"/>
    <p:sldId id="380" r:id="rId14"/>
  </p:sldIdLst>
  <p:sldSz cx="9144000" cy="6858000" type="screen4x3"/>
  <p:notesSz cx="6797675" cy="9928225"/>
  <p:custDataLst>
    <p:tags r:id="rId1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6617318-5C83-40A5-89E1-1790A249E4E6}" type="datetimeFigureOut">
              <a:rPr lang="zh-CN" altLang="en-US"/>
            </a:fld>
            <a:endParaRPr lang="en-US" altLang="zh-CN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05DA14E-BA98-4031-A3B7-07E4066E12CC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7319E53-EEEE-4650-94D9-FBC0D3D5939E}" type="datetimeFigureOut">
              <a:rPr lang="zh-CN" altLang="en-US"/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235254E-D27D-485D-B762-223C5F2CBB9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969E89-475C-4B94-A41F-B620D471075B}" type="slidenum">
              <a:rPr lang="zh-CN" altLang="en-US" sz="1300"/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7FACB9-0141-4210-9285-ACE53F896813}" type="slidenum">
              <a:rPr lang="en-US" altLang="zh-CN" sz="1300"/>
            </a:fld>
            <a:endParaRPr lang="en-US" altLang="zh-CN" sz="13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 anchor="b"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4D72656-C40E-45B4-A4FE-375CC19CCEE2}" type="slidenum">
              <a:rPr lang="en-US" altLang="zh-CN" sz="1300"/>
            </a:fld>
            <a:endParaRPr lang="en-US" altLang="zh-CN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6DFE53-6443-4482-8FD1-CE9EE33E4F14}" type="slidenum">
              <a:rPr lang="en-US" altLang="zh-CN" sz="1300"/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CE2FE5-7AAC-469B-A673-0BA3D71D4DBC}" type="slidenum">
              <a:rPr lang="en-US" altLang="zh-CN" sz="1300"/>
            </a:fld>
            <a:endParaRPr lang="en-US" altLang="zh-CN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 anchor="b"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284F8F9-2263-40A4-A21C-BB1E3F65F5FA}" type="slidenum">
              <a:rPr lang="en-US" altLang="zh-CN" sz="1300"/>
            </a:fld>
            <a:endParaRPr lang="en-US" altLang="zh-CN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4818E8-5996-4293-9474-35CB6EEE7DDD}" type="slidenum">
              <a:rPr lang="en-US" altLang="zh-CN" sz="1300"/>
            </a:fld>
            <a:endParaRPr lang="en-US" altLang="zh-CN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02DE18-D5F2-41F7-B447-8CC7DAF5FF64}" type="slidenum">
              <a:rPr lang="en-US" altLang="zh-CN" sz="1300"/>
            </a:fld>
            <a:endParaRPr lang="en-US" altLang="zh-CN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 anchor="b"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BA1193F-9DFC-46C0-A5EA-847D75504C55}" type="slidenum">
              <a:rPr lang="en-US" altLang="zh-CN" sz="1300"/>
            </a:fld>
            <a:endParaRPr lang="en-US" altLang="zh-CN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FAF91A-AD6E-4943-997F-1EFF7D169A9E}" type="slidenum">
              <a:rPr lang="en-US" altLang="zh-CN" sz="1300"/>
            </a:fld>
            <a:endParaRPr lang="en-US" altLang="zh-CN" sz="13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9AE8BA-720C-417F-9C4A-E8F272C4AB2D}" type="slidenum">
              <a:rPr lang="en-US" altLang="zh-CN" sz="1300"/>
            </a:fld>
            <a:endParaRPr lang="en-US" altLang="zh-CN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800" b="1" kern="1200" dirty="0" smtClean="0">
                <a:solidFill>
                  <a:srgbClr val="3333FF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2800" kern="1200" dirty="0" smtClean="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178A0-326D-46FC-94CB-DEB733903721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40007-F1F4-4605-B871-EC8B94FCE6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7B9B-4210-4DF8-B48B-25E09EAE6D07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AE749-B30C-40F7-8825-D0B32137D3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AD34B-8A71-4E71-91E8-12B5BC11800D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FB9FB-E944-40E9-9F64-41964C6609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D54C6-404D-4F7B-9382-0F92DE1830D1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109A7-7E69-4FCC-9B0B-286B7314CE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0F5D1-9511-4661-8596-74E07B16684D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186CC-D713-4099-9D8B-88F22E8A08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18037-844F-4DB2-A952-A1FE1490EF6E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6D462-4FF3-4EC5-8D75-5DB214908A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D7419-5372-4C9F-BAA9-920D528907A0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E3287-4405-46B8-8CEB-BF11CCCD0F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27225-7597-42DC-90DF-0EAABDC3108B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050CB-E78B-4268-AC00-DF24A08D5F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A8B28-8E3F-424A-B9A9-567C6E15F43C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546B3-9B81-4CDC-8D8D-4C3C421893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84C34-7E34-4475-A7BA-A89B1BC3B6F1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C1891-BF4D-48A6-96DE-670F8AF0CF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28C52-914C-4DB7-9552-1D6AC3D74622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F36F5-98E8-4B61-83C1-07241465EC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371DC42-5D05-4F7E-A24A-9A27E395F6BE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86063" y="6350000"/>
            <a:ext cx="35718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3A15E7-99BA-4472-B400-B2EB28C4EB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2800" kern="1200" dirty="0">
          <a:solidFill>
            <a:srgbClr val="3333FF"/>
          </a:solidFill>
          <a:latin typeface="Comic Sans MS" panose="030F0702030302020204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400" kern="1200" dirty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kern="1200" dirty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0825" cy="6859588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1397000" y="2046288"/>
            <a:ext cx="66071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147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0075"/>
              </a:lnSpc>
              <a:spcBef>
                <a:spcPct val="0"/>
              </a:spcBef>
              <a:buFontTx/>
              <a:buNone/>
            </a:pPr>
            <a:r>
              <a:rPr lang="en-US" altLang="zh-CN" sz="6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zh-CN" altLang="en-US" sz="6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65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8300"/>
              </a:lnSpc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 Parsing</a:t>
            </a:r>
            <a:endParaRPr lang="en-US" altLang="zh-CN" sz="66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0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0F7604-401C-4627-8EA7-95F4E693DEB7}" type="slidenum">
              <a:rPr lang="en-US" altLang="zh-CN" sz="120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 Construction of SLR(1) Parse Table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3300"/>
                </a:solidFill>
              </a:rPr>
              <a:t>Given a grammar G, we augment G to produce G</a:t>
            </a:r>
            <a:r>
              <a:rPr lang="en-US" altLang="zh-CN" sz="2400">
                <a:solidFill>
                  <a:srgbClr val="0033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400">
                <a:solidFill>
                  <a:srgbClr val="003300"/>
                </a:solidFill>
              </a:rPr>
              <a:t> </a:t>
            </a:r>
            <a:endParaRPr lang="en-US" altLang="zh-CN" sz="2400">
              <a:solidFill>
                <a:srgbClr val="003300"/>
              </a:solidFill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>
                <a:solidFill>
                  <a:srgbClr val="003300"/>
                </a:solidFill>
              </a:rPr>
              <a:t>Construct DFA of sets of LR(0) items</a:t>
            </a:r>
            <a:endParaRPr lang="en-US" altLang="zh-CN" sz="2400">
              <a:solidFill>
                <a:srgbClr val="003300"/>
              </a:solidFill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>
                <a:solidFill>
                  <a:srgbClr val="003300"/>
                </a:solidFill>
              </a:rPr>
              <a:t>The </a:t>
            </a:r>
            <a:r>
              <a:rPr lang="en-US" altLang="zh-CN" sz="2400">
                <a:solidFill>
                  <a:srgbClr val="FF0000"/>
                </a:solidFill>
              </a:rPr>
              <a:t>ACTION section </a:t>
            </a:r>
            <a:r>
              <a:rPr lang="en-US" altLang="zh-CN" sz="2400">
                <a:solidFill>
                  <a:srgbClr val="003300"/>
                </a:solidFill>
              </a:rPr>
              <a:t>for state K is determined as follows:</a:t>
            </a:r>
            <a:endParaRPr lang="en-US" altLang="zh-CN" sz="2400">
              <a:solidFill>
                <a:srgbClr val="003300"/>
              </a:solidFill>
            </a:endParaRPr>
          </a:p>
          <a:p>
            <a:pPr marL="990600" lvl="1" indent="-533400" algn="just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AutoNum type="alphaLcParenR"/>
            </a:pPr>
            <a:r>
              <a:rPr lang="en-US" altLang="zh-CN" sz="2000">
                <a:solidFill>
                  <a:srgbClr val="003300"/>
                </a:solidFill>
              </a:rPr>
              <a:t>If A→α</a:t>
            </a:r>
            <a:r>
              <a:rPr lang="en-US" altLang="zh-CN" sz="2000">
                <a:solidFill>
                  <a:srgbClr val="0033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sz="2000">
                <a:solidFill>
                  <a:srgbClr val="003300"/>
                </a:solidFill>
              </a:rPr>
              <a:t>aβ∈K, a∈V</a:t>
            </a:r>
            <a:r>
              <a:rPr lang="en-US" altLang="zh-CN" sz="2000" baseline="-30000">
                <a:solidFill>
                  <a:srgbClr val="003300"/>
                </a:solidFill>
              </a:rPr>
              <a:t>T</a:t>
            </a:r>
            <a:r>
              <a:rPr lang="en-US" altLang="zh-CN" sz="2000">
                <a:solidFill>
                  <a:srgbClr val="003300"/>
                </a:solidFill>
              </a:rPr>
              <a:t>, and goto(K,a)=J, then set </a:t>
            </a:r>
            <a:r>
              <a:rPr lang="en-US" altLang="zh-CN" sz="2000">
                <a:solidFill>
                  <a:srgbClr val="0000FF"/>
                </a:solidFill>
              </a:rPr>
              <a:t>ACTION[K,a]=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zh-CN" sz="2000">
                <a:solidFill>
                  <a:srgbClr val="0000FF"/>
                </a:solidFill>
              </a:rPr>
              <a:t>S</a:t>
            </a:r>
            <a:r>
              <a:rPr lang="en-US" altLang="zh-CN" sz="2000" baseline="-30000">
                <a:solidFill>
                  <a:srgbClr val="0000FF"/>
                </a:solidFill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’</a:t>
            </a:r>
            <a:endParaRPr lang="en-US" altLang="zh-CN" sz="2000">
              <a:solidFill>
                <a:srgbClr val="0000FF"/>
              </a:solidFill>
            </a:endParaRPr>
          </a:p>
          <a:p>
            <a:pPr marL="990600" lvl="1" indent="-533400" algn="just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AutoNum type="alphaLcParenR"/>
            </a:pPr>
            <a:r>
              <a:rPr lang="en-US" altLang="zh-CN" sz="2000">
                <a:solidFill>
                  <a:srgbClr val="003300"/>
                </a:solidFill>
              </a:rPr>
              <a:t>If A→α</a:t>
            </a:r>
            <a:r>
              <a:rPr lang="en-US" altLang="zh-CN" sz="2000">
                <a:solidFill>
                  <a:srgbClr val="0033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sz="2000">
                <a:solidFill>
                  <a:srgbClr val="003300"/>
                </a:solidFill>
              </a:rPr>
              <a:t>∈K, and the number of A→α is j, then set </a:t>
            </a:r>
            <a:r>
              <a:rPr lang="en-US" altLang="zh-CN" sz="2000">
                <a:solidFill>
                  <a:srgbClr val="0000FF"/>
                </a:solidFill>
              </a:rPr>
              <a:t>ACTION[K,b]=R</a:t>
            </a:r>
            <a:r>
              <a:rPr lang="en-US" altLang="zh-CN" sz="2000" baseline="-30000">
                <a:solidFill>
                  <a:srgbClr val="0000FF"/>
                </a:solidFill>
              </a:rPr>
              <a:t>j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en-US" altLang="zh-CN" sz="2000">
                <a:solidFill>
                  <a:srgbClr val="003300"/>
                </a:solidFill>
              </a:rPr>
              <a:t>for each </a:t>
            </a:r>
            <a:r>
              <a:rPr lang="en-US" altLang="zh-CN" sz="2000">
                <a:solidFill>
                  <a:srgbClr val="FF0000"/>
                </a:solidFill>
              </a:rPr>
              <a:t>b∈Follow(A)</a:t>
            </a:r>
            <a:endParaRPr lang="en-US" altLang="zh-CN" sz="2000">
              <a:solidFill>
                <a:srgbClr val="FF0000"/>
              </a:solidFill>
            </a:endParaRPr>
          </a:p>
          <a:p>
            <a:pPr marL="990600" lvl="1" indent="-533400" algn="just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AutoNum type="alphaLcParenR"/>
            </a:pPr>
            <a:r>
              <a:rPr lang="en-US" altLang="zh-CN" sz="2000">
                <a:solidFill>
                  <a:srgbClr val="003300"/>
                </a:solidFill>
              </a:rPr>
              <a:t>If S</a:t>
            </a:r>
            <a:r>
              <a:rPr lang="en-US" altLang="zh-CN" sz="2000">
                <a:solidFill>
                  <a:srgbClr val="0033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000">
                <a:solidFill>
                  <a:srgbClr val="003300"/>
                </a:solidFill>
              </a:rPr>
              <a:t>→S</a:t>
            </a:r>
            <a:r>
              <a:rPr lang="en-US" altLang="zh-CN" sz="2000">
                <a:solidFill>
                  <a:srgbClr val="0033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sz="2000">
                <a:solidFill>
                  <a:srgbClr val="003300"/>
                </a:solidFill>
              </a:rPr>
              <a:t>∈K, then set ACTION[K,$]=</a:t>
            </a:r>
            <a:r>
              <a:rPr lang="en-US" altLang="zh-CN" sz="2000">
                <a:solidFill>
                  <a:srgbClr val="003300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zh-CN" sz="2000">
                <a:solidFill>
                  <a:srgbClr val="003300"/>
                </a:solidFill>
              </a:rPr>
              <a:t>acc</a:t>
            </a:r>
            <a:r>
              <a:rPr lang="en-US" altLang="zh-CN" sz="2000">
                <a:solidFill>
                  <a:srgbClr val="003300"/>
                </a:solidFill>
                <a:latin typeface="Times New Roman" panose="02020603050405020304" pitchFamily="18" charset="0"/>
              </a:rPr>
              <a:t>’</a:t>
            </a:r>
            <a:endParaRPr lang="en-US" altLang="zh-CN" sz="2000">
              <a:solidFill>
                <a:srgbClr val="003300"/>
              </a:solidFill>
            </a:endParaRPr>
          </a:p>
          <a:p>
            <a:pPr marL="609600" indent="-609600" algn="just" eaLnBrk="1" hangingPunct="1">
              <a:buFont typeface="Wingdings" panose="05000000000000000000" pitchFamily="2" charset="2"/>
              <a:buAutoNum type="arabicPeriod" startAt="3"/>
            </a:pPr>
            <a:r>
              <a:rPr lang="en-US" altLang="zh-CN" sz="2400">
                <a:solidFill>
                  <a:srgbClr val="003300"/>
                </a:solidFill>
              </a:rPr>
              <a:t>The </a:t>
            </a:r>
            <a:r>
              <a:rPr lang="en-US" altLang="zh-CN" sz="2400">
                <a:solidFill>
                  <a:srgbClr val="FF0000"/>
                </a:solidFill>
              </a:rPr>
              <a:t>GOTO section  </a:t>
            </a:r>
            <a:r>
              <a:rPr lang="en-US" altLang="zh-CN" sz="2400">
                <a:solidFill>
                  <a:srgbClr val="003300"/>
                </a:solidFill>
              </a:rPr>
              <a:t>for state K is constructed for all nonterminals using the rule: If A→α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sz="2400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3300"/>
                </a:solidFill>
              </a:rPr>
              <a:t>β∈K, B∈V</a:t>
            </a:r>
            <a:r>
              <a:rPr lang="en-US" altLang="zh-CN" sz="2400" baseline="-30000">
                <a:solidFill>
                  <a:srgbClr val="003300"/>
                </a:solidFill>
              </a:rPr>
              <a:t>N</a:t>
            </a:r>
            <a:r>
              <a:rPr lang="en-US" altLang="zh-CN" sz="2400">
                <a:solidFill>
                  <a:srgbClr val="003300"/>
                </a:solidFill>
              </a:rPr>
              <a:t>, and goto(K,B)=J, then set GOTO[K,B]=</a:t>
            </a:r>
            <a:r>
              <a:rPr lang="en-US" altLang="zh-CN" sz="2400">
                <a:solidFill>
                  <a:srgbClr val="003300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zh-CN" sz="2400">
                <a:solidFill>
                  <a:srgbClr val="003300"/>
                </a:solidFill>
              </a:rPr>
              <a:t>J</a:t>
            </a:r>
            <a:r>
              <a:rPr lang="en-US" altLang="zh-CN" sz="2400">
                <a:solidFill>
                  <a:srgbClr val="003300"/>
                </a:solidFill>
                <a:latin typeface="Times New Roman" panose="02020603050405020304" pitchFamily="18" charset="0"/>
              </a:rPr>
              <a:t>’</a:t>
            </a:r>
            <a:endParaRPr lang="en-US" altLang="zh-CN" sz="2400">
              <a:solidFill>
                <a:srgbClr val="003300"/>
              </a:solidFill>
            </a:endParaRPr>
          </a:p>
        </p:txBody>
      </p:sp>
      <p:sp>
        <p:nvSpPr>
          <p:cNvPr id="73732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045C0D-1943-4325-80AB-C0430E65D498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" y="152400"/>
            <a:ext cx="88392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Example G’：(0)  S’→S	(1)  S→rD	 (2)  D→D, i 	(3)  D→i </a:t>
            </a:r>
            <a:endParaRPr lang="en-US" altLang="zh-CN" sz="18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88900" y="685800"/>
            <a:ext cx="8534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FOLLOW(S’)={ $ }	FOLLOW(S)={ $ }	FOLLOW(D)={ $   ，}</a:t>
            </a:r>
            <a:endParaRPr lang="en-US" altLang="zh-CN" sz="18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grpSp>
        <p:nvGrpSpPr>
          <p:cNvPr id="75780" name="Group 5"/>
          <p:cNvGrpSpPr/>
          <p:nvPr/>
        </p:nvGrpSpPr>
        <p:grpSpPr bwMode="auto">
          <a:xfrm>
            <a:off x="152400" y="1219200"/>
            <a:ext cx="5943600" cy="4813300"/>
            <a:chOff x="240" y="839"/>
            <a:chExt cx="3744" cy="3032"/>
          </a:xfrm>
        </p:grpSpPr>
        <p:sp>
          <p:nvSpPr>
            <p:cNvPr id="75859" name="Rectangle 6"/>
            <p:cNvSpPr>
              <a:spLocks noChangeArrowheads="1"/>
            </p:cNvSpPr>
            <p:nvPr/>
          </p:nvSpPr>
          <p:spPr bwMode="auto">
            <a:xfrm>
              <a:off x="240" y="960"/>
              <a:ext cx="1008" cy="52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’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→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•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</a:t>
              </a:r>
              <a:endParaRPr lang="zh-CN" altLang="en-US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60" name="Rectangle 7"/>
            <p:cNvSpPr>
              <a:spLocks noChangeArrowheads="1"/>
            </p:cNvSpPr>
            <p:nvPr/>
          </p:nvSpPr>
          <p:spPr bwMode="auto">
            <a:xfrm>
              <a:off x="240" y="1968"/>
              <a:ext cx="1008" cy="28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’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→S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•</a:t>
              </a:r>
              <a:endParaRPr lang="zh-CN" altLang="en-US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61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960" cy="76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S→r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•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D</a:t>
              </a:r>
              <a:endParaRPr lang="en-US" altLang="zh-CN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75862" name="Group 9"/>
            <p:cNvGrpSpPr/>
            <p:nvPr/>
          </p:nvGrpSpPr>
          <p:grpSpPr bwMode="auto">
            <a:xfrm>
              <a:off x="1248" y="983"/>
              <a:ext cx="337" cy="265"/>
              <a:chOff x="1344" y="2567"/>
              <a:chExt cx="337" cy="265"/>
            </a:xfrm>
          </p:grpSpPr>
          <p:sp>
            <p:nvSpPr>
              <p:cNvPr id="75888" name="Line 10"/>
              <p:cNvSpPr>
                <a:spLocks noChangeShapeType="1"/>
              </p:cNvSpPr>
              <p:nvPr/>
            </p:nvSpPr>
            <p:spPr bwMode="auto">
              <a:xfrm>
                <a:off x="1344" y="2807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75889" name="Text Box 11"/>
              <p:cNvSpPr txBox="1">
                <a:spLocks noChangeArrowheads="1"/>
              </p:cNvSpPr>
              <p:nvPr/>
            </p:nvSpPr>
            <p:spPr bwMode="auto">
              <a:xfrm>
                <a:off x="1393" y="2567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r</a:t>
                </a: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5863" name="Group 12"/>
            <p:cNvGrpSpPr/>
            <p:nvPr/>
          </p:nvGrpSpPr>
          <p:grpSpPr bwMode="auto">
            <a:xfrm>
              <a:off x="480" y="1536"/>
              <a:ext cx="288" cy="384"/>
              <a:chOff x="576" y="2880"/>
              <a:chExt cx="288" cy="384"/>
            </a:xfrm>
          </p:grpSpPr>
          <p:sp>
            <p:nvSpPr>
              <p:cNvPr id="75886" name="Text Box 13"/>
              <p:cNvSpPr txBox="1">
                <a:spLocks noChangeArrowheads="1"/>
              </p:cNvSpPr>
              <p:nvPr/>
            </p:nvSpPr>
            <p:spPr bwMode="auto">
              <a:xfrm>
                <a:off x="576" y="2976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</a:t>
                </a: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5887" name="Line 14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75864" name="Rectangle 15"/>
            <p:cNvSpPr>
              <a:spLocks noChangeArrowheads="1"/>
            </p:cNvSpPr>
            <p:nvPr/>
          </p:nvSpPr>
          <p:spPr bwMode="auto">
            <a:xfrm>
              <a:off x="1632" y="1968"/>
              <a:ext cx="1008" cy="57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S→rD•</a:t>
              </a:r>
              <a:endParaRPr lang="en-US" altLang="zh-CN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     D→D•,i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65" name="Rectangle 16"/>
            <p:cNvSpPr>
              <a:spLocks noChangeArrowheads="1"/>
            </p:cNvSpPr>
            <p:nvPr/>
          </p:nvSpPr>
          <p:spPr bwMode="auto">
            <a:xfrm>
              <a:off x="2976" y="920"/>
              <a:ext cx="1008" cy="31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  D→i•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66" name="Rectangle 17"/>
            <p:cNvSpPr>
              <a:spLocks noChangeArrowheads="1"/>
            </p:cNvSpPr>
            <p:nvPr/>
          </p:nvSpPr>
          <p:spPr bwMode="auto">
            <a:xfrm>
              <a:off x="1488" y="2880"/>
              <a:ext cx="1152" cy="3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  D→D,•i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67" name="Text Box 18"/>
            <p:cNvSpPr txBox="1">
              <a:spLocks noChangeArrowheads="1"/>
            </p:cNvSpPr>
            <p:nvPr/>
          </p:nvSpPr>
          <p:spPr bwMode="auto">
            <a:xfrm>
              <a:off x="2112" y="2544"/>
              <a:ext cx="2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,</a:t>
              </a:r>
              <a:endParaRPr lang="en-US" altLang="zh-CN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68" name="Text Box 19"/>
            <p:cNvSpPr txBox="1">
              <a:spLocks noChangeArrowheads="1"/>
            </p:cNvSpPr>
            <p:nvPr/>
          </p:nvSpPr>
          <p:spPr bwMode="auto">
            <a:xfrm>
              <a:off x="2640" y="839"/>
              <a:ext cx="2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i</a:t>
              </a:r>
              <a:endParaRPr lang="en-US" altLang="zh-CN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69" name="Rectangle 20"/>
            <p:cNvSpPr>
              <a:spLocks noChangeArrowheads="1"/>
            </p:cNvSpPr>
            <p:nvPr/>
          </p:nvSpPr>
          <p:spPr bwMode="auto">
            <a:xfrm>
              <a:off x="480" y="120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S→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•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rD</a:t>
              </a:r>
              <a:endParaRPr lang="zh-CN" altLang="en-US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70" name="Rectangle 21"/>
            <p:cNvSpPr>
              <a:spLocks noChangeArrowheads="1"/>
            </p:cNvSpPr>
            <p:nvPr/>
          </p:nvSpPr>
          <p:spPr bwMode="auto">
            <a:xfrm>
              <a:off x="240" y="983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0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71" name="Rectangle 22"/>
            <p:cNvSpPr>
              <a:spLocks noChangeArrowheads="1"/>
            </p:cNvSpPr>
            <p:nvPr/>
          </p:nvSpPr>
          <p:spPr bwMode="auto">
            <a:xfrm>
              <a:off x="240" y="2016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1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72" name="Rectangle 23"/>
            <p:cNvSpPr>
              <a:spLocks noChangeArrowheads="1"/>
            </p:cNvSpPr>
            <p:nvPr/>
          </p:nvSpPr>
          <p:spPr bwMode="auto">
            <a:xfrm>
              <a:off x="1617" y="864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2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73" name="Rectangle 24"/>
            <p:cNvSpPr>
              <a:spLocks noChangeArrowheads="1"/>
            </p:cNvSpPr>
            <p:nvPr/>
          </p:nvSpPr>
          <p:spPr bwMode="auto">
            <a:xfrm>
              <a:off x="1632" y="1968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3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74" name="Rectangle 25"/>
            <p:cNvSpPr>
              <a:spLocks noChangeArrowheads="1"/>
            </p:cNvSpPr>
            <p:nvPr/>
          </p:nvSpPr>
          <p:spPr bwMode="auto">
            <a:xfrm>
              <a:off x="3024" y="936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4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75" name="Rectangle 26"/>
            <p:cNvSpPr>
              <a:spLocks noChangeArrowheads="1"/>
            </p:cNvSpPr>
            <p:nvPr/>
          </p:nvSpPr>
          <p:spPr bwMode="auto">
            <a:xfrm>
              <a:off x="1488" y="2880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5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76" name="Rectangle 27"/>
            <p:cNvSpPr>
              <a:spLocks noChangeArrowheads="1"/>
            </p:cNvSpPr>
            <p:nvPr/>
          </p:nvSpPr>
          <p:spPr bwMode="auto">
            <a:xfrm>
              <a:off x="1872" y="1162"/>
              <a:ext cx="76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D→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•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D,i D→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•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i</a:t>
              </a:r>
              <a:endParaRPr lang="zh-CN" altLang="en-US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77" name="Rectangle 28"/>
            <p:cNvSpPr>
              <a:spLocks noChangeArrowheads="1"/>
            </p:cNvSpPr>
            <p:nvPr/>
          </p:nvSpPr>
          <p:spPr bwMode="auto">
            <a:xfrm>
              <a:off x="1488" y="3560"/>
              <a:ext cx="1152" cy="31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D→D,i•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75878" name="Group 29"/>
            <p:cNvGrpSpPr/>
            <p:nvPr/>
          </p:nvGrpSpPr>
          <p:grpSpPr bwMode="auto">
            <a:xfrm>
              <a:off x="2016" y="3216"/>
              <a:ext cx="288" cy="305"/>
              <a:chOff x="2400" y="3352"/>
              <a:chExt cx="288" cy="305"/>
            </a:xfrm>
          </p:grpSpPr>
          <p:sp>
            <p:nvSpPr>
              <p:cNvPr id="75884" name="Text Box 30"/>
              <p:cNvSpPr txBox="1">
                <a:spLocks noChangeArrowheads="1"/>
              </p:cNvSpPr>
              <p:nvPr/>
            </p:nvSpPr>
            <p:spPr bwMode="auto">
              <a:xfrm>
                <a:off x="2400" y="3392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i</a:t>
                </a: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5885" name="Line 31"/>
              <p:cNvSpPr>
                <a:spLocks noChangeShapeType="1"/>
              </p:cNvSpPr>
              <p:nvPr/>
            </p:nvSpPr>
            <p:spPr bwMode="auto">
              <a:xfrm>
                <a:off x="2400" y="3352"/>
                <a:ext cx="0" cy="3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75879" name="Rectangle 32"/>
            <p:cNvSpPr>
              <a:spLocks noChangeArrowheads="1"/>
            </p:cNvSpPr>
            <p:nvPr/>
          </p:nvSpPr>
          <p:spPr bwMode="auto">
            <a:xfrm>
              <a:off x="1488" y="3576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6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80" name="Line 33"/>
            <p:cNvSpPr>
              <a:spLocks noChangeShapeType="1"/>
            </p:cNvSpPr>
            <p:nvPr/>
          </p:nvSpPr>
          <p:spPr bwMode="auto">
            <a:xfrm>
              <a:off x="2112" y="16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75881" name="Text Box 34"/>
            <p:cNvSpPr txBox="1">
              <a:spLocks noChangeArrowheads="1"/>
            </p:cNvSpPr>
            <p:nvPr/>
          </p:nvSpPr>
          <p:spPr bwMode="auto">
            <a:xfrm>
              <a:off x="2160" y="1680"/>
              <a:ext cx="33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D</a:t>
              </a:r>
              <a:endParaRPr lang="en-US" altLang="zh-CN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882" name="Line 35"/>
            <p:cNvSpPr>
              <a:spLocks noChangeShapeType="1"/>
            </p:cNvSpPr>
            <p:nvPr/>
          </p:nvSpPr>
          <p:spPr bwMode="auto">
            <a:xfrm>
              <a:off x="2112" y="2544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75883" name="Line 36"/>
            <p:cNvSpPr>
              <a:spLocks noChangeShapeType="1"/>
            </p:cNvSpPr>
            <p:nvPr/>
          </p:nvSpPr>
          <p:spPr bwMode="auto">
            <a:xfrm>
              <a:off x="2592" y="11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aphicFrame>
        <p:nvGraphicFramePr>
          <p:cNvPr id="115749" name="Group 37"/>
          <p:cNvGraphicFramePr>
            <a:graphicFrameLocks noGrp="1"/>
          </p:cNvGraphicFramePr>
          <p:nvPr/>
        </p:nvGraphicFramePr>
        <p:xfrm>
          <a:off x="4267200" y="2300288"/>
          <a:ext cx="4724400" cy="4297362"/>
        </p:xfrm>
        <a:graphic>
          <a:graphicData uri="http://schemas.openxmlformats.org/drawingml/2006/table">
            <a:tbl>
              <a:tblPr/>
              <a:tblGrid>
                <a:gridCol w="838200"/>
                <a:gridCol w="533400"/>
                <a:gridCol w="609600"/>
                <a:gridCol w="688975"/>
                <a:gridCol w="835025"/>
                <a:gridCol w="609600"/>
                <a:gridCol w="609600"/>
              </a:tblGrid>
              <a:tr h="45716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cPr/>
                </a:tc>
              </a:tr>
              <a:tr h="457165">
                <a:tc v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571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-3000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571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571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1" i="0" u="none" strike="noStrike" cap="none" normalizeH="0" baseline="-3000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5181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1" i="0" u="none" strike="noStrike" cap="none" normalizeH="0" baseline="-3000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-3000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5181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1" i="0" u="none" strike="noStrike" cap="none" normalizeH="0" baseline="-3000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1" i="0" u="none" strike="noStrike" cap="none" normalizeH="0" baseline="-3000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571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1" i="0" u="none" strike="noStrike" cap="none" normalizeH="0" baseline="-3000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5181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6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-3000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-3000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75858" name="灯片编号占位符 37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702DE68-9AEB-4EC1-897D-0120E6F0C1EF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dirty="0">
                <a:solidFill>
                  <a:srgbClr val="003300"/>
                </a:solidFill>
                <a:ea typeface="宋体" panose="02010600030101010101" pitchFamily="2" charset="-122"/>
                <a:hlinkClick r:id="rId1" action="ppaction://hlinksldjump"/>
              </a:rPr>
              <a:t> </a:t>
            </a:r>
            <a:r>
              <a:rPr lang="en-US" altLang="zh-CN" dirty="0">
                <a:solidFill>
                  <a:srgbClr val="FF0000"/>
                </a:solidFill>
                <a:hlinkClick r:id="rId1" action="ppaction://hlinksldjump"/>
              </a:rPr>
              <a:t>Overview of Bottom-Up Parsing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3300"/>
                </a:solidFill>
                <a:hlinkClick r:id="" action="ppaction://noaction"/>
              </a:rPr>
              <a:t>Overview of LR Parsing Method</a:t>
            </a:r>
            <a:endParaRPr lang="en-US" altLang="zh-CN" dirty="0">
              <a:solidFill>
                <a:srgbClr val="0033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3300"/>
                </a:solidFill>
                <a:hlinkClick r:id="" action="ppaction://noaction"/>
              </a:rPr>
              <a:t> Finite Automata of LR(0) Items and LR(0) Parsing</a:t>
            </a:r>
            <a:endParaRPr lang="en-US" altLang="zh-CN" dirty="0">
              <a:solidFill>
                <a:srgbClr val="0033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  <a:hlinkClick r:id="rId2" action="ppaction://hlinksldjump"/>
              </a:rPr>
              <a:t> SLR(1) Parsing</a:t>
            </a:r>
            <a:endParaRPr lang="en-US" altLang="zh-CN" dirty="0">
              <a:solidFill>
                <a:srgbClr val="FF0000"/>
              </a:solidFill>
              <a:hlinkClick r:id="rId2" action="ppaction://hlinksldjump"/>
            </a:endParaRPr>
          </a:p>
        </p:txBody>
      </p:sp>
      <p:sp>
        <p:nvSpPr>
          <p:cNvPr id="6148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40C6C-2621-42A1-872D-9D8E6CCFA0B4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SLR(1) Parsing</a:t>
            </a:r>
            <a:endParaRPr lang="en-US" altLang="zh-CN"/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algn="just" eaLnBrk="1" hangingPunct="1"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lang="en-US" altLang="zh-CN" sz="2400">
                <a:solidFill>
                  <a:schemeClr val="tx2"/>
                </a:solidFill>
              </a:rPr>
              <a:t>Conflict in the set of items</a:t>
            </a:r>
            <a:endParaRPr lang="en-US" altLang="zh-CN" sz="2400">
              <a:solidFill>
                <a:schemeClr val="tx2"/>
              </a:solidFill>
            </a:endParaRPr>
          </a:p>
          <a:p>
            <a:pPr marL="609600" indent="-609600" algn="just" eaLnBrk="1" hangingPunct="1"/>
            <a:r>
              <a:rPr lang="en-US" altLang="zh-CN" sz="2400">
                <a:solidFill>
                  <a:srgbClr val="FF0000"/>
                </a:solidFill>
              </a:rPr>
              <a:t>Shift-Reduce Conflict</a:t>
            </a:r>
            <a:endParaRPr lang="en-US" altLang="zh-CN" sz="2400">
              <a:solidFill>
                <a:srgbClr val="FF0000"/>
              </a:solidFill>
            </a:endParaRP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sz="2000"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003300"/>
                </a:solidFill>
              </a:rPr>
              <a:t>If a set contains shift item </a:t>
            </a:r>
            <a:r>
              <a:rPr lang="en-US" altLang="zh-CN" sz="2400">
                <a:solidFill>
                  <a:schemeClr val="tx2"/>
                </a:solidFill>
              </a:rPr>
              <a:t>A→α•aβ </a:t>
            </a:r>
            <a:r>
              <a:rPr lang="en-US" altLang="zh-CN" sz="2400">
                <a:solidFill>
                  <a:srgbClr val="003300"/>
                </a:solidFill>
              </a:rPr>
              <a:t>and complete item </a:t>
            </a:r>
            <a:r>
              <a:rPr lang="en-US" altLang="zh-CN" sz="2400">
                <a:solidFill>
                  <a:schemeClr val="tx2"/>
                </a:solidFill>
              </a:rPr>
              <a:t>B→r•</a:t>
            </a:r>
            <a:r>
              <a:rPr lang="en-US" altLang="zh-CN" sz="2400">
                <a:solidFill>
                  <a:srgbClr val="003300"/>
                </a:solidFill>
              </a:rPr>
              <a:t>, an ambiguity arises as to whether shift ‘a’ or reduce ‘r’ to B</a:t>
            </a:r>
            <a:endParaRPr lang="en-US" altLang="zh-CN" sz="2400">
              <a:solidFill>
                <a:srgbClr val="003300"/>
              </a:solidFill>
            </a:endParaRPr>
          </a:p>
          <a:p>
            <a:pPr marL="609600" indent="-609600" algn="just" eaLnBrk="1" hangingPunct="1"/>
            <a:r>
              <a:rPr lang="en-US" altLang="zh-CN" sz="2400">
                <a:solidFill>
                  <a:srgbClr val="FF0000"/>
                </a:solidFill>
              </a:rPr>
              <a:t>Reduce-Reduce Conflict</a:t>
            </a:r>
            <a:endParaRPr lang="en-US" altLang="zh-CN" sz="2400">
              <a:solidFill>
                <a:srgbClr val="FF0000"/>
              </a:solidFill>
            </a:endParaRP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003300"/>
                </a:solidFill>
              </a:rPr>
              <a:t>If a set contains complete item </a:t>
            </a:r>
            <a:r>
              <a:rPr lang="en-US" altLang="zh-CN" sz="2400">
                <a:solidFill>
                  <a:schemeClr val="tx2"/>
                </a:solidFill>
              </a:rPr>
              <a:t>A→β•</a:t>
            </a:r>
            <a:r>
              <a:rPr sz="2400">
                <a:solidFill>
                  <a:srgbClr val="00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3300"/>
                </a:solidFill>
              </a:rPr>
              <a:t>and </a:t>
            </a:r>
            <a:r>
              <a:rPr lang="en-US" altLang="zh-CN" sz="2400">
                <a:solidFill>
                  <a:schemeClr val="tx2"/>
                </a:solidFill>
              </a:rPr>
              <a:t>B→r•</a:t>
            </a:r>
            <a:r>
              <a:rPr lang="en-US" altLang="zh-CN" sz="2400">
                <a:solidFill>
                  <a:srgbClr val="003300"/>
                </a:solidFill>
              </a:rPr>
              <a:t>, an ambiguity arises as to which production to use for the reduction</a:t>
            </a:r>
            <a:endParaRPr lang="en-US" altLang="zh-CN" sz="2400">
              <a:solidFill>
                <a:srgbClr val="003300"/>
              </a:solidFill>
            </a:endParaRP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endParaRPr lang="en-US" sz="200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marL="609600" indent="-609600" algn="just" eaLnBrk="1" hangingPunct="1">
              <a:buFont typeface="Arial" panose="020B0604020202020204" pitchFamily="34" charset="0"/>
              <a:buNone/>
            </a:pPr>
            <a:r>
              <a:rPr lang="en-US" altLang="zh-CN" sz="2000"/>
              <a:t>	</a:t>
            </a:r>
            <a:r>
              <a:rPr lang="en-US" altLang="zh-CN" sz="2400">
                <a:solidFill>
                  <a:srgbClr val="FF0000"/>
                </a:solidFill>
              </a:rPr>
              <a:t>A grammar is LR(0)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3300"/>
                </a:solidFill>
              </a:rPr>
              <a:t>if and only if non of the set of items has  shift-reduce conflict or  reduce-reduce conflict.</a:t>
            </a:r>
            <a:r>
              <a:rPr lang="en-US" altLang="zh-CN" sz="2400"/>
              <a:t> </a:t>
            </a:r>
            <a:endParaRPr lang="en-US" altLang="zh-CN" sz="2400"/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endParaRPr sz="2000">
              <a:solidFill>
                <a:srgbClr val="003300"/>
              </a:solidFill>
              <a:ea typeface="宋体" panose="02010600030101010101" pitchFamily="2" charset="-122"/>
            </a:endParaRPr>
          </a:p>
        </p:txBody>
      </p:sp>
      <p:sp>
        <p:nvSpPr>
          <p:cNvPr id="59396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F5DD8F-F7C2-4E06-95EB-8D0E8817A9F1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763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Example G’</a:t>
            </a:r>
            <a:endParaRPr lang="en-US" altLang="zh-CN" sz="1800" b="1">
              <a:solidFill>
                <a:srgbClr val="0033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(0)  S’→S	(1)  S→rD	(2)  D→D,i	(3)  D→i</a:t>
            </a:r>
            <a:endParaRPr lang="zh-CN" altLang="en-US" sz="18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The DFA of sets of LR(0) items </a:t>
            </a:r>
            <a:endParaRPr lang="zh-CN" altLang="en-US" sz="18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grpSp>
        <p:nvGrpSpPr>
          <p:cNvPr id="61444" name="Group 4"/>
          <p:cNvGrpSpPr/>
          <p:nvPr/>
        </p:nvGrpSpPr>
        <p:grpSpPr bwMode="auto">
          <a:xfrm>
            <a:off x="457200" y="1981200"/>
            <a:ext cx="8382000" cy="2335213"/>
            <a:chOff x="384" y="2160"/>
            <a:chExt cx="5280" cy="1471"/>
          </a:xfrm>
        </p:grpSpPr>
        <p:sp>
          <p:nvSpPr>
            <p:cNvPr id="61447" name="Rectangle 5"/>
            <p:cNvSpPr>
              <a:spLocks noChangeArrowheads="1"/>
            </p:cNvSpPr>
            <p:nvPr/>
          </p:nvSpPr>
          <p:spPr bwMode="auto">
            <a:xfrm>
              <a:off x="384" y="2256"/>
              <a:ext cx="1008" cy="52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’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→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•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</a:t>
              </a:r>
              <a:endParaRPr lang="zh-CN" altLang="en-US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48" name="Rectangle 6"/>
            <p:cNvSpPr>
              <a:spLocks noChangeArrowheads="1"/>
            </p:cNvSpPr>
            <p:nvPr/>
          </p:nvSpPr>
          <p:spPr bwMode="auto">
            <a:xfrm>
              <a:off x="384" y="3264"/>
              <a:ext cx="1008" cy="28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’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→S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•</a:t>
              </a:r>
              <a:endParaRPr lang="zh-CN" altLang="en-US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49" name="Rectangle 7"/>
            <p:cNvSpPr>
              <a:spLocks noChangeArrowheads="1"/>
            </p:cNvSpPr>
            <p:nvPr/>
          </p:nvSpPr>
          <p:spPr bwMode="auto">
            <a:xfrm>
              <a:off x="1776" y="2160"/>
              <a:ext cx="960" cy="76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S→r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•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D</a:t>
              </a:r>
              <a:endParaRPr lang="en-US" altLang="zh-CN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61450" name="Group 8"/>
            <p:cNvGrpSpPr/>
            <p:nvPr/>
          </p:nvGrpSpPr>
          <p:grpSpPr bwMode="auto">
            <a:xfrm>
              <a:off x="1392" y="2279"/>
              <a:ext cx="337" cy="265"/>
              <a:chOff x="1344" y="2567"/>
              <a:chExt cx="337" cy="265"/>
            </a:xfrm>
          </p:grpSpPr>
          <p:sp>
            <p:nvSpPr>
              <p:cNvPr id="61479" name="Line 9"/>
              <p:cNvSpPr>
                <a:spLocks noChangeShapeType="1"/>
              </p:cNvSpPr>
              <p:nvPr/>
            </p:nvSpPr>
            <p:spPr bwMode="auto">
              <a:xfrm>
                <a:off x="1344" y="2807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61480" name="Text Box 10"/>
              <p:cNvSpPr txBox="1">
                <a:spLocks noChangeArrowheads="1"/>
              </p:cNvSpPr>
              <p:nvPr/>
            </p:nvSpPr>
            <p:spPr bwMode="auto">
              <a:xfrm>
                <a:off x="1393" y="2567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r</a:t>
                </a: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451" name="Group 11"/>
            <p:cNvGrpSpPr/>
            <p:nvPr/>
          </p:nvGrpSpPr>
          <p:grpSpPr bwMode="auto">
            <a:xfrm>
              <a:off x="624" y="2832"/>
              <a:ext cx="288" cy="384"/>
              <a:chOff x="576" y="2880"/>
              <a:chExt cx="288" cy="384"/>
            </a:xfrm>
          </p:grpSpPr>
          <p:sp>
            <p:nvSpPr>
              <p:cNvPr id="61477" name="Text Box 12"/>
              <p:cNvSpPr txBox="1">
                <a:spLocks noChangeArrowheads="1"/>
              </p:cNvSpPr>
              <p:nvPr/>
            </p:nvSpPr>
            <p:spPr bwMode="auto">
              <a:xfrm>
                <a:off x="576" y="2976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</a:t>
                </a: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478" name="Line 13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61452" name="Rectangle 14"/>
            <p:cNvSpPr>
              <a:spLocks noChangeArrowheads="1"/>
            </p:cNvSpPr>
            <p:nvPr/>
          </p:nvSpPr>
          <p:spPr bwMode="auto">
            <a:xfrm>
              <a:off x="3120" y="2256"/>
              <a:ext cx="1008" cy="57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S→rD•</a:t>
              </a:r>
              <a:endParaRPr lang="en-US" altLang="zh-CN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     D→D•,i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61453" name="Group 15"/>
            <p:cNvGrpSpPr/>
            <p:nvPr/>
          </p:nvGrpSpPr>
          <p:grpSpPr bwMode="auto">
            <a:xfrm>
              <a:off x="2736" y="2279"/>
              <a:ext cx="336" cy="265"/>
              <a:chOff x="2688" y="2711"/>
              <a:chExt cx="336" cy="265"/>
            </a:xfrm>
          </p:grpSpPr>
          <p:sp>
            <p:nvSpPr>
              <p:cNvPr id="61475" name="Line 16"/>
              <p:cNvSpPr>
                <a:spLocks noChangeShapeType="1"/>
              </p:cNvSpPr>
              <p:nvPr/>
            </p:nvSpPr>
            <p:spPr bwMode="auto">
              <a:xfrm>
                <a:off x="2688" y="297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61476" name="Text Box 17"/>
              <p:cNvSpPr txBox="1">
                <a:spLocks noChangeArrowheads="1"/>
              </p:cNvSpPr>
              <p:nvPr/>
            </p:nvSpPr>
            <p:spPr bwMode="auto">
              <a:xfrm>
                <a:off x="2688" y="2711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D</a:t>
                </a: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1454" name="Rectangle 18"/>
            <p:cNvSpPr>
              <a:spLocks noChangeArrowheads="1"/>
            </p:cNvSpPr>
            <p:nvPr/>
          </p:nvSpPr>
          <p:spPr bwMode="auto">
            <a:xfrm>
              <a:off x="1776" y="3320"/>
              <a:ext cx="1008" cy="31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  D→i•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455" name="Rectangle 19"/>
            <p:cNvSpPr>
              <a:spLocks noChangeArrowheads="1"/>
            </p:cNvSpPr>
            <p:nvPr/>
          </p:nvSpPr>
          <p:spPr bwMode="auto">
            <a:xfrm>
              <a:off x="4512" y="2352"/>
              <a:ext cx="1152" cy="3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  D→D,•i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61456" name="Group 20"/>
            <p:cNvGrpSpPr/>
            <p:nvPr/>
          </p:nvGrpSpPr>
          <p:grpSpPr bwMode="auto">
            <a:xfrm>
              <a:off x="4128" y="2256"/>
              <a:ext cx="336" cy="288"/>
              <a:chOff x="4128" y="2832"/>
              <a:chExt cx="336" cy="288"/>
            </a:xfrm>
          </p:grpSpPr>
          <p:sp>
            <p:nvSpPr>
              <p:cNvPr id="61473" name="Line 21"/>
              <p:cNvSpPr>
                <a:spLocks noChangeShapeType="1"/>
              </p:cNvSpPr>
              <p:nvPr/>
            </p:nvSpPr>
            <p:spPr bwMode="auto">
              <a:xfrm>
                <a:off x="4128" y="312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61474" name="Text Box 22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,</a:t>
                </a: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457" name="Group 23"/>
            <p:cNvGrpSpPr/>
            <p:nvPr/>
          </p:nvGrpSpPr>
          <p:grpSpPr bwMode="auto">
            <a:xfrm>
              <a:off x="2208" y="2976"/>
              <a:ext cx="288" cy="305"/>
              <a:chOff x="2400" y="3352"/>
              <a:chExt cx="288" cy="305"/>
            </a:xfrm>
          </p:grpSpPr>
          <p:sp>
            <p:nvSpPr>
              <p:cNvPr id="61471" name="Text Box 24"/>
              <p:cNvSpPr txBox="1">
                <a:spLocks noChangeArrowheads="1"/>
              </p:cNvSpPr>
              <p:nvPr/>
            </p:nvSpPr>
            <p:spPr bwMode="auto">
              <a:xfrm>
                <a:off x="2400" y="3392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i</a:t>
                </a: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472" name="Line 25"/>
              <p:cNvSpPr>
                <a:spLocks noChangeShapeType="1"/>
              </p:cNvSpPr>
              <p:nvPr/>
            </p:nvSpPr>
            <p:spPr bwMode="auto">
              <a:xfrm>
                <a:off x="2400" y="3352"/>
                <a:ext cx="0" cy="3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61458" name="Rectangle 26"/>
            <p:cNvSpPr>
              <a:spLocks noChangeArrowheads="1"/>
            </p:cNvSpPr>
            <p:nvPr/>
          </p:nvSpPr>
          <p:spPr bwMode="auto">
            <a:xfrm>
              <a:off x="624" y="249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S→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•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rD</a:t>
              </a:r>
              <a:endParaRPr lang="zh-CN" altLang="en-US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59" name="Rectangle 27"/>
            <p:cNvSpPr>
              <a:spLocks noChangeArrowheads="1"/>
            </p:cNvSpPr>
            <p:nvPr/>
          </p:nvSpPr>
          <p:spPr bwMode="auto">
            <a:xfrm>
              <a:off x="384" y="2279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0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460" name="Rectangle 28"/>
            <p:cNvSpPr>
              <a:spLocks noChangeArrowheads="1"/>
            </p:cNvSpPr>
            <p:nvPr/>
          </p:nvSpPr>
          <p:spPr bwMode="auto">
            <a:xfrm>
              <a:off x="384" y="3312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1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461" name="Rectangle 29"/>
            <p:cNvSpPr>
              <a:spLocks noChangeArrowheads="1"/>
            </p:cNvSpPr>
            <p:nvPr/>
          </p:nvSpPr>
          <p:spPr bwMode="auto">
            <a:xfrm>
              <a:off x="1761" y="2160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2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462" name="Rectangle 30"/>
            <p:cNvSpPr>
              <a:spLocks noChangeArrowheads="1"/>
            </p:cNvSpPr>
            <p:nvPr/>
          </p:nvSpPr>
          <p:spPr bwMode="auto">
            <a:xfrm>
              <a:off x="3120" y="2256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3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463" name="Rectangle 31"/>
            <p:cNvSpPr>
              <a:spLocks noChangeArrowheads="1"/>
            </p:cNvSpPr>
            <p:nvPr/>
          </p:nvSpPr>
          <p:spPr bwMode="auto">
            <a:xfrm>
              <a:off x="1824" y="3336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4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464" name="Rectangle 32"/>
            <p:cNvSpPr>
              <a:spLocks noChangeArrowheads="1"/>
            </p:cNvSpPr>
            <p:nvPr/>
          </p:nvSpPr>
          <p:spPr bwMode="auto">
            <a:xfrm>
              <a:off x="4512" y="2352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5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465" name="Rectangle 33"/>
            <p:cNvSpPr>
              <a:spLocks noChangeArrowheads="1"/>
            </p:cNvSpPr>
            <p:nvPr/>
          </p:nvSpPr>
          <p:spPr bwMode="auto">
            <a:xfrm>
              <a:off x="2016" y="2458"/>
              <a:ext cx="76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D→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•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D,i D→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•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i</a:t>
              </a:r>
              <a:endParaRPr lang="zh-CN" altLang="en-US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66" name="Rectangle 34"/>
            <p:cNvSpPr>
              <a:spLocks noChangeArrowheads="1"/>
            </p:cNvSpPr>
            <p:nvPr/>
          </p:nvSpPr>
          <p:spPr bwMode="auto">
            <a:xfrm>
              <a:off x="4608" y="3032"/>
              <a:ext cx="1008" cy="31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D→D,i•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61467" name="Group 35"/>
            <p:cNvGrpSpPr/>
            <p:nvPr/>
          </p:nvGrpSpPr>
          <p:grpSpPr bwMode="auto">
            <a:xfrm>
              <a:off x="5040" y="2688"/>
              <a:ext cx="288" cy="305"/>
              <a:chOff x="2400" y="3352"/>
              <a:chExt cx="288" cy="305"/>
            </a:xfrm>
          </p:grpSpPr>
          <p:sp>
            <p:nvSpPr>
              <p:cNvPr id="61469" name="Text Box 36"/>
              <p:cNvSpPr txBox="1">
                <a:spLocks noChangeArrowheads="1"/>
              </p:cNvSpPr>
              <p:nvPr/>
            </p:nvSpPr>
            <p:spPr bwMode="auto">
              <a:xfrm>
                <a:off x="2400" y="3392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i</a:t>
                </a: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470" name="Line 37"/>
              <p:cNvSpPr>
                <a:spLocks noChangeShapeType="1"/>
              </p:cNvSpPr>
              <p:nvPr/>
            </p:nvSpPr>
            <p:spPr bwMode="auto">
              <a:xfrm>
                <a:off x="2400" y="3352"/>
                <a:ext cx="0" cy="3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61468" name="Rectangle 38"/>
            <p:cNvSpPr>
              <a:spLocks noChangeArrowheads="1"/>
            </p:cNvSpPr>
            <p:nvPr/>
          </p:nvSpPr>
          <p:spPr bwMode="auto">
            <a:xfrm>
              <a:off x="4656" y="3048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6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8853" name="Text Box 39"/>
          <p:cNvSpPr txBox="1">
            <a:spLocks noChangeArrowheads="1"/>
          </p:cNvSpPr>
          <p:nvPr/>
        </p:nvSpPr>
        <p:spPr bwMode="auto">
          <a:xfrm>
            <a:off x="228600" y="4800600"/>
            <a:ext cx="85344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3300"/>
                </a:solidFill>
                <a:latin typeface="Arial" panose="020B0604020202020204" pitchFamily="34" charset="0"/>
              </a:rPr>
              <a:t>In state I</a:t>
            </a:r>
            <a:r>
              <a:rPr lang="en-US" altLang="zh-CN" b="1" baseline="-25000">
                <a:solidFill>
                  <a:srgbClr val="003300"/>
                </a:solidFill>
                <a:latin typeface="Arial" panose="020B0604020202020204" pitchFamily="34" charset="0"/>
              </a:rPr>
              <a:t>3</a:t>
            </a:r>
            <a:r>
              <a:rPr lang="en-US" altLang="zh-CN" b="1">
                <a:solidFill>
                  <a:srgbClr val="003300"/>
                </a:solidFill>
                <a:latin typeface="Arial" panose="020B0604020202020204" pitchFamily="34" charset="0"/>
              </a:rPr>
              <a:t>, </a:t>
            </a:r>
            <a:r>
              <a:rPr lang="en-US" altLang="zh-CN" b="1">
                <a:solidFill>
                  <a:schemeClr val="tx2"/>
                </a:solidFill>
                <a:latin typeface="Arial" panose="020B0604020202020204" pitchFamily="34" charset="0"/>
              </a:rPr>
              <a:t>S→rD•</a:t>
            </a:r>
            <a:r>
              <a:rPr lang="en-US" altLang="zh-CN" b="1">
                <a:solidFill>
                  <a:srgbClr val="003300"/>
                </a:solidFill>
                <a:latin typeface="Arial" panose="020B0604020202020204" pitchFamily="34" charset="0"/>
              </a:rPr>
              <a:t> is a complete item, </a:t>
            </a:r>
            <a:r>
              <a:rPr lang="en-US" altLang="zh-CN" b="1">
                <a:solidFill>
                  <a:schemeClr val="tx2"/>
                </a:solidFill>
                <a:latin typeface="Arial" panose="020B0604020202020204" pitchFamily="34" charset="0"/>
              </a:rPr>
              <a:t>D→D•,i</a:t>
            </a:r>
            <a:r>
              <a:rPr lang="zh-CN" altLang="en-US" b="1">
                <a:solidFill>
                  <a:srgbClr val="003300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>
                <a:solidFill>
                  <a:srgbClr val="003300"/>
                </a:solidFill>
                <a:latin typeface="Arial" panose="020B0604020202020204" pitchFamily="34" charset="0"/>
              </a:rPr>
              <a:t>is a shift item, there exists shift-reduce conflict, so G’ is not LR(0) grammar</a:t>
            </a:r>
            <a:endParaRPr lang="zh-CN" altLang="en-US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sp>
        <p:nvSpPr>
          <p:cNvPr id="61446" name="灯片编号占位符 40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637FC5C-18C4-4364-9542-0C29E7D0DA12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3200">
                <a:ea typeface="宋体" panose="02010600030101010101" pitchFamily="2" charset="-122"/>
              </a:rPr>
              <a:t> </a:t>
            </a:r>
            <a:r>
              <a:rPr lang="en-US" altLang="zh-CN" sz="3200"/>
              <a:t>Eliminating Conflicts in SLR(1)</a:t>
            </a:r>
            <a:endParaRPr sz="3200">
              <a:ea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 eaLnBrk="1" hangingPunct="1"/>
            <a:r>
              <a:rPr lang="en-US" altLang="zh-CN">
                <a:solidFill>
                  <a:srgbClr val="003300"/>
                </a:solidFill>
              </a:rPr>
              <a:t>The Main Idea of SLR(1) (</a:t>
            </a:r>
            <a:r>
              <a:rPr lang="en-US" altLang="zh-CN">
                <a:solidFill>
                  <a:srgbClr val="FF0000"/>
                </a:solidFill>
              </a:rPr>
              <a:t>Simple LR(1))</a:t>
            </a:r>
            <a:endParaRPr lang="en-US" altLang="zh-CN">
              <a:solidFill>
                <a:srgbClr val="FF0000"/>
              </a:solidFill>
            </a:endParaRPr>
          </a:p>
          <a:p>
            <a:pPr marL="1009650" lvl="1" indent="-609600" algn="just" eaLnBrk="1" hangingPunct="1"/>
            <a:r>
              <a:rPr lang="en-US" altLang="zh-CN">
                <a:solidFill>
                  <a:srgbClr val="003300"/>
                </a:solidFill>
              </a:rPr>
              <a:t>SLR(1) parsing is a simple, effective extension of LR(0)</a:t>
            </a:r>
            <a:endParaRPr lang="en-US" altLang="zh-CN">
              <a:solidFill>
                <a:srgbClr val="003300"/>
              </a:solidFill>
            </a:endParaRPr>
          </a:p>
          <a:p>
            <a:pPr marL="1009650" lvl="1" indent="-609600" algn="just" eaLnBrk="1" hangingPunct="1"/>
            <a:r>
              <a:rPr lang="en-US" altLang="zh-CN">
                <a:solidFill>
                  <a:srgbClr val="003300"/>
                </a:solidFill>
              </a:rPr>
              <a:t>It uses the DFA of sets of LR(0) items.</a:t>
            </a:r>
            <a:endParaRPr lang="en-US" altLang="zh-CN">
              <a:solidFill>
                <a:srgbClr val="003300"/>
              </a:solidFill>
            </a:endParaRPr>
          </a:p>
          <a:p>
            <a:pPr marL="1009650" lvl="1" indent="-609600" algn="just" eaLnBrk="1" hangingPunct="1"/>
            <a:r>
              <a:rPr lang="en-US" altLang="zh-CN">
                <a:solidFill>
                  <a:srgbClr val="003300"/>
                </a:solidFill>
              </a:rPr>
              <a:t>Increasing the power of LR(0) parsing by using the next token in the input string to direct its actions</a:t>
            </a:r>
            <a:endParaRPr lang="en-US" altLang="zh-CN">
              <a:solidFill>
                <a:srgbClr val="003300"/>
              </a:solidFill>
            </a:endParaRPr>
          </a:p>
          <a:p>
            <a:pPr marL="1009650" lvl="1" indent="-609600" algn="just" eaLnBrk="1" hangingPunct="1"/>
            <a:r>
              <a:rPr lang="en-US" altLang="zh-CN">
                <a:solidFill>
                  <a:srgbClr val="003300"/>
                </a:solidFill>
              </a:rPr>
              <a:t>The simple use of lookahead is powerful enough to parse almost all practical language</a:t>
            </a:r>
            <a:endParaRPr lang="en-US" altLang="zh-CN">
              <a:solidFill>
                <a:srgbClr val="003300"/>
              </a:solidFill>
            </a:endParaRPr>
          </a:p>
          <a:p>
            <a:pPr marL="609600" indent="-609600" eaLnBrk="1" hangingPunct="1"/>
            <a:endParaRPr>
              <a:solidFill>
                <a:srgbClr val="003300"/>
              </a:solidFill>
              <a:ea typeface="宋体" panose="02010600030101010101" pitchFamily="2" charset="-122"/>
            </a:endParaRPr>
          </a:p>
        </p:txBody>
      </p:sp>
      <p:sp>
        <p:nvSpPr>
          <p:cNvPr id="63492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B2DC07-0837-4C2D-B004-D78D00406E39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Eliminating Conflicts in SLR(1)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CN">
                <a:solidFill>
                  <a:srgbClr val="003300"/>
                </a:solidFill>
              </a:rPr>
              <a:t>Two ways of using the lookahead token :</a:t>
            </a:r>
            <a:endParaRPr lang="en-US" altLang="zh-CN">
              <a:solidFill>
                <a:srgbClr val="003300"/>
              </a:solidFill>
            </a:endParaRPr>
          </a:p>
          <a:p>
            <a:pPr algn="just" eaLnBrk="1" hangingPunct="1">
              <a:buFont typeface="Wingdings" panose="05000000000000000000" pitchFamily="2" charset="2"/>
              <a:buAutoNum type="alphaLcParenR"/>
            </a:pPr>
            <a:r>
              <a:rPr lang="en-US" altLang="zh-CN">
                <a:solidFill>
                  <a:srgbClr val="003300"/>
                </a:solidFill>
              </a:rPr>
              <a:t>It </a:t>
            </a:r>
            <a:r>
              <a:rPr lang="en-US" altLang="zh-CN">
                <a:solidFill>
                  <a:srgbClr val="FF0000"/>
                </a:solidFill>
              </a:rPr>
              <a:t>consults the input token before a shift </a:t>
            </a:r>
            <a:r>
              <a:rPr lang="en-US" altLang="zh-CN">
                <a:solidFill>
                  <a:srgbClr val="003300"/>
                </a:solidFill>
              </a:rPr>
              <a:t>to make sure that an appropriate DFA transition exists</a:t>
            </a:r>
            <a:endParaRPr lang="en-US" altLang="zh-CN">
              <a:solidFill>
                <a:srgbClr val="003300"/>
              </a:solidFill>
            </a:endParaRPr>
          </a:p>
          <a:p>
            <a:pPr algn="just" eaLnBrk="1" hangingPunct="1">
              <a:buFont typeface="Wingdings" panose="05000000000000000000" pitchFamily="2" charset="2"/>
              <a:buAutoNum type="alphaLcParenR"/>
            </a:pPr>
            <a:r>
              <a:rPr lang="en-US" altLang="zh-CN">
                <a:solidFill>
                  <a:srgbClr val="003300"/>
                </a:solidFill>
              </a:rPr>
              <a:t>It uses the </a:t>
            </a:r>
            <a:r>
              <a:rPr lang="en-US" altLang="zh-CN">
                <a:solidFill>
                  <a:srgbClr val="FF0000"/>
                </a:solidFill>
              </a:rPr>
              <a:t>Follow set of a nonterminal </a:t>
            </a:r>
            <a:r>
              <a:rPr lang="en-US" altLang="zh-CN">
                <a:solidFill>
                  <a:srgbClr val="003300"/>
                </a:solidFill>
              </a:rPr>
              <a:t>to decide if a reduction should be preformed.</a:t>
            </a:r>
            <a:endParaRPr lang="en-US" altLang="zh-CN">
              <a:solidFill>
                <a:srgbClr val="003300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>
                <a:solidFill>
                  <a:srgbClr val="003300"/>
                </a:solidFill>
                <a:ea typeface="宋体" panose="02010600030101010101" pitchFamily="2" charset="-122"/>
              </a:rPr>
              <a:t>	</a:t>
            </a:r>
            <a:r>
              <a:rPr lang="en-US">
                <a:solidFill>
                  <a:srgbClr val="0033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3300"/>
                </a:solidFill>
              </a:rPr>
              <a:t>or item A→r</a:t>
            </a:r>
            <a:r>
              <a:rPr lang="en-US" altLang="zh-CN">
                <a:solidFill>
                  <a:srgbClr val="0033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>
                <a:solidFill>
                  <a:srgbClr val="003300"/>
                </a:solidFill>
              </a:rPr>
              <a:t>, reduction only takes place when the next token a∈FOLLOW(A)</a:t>
            </a:r>
            <a:endParaRPr>
              <a:solidFill>
                <a:srgbClr val="003300"/>
              </a:solidFill>
              <a:ea typeface="宋体" panose="02010600030101010101" pitchFamily="2" charset="-122"/>
            </a:endParaRPr>
          </a:p>
        </p:txBody>
      </p:sp>
      <p:sp>
        <p:nvSpPr>
          <p:cNvPr id="65540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9CF751-F657-4535-ACB6-0049A7696C08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763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Example: augmented grammar G’</a:t>
            </a:r>
            <a:endParaRPr lang="en-US" altLang="zh-CN" sz="1800" b="1">
              <a:solidFill>
                <a:srgbClr val="0033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(0)  S’→S	(1)  S→rD	(2)  D→D,i	(3)  D→i</a:t>
            </a:r>
            <a:endParaRPr lang="zh-CN" altLang="en-US" sz="18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The DFA</a:t>
            </a:r>
            <a:r>
              <a:rPr lang="zh-CN" altLang="en-US" sz="1800" b="1">
                <a:solidFill>
                  <a:srgbClr val="0033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of sets of LR(0) items </a:t>
            </a:r>
            <a:endParaRPr lang="en-US" altLang="zh-CN" sz="18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grpSp>
        <p:nvGrpSpPr>
          <p:cNvPr id="67588" name="Group 4"/>
          <p:cNvGrpSpPr/>
          <p:nvPr/>
        </p:nvGrpSpPr>
        <p:grpSpPr bwMode="auto">
          <a:xfrm>
            <a:off x="457200" y="1981200"/>
            <a:ext cx="8382000" cy="2335213"/>
            <a:chOff x="384" y="2160"/>
            <a:chExt cx="5280" cy="1471"/>
          </a:xfrm>
        </p:grpSpPr>
        <p:sp>
          <p:nvSpPr>
            <p:cNvPr id="67608" name="Rectangle 5"/>
            <p:cNvSpPr>
              <a:spLocks noChangeArrowheads="1"/>
            </p:cNvSpPr>
            <p:nvPr/>
          </p:nvSpPr>
          <p:spPr bwMode="auto">
            <a:xfrm>
              <a:off x="384" y="2256"/>
              <a:ext cx="1008" cy="52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’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→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•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</a:t>
              </a:r>
              <a:endParaRPr lang="zh-CN" altLang="en-US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609" name="Rectangle 6"/>
            <p:cNvSpPr>
              <a:spLocks noChangeArrowheads="1"/>
            </p:cNvSpPr>
            <p:nvPr/>
          </p:nvSpPr>
          <p:spPr bwMode="auto">
            <a:xfrm>
              <a:off x="384" y="3264"/>
              <a:ext cx="1008" cy="28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’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→S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•</a:t>
              </a:r>
              <a:endParaRPr lang="zh-CN" altLang="en-US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610" name="Rectangle 7"/>
            <p:cNvSpPr>
              <a:spLocks noChangeArrowheads="1"/>
            </p:cNvSpPr>
            <p:nvPr/>
          </p:nvSpPr>
          <p:spPr bwMode="auto">
            <a:xfrm>
              <a:off x="1776" y="2160"/>
              <a:ext cx="960" cy="76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S→r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•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D</a:t>
              </a:r>
              <a:endParaRPr lang="en-US" altLang="zh-CN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67611" name="Group 8"/>
            <p:cNvGrpSpPr/>
            <p:nvPr/>
          </p:nvGrpSpPr>
          <p:grpSpPr bwMode="auto">
            <a:xfrm>
              <a:off x="1392" y="2279"/>
              <a:ext cx="337" cy="265"/>
              <a:chOff x="1344" y="2567"/>
              <a:chExt cx="337" cy="265"/>
            </a:xfrm>
          </p:grpSpPr>
          <p:sp>
            <p:nvSpPr>
              <p:cNvPr id="67640" name="Line 9"/>
              <p:cNvSpPr>
                <a:spLocks noChangeShapeType="1"/>
              </p:cNvSpPr>
              <p:nvPr/>
            </p:nvSpPr>
            <p:spPr bwMode="auto">
              <a:xfrm>
                <a:off x="1344" y="2807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67641" name="Text Box 10"/>
              <p:cNvSpPr txBox="1">
                <a:spLocks noChangeArrowheads="1"/>
              </p:cNvSpPr>
              <p:nvPr/>
            </p:nvSpPr>
            <p:spPr bwMode="auto">
              <a:xfrm>
                <a:off x="1393" y="2567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r</a:t>
                </a: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7612" name="Group 11"/>
            <p:cNvGrpSpPr/>
            <p:nvPr/>
          </p:nvGrpSpPr>
          <p:grpSpPr bwMode="auto">
            <a:xfrm>
              <a:off x="624" y="2832"/>
              <a:ext cx="288" cy="384"/>
              <a:chOff x="576" y="2880"/>
              <a:chExt cx="288" cy="384"/>
            </a:xfrm>
          </p:grpSpPr>
          <p:sp>
            <p:nvSpPr>
              <p:cNvPr id="67638" name="Text Box 12"/>
              <p:cNvSpPr txBox="1">
                <a:spLocks noChangeArrowheads="1"/>
              </p:cNvSpPr>
              <p:nvPr/>
            </p:nvSpPr>
            <p:spPr bwMode="auto">
              <a:xfrm>
                <a:off x="576" y="2976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</a:t>
                </a: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7639" name="Line 13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67613" name="Rectangle 14"/>
            <p:cNvSpPr>
              <a:spLocks noChangeArrowheads="1"/>
            </p:cNvSpPr>
            <p:nvPr/>
          </p:nvSpPr>
          <p:spPr bwMode="auto">
            <a:xfrm>
              <a:off x="3120" y="2256"/>
              <a:ext cx="1008" cy="57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S→rD•</a:t>
              </a:r>
              <a:endParaRPr lang="en-US" altLang="zh-CN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     D→D•,i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67614" name="Group 15"/>
            <p:cNvGrpSpPr/>
            <p:nvPr/>
          </p:nvGrpSpPr>
          <p:grpSpPr bwMode="auto">
            <a:xfrm>
              <a:off x="2736" y="2279"/>
              <a:ext cx="336" cy="265"/>
              <a:chOff x="2688" y="2711"/>
              <a:chExt cx="336" cy="265"/>
            </a:xfrm>
          </p:grpSpPr>
          <p:sp>
            <p:nvSpPr>
              <p:cNvPr id="67636" name="Line 16"/>
              <p:cNvSpPr>
                <a:spLocks noChangeShapeType="1"/>
              </p:cNvSpPr>
              <p:nvPr/>
            </p:nvSpPr>
            <p:spPr bwMode="auto">
              <a:xfrm>
                <a:off x="2688" y="297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67637" name="Text Box 17"/>
              <p:cNvSpPr txBox="1">
                <a:spLocks noChangeArrowheads="1"/>
              </p:cNvSpPr>
              <p:nvPr/>
            </p:nvSpPr>
            <p:spPr bwMode="auto">
              <a:xfrm>
                <a:off x="2688" y="2711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D</a:t>
                </a: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615" name="Rectangle 18"/>
            <p:cNvSpPr>
              <a:spLocks noChangeArrowheads="1"/>
            </p:cNvSpPr>
            <p:nvPr/>
          </p:nvSpPr>
          <p:spPr bwMode="auto">
            <a:xfrm>
              <a:off x="1776" y="3320"/>
              <a:ext cx="1008" cy="31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  D→i•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616" name="Rectangle 19"/>
            <p:cNvSpPr>
              <a:spLocks noChangeArrowheads="1"/>
            </p:cNvSpPr>
            <p:nvPr/>
          </p:nvSpPr>
          <p:spPr bwMode="auto">
            <a:xfrm>
              <a:off x="4512" y="2352"/>
              <a:ext cx="1152" cy="3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  D→D,•i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67617" name="Group 20"/>
            <p:cNvGrpSpPr/>
            <p:nvPr/>
          </p:nvGrpSpPr>
          <p:grpSpPr bwMode="auto">
            <a:xfrm>
              <a:off x="4128" y="2256"/>
              <a:ext cx="336" cy="288"/>
              <a:chOff x="4128" y="2832"/>
              <a:chExt cx="336" cy="288"/>
            </a:xfrm>
          </p:grpSpPr>
          <p:sp>
            <p:nvSpPr>
              <p:cNvPr id="67634" name="Line 21"/>
              <p:cNvSpPr>
                <a:spLocks noChangeShapeType="1"/>
              </p:cNvSpPr>
              <p:nvPr/>
            </p:nvSpPr>
            <p:spPr bwMode="auto">
              <a:xfrm>
                <a:off x="4128" y="312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67635" name="Text Box 22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,</a:t>
                </a: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7618" name="Group 23"/>
            <p:cNvGrpSpPr/>
            <p:nvPr/>
          </p:nvGrpSpPr>
          <p:grpSpPr bwMode="auto">
            <a:xfrm>
              <a:off x="2208" y="2976"/>
              <a:ext cx="288" cy="305"/>
              <a:chOff x="2400" y="3352"/>
              <a:chExt cx="288" cy="305"/>
            </a:xfrm>
          </p:grpSpPr>
          <p:sp>
            <p:nvSpPr>
              <p:cNvPr id="67632" name="Text Box 24"/>
              <p:cNvSpPr txBox="1">
                <a:spLocks noChangeArrowheads="1"/>
              </p:cNvSpPr>
              <p:nvPr/>
            </p:nvSpPr>
            <p:spPr bwMode="auto">
              <a:xfrm>
                <a:off x="2400" y="3392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i</a:t>
                </a: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7633" name="Line 25"/>
              <p:cNvSpPr>
                <a:spLocks noChangeShapeType="1"/>
              </p:cNvSpPr>
              <p:nvPr/>
            </p:nvSpPr>
            <p:spPr bwMode="auto">
              <a:xfrm>
                <a:off x="2400" y="3352"/>
                <a:ext cx="0" cy="3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67619" name="Rectangle 26"/>
            <p:cNvSpPr>
              <a:spLocks noChangeArrowheads="1"/>
            </p:cNvSpPr>
            <p:nvPr/>
          </p:nvSpPr>
          <p:spPr bwMode="auto">
            <a:xfrm>
              <a:off x="624" y="249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S→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•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rD</a:t>
              </a:r>
              <a:endParaRPr lang="zh-CN" altLang="en-US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620" name="Rectangle 27"/>
            <p:cNvSpPr>
              <a:spLocks noChangeArrowheads="1"/>
            </p:cNvSpPr>
            <p:nvPr/>
          </p:nvSpPr>
          <p:spPr bwMode="auto">
            <a:xfrm>
              <a:off x="384" y="2279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0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621" name="Rectangle 28"/>
            <p:cNvSpPr>
              <a:spLocks noChangeArrowheads="1"/>
            </p:cNvSpPr>
            <p:nvPr/>
          </p:nvSpPr>
          <p:spPr bwMode="auto">
            <a:xfrm>
              <a:off x="384" y="3312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1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622" name="Rectangle 29"/>
            <p:cNvSpPr>
              <a:spLocks noChangeArrowheads="1"/>
            </p:cNvSpPr>
            <p:nvPr/>
          </p:nvSpPr>
          <p:spPr bwMode="auto">
            <a:xfrm>
              <a:off x="1761" y="2160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2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623" name="Rectangle 30"/>
            <p:cNvSpPr>
              <a:spLocks noChangeArrowheads="1"/>
            </p:cNvSpPr>
            <p:nvPr/>
          </p:nvSpPr>
          <p:spPr bwMode="auto">
            <a:xfrm>
              <a:off x="3120" y="2256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3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624" name="Rectangle 31"/>
            <p:cNvSpPr>
              <a:spLocks noChangeArrowheads="1"/>
            </p:cNvSpPr>
            <p:nvPr/>
          </p:nvSpPr>
          <p:spPr bwMode="auto">
            <a:xfrm>
              <a:off x="1824" y="3336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4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625" name="Rectangle 32"/>
            <p:cNvSpPr>
              <a:spLocks noChangeArrowheads="1"/>
            </p:cNvSpPr>
            <p:nvPr/>
          </p:nvSpPr>
          <p:spPr bwMode="auto">
            <a:xfrm>
              <a:off x="4512" y="2352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5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7626" name="Rectangle 33"/>
            <p:cNvSpPr>
              <a:spLocks noChangeArrowheads="1"/>
            </p:cNvSpPr>
            <p:nvPr/>
          </p:nvSpPr>
          <p:spPr bwMode="auto">
            <a:xfrm>
              <a:off x="2016" y="2458"/>
              <a:ext cx="76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D→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•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D,i D→</a:t>
              </a:r>
              <a:r>
                <a:rPr lang="en-US" altLang="zh-CN" sz="1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•</a:t>
              </a: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i</a:t>
              </a:r>
              <a:endParaRPr lang="zh-CN" altLang="en-US" sz="1800" b="1">
                <a:solidFill>
                  <a:srgbClr val="00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627" name="Rectangle 34"/>
            <p:cNvSpPr>
              <a:spLocks noChangeArrowheads="1"/>
            </p:cNvSpPr>
            <p:nvPr/>
          </p:nvSpPr>
          <p:spPr bwMode="auto">
            <a:xfrm>
              <a:off x="4608" y="3032"/>
              <a:ext cx="1008" cy="31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D→D,i•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67628" name="Group 35"/>
            <p:cNvGrpSpPr/>
            <p:nvPr/>
          </p:nvGrpSpPr>
          <p:grpSpPr bwMode="auto">
            <a:xfrm>
              <a:off x="5040" y="2688"/>
              <a:ext cx="288" cy="305"/>
              <a:chOff x="2400" y="3352"/>
              <a:chExt cx="288" cy="305"/>
            </a:xfrm>
          </p:grpSpPr>
          <p:sp>
            <p:nvSpPr>
              <p:cNvPr id="67630" name="Text Box 36"/>
              <p:cNvSpPr txBox="1">
                <a:spLocks noChangeArrowheads="1"/>
              </p:cNvSpPr>
              <p:nvPr/>
            </p:nvSpPr>
            <p:spPr bwMode="auto">
              <a:xfrm>
                <a:off x="2400" y="3392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i</a:t>
                </a:r>
                <a:endPara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7631" name="Line 37"/>
              <p:cNvSpPr>
                <a:spLocks noChangeShapeType="1"/>
              </p:cNvSpPr>
              <p:nvPr/>
            </p:nvSpPr>
            <p:spPr bwMode="auto">
              <a:xfrm>
                <a:off x="2400" y="3352"/>
                <a:ext cx="0" cy="3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67629" name="Rectangle 38"/>
            <p:cNvSpPr>
              <a:spLocks noChangeArrowheads="1"/>
            </p:cNvSpPr>
            <p:nvPr/>
          </p:nvSpPr>
          <p:spPr bwMode="auto">
            <a:xfrm>
              <a:off x="4656" y="3048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6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266300" name="Group 60"/>
          <p:cNvGraphicFramePr>
            <a:graphicFrameLocks noGrp="1"/>
          </p:cNvGraphicFramePr>
          <p:nvPr/>
        </p:nvGraphicFramePr>
        <p:xfrm>
          <a:off x="539750" y="4572000"/>
          <a:ext cx="2508250" cy="2074864"/>
        </p:xfrm>
        <a:graphic>
          <a:graphicData uri="http://schemas.openxmlformats.org/drawingml/2006/table">
            <a:tbl>
              <a:tblPr/>
              <a:tblGrid>
                <a:gridCol w="555625"/>
                <a:gridCol w="1952625"/>
              </a:tblGrid>
              <a:tr h="5187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00" marB="4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00" marB="4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7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’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00" marB="4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00" marB="4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7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00" marB="4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00" marB="4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7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00" marB="4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    ,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00" marB="4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06" name="Text Box 56"/>
          <p:cNvSpPr txBox="1">
            <a:spLocks noChangeArrowheads="1"/>
          </p:cNvSpPr>
          <p:nvPr/>
        </p:nvSpPr>
        <p:spPr bwMode="auto">
          <a:xfrm>
            <a:off x="3200400" y="4572000"/>
            <a:ext cx="5715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For state I</a:t>
            </a:r>
            <a:r>
              <a:rPr lang="en-US" altLang="zh-CN" sz="1800" b="1" baseline="-25000">
                <a:solidFill>
                  <a:srgbClr val="003300"/>
                </a:solidFill>
                <a:latin typeface="Arial" panose="020B0604020202020204" pitchFamily="34" charset="0"/>
              </a:rPr>
              <a:t>3</a:t>
            </a:r>
            <a:endParaRPr lang="en-US" altLang="zh-CN" sz="1800" b="1">
              <a:solidFill>
                <a:srgbClr val="0033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If the next token is </a:t>
            </a:r>
            <a:r>
              <a:rPr lang="en-US" altLang="zh-CN" sz="1800" b="1">
                <a:solidFill>
                  <a:srgbClr val="003300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$</a:t>
            </a:r>
            <a:r>
              <a:rPr lang="en-US" altLang="zh-CN" sz="1800" b="1">
                <a:solidFill>
                  <a:srgbClr val="0033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, then reduce</a:t>
            </a:r>
            <a:endParaRPr lang="en-US" altLang="zh-CN" sz="1800" b="1">
              <a:solidFill>
                <a:srgbClr val="0033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If the next token is </a:t>
            </a:r>
            <a:r>
              <a:rPr lang="zh-CN" altLang="en-US" sz="1800" b="1">
                <a:solidFill>
                  <a:srgbClr val="003300"/>
                </a:solidFill>
                <a:latin typeface="Times New Roman" panose="02020603050405020304" pitchFamily="18" charset="0"/>
              </a:rPr>
              <a:t>‘</a:t>
            </a:r>
            <a:r>
              <a:rPr lang="zh-CN" altLang="en-US" sz="1800" b="1">
                <a:solidFill>
                  <a:srgbClr val="00330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1800" b="1">
                <a:solidFill>
                  <a:srgbClr val="003300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 sz="1800" b="1">
                <a:solidFill>
                  <a:srgbClr val="003300"/>
                </a:solidFill>
                <a:latin typeface="Arial" panose="020B0604020202020204" pitchFamily="34" charset="0"/>
              </a:rPr>
              <a:t> , </a:t>
            </a: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then shift</a:t>
            </a:r>
            <a:endParaRPr lang="en-US" altLang="zh-CN" sz="1800" b="1">
              <a:solidFill>
                <a:srgbClr val="0033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Conflict can be solved</a:t>
            </a:r>
            <a:endParaRPr lang="en-US" altLang="zh-CN" sz="18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sp>
        <p:nvSpPr>
          <p:cNvPr id="67607" name="灯片编号占位符 41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50B2CEB-DE41-4727-B34B-F165F09D2ED7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of Eliminating Conflicts in SLR(1)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3300"/>
                </a:solidFill>
              </a:rPr>
              <a:t>	</a:t>
            </a:r>
            <a:r>
              <a:rPr lang="en-US" altLang="zh-CN">
                <a:solidFill>
                  <a:schemeClr val="tx2"/>
                </a:solidFill>
              </a:rPr>
              <a:t>I</a:t>
            </a:r>
            <a:r>
              <a:rPr lang="en-US" altLang="zh-CN">
                <a:solidFill>
                  <a:srgbClr val="003300"/>
                </a:solidFill>
              </a:rPr>
              <a:t>={X→α</a:t>
            </a:r>
            <a:r>
              <a:rPr lang="en-US" altLang="zh-CN">
                <a:solidFill>
                  <a:srgbClr val="0033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>
                <a:solidFill>
                  <a:srgbClr val="003300"/>
                </a:solidFill>
              </a:rPr>
              <a:t>bβ</a:t>
            </a:r>
            <a:r>
              <a:rPr lang="en-US" altLang="zh-CN">
                <a:solidFill>
                  <a:srgbClr val="003300"/>
                </a:solidFill>
                <a:latin typeface="Times New Roman" panose="02020603050405020304" pitchFamily="18" charset="0"/>
              </a:rPr>
              <a:t>‚</a:t>
            </a:r>
            <a:r>
              <a:rPr lang="en-US" altLang="zh-CN">
                <a:solidFill>
                  <a:srgbClr val="003300"/>
                </a:solidFill>
              </a:rPr>
              <a:t>Α→r</a:t>
            </a:r>
            <a:r>
              <a:rPr lang="en-US" altLang="zh-CN">
                <a:solidFill>
                  <a:srgbClr val="003300"/>
                </a:solidFill>
                <a:latin typeface="Times New Roman" panose="02020603050405020304" pitchFamily="18" charset="0"/>
              </a:rPr>
              <a:t>•‚</a:t>
            </a:r>
            <a:r>
              <a:rPr lang="en-US" altLang="zh-CN">
                <a:solidFill>
                  <a:srgbClr val="003300"/>
                </a:solidFill>
              </a:rPr>
              <a:t>Β→δ</a:t>
            </a:r>
            <a:r>
              <a:rPr lang="en-US" altLang="zh-CN">
                <a:solidFill>
                  <a:srgbClr val="0033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>
                <a:solidFill>
                  <a:srgbClr val="003300"/>
                </a:solidFill>
              </a:rPr>
              <a:t>}, where b∈V</a:t>
            </a:r>
            <a:r>
              <a:rPr lang="en-US" altLang="zh-CN" baseline="-30000">
                <a:solidFill>
                  <a:srgbClr val="003300"/>
                </a:solidFill>
              </a:rPr>
              <a:t>T</a:t>
            </a:r>
            <a:r>
              <a:rPr lang="en-US" altLang="zh-CN">
                <a:solidFill>
                  <a:srgbClr val="003300"/>
                </a:solidFill>
              </a:rPr>
              <a:t>，</a:t>
            </a:r>
            <a:endParaRPr lang="en-US" altLang="zh-CN">
              <a:solidFill>
                <a:srgbClr val="0033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>
                <a:solidFill>
                  <a:srgbClr val="003300"/>
                </a:solidFill>
                <a:ea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003300"/>
                </a:solidFill>
              </a:rPr>
              <a:t>if FOLLOW(A) </a:t>
            </a:r>
            <a:r>
              <a:rPr>
                <a:solidFill>
                  <a:srgbClr val="003300"/>
                </a:solidFill>
                <a:ea typeface="宋体" panose="02010600030101010101" pitchFamily="2" charset="-122"/>
              </a:rPr>
              <a:t>∩</a:t>
            </a:r>
            <a:r>
              <a:rPr lang="en-US" altLang="zh-CN">
                <a:solidFill>
                  <a:srgbClr val="003300"/>
                </a:solidFill>
              </a:rPr>
              <a:t>FOLLOW(B)</a:t>
            </a:r>
            <a:r>
              <a:rPr>
                <a:solidFill>
                  <a:srgbClr val="003300"/>
                </a:solidFill>
                <a:ea typeface="宋体" panose="02010600030101010101" pitchFamily="2" charset="-122"/>
              </a:rPr>
              <a:t>=</a:t>
            </a:r>
            <a:r>
              <a:rPr lang="en-US" altLang="zh-CN">
                <a:solidFill>
                  <a:srgbClr val="003300"/>
                </a:solidFill>
                <a:latin typeface="宋体" panose="02010600030101010101" pitchFamily="2" charset="-122"/>
              </a:rPr>
              <a:t>φ</a:t>
            </a:r>
            <a:r>
              <a:rPr lang="en-US" altLang="zh-CN">
                <a:solidFill>
                  <a:srgbClr val="003300"/>
                </a:solidFill>
              </a:rPr>
              <a:t> and not includes b, the action for </a:t>
            </a:r>
            <a:r>
              <a:rPr lang="en-US" altLang="zh-CN">
                <a:solidFill>
                  <a:schemeClr val="tx2"/>
                </a:solidFill>
              </a:rPr>
              <a:t>I</a:t>
            </a:r>
            <a:r>
              <a:rPr lang="en-US" altLang="zh-CN">
                <a:solidFill>
                  <a:srgbClr val="003300"/>
                </a:solidFill>
              </a:rPr>
              <a:t> is based on the next input token </a:t>
            </a:r>
            <a:r>
              <a:rPr lang="en-US" altLang="zh-CN">
                <a:solidFill>
                  <a:srgbClr val="003300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zh-CN">
                <a:solidFill>
                  <a:srgbClr val="003300"/>
                </a:solidFill>
              </a:rPr>
              <a:t>a</a:t>
            </a:r>
            <a:r>
              <a:rPr lang="en-US" altLang="zh-CN">
                <a:solidFill>
                  <a:srgbClr val="003300"/>
                </a:solidFill>
                <a:latin typeface="Times New Roman" panose="02020603050405020304" pitchFamily="18" charset="0"/>
              </a:rPr>
              <a:t>’</a:t>
            </a:r>
            <a:endParaRPr lang="en-US" altLang="zh-CN">
              <a:solidFill>
                <a:srgbClr val="003300"/>
              </a:solidFill>
            </a:endParaRPr>
          </a:p>
          <a:p>
            <a:pPr lvl="1" eaLnBrk="1" hangingPunct="1">
              <a:buClr>
                <a:schemeClr val="tx1"/>
              </a:buClr>
            </a:pPr>
            <a:r>
              <a:rPr lang="en-US" altLang="zh-CN">
                <a:solidFill>
                  <a:srgbClr val="003300"/>
                </a:solidFill>
              </a:rPr>
              <a:t>If a=b, then shift</a:t>
            </a:r>
            <a:endParaRPr lang="en-US" altLang="zh-CN">
              <a:solidFill>
                <a:srgbClr val="003300"/>
              </a:solidFill>
            </a:endParaRPr>
          </a:p>
          <a:p>
            <a:pPr lvl="1" eaLnBrk="1" hangingPunct="1">
              <a:buClr>
                <a:schemeClr val="tx1"/>
              </a:buClr>
            </a:pPr>
            <a:r>
              <a:rPr lang="en-US" altLang="zh-CN">
                <a:solidFill>
                  <a:srgbClr val="003300"/>
                </a:solidFill>
              </a:rPr>
              <a:t>If a∈FOLLOW(A), then reduce with A→r</a:t>
            </a:r>
            <a:endParaRPr lang="en-US" altLang="zh-CN">
              <a:solidFill>
                <a:srgbClr val="003300"/>
              </a:solidFill>
            </a:endParaRPr>
          </a:p>
          <a:p>
            <a:pPr lvl="1" eaLnBrk="1" hangingPunct="1">
              <a:buClr>
                <a:schemeClr val="tx1"/>
              </a:buClr>
            </a:pPr>
            <a:r>
              <a:rPr lang="en-US" altLang="zh-CN">
                <a:solidFill>
                  <a:srgbClr val="003300"/>
                </a:solidFill>
              </a:rPr>
              <a:t>If a∈FOLLOW(B), then reduce with B→δ</a:t>
            </a:r>
            <a:endParaRPr lang="en-US" altLang="zh-CN">
              <a:solidFill>
                <a:srgbClr val="003300"/>
              </a:solidFill>
            </a:endParaRPr>
          </a:p>
          <a:p>
            <a:pPr lvl="1" eaLnBrk="1" hangingPunct="1">
              <a:buClr>
                <a:schemeClr val="tx1"/>
              </a:buClr>
            </a:pPr>
            <a:r>
              <a:rPr lang="en-US" altLang="zh-CN">
                <a:solidFill>
                  <a:srgbClr val="003300"/>
                </a:solidFill>
              </a:rPr>
              <a:t>Otherwise, an error occurs</a:t>
            </a:r>
            <a:endParaRPr lang="en-US" altLang="zh-CN">
              <a:solidFill>
                <a:srgbClr val="003300"/>
              </a:solidFill>
            </a:endParaRPr>
          </a:p>
          <a:p>
            <a:pPr lvl="1" eaLnBrk="1" hangingPunct="1">
              <a:buClr>
                <a:schemeClr val="tx1"/>
              </a:buClr>
            </a:pPr>
            <a:endParaRPr lang="en-US" altLang="zh-CN">
              <a:solidFill>
                <a:srgbClr val="0033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en-US" altLang="zh-CN">
                <a:solidFill>
                  <a:srgbClr val="FF0000"/>
                </a:solidFill>
              </a:rPr>
              <a:t>A grammar is SLR(1) </a:t>
            </a:r>
            <a:r>
              <a:rPr lang="en-US" altLang="zh-CN">
                <a:solidFill>
                  <a:srgbClr val="003300"/>
                </a:solidFill>
              </a:rPr>
              <a:t>if the application of lookahead as above results in no ambiguity</a:t>
            </a:r>
            <a:endParaRPr lang="en-US" altLang="zh-CN">
              <a:solidFill>
                <a:srgbClr val="003300"/>
              </a:solidFill>
            </a:endParaRPr>
          </a:p>
          <a:p>
            <a:pPr eaLnBrk="1" hangingPunct="1">
              <a:buClr>
                <a:schemeClr val="tx1"/>
              </a:buClr>
            </a:pPr>
            <a:endParaRPr lang="en-US" altLang="zh-CN">
              <a:solidFill>
                <a:srgbClr val="003300"/>
              </a:solidFill>
            </a:endParaRPr>
          </a:p>
        </p:txBody>
      </p:sp>
      <p:sp>
        <p:nvSpPr>
          <p:cNvPr id="69636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C257C5-3A01-4606-BE68-AD12FF4F3A67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ea typeface="宋体" panose="02010600030101010101" pitchFamily="2" charset="-122"/>
              </a:rPr>
              <a:t>3 </a:t>
            </a:r>
            <a:r>
              <a:rPr lang="en-US" altLang="zh-CN"/>
              <a:t>Construction of SLR(1) Parse Table</a:t>
            </a:r>
            <a:endParaRPr lang="en-US" altLang="zh-CN"/>
          </a:p>
        </p:txBody>
      </p:sp>
      <p:sp>
        <p:nvSpPr>
          <p:cNvPr id="71683" name="Rectangle 7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SLR(1) Parsing Table</a:t>
            </a:r>
            <a:endParaRPr lang="en-US" altLang="zh-CN"/>
          </a:p>
        </p:txBody>
      </p:sp>
      <p:graphicFrame>
        <p:nvGraphicFramePr>
          <p:cNvPr id="114868" name="Group 180"/>
          <p:cNvGraphicFramePr>
            <a:graphicFrameLocks noGrp="1"/>
          </p:cNvGraphicFramePr>
          <p:nvPr/>
        </p:nvGraphicFramePr>
        <p:xfrm>
          <a:off x="1905000" y="2543175"/>
          <a:ext cx="6019800" cy="2743200"/>
        </p:xfrm>
        <a:graphic>
          <a:graphicData uri="http://schemas.openxmlformats.org/drawingml/2006/table">
            <a:tbl>
              <a:tblPr/>
              <a:tblGrid>
                <a:gridCol w="430213"/>
                <a:gridCol w="571500"/>
                <a:gridCol w="569912"/>
                <a:gridCol w="573088"/>
                <a:gridCol w="573087"/>
                <a:gridCol w="644525"/>
                <a:gridCol w="793750"/>
                <a:gridCol w="595313"/>
                <a:gridCol w="588962"/>
                <a:gridCol w="679450"/>
              </a:tblGrid>
              <a:tr h="3556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55600">
                <a:tc v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71755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979926-710A-4B22-8C65-7E04EDDF2862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aef33cd-213a-4e3d-89dc-612b8dc1ed0a"/>
  <p:tag name="COMMONDATA" val="eyJoZGlkIjoiMGI4YTY2NzNjYzhhMDBjYjhiZDFjNDRhZjk5ZjcyM2MifQ=="/>
</p:tagLst>
</file>

<file path=ppt/theme/theme1.xml><?xml version="1.0" encoding="utf-8"?>
<a:theme xmlns:a="http://schemas.openxmlformats.org/drawingml/2006/main" name="Compiler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3301</Words>
  <Application>WPS 演示</Application>
  <PresentationFormat>全屏显示(4:3)</PresentationFormat>
  <Paragraphs>402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Comic Sans MS</vt:lpstr>
      <vt:lpstr>Times New Roman</vt:lpstr>
      <vt:lpstr>微软雅黑</vt:lpstr>
      <vt:lpstr>Arial Unicode MS</vt:lpstr>
      <vt:lpstr>CompilerCourse</vt:lpstr>
      <vt:lpstr>PowerPoint 演示文稿</vt:lpstr>
      <vt:lpstr>Outline</vt:lpstr>
      <vt:lpstr>SLR(1) Parsing</vt:lpstr>
      <vt:lpstr>PowerPoint 演示文稿</vt:lpstr>
      <vt:lpstr> Eliminating Conflicts in SLR(1)</vt:lpstr>
      <vt:lpstr>Eliminating Conflicts in SLR(1)</vt:lpstr>
      <vt:lpstr>PowerPoint 演示文稿</vt:lpstr>
      <vt:lpstr>Example of Eliminating Conflicts in SLR(1)</vt:lpstr>
      <vt:lpstr>3 Construction of SLR(1) Parse Table</vt:lpstr>
      <vt:lpstr>3 Construction of SLR(1) Parse Table</vt:lpstr>
      <vt:lpstr>PowerPoint 演示文稿</vt:lpstr>
    </vt:vector>
  </TitlesOfParts>
  <Company>iprai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Bottom-Up Parsing</dc:title>
  <dc:creator>woody</dc:creator>
  <cp:lastModifiedBy>WPS_1640257876</cp:lastModifiedBy>
  <cp:revision>436</cp:revision>
  <cp:lastPrinted>2017-11-27T17:30:00Z</cp:lastPrinted>
  <dcterms:created xsi:type="dcterms:W3CDTF">2008-11-04T10:55:00Z</dcterms:created>
  <dcterms:modified xsi:type="dcterms:W3CDTF">2022-11-04T05:01:58Z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022084751726442CB415EE7C5EC60DBC</vt:lpwstr>
  </property>
  <property fmtid="{D5CDD505-2E9C-101B-9397-08002B2CF9AE}" pid="3" name="KSOProductBuildVer">
    <vt:lpwstr>2052-11.1.0.12132</vt:lpwstr>
  </property>
</Properties>
</file>