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52" r:id="rId2"/>
    <p:sldId id="738" r:id="rId3"/>
    <p:sldId id="345" r:id="rId4"/>
    <p:sldId id="281" r:id="rId5"/>
    <p:sldId id="285" r:id="rId6"/>
    <p:sldId id="287" r:id="rId7"/>
    <p:sldId id="288" r:id="rId8"/>
    <p:sldId id="289" r:id="rId9"/>
    <p:sldId id="291" r:id="rId10"/>
    <p:sldId id="293" r:id="rId11"/>
    <p:sldId id="566" r:id="rId12"/>
    <p:sldId id="295" r:id="rId13"/>
    <p:sldId id="736" r:id="rId14"/>
    <p:sldId id="737" r:id="rId15"/>
    <p:sldId id="587" r:id="rId16"/>
    <p:sldId id="588" r:id="rId17"/>
    <p:sldId id="637" r:id="rId18"/>
    <p:sldId id="638" r:id="rId19"/>
    <p:sldId id="642" r:id="rId20"/>
    <p:sldId id="592" r:id="rId21"/>
  </p:sldIdLst>
  <p:sldSz cx="9144000" cy="6858000" type="screen4x3"/>
  <p:notesSz cx="6797675" cy="9928225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17" autoAdjust="0"/>
  </p:normalViewPr>
  <p:slideViewPr>
    <p:cSldViewPr>
      <p:cViewPr varScale="1">
        <p:scale>
          <a:sx n="63" d="100"/>
          <a:sy n="63" d="100"/>
        </p:scale>
        <p:origin x="137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B60AA-9957-4DD8-A31F-B99F643AAAEE}" type="datetimeFigureOut">
              <a:rPr lang="zh-CN" altLang="en-US" smtClean="0"/>
              <a:t>2025/05/19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E4468-DEFE-46BE-8035-204207BE00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31.05801" units="1/cm"/>
          <inkml:channelProperty channel="Y" name="resolution" value="130.90909" units="1/cm"/>
          <inkml:channelProperty channel="T" name="resolution" value="1" units="1/dev"/>
        </inkml:channelProperties>
      </inkml:inkSource>
      <inkml:timestamp xml:id="ts0" timeString="2022-11-16T01:18:54.270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16008 7338 0,'0'9'16,"8"8"15,-8 1-15,0-9 46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42370-725A-4AB4-B57C-F86E9ACE907D}" type="datetimeFigureOut">
              <a:rPr lang="zh-CN" altLang="en-US" smtClean="0"/>
              <a:t>2025/05/19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2BED6-0CD0-4610-8C19-D2C1279411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B7CBC68-4351-40F7-A170-5CA48DC4804A}" type="slidenum">
              <a:rPr lang="zh-CN" altLang="en-US"/>
              <a:t>4</a:t>
            </a:fld>
            <a:endParaRPr lang="en-US" altLang="zh-CN"/>
          </a:p>
        </p:txBody>
      </p:sp>
      <p:sp>
        <p:nvSpPr>
          <p:cNvPr id="15462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46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18733C-C91D-4414-8522-E67CC900333B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7BA3B2-50F5-4A43-AD3E-F33C40214654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72A0C0-1D21-4F51-8CB7-E1B21BDFD2D5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990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0D3171-86F7-4547-9450-D953D94E2FDE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9073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72A0C0-1D21-4F51-8CB7-E1B21BDFD2D5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361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72A0C0-1D21-4F51-8CB7-E1B21BDFD2D5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0749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5A4526-9E06-44E0-B4B2-5FD4C41E1AA8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9706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5A4526-9E06-44E0-B4B2-5FD4C41E1AA8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413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6D2D9D7-E061-43FA-8FBB-A29605D9DDA9}" type="slidenum">
              <a:rPr lang="zh-CN" altLang="en-US"/>
              <a:t>5</a:t>
            </a:fld>
            <a:endParaRPr lang="en-US" altLang="zh-CN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D34A196-D9A5-42D0-8253-B8E6F923741B}" type="slidenum">
              <a:rPr lang="zh-CN" altLang="en-US"/>
              <a:t>6</a:t>
            </a:fld>
            <a:endParaRPr lang="en-US" altLang="zh-CN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A44310F-3F5A-48CA-A90F-82D0AF3026F8}" type="slidenum">
              <a:rPr lang="zh-CN" altLang="en-US"/>
              <a:t>7</a:t>
            </a:fld>
            <a:endParaRPr lang="en-US" altLang="zh-CN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DE01F59-3BCE-463B-BB38-20769F8878AA}" type="slidenum">
              <a:rPr lang="zh-CN" altLang="en-US"/>
              <a:t>8</a:t>
            </a:fld>
            <a:endParaRPr lang="en-US" altLang="zh-CN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F1A8E9C-00F2-4CFD-8504-71BB3A134B5A}" type="slidenum">
              <a:rPr lang="zh-CN" altLang="en-US"/>
              <a:t>9</a:t>
            </a:fld>
            <a:endParaRPr lang="en-US" altLang="zh-CN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3F52992-3BC2-451A-8335-52DBECBCF00A}" type="slidenum">
              <a:rPr lang="zh-CN" altLang="en-US"/>
              <a:t>10</a:t>
            </a:fld>
            <a:endParaRPr lang="en-US" altLang="zh-CN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0B4961-F648-478A-8478-BB7C908528DB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19661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975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00A3EF5-C7A1-483A-9137-859DA227B8E4}" type="slidenum">
              <a:rPr lang="zh-CN" altLang="en-US"/>
              <a:t>12</a:t>
            </a:fld>
            <a:endParaRPr lang="en-US" altLang="zh-CN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2800" b="1" kern="1200" dirty="0" smtClean="0">
                <a:solidFill>
                  <a:srgbClr val="3333FF"/>
                </a:solidFill>
                <a:latin typeface="Comic Sans MS" panose="030F0702030302020204" pitchFamily="66" charset="0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zh-CN" altLang="en-US" sz="2800" kern="1200" dirty="0" smtClean="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AF5C-5CC9-4F84-BA88-204CA109DE87}" type="datetime1">
              <a:rPr lang="zh-CN" altLang="en-US" smtClean="0"/>
              <a:t>2025/05/19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155174-Principle of Compiler  lecture 6 Liu Xinxin, Peng Shaowu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1A04-46A1-44D0-970A-1DC77A6384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0F927-83B2-4DDB-8A93-1125AD40CA37}" type="datetime1">
              <a:rPr lang="zh-CN" altLang="en-US" smtClean="0"/>
              <a:t>2025/05/19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155174-Principle of Compiler  lecture 6 Liu Xinxin, Peng Shaowu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1A04-46A1-44D0-970A-1DC77A6384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1F3B6-48FC-41A7-8C91-EE0DB11BAAED}" type="datetime1">
              <a:rPr lang="zh-CN" altLang="en-US" smtClean="0"/>
              <a:t>2025/05/19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155174-Principle of Compiler  lecture 6 Liu Xinxin, Peng Shaowu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1A04-46A1-44D0-970A-1DC77A6384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7D40D-DB61-453E-AB27-62F3409A63A2}" type="datetime1">
              <a:rPr lang="zh-CN" altLang="en-US" smtClean="0"/>
              <a:t>2025/05/19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155174-Principle of Compiler  lecture 6 Liu Xinxin, Peng Shaowu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1A04-46A1-44D0-970A-1DC77A6384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BE394-0442-4276-BEBB-5BC50DC1F108}" type="datetime1">
              <a:rPr lang="zh-CN" altLang="en-US" smtClean="0"/>
              <a:t>2025/05/19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155174-Principle of Compiler  lecture 6 Liu Xinxin, Peng Shaowu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1A04-46A1-44D0-970A-1DC77A6384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2C17-0E4A-40C0-98B2-B7F5064D4226}" type="datetime1">
              <a:rPr lang="zh-CN" altLang="en-US" smtClean="0"/>
              <a:t>2025/05/19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155174-Principle of Compiler  lecture 6 Liu Xinxin, Peng Shaowu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1A04-46A1-44D0-970A-1DC77A6384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0DA8-C1F2-4F91-A77E-F2EF0026D771}" type="datetime1">
              <a:rPr lang="zh-CN" altLang="en-US" smtClean="0"/>
              <a:t>2025/05/19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155174-Principle of Compiler  lecture 6 Liu Xinxin, Peng Shaowu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1A04-46A1-44D0-970A-1DC77A6384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F3FC-E202-491F-A2F4-BA3222DD6956}" type="datetime1">
              <a:rPr lang="zh-CN" altLang="en-US" smtClean="0"/>
              <a:t>2025/05/19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155174-Principle of Compiler  lecture 6 Liu Xinxin, Peng Shaowu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1A04-46A1-44D0-970A-1DC77A6384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16BC3-9BCA-4610-8038-C3E03DAD70E0}" type="datetime1">
              <a:rPr lang="zh-CN" altLang="en-US" smtClean="0"/>
              <a:t>2025/05/19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155174-Principle of Compiler  lecture 6 Liu Xinxin, Peng Shaowu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1A04-46A1-44D0-970A-1DC77A6384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0BEE0-0F32-4E39-AF13-1C7A01BF9842}" type="datetime1">
              <a:rPr lang="zh-CN" altLang="en-US" smtClean="0"/>
              <a:t>2025/05/19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155174-Principle of Compiler  lecture 6 Liu Xinxin, Peng Shaowu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1A04-46A1-44D0-970A-1DC77A6384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69E28-AD5B-410D-89A9-D21876B3BFC6}" type="datetime1">
              <a:rPr lang="zh-CN" altLang="en-US" smtClean="0"/>
              <a:t>2025/05/19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155174-Principle of Compiler  lecture 6 Liu Xinxin, Peng Shaowu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1A04-46A1-44D0-970A-1DC77A6384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单击此处编辑母版文本样式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dirty="0"/>
              <a:t>第二级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EB238-A5EB-4E87-A6E6-1B92109FF0DC}" type="datetime1">
              <a:rPr lang="zh-CN" altLang="en-US" smtClean="0"/>
              <a:t>2025/05/19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155174-Principle of Compiler  lecture 6 Liu Xinxin, Peng Shaowu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81A04-46A1-44D0-970A-1DC77A6384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zh-CN" altLang="en-US" sz="2800" kern="1200" dirty="0" smtClean="0">
          <a:solidFill>
            <a:srgbClr val="3333FF"/>
          </a:solidFill>
          <a:latin typeface="Comic Sans MS" panose="030F0702030302020204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lang="zh-CN" altLang="en-US" sz="2400" kern="1200" dirty="0" smtClean="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zh-CN" altLang="en-US" sz="2000" kern="1200" dirty="0" smtClean="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0" Type="http://schemas.openxmlformats.org/officeDocument/2006/relationships/image" Target="../media/image40.png"/><Relationship Id="rId3" Type="http://schemas.openxmlformats.org/officeDocument/2006/relationships/customXml" Target="../ink/ink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2879"/>
            <a:ext cx="9140545" cy="6854545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0"/>
          </a:p>
        </p:txBody>
      </p:sp>
      <p:sp>
        <p:nvSpPr>
          <p:cNvPr id="5" name="TextBox 4"/>
          <p:cNvSpPr txBox="1"/>
          <p:nvPr/>
        </p:nvSpPr>
        <p:spPr>
          <a:xfrm>
            <a:off x="1430943" y="2057765"/>
            <a:ext cx="6418424" cy="189218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ctr">
              <a:lnSpc>
                <a:spcPts val="7525"/>
              </a:lnSpc>
            </a:pPr>
            <a:r>
              <a:rPr lang="en-US" altLang="zh-CN" sz="5440" dirty="0">
                <a:latin typeface="Sitka Small" pitchFamily="2" charset="0"/>
                <a:cs typeface="Times New Roman" panose="02020603050405020304" pitchFamily="18" charset="0"/>
              </a:rPr>
              <a:t>Lecture</a:t>
            </a:r>
            <a:r>
              <a:rPr lang="zh-CN" altLang="en-US" sz="5440" dirty="0"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5440" dirty="0">
                <a:latin typeface="Sitka Small" pitchFamily="2" charset="0"/>
                <a:cs typeface="Times New Roman" panose="02020603050405020304" pitchFamily="18" charset="0"/>
              </a:rPr>
              <a:t>06</a:t>
            </a:r>
          </a:p>
          <a:p>
            <a:pPr algn="ctr">
              <a:lnSpc>
                <a:spcPts val="7525"/>
              </a:lnSpc>
            </a:pPr>
            <a:r>
              <a:rPr lang="en-US" altLang="zh-CN" sz="5440" dirty="0">
                <a:latin typeface="Sitka Small" pitchFamily="2" charset="0"/>
                <a:cs typeface="Times New Roman" panose="02020603050405020304" pitchFamily="18" charset="0"/>
              </a:rPr>
              <a:t>Semantic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 of Synthesized Attributes</a:t>
            </a:r>
            <a:endParaRPr lang="zh-CN" altLang="en-US" dirty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altLang="zh-CN" dirty="0"/>
              <a:t>Given that a parse tree or syntax tree has been constructed by a parser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altLang="zh-CN" dirty="0"/>
              <a:t>The synthesized attribute values can be computed by a single </a:t>
            </a:r>
            <a:r>
              <a:rPr lang="en-US" altLang="zh-CN" dirty="0">
                <a:solidFill>
                  <a:srgbClr val="00B050"/>
                </a:solidFill>
              </a:rPr>
              <a:t>bottom-up, or </a:t>
            </a:r>
            <a:r>
              <a:rPr lang="en-US" altLang="zh-CN" dirty="0" err="1">
                <a:solidFill>
                  <a:srgbClr val="00B050"/>
                </a:solidFill>
              </a:rPr>
              <a:t>postorder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/>
              <a:t>traversal of the tree</a:t>
            </a:r>
          </a:p>
          <a:p>
            <a:pPr>
              <a:buClr>
                <a:schemeClr val="tx1"/>
              </a:buClr>
            </a:pPr>
            <a:r>
              <a:rPr lang="en-US" altLang="zh-CN" dirty="0"/>
              <a:t>Express this by the following code:</a:t>
            </a:r>
          </a:p>
          <a:p>
            <a:pPr marL="0" indent="0">
              <a:buClr>
                <a:schemeClr val="tx1"/>
              </a:buClr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	procedure </a:t>
            </a:r>
            <a:r>
              <a:rPr lang="en-US" altLang="zh-CN" dirty="0" err="1"/>
              <a:t>PostEval</a:t>
            </a:r>
            <a:r>
              <a:rPr lang="en-US" altLang="zh-CN" dirty="0"/>
              <a:t>(</a:t>
            </a:r>
            <a:r>
              <a:rPr lang="en-US" altLang="zh-CN" dirty="0" err="1"/>
              <a:t>T:treenode</a:t>
            </a:r>
            <a:r>
              <a:rPr lang="en-US" altLang="zh-CN" dirty="0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	begin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		for each child C of T do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		     </a:t>
            </a:r>
            <a:r>
              <a:rPr lang="en-US" altLang="zh-CN" dirty="0" err="1"/>
              <a:t>PostEval</a:t>
            </a:r>
            <a:r>
              <a:rPr lang="en-US" altLang="zh-CN" dirty="0"/>
              <a:t>(C);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		compute all synthesized attributes of 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	end;</a:t>
            </a:r>
            <a:endParaRPr lang="zh-CN" altLang="en-US" dirty="0"/>
          </a:p>
          <a:p>
            <a:pPr>
              <a:lnSpc>
                <a:spcPct val="90000"/>
              </a:lnSpc>
              <a:buClr>
                <a:schemeClr val="tx1"/>
              </a:buClr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1A04-46A1-44D0-970A-1DC77A638492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4589" y="251921"/>
            <a:ext cx="8234207" cy="1036474"/>
          </a:xfrm>
        </p:spPr>
        <p:txBody>
          <a:bodyPr/>
          <a:lstStyle/>
          <a:p>
            <a:r>
              <a:rPr lang="en-US" altLang="zh-CN" dirty="0">
                <a:latin typeface="Sitka Small" panose="02000505000000020004" pitchFamily="2" charset="0"/>
              </a:rPr>
              <a:t>S-attributed grammar</a:t>
            </a:r>
            <a:endParaRPr lang="zh-CN" altLang="en-US" dirty="0">
              <a:latin typeface="Sitka Small" panose="02000505000000020004" pitchFamily="2" charset="0"/>
            </a:endParaRPr>
          </a:p>
        </p:txBody>
      </p:sp>
      <p:sp>
        <p:nvSpPr>
          <p:cNvPr id="195586" name="Rectangle 2"/>
          <p:cNvSpPr>
            <a:spLocks noGrp="1" noChangeArrowheads="1"/>
          </p:cNvSpPr>
          <p:nvPr>
            <p:ph idx="1"/>
          </p:nvPr>
        </p:nvSpPr>
        <p:spPr>
          <a:xfrm>
            <a:off x="414589" y="1453942"/>
            <a:ext cx="7957814" cy="410414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Sitka Text" panose="02000505000000020004" pitchFamily="2" charset="0"/>
              </a:rPr>
              <a:t>An attribute grammar in which all attributes are synthesized is called an </a:t>
            </a:r>
            <a:r>
              <a:rPr lang="en-US" altLang="zh-CN" sz="3174" dirty="0">
                <a:solidFill>
                  <a:srgbClr val="0000FF"/>
                </a:solidFill>
                <a:latin typeface="Sitka Text" panose="02000505000000020004" pitchFamily="2" charset="0"/>
                <a:ea typeface="+mj-ea"/>
                <a:cs typeface="+mj-cs"/>
              </a:rPr>
              <a:t>S-attributed</a:t>
            </a:r>
            <a:r>
              <a:rPr lang="en-US" altLang="zh-CN" dirty="0">
                <a:latin typeface="Sitka Text" panose="02000505000000020004" pitchFamily="2" charset="0"/>
              </a:rPr>
              <a:t> grammar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5942448" y="5766824"/>
            <a:ext cx="1934751" cy="331096"/>
          </a:xfrm>
        </p:spPr>
        <p:txBody>
          <a:bodyPr/>
          <a:lstStyle/>
          <a:p>
            <a:fld id="{DA581A04-46A1-44D0-970A-1DC77A638492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872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b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Inherited Attribute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lvl="1"/>
            <a:r>
              <a:rPr lang="en-US" altLang="zh-CN" dirty="0"/>
              <a:t>An attribute that is not synthesized is called an inherited attribute</a:t>
            </a:r>
          </a:p>
          <a:p>
            <a:pPr lvl="1"/>
            <a:r>
              <a:rPr lang="en-US" altLang="zh-CN" dirty="0"/>
              <a:t>Inherited attributes have dependencies that flow either </a:t>
            </a:r>
            <a:r>
              <a:rPr lang="en-US" altLang="zh-CN" dirty="0">
                <a:solidFill>
                  <a:srgbClr val="0000FF"/>
                </a:solidFill>
              </a:rPr>
              <a:t>from parent to children </a:t>
            </a:r>
            <a:r>
              <a:rPr lang="en-US" altLang="zh-CN" dirty="0"/>
              <a:t>in the parse tree or </a:t>
            </a:r>
            <a:r>
              <a:rPr lang="en-US" altLang="zh-CN" dirty="0">
                <a:solidFill>
                  <a:srgbClr val="0000FF"/>
                </a:solidFill>
              </a:rPr>
              <a:t>from sibling to sibling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1A04-46A1-44D0-970A-1DC77A638492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49155" y="3645024"/>
            <a:ext cx="8229600" cy="928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zh-CN" altLang="en-US" sz="2400" kern="1200" dirty="0" smtClean="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zh-CN" altLang="en-US" sz="2000" kern="1200" dirty="0" smtClean="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/>
              <a:t>Two basic kinds of dependency of inherited attributes:</a:t>
            </a:r>
            <a:endParaRPr lang="en-US" sz="2400" dirty="0"/>
          </a:p>
        </p:txBody>
      </p:sp>
      <p:grpSp>
        <p:nvGrpSpPr>
          <p:cNvPr id="7" name="Group 49"/>
          <p:cNvGrpSpPr/>
          <p:nvPr/>
        </p:nvGrpSpPr>
        <p:grpSpPr bwMode="auto">
          <a:xfrm>
            <a:off x="287522" y="4370154"/>
            <a:ext cx="5362448" cy="1357556"/>
            <a:chOff x="912" y="1008"/>
            <a:chExt cx="3600" cy="1225"/>
          </a:xfrm>
        </p:grpSpPr>
        <p:grpSp>
          <p:nvGrpSpPr>
            <p:cNvPr id="8" name="Group 26"/>
            <p:cNvGrpSpPr/>
            <p:nvPr/>
          </p:nvGrpSpPr>
          <p:grpSpPr bwMode="auto">
            <a:xfrm>
              <a:off x="1056" y="1008"/>
              <a:ext cx="3216" cy="876"/>
              <a:chOff x="1776" y="1008"/>
              <a:chExt cx="3216" cy="876"/>
            </a:xfrm>
          </p:grpSpPr>
          <p:sp>
            <p:nvSpPr>
              <p:cNvPr id="10" name="Text Box 5"/>
              <p:cNvSpPr txBox="1">
                <a:spLocks noChangeArrowheads="1"/>
              </p:cNvSpPr>
              <p:nvPr/>
            </p:nvSpPr>
            <p:spPr bwMode="auto">
              <a:xfrm>
                <a:off x="1776" y="1632"/>
                <a:ext cx="1152" cy="252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FF3300"/>
                    </a:solidFill>
                  </a:rPr>
                  <a:t>a</a:t>
                </a:r>
                <a:r>
                  <a:rPr lang="en-US" altLang="zh-CN" sz="2000" b="1" dirty="0">
                    <a:solidFill>
                      <a:schemeClr val="accent2"/>
                    </a:solidFill>
                  </a:rPr>
                  <a:t>         </a:t>
                </a:r>
                <a:r>
                  <a:rPr lang="en-US" altLang="zh-CN" sz="2000" b="1" dirty="0">
                    <a:solidFill>
                      <a:srgbClr val="0000FF"/>
                    </a:solidFill>
                  </a:rPr>
                  <a:t>B</a:t>
                </a:r>
              </a:p>
            </p:txBody>
          </p:sp>
          <p:sp>
            <p:nvSpPr>
              <p:cNvPr id="11" name="Text Box 6"/>
              <p:cNvSpPr txBox="1">
                <a:spLocks noChangeArrowheads="1"/>
              </p:cNvSpPr>
              <p:nvPr/>
            </p:nvSpPr>
            <p:spPr bwMode="auto">
              <a:xfrm>
                <a:off x="3648" y="1632"/>
                <a:ext cx="1344" cy="252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FF3300"/>
                    </a:solidFill>
                  </a:rPr>
                  <a:t>a</a:t>
                </a:r>
                <a:r>
                  <a:rPr lang="en-US" altLang="zh-CN" sz="2000" b="1" dirty="0">
                    <a:solidFill>
                      <a:schemeClr val="accent2"/>
                    </a:solidFill>
                  </a:rPr>
                  <a:t>         </a:t>
                </a:r>
                <a:r>
                  <a:rPr lang="en-US" altLang="zh-CN" sz="2000" b="1" dirty="0">
                    <a:solidFill>
                      <a:srgbClr val="0000FF"/>
                    </a:solidFill>
                  </a:rPr>
                  <a:t>C</a:t>
                </a: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 flipH="1">
                <a:off x="2352" y="1296"/>
                <a:ext cx="912" cy="4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</a:ln>
              <a:effectLst/>
            </p:spPr>
            <p:txBody>
              <a:bodyPr wrap="none"/>
              <a:lstStyle/>
              <a:p>
                <a:endParaRPr lang="zh-CN" altLang="en-US" sz="2000" b="1"/>
              </a:p>
            </p:txBody>
          </p:sp>
          <p:sp>
            <p:nvSpPr>
              <p:cNvPr id="13" name="Line 8"/>
              <p:cNvSpPr>
                <a:spLocks noChangeShapeType="1"/>
              </p:cNvSpPr>
              <p:nvPr/>
            </p:nvSpPr>
            <p:spPr bwMode="auto">
              <a:xfrm>
                <a:off x="3264" y="1296"/>
                <a:ext cx="1152" cy="38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</a:ln>
              <a:effectLst/>
            </p:spPr>
            <p:txBody>
              <a:bodyPr wrap="none"/>
              <a:lstStyle/>
              <a:p>
                <a:endParaRPr lang="zh-CN" altLang="en-US" sz="2000" b="1"/>
              </a:p>
            </p:txBody>
          </p:sp>
          <p:sp>
            <p:nvSpPr>
              <p:cNvPr id="14" name="Line 11"/>
              <p:cNvSpPr>
                <a:spLocks noChangeShapeType="1"/>
              </p:cNvSpPr>
              <p:nvPr/>
            </p:nvSpPr>
            <p:spPr bwMode="auto">
              <a:xfrm flipH="1">
                <a:off x="1872" y="1296"/>
                <a:ext cx="720" cy="38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 sz="2000" b="1"/>
              </a:p>
            </p:txBody>
          </p:sp>
          <p:sp>
            <p:nvSpPr>
              <p:cNvPr id="15" name="Line 12"/>
              <p:cNvSpPr>
                <a:spLocks noChangeShapeType="1"/>
              </p:cNvSpPr>
              <p:nvPr/>
            </p:nvSpPr>
            <p:spPr bwMode="auto">
              <a:xfrm>
                <a:off x="2592" y="1296"/>
                <a:ext cx="1152" cy="38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 sz="2000" b="1"/>
              </a:p>
            </p:txBody>
          </p:sp>
          <p:sp>
            <p:nvSpPr>
              <p:cNvPr id="16" name="Text Box 16"/>
              <p:cNvSpPr txBox="1">
                <a:spLocks noChangeArrowheads="1"/>
              </p:cNvSpPr>
              <p:nvPr/>
            </p:nvSpPr>
            <p:spPr bwMode="auto">
              <a:xfrm>
                <a:off x="2496" y="1008"/>
                <a:ext cx="1344" cy="252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FF3300"/>
                    </a:solidFill>
                  </a:rPr>
                  <a:t>a</a:t>
                </a:r>
                <a:r>
                  <a:rPr lang="en-US" altLang="zh-CN" sz="2000" b="1" dirty="0">
                    <a:solidFill>
                      <a:schemeClr val="accent2"/>
                    </a:solidFill>
                  </a:rPr>
                  <a:t>          </a:t>
                </a:r>
                <a:r>
                  <a:rPr lang="en-US" altLang="zh-CN" sz="2000" b="1" dirty="0" err="1">
                    <a:solidFill>
                      <a:srgbClr val="0000FF"/>
                    </a:solidFill>
                  </a:rPr>
                  <a:t>A</a:t>
                </a:r>
                <a:endParaRPr lang="en-US" altLang="zh-CN" sz="2000" b="1" dirty="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9" name="Text Box 27"/>
            <p:cNvSpPr txBox="1">
              <a:spLocks noChangeArrowheads="1"/>
            </p:cNvSpPr>
            <p:nvPr/>
          </p:nvSpPr>
          <p:spPr bwMode="auto">
            <a:xfrm>
              <a:off x="912" y="1872"/>
              <a:ext cx="3600" cy="361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000" b="1" dirty="0"/>
                <a:t>(</a:t>
              </a:r>
              <a:r>
                <a:rPr lang="en-US" altLang="zh-CN" sz="2000" b="1" dirty="0"/>
                <a:t>a) Inheritance from parent to siblings</a:t>
              </a:r>
            </a:p>
          </p:txBody>
        </p:sp>
      </p:grpSp>
      <p:sp>
        <p:nvSpPr>
          <p:cNvPr id="20" name="Text Box 29"/>
          <p:cNvSpPr txBox="1">
            <a:spLocks noChangeArrowheads="1"/>
          </p:cNvSpPr>
          <p:nvPr/>
        </p:nvSpPr>
        <p:spPr bwMode="auto">
          <a:xfrm>
            <a:off x="5076056" y="5102748"/>
            <a:ext cx="1505339" cy="400110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</a:rPr>
              <a:t>           B      </a:t>
            </a:r>
            <a:r>
              <a:rPr lang="en-US" altLang="zh-CN" sz="2000" b="1" dirty="0">
                <a:solidFill>
                  <a:srgbClr val="FF3300"/>
                </a:solidFill>
              </a:rPr>
              <a:t>a</a:t>
            </a:r>
            <a:endParaRPr lang="en-US" altLang="zh-CN" sz="2000" b="1" dirty="0">
              <a:solidFill>
                <a:srgbClr val="0000FF"/>
              </a:solidFill>
            </a:endParaRPr>
          </a:p>
        </p:txBody>
      </p:sp>
      <p:sp>
        <p:nvSpPr>
          <p:cNvPr id="21" name="Text Box 30"/>
          <p:cNvSpPr txBox="1">
            <a:spLocks noChangeArrowheads="1"/>
          </p:cNvSpPr>
          <p:nvPr/>
        </p:nvSpPr>
        <p:spPr bwMode="auto">
          <a:xfrm>
            <a:off x="7605441" y="5102748"/>
            <a:ext cx="1756229" cy="213647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FF3300"/>
                </a:solidFill>
              </a:rPr>
              <a:t>a</a:t>
            </a:r>
            <a:r>
              <a:rPr lang="en-US" altLang="zh-CN" sz="2000" b="1" dirty="0">
                <a:solidFill>
                  <a:schemeClr val="accent2"/>
                </a:solidFill>
              </a:rPr>
              <a:t>         </a:t>
            </a:r>
            <a:r>
              <a:rPr lang="en-US" altLang="zh-CN" sz="2000" b="1" dirty="0">
                <a:solidFill>
                  <a:srgbClr val="0000FF"/>
                </a:solidFill>
              </a:rPr>
              <a:t>C</a:t>
            </a:r>
          </a:p>
        </p:txBody>
      </p:sp>
      <p:sp>
        <p:nvSpPr>
          <p:cNvPr id="22" name="Line 31"/>
          <p:cNvSpPr>
            <a:spLocks noChangeShapeType="1"/>
          </p:cNvSpPr>
          <p:nvPr/>
        </p:nvSpPr>
        <p:spPr bwMode="auto">
          <a:xfrm flipH="1">
            <a:off x="5911935" y="4817886"/>
            <a:ext cx="1191727" cy="366252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</a:ln>
          <a:effectLst/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23" name="Line 32"/>
          <p:cNvSpPr>
            <a:spLocks noChangeShapeType="1"/>
          </p:cNvSpPr>
          <p:nvPr/>
        </p:nvSpPr>
        <p:spPr bwMode="auto">
          <a:xfrm>
            <a:off x="7103662" y="4817886"/>
            <a:ext cx="1505339" cy="32555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</a:ln>
          <a:effectLst/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24" name="Text Box 35"/>
          <p:cNvSpPr txBox="1">
            <a:spLocks noChangeArrowheads="1"/>
          </p:cNvSpPr>
          <p:nvPr/>
        </p:nvSpPr>
        <p:spPr bwMode="auto">
          <a:xfrm>
            <a:off x="6915495" y="4573718"/>
            <a:ext cx="376335" cy="213647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25" name="Freeform 37"/>
          <p:cNvSpPr/>
          <p:nvPr/>
        </p:nvSpPr>
        <p:spPr bwMode="auto">
          <a:xfrm flipV="1">
            <a:off x="6476437" y="5285027"/>
            <a:ext cx="1191727" cy="45781"/>
          </a:xfrm>
          <a:custGeom>
            <a:avLst/>
            <a:gdLst/>
            <a:ahLst/>
            <a:cxnLst>
              <a:cxn ang="0">
                <a:pos x="0" y="248"/>
              </a:cxn>
              <a:cxn ang="0">
                <a:pos x="672" y="8"/>
              </a:cxn>
              <a:cxn ang="0">
                <a:pos x="1824" y="200"/>
              </a:cxn>
            </a:cxnLst>
            <a:rect l="0" t="0" r="r" b="b"/>
            <a:pathLst>
              <a:path w="1824" h="248">
                <a:moveTo>
                  <a:pt x="0" y="248"/>
                </a:moveTo>
                <a:cubicBezTo>
                  <a:pt x="184" y="132"/>
                  <a:pt x="368" y="16"/>
                  <a:pt x="672" y="8"/>
                </a:cubicBezTo>
                <a:cubicBezTo>
                  <a:pt x="976" y="0"/>
                  <a:pt x="1632" y="168"/>
                  <a:pt x="1824" y="20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19" name="Text Box 39"/>
          <p:cNvSpPr txBox="1">
            <a:spLocks noChangeArrowheads="1"/>
          </p:cNvSpPr>
          <p:nvPr/>
        </p:nvSpPr>
        <p:spPr bwMode="auto">
          <a:xfrm>
            <a:off x="4908376" y="5306221"/>
            <a:ext cx="4704184" cy="400164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000" b="1" dirty="0"/>
              <a:t>(</a:t>
            </a:r>
            <a:r>
              <a:rPr lang="en-US" altLang="zh-CN" sz="2000" b="1" dirty="0"/>
              <a:t>b) Inheritance from sibling to sibling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9" name="墨迹 58">
                <a:extLst>
                  <a:ext uri="{FF2B5EF4-FFF2-40B4-BE49-F238E27FC236}">
                    <a16:creationId xmlns:a16="http://schemas.microsoft.com/office/drawing/2014/main" id="{05AB80C5-E08A-4C58-B60F-5A13BDDA7C5B}"/>
                  </a:ext>
                </a:extLst>
              </p14:cNvPr>
              <p14:cNvContentPartPr/>
              <p14:nvPr/>
            </p14:nvContentPartPr>
            <p14:xfrm>
              <a:off x="5762880" y="2641680"/>
              <a:ext cx="3240" cy="19440"/>
            </p14:xfrm>
          </p:contentPart>
        </mc:Choice>
        <mc:Fallback xmlns="">
          <p:pic>
            <p:nvPicPr>
              <p:cNvPr id="59" name="墨迹 58">
                <a:extLst>
                  <a:ext uri="{FF2B5EF4-FFF2-40B4-BE49-F238E27FC236}">
                    <a16:creationId xmlns:a16="http://schemas.microsoft.com/office/drawing/2014/main" id="{05AB80C5-E08A-4C58-B60F-5A13BDDA7C5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5747040" y="2578320"/>
                <a:ext cx="34560" cy="146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</a:t>
            </a:r>
            <a:r>
              <a:rPr lang="en-US" altLang="zh-CN" dirty="0">
                <a:solidFill>
                  <a:srgbClr val="0000FF"/>
                </a:solidFill>
              </a:rPr>
              <a:t>Inherited Attribute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 dirty="0"/>
              <a:t>Attribute grammar for variable declarations</a:t>
            </a: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1036638" y="5715000"/>
            <a:ext cx="349602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b="1" dirty="0"/>
              <a:t>The </a:t>
            </a:r>
            <a:r>
              <a:rPr lang="en-US" altLang="zh-CN" sz="2000" b="1" i="1" dirty="0" err="1">
                <a:solidFill>
                  <a:srgbClr val="FF0000"/>
                </a:solidFill>
              </a:rPr>
              <a:t>dtype</a:t>
            </a:r>
            <a:r>
              <a:rPr lang="en-US" altLang="zh-CN" sz="2000" b="1" dirty="0"/>
              <a:t> attribute is inherited</a:t>
            </a:r>
            <a:endParaRPr lang="zh-CN" altLang="en-US" sz="2000" b="1" dirty="0"/>
          </a:p>
        </p:txBody>
      </p:sp>
      <p:graphicFrame>
        <p:nvGraphicFramePr>
          <p:cNvPr id="74758" name="Group 6"/>
          <p:cNvGraphicFramePr>
            <a:graphicFrameLocks noGrp="1"/>
          </p:cNvGraphicFramePr>
          <p:nvPr/>
        </p:nvGraphicFramePr>
        <p:xfrm>
          <a:off x="428596" y="2536218"/>
          <a:ext cx="8153400" cy="2893046"/>
        </p:xfrm>
        <a:graphic>
          <a:graphicData uri="http://schemas.openxmlformats.org/drawingml/2006/table">
            <a:tbl>
              <a:tblPr/>
              <a:tblGrid>
                <a:gridCol w="2643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0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Grammar rule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Semantic Rules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decl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-&gt;type 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varlist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varlist.dtype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=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type.dtype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2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type-&gt;int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type.dtype=integer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type-&gt;float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type.dtype=real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varlist1-&gt;id,varlist2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id.dtype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=varlist1.dtype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varlist2.dtype =varlist1.dtype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var-list-&gt;id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id.dtype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=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varlist.dtype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1A04-46A1-44D0-970A-1DC77A638492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 of Inherited Attributes</a:t>
            </a:r>
            <a:endParaRPr lang="zh-CN" altLang="en-US" dirty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altLang="zh-CN" sz="2000" dirty="0"/>
              <a:t>Inherited attributes can be computed by a  preorder traversal of the parse tree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endParaRPr lang="en-US" altLang="zh-CN" sz="2000" dirty="0"/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altLang="zh-CN" sz="2000" dirty="0"/>
              <a:t>Express this by the following code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/>
              <a:t>	procedure </a:t>
            </a:r>
            <a:r>
              <a:rPr lang="en-US" altLang="zh-CN" sz="2000" dirty="0" err="1"/>
              <a:t>PreEval</a:t>
            </a:r>
            <a:r>
              <a:rPr lang="en-US" altLang="zh-CN" sz="2000" dirty="0"/>
              <a:t>(T:treenode);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/>
              <a:t>	begin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/>
              <a:t>		for each child C of T do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/>
              <a:t>		     compute all inherited attributes of C;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/>
              <a:t>		     </a:t>
            </a:r>
            <a:r>
              <a:rPr lang="en-US" altLang="zh-CN" sz="2000" dirty="0" err="1"/>
              <a:t>PreEval</a:t>
            </a:r>
            <a:r>
              <a:rPr lang="en-US" altLang="zh-CN" sz="2000" dirty="0"/>
              <a:t>(C);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/>
              <a:t>	end;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dirty="0"/>
          </a:p>
          <a:p>
            <a:pPr>
              <a:buClr>
                <a:schemeClr val="tx1"/>
              </a:buClr>
            </a:pPr>
            <a:r>
              <a:rPr lang="en-US" altLang="zh-CN" sz="2000" dirty="0"/>
              <a:t>Unlike synthesized attributes, since inherited attributes may have dependencies among the attributes of the children, the order in which the inherited attributes of the children are computed is important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zh-CN" altLang="en-US" sz="2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1A04-46A1-44D0-970A-1DC77A638492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14590" y="251921"/>
            <a:ext cx="8314821" cy="1036474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Sitka Small" panose="02000505000000020004" pitchFamily="2" charset="0"/>
              </a:rPr>
              <a:t>Attribute Computation During Parsing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idx="1"/>
          </p:nvPr>
        </p:nvSpPr>
        <p:spPr>
          <a:xfrm>
            <a:off x="426106" y="1632446"/>
            <a:ext cx="8303305" cy="4104148"/>
          </a:xfrm>
        </p:spPr>
        <p:txBody>
          <a:bodyPr/>
          <a:lstStyle/>
          <a:p>
            <a:pPr marL="533168" indent="-533168">
              <a:spcBef>
                <a:spcPct val="0"/>
              </a:spcBef>
            </a:pPr>
            <a:r>
              <a:rPr lang="en-US" altLang="zh-CN" sz="2811" dirty="0">
                <a:latin typeface="Sitka Text" panose="02000505000000020004" pitchFamily="2" charset="0"/>
              </a:rPr>
              <a:t>Attributes can be computed at the same time as the parsing stage, without waiting to perform further passes over the source code by recursive traversals of the syntax tree</a:t>
            </a:r>
            <a:endParaRPr lang="en-US" altLang="zh-CN" dirty="0"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596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ChangeArrowheads="1"/>
          </p:cNvSpPr>
          <p:nvPr/>
        </p:nvSpPr>
        <p:spPr bwMode="auto">
          <a:xfrm>
            <a:off x="284296" y="179568"/>
            <a:ext cx="8839200" cy="2664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00" tIns="45700" rIns="91400" bIns="45700"/>
          <a:lstStyle/>
          <a:p>
            <a:pPr marL="609335" indent="-609335"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altLang="zh-CN" sz="1995" dirty="0">
                <a:latin typeface="Sitka Text" panose="02000505000000020004" pitchFamily="2" charset="0"/>
                <a:ea typeface="Cambria Math" pitchFamily="18" charset="0"/>
              </a:rPr>
              <a:t>Example</a:t>
            </a:r>
          </a:p>
          <a:p>
            <a:pPr marL="609335" indent="-609335"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altLang="zh-CN" sz="1995" dirty="0">
                <a:latin typeface="Sitka Text" panose="02000505000000020004" pitchFamily="2" charset="0"/>
                <a:ea typeface="Cambria Math" pitchFamily="18" charset="0"/>
              </a:rPr>
              <a:t>attribute grammar for arithmetic expression:</a:t>
            </a:r>
          </a:p>
          <a:p>
            <a:pPr marL="609335" indent="-609335" algn="just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AutoNum type="arabicParenR"/>
            </a:pPr>
            <a:r>
              <a:rPr lang="en-US" altLang="zh-CN" sz="1995" dirty="0">
                <a:latin typeface="Sitka Text" panose="02000505000000020004" pitchFamily="2" charset="0"/>
                <a:ea typeface="Cambria Math" pitchFamily="18" charset="0"/>
              </a:rPr>
              <a:t>E</a:t>
            </a:r>
            <a:r>
              <a:rPr lang="en-US" altLang="zh-CN" sz="1995" dirty="0">
                <a:latin typeface="Sitka Text" panose="02000505000000020004" pitchFamily="2" charset="0"/>
                <a:ea typeface="Cambria Math" pitchFamily="18" charset="0"/>
                <a:sym typeface="Wingdings" pitchFamily="2" charset="2"/>
              </a:rPr>
              <a:t>→</a:t>
            </a:r>
            <a:r>
              <a:rPr lang="en-US" altLang="zh-CN" sz="1995" dirty="0">
                <a:latin typeface="Sitka Text" panose="02000505000000020004" pitchFamily="2" charset="0"/>
                <a:ea typeface="Cambria Math" pitchFamily="18" charset="0"/>
              </a:rPr>
              <a:t>E</a:t>
            </a:r>
            <a:r>
              <a:rPr lang="en-US" altLang="zh-CN" sz="1995" baseline="30000" dirty="0">
                <a:latin typeface="Sitka Text" panose="02000505000000020004" pitchFamily="2" charset="0"/>
                <a:ea typeface="Cambria Math" pitchFamily="18" charset="0"/>
              </a:rPr>
              <a:t>1</a:t>
            </a:r>
            <a:r>
              <a:rPr lang="en-US" altLang="zh-CN" sz="1995" dirty="0">
                <a:latin typeface="Sitka Text" panose="02000505000000020004" pitchFamily="2" charset="0"/>
                <a:ea typeface="Cambria Math" pitchFamily="18" charset="0"/>
              </a:rPr>
              <a:t>+T			{ E.val :＝E</a:t>
            </a:r>
            <a:r>
              <a:rPr lang="en-US" altLang="zh-CN" sz="1995" baseline="30000" dirty="0">
                <a:latin typeface="Sitka Text" panose="02000505000000020004" pitchFamily="2" charset="0"/>
                <a:ea typeface="Cambria Math" pitchFamily="18" charset="0"/>
              </a:rPr>
              <a:t>1</a:t>
            </a:r>
            <a:r>
              <a:rPr lang="en-US" altLang="zh-CN" sz="1995" dirty="0">
                <a:latin typeface="Sitka Text" panose="02000505000000020004" pitchFamily="2" charset="0"/>
                <a:ea typeface="Cambria Math" pitchFamily="18" charset="0"/>
              </a:rPr>
              <a:t>.val +T.val }</a:t>
            </a:r>
            <a:endParaRPr lang="en-US" altLang="zh-CN" sz="1995" dirty="0">
              <a:solidFill>
                <a:srgbClr val="0000FF"/>
              </a:solidFill>
              <a:latin typeface="Sitka Text" panose="02000505000000020004" pitchFamily="2" charset="0"/>
              <a:ea typeface="Cambria Math" pitchFamily="18" charset="0"/>
            </a:endParaRPr>
          </a:p>
          <a:p>
            <a:pPr marL="609335" indent="-609335" algn="just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AutoNum type="arabicParenR"/>
            </a:pPr>
            <a:r>
              <a:rPr lang="en-US" altLang="zh-CN" sz="1995" dirty="0">
                <a:latin typeface="Sitka Text" panose="02000505000000020004" pitchFamily="2" charset="0"/>
                <a:ea typeface="Cambria Math" pitchFamily="18" charset="0"/>
              </a:rPr>
              <a:t>E</a:t>
            </a:r>
            <a:r>
              <a:rPr lang="en-US" altLang="zh-CN" sz="1995" dirty="0">
                <a:latin typeface="Sitka Text" panose="02000505000000020004" pitchFamily="2" charset="0"/>
                <a:ea typeface="Cambria Math" pitchFamily="18" charset="0"/>
                <a:sym typeface="Wingdings" pitchFamily="2" charset="2"/>
              </a:rPr>
              <a:t>→</a:t>
            </a:r>
            <a:r>
              <a:rPr lang="en-US" altLang="zh-CN" sz="1995" dirty="0">
                <a:latin typeface="Sitka Text" panose="02000505000000020004" pitchFamily="2" charset="0"/>
                <a:ea typeface="Cambria Math" pitchFamily="18" charset="0"/>
              </a:rPr>
              <a:t>T			{ E.val :＝T.val }</a:t>
            </a:r>
          </a:p>
          <a:p>
            <a:pPr marL="609335" indent="-609335" algn="just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AutoNum type="arabicParenR"/>
            </a:pPr>
            <a:r>
              <a:rPr lang="en-US" altLang="zh-CN" sz="1995" dirty="0">
                <a:latin typeface="Sitka Text" panose="02000505000000020004" pitchFamily="2" charset="0"/>
                <a:ea typeface="Cambria Math" pitchFamily="18" charset="0"/>
              </a:rPr>
              <a:t>T</a:t>
            </a:r>
            <a:r>
              <a:rPr lang="en-US" altLang="zh-CN" sz="1995" dirty="0">
                <a:latin typeface="Sitka Text" panose="02000505000000020004" pitchFamily="2" charset="0"/>
                <a:ea typeface="Cambria Math" pitchFamily="18" charset="0"/>
                <a:sym typeface="Wingdings" pitchFamily="2" charset="2"/>
              </a:rPr>
              <a:t>→</a:t>
            </a:r>
            <a:r>
              <a:rPr lang="en-US" altLang="zh-CN" sz="1995" dirty="0">
                <a:latin typeface="Sitka Text" panose="02000505000000020004" pitchFamily="2" charset="0"/>
                <a:ea typeface="Cambria Math" pitchFamily="18" charset="0"/>
              </a:rPr>
              <a:t>T</a:t>
            </a:r>
            <a:r>
              <a:rPr lang="en-US" altLang="zh-CN" sz="1995" baseline="30000" dirty="0">
                <a:latin typeface="Sitka Text" panose="02000505000000020004" pitchFamily="2" charset="0"/>
                <a:ea typeface="Cambria Math" pitchFamily="18" charset="0"/>
              </a:rPr>
              <a:t>1</a:t>
            </a:r>
            <a:r>
              <a:rPr lang="en-US" altLang="zh-CN" sz="1995" dirty="0">
                <a:latin typeface="Sitka Text" panose="02000505000000020004" pitchFamily="2" charset="0"/>
                <a:ea typeface="Cambria Math" pitchFamily="18" charset="0"/>
              </a:rPr>
              <a:t>*number   	               { T.val :＝T</a:t>
            </a:r>
            <a:r>
              <a:rPr lang="en-US" altLang="zh-CN" sz="1995" baseline="30000" dirty="0">
                <a:latin typeface="Sitka Text" panose="02000505000000020004" pitchFamily="2" charset="0"/>
                <a:ea typeface="Cambria Math" pitchFamily="18" charset="0"/>
              </a:rPr>
              <a:t>1</a:t>
            </a:r>
            <a:r>
              <a:rPr lang="en-US" altLang="zh-CN" sz="1995" dirty="0">
                <a:latin typeface="Sitka Text" panose="02000505000000020004" pitchFamily="2" charset="0"/>
                <a:ea typeface="Cambria Math" pitchFamily="18" charset="0"/>
              </a:rPr>
              <a:t>.val * number.val }</a:t>
            </a:r>
          </a:p>
          <a:p>
            <a:pPr marL="609335" indent="-609335" algn="just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AutoNum type="arabicParenR"/>
            </a:pPr>
            <a:r>
              <a:rPr lang="en-US" altLang="zh-CN" sz="1995" dirty="0" err="1">
                <a:latin typeface="Sitka Text" panose="02000505000000020004" pitchFamily="2" charset="0"/>
                <a:ea typeface="Cambria Math" pitchFamily="18" charset="0"/>
              </a:rPr>
              <a:t>T</a:t>
            </a:r>
            <a:r>
              <a:rPr lang="en-US" altLang="zh-CN" sz="1995" dirty="0" err="1">
                <a:latin typeface="Sitka Text" panose="02000505000000020004" pitchFamily="2" charset="0"/>
                <a:ea typeface="Cambria Math" pitchFamily="18" charset="0"/>
                <a:sym typeface="Wingdings" pitchFamily="2" charset="2"/>
              </a:rPr>
              <a:t>→</a:t>
            </a:r>
            <a:r>
              <a:rPr lang="en-US" altLang="zh-CN" sz="1995" dirty="0" err="1">
                <a:latin typeface="Sitka Text" panose="02000505000000020004" pitchFamily="2" charset="0"/>
                <a:ea typeface="Cambria Math" pitchFamily="18" charset="0"/>
              </a:rPr>
              <a:t>number</a:t>
            </a:r>
            <a:r>
              <a:rPr lang="en-US" altLang="zh-CN" sz="1995" dirty="0">
                <a:latin typeface="Sitka Text" panose="02000505000000020004" pitchFamily="2" charset="0"/>
                <a:ea typeface="Cambria Math" pitchFamily="18" charset="0"/>
              </a:rPr>
              <a:t>		{ T.val :＝number.val } 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397708" y="5531156"/>
            <a:ext cx="5029200" cy="436196"/>
            <a:chOff x="1248" y="3504"/>
            <a:chExt cx="3168" cy="275"/>
          </a:xfrm>
        </p:grpSpPr>
        <p:sp>
          <p:nvSpPr>
            <p:cNvPr id="220164" name="Text Box 4"/>
            <p:cNvSpPr txBox="1">
              <a:spLocks noChangeArrowheads="1"/>
            </p:cNvSpPr>
            <p:nvPr/>
          </p:nvSpPr>
          <p:spPr bwMode="auto">
            <a:xfrm>
              <a:off x="1680" y="3504"/>
              <a:ext cx="288" cy="26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176" b="1" dirty="0">
                  <a:latin typeface="Sitka Text" panose="02000505000000020004" pitchFamily="2" charset="0"/>
                  <a:ea typeface="Cambria Math" pitchFamily="18" charset="0"/>
                </a:rPr>
                <a:t>+</a:t>
              </a:r>
            </a:p>
          </p:txBody>
        </p:sp>
        <p:sp>
          <p:nvSpPr>
            <p:cNvPr id="220165" name="Text Box 5"/>
            <p:cNvSpPr txBox="1">
              <a:spLocks noChangeArrowheads="1"/>
            </p:cNvSpPr>
            <p:nvPr/>
          </p:nvSpPr>
          <p:spPr bwMode="auto">
            <a:xfrm>
              <a:off x="3402" y="3510"/>
              <a:ext cx="342" cy="26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2176" b="1" dirty="0">
                  <a:latin typeface="Sitka Text" panose="02000505000000020004" pitchFamily="2" charset="0"/>
                  <a:ea typeface="Cambria Math" pitchFamily="18" charset="0"/>
                </a:rPr>
                <a:t>*</a:t>
              </a:r>
            </a:p>
          </p:txBody>
        </p:sp>
        <p:sp>
          <p:nvSpPr>
            <p:cNvPr id="220166" name="Text Box 6"/>
            <p:cNvSpPr txBox="1">
              <a:spLocks noChangeArrowheads="1"/>
            </p:cNvSpPr>
            <p:nvPr/>
          </p:nvSpPr>
          <p:spPr bwMode="auto">
            <a:xfrm>
              <a:off x="4128" y="3504"/>
              <a:ext cx="288" cy="26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176" b="1" dirty="0">
                  <a:latin typeface="Sitka Text" panose="02000505000000020004" pitchFamily="2" charset="0"/>
                  <a:ea typeface="Cambria Math" pitchFamily="18" charset="0"/>
                </a:rPr>
                <a:t>5</a:t>
              </a:r>
            </a:p>
          </p:txBody>
        </p:sp>
        <p:sp>
          <p:nvSpPr>
            <p:cNvPr id="220167" name="Text Box 7"/>
            <p:cNvSpPr txBox="1">
              <a:spLocks noChangeArrowheads="1"/>
            </p:cNvSpPr>
            <p:nvPr/>
          </p:nvSpPr>
          <p:spPr bwMode="auto">
            <a:xfrm>
              <a:off x="1248" y="3504"/>
              <a:ext cx="288" cy="26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176" b="1" dirty="0">
                  <a:latin typeface="Sitka Text" panose="02000505000000020004" pitchFamily="2" charset="0"/>
                  <a:ea typeface="Cambria Math" pitchFamily="18" charset="0"/>
                </a:rPr>
                <a:t>2</a:t>
              </a:r>
            </a:p>
          </p:txBody>
        </p:sp>
        <p:sp>
          <p:nvSpPr>
            <p:cNvPr id="220168" name="Text Box 8"/>
            <p:cNvSpPr txBox="1">
              <a:spLocks noChangeArrowheads="1"/>
            </p:cNvSpPr>
            <p:nvPr/>
          </p:nvSpPr>
          <p:spPr bwMode="auto">
            <a:xfrm>
              <a:off x="2208" y="3504"/>
              <a:ext cx="288" cy="26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176" b="1" dirty="0">
                  <a:latin typeface="Sitka Text" panose="02000505000000020004" pitchFamily="2" charset="0"/>
                  <a:ea typeface="Cambria Math" pitchFamily="18" charset="0"/>
                </a:rPr>
                <a:t> 3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102308" y="4769791"/>
            <a:ext cx="1752600" cy="837496"/>
            <a:chOff x="960" y="3024"/>
            <a:chExt cx="1104" cy="528"/>
          </a:xfrm>
        </p:grpSpPr>
        <p:sp>
          <p:nvSpPr>
            <p:cNvPr id="220170" name="Text Box 10"/>
            <p:cNvSpPr txBox="1">
              <a:spLocks noChangeArrowheads="1"/>
            </p:cNvSpPr>
            <p:nvPr/>
          </p:nvSpPr>
          <p:spPr bwMode="auto">
            <a:xfrm>
              <a:off x="1776" y="3024"/>
              <a:ext cx="288" cy="26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176" b="1" dirty="0">
                  <a:latin typeface="Sitka Text" panose="02000505000000020004" pitchFamily="2" charset="0"/>
                  <a:ea typeface="Cambria Math" pitchFamily="18" charset="0"/>
                </a:rPr>
                <a:t>T</a:t>
              </a:r>
            </a:p>
          </p:txBody>
        </p:sp>
        <p:sp>
          <p:nvSpPr>
            <p:cNvPr id="220171" name="Line 11"/>
            <p:cNvSpPr>
              <a:spLocks noChangeShapeType="1"/>
            </p:cNvSpPr>
            <p:nvPr/>
          </p:nvSpPr>
          <p:spPr bwMode="auto">
            <a:xfrm>
              <a:off x="1920" y="331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med"/>
            </a:ln>
            <a:effectLst/>
          </p:spPr>
          <p:txBody>
            <a:bodyPr wrap="none"/>
            <a:lstStyle/>
            <a:p>
              <a:endParaRPr lang="zh-CN" altLang="en-US" sz="2176" b="1" dirty="0">
                <a:latin typeface="Sitka Text" panose="02000505000000020004" pitchFamily="2" charset="0"/>
              </a:endParaRPr>
            </a:p>
          </p:txBody>
        </p:sp>
        <p:sp>
          <p:nvSpPr>
            <p:cNvPr id="220172" name="Text Box 12"/>
            <p:cNvSpPr txBox="1">
              <a:spLocks noChangeArrowheads="1"/>
            </p:cNvSpPr>
            <p:nvPr/>
          </p:nvSpPr>
          <p:spPr bwMode="auto">
            <a:xfrm>
              <a:off x="960" y="3024"/>
              <a:ext cx="864" cy="26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176" b="1" dirty="0">
                  <a:solidFill>
                    <a:srgbClr val="FF0000"/>
                  </a:solidFill>
                  <a:latin typeface="Sitka Text" panose="02000505000000020004" pitchFamily="2" charset="0"/>
                  <a:ea typeface="Cambria Math" pitchFamily="18" charset="0"/>
                </a:rPr>
                <a:t>T.val=2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921709" y="4707930"/>
            <a:ext cx="1828800" cy="899356"/>
            <a:chOff x="2208" y="2985"/>
            <a:chExt cx="1152" cy="567"/>
          </a:xfrm>
        </p:grpSpPr>
        <p:sp>
          <p:nvSpPr>
            <p:cNvPr id="220174" name="Text Box 14"/>
            <p:cNvSpPr txBox="1">
              <a:spLocks noChangeArrowheads="1"/>
            </p:cNvSpPr>
            <p:nvPr/>
          </p:nvSpPr>
          <p:spPr bwMode="auto">
            <a:xfrm>
              <a:off x="2208" y="3024"/>
              <a:ext cx="384" cy="26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176" b="1" dirty="0">
                  <a:latin typeface="Sitka Text" panose="02000505000000020004" pitchFamily="2" charset="0"/>
                  <a:ea typeface="Cambria Math" pitchFamily="18" charset="0"/>
                </a:rPr>
                <a:t>T</a:t>
              </a:r>
              <a:r>
                <a:rPr lang="en-US" altLang="zh-CN" sz="2176" b="1" baseline="30000" dirty="0">
                  <a:latin typeface="Sitka Text" panose="02000505000000020004" pitchFamily="2" charset="0"/>
                  <a:ea typeface="Cambria Math" pitchFamily="18" charset="0"/>
                </a:rPr>
                <a:t>1</a:t>
              </a:r>
            </a:p>
          </p:txBody>
        </p:sp>
        <p:sp>
          <p:nvSpPr>
            <p:cNvPr id="220175" name="Line 15"/>
            <p:cNvSpPr>
              <a:spLocks noChangeShapeType="1"/>
            </p:cNvSpPr>
            <p:nvPr/>
          </p:nvSpPr>
          <p:spPr bwMode="auto">
            <a:xfrm>
              <a:off x="2352" y="331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med"/>
            </a:ln>
            <a:effectLst/>
          </p:spPr>
          <p:txBody>
            <a:bodyPr wrap="none"/>
            <a:lstStyle/>
            <a:p>
              <a:endParaRPr lang="zh-CN" altLang="en-US" sz="2176" b="1" dirty="0">
                <a:latin typeface="Sitka Text" panose="02000505000000020004" pitchFamily="2" charset="0"/>
              </a:endParaRPr>
            </a:p>
          </p:txBody>
        </p:sp>
        <p:sp>
          <p:nvSpPr>
            <p:cNvPr id="220176" name="Text Box 16"/>
            <p:cNvSpPr txBox="1">
              <a:spLocks noChangeArrowheads="1"/>
            </p:cNvSpPr>
            <p:nvPr/>
          </p:nvSpPr>
          <p:spPr bwMode="auto">
            <a:xfrm>
              <a:off x="2496" y="2985"/>
              <a:ext cx="864" cy="26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176" b="1" dirty="0">
                  <a:solidFill>
                    <a:srgbClr val="FF0000"/>
                  </a:solidFill>
                  <a:latin typeface="Sitka Text" panose="02000505000000020004" pitchFamily="2" charset="0"/>
                  <a:ea typeface="Cambria Math" pitchFamily="18" charset="0"/>
                </a:rPr>
                <a:t>T.val=3</a:t>
              </a: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1026109" y="4008430"/>
            <a:ext cx="1981200" cy="837496"/>
            <a:chOff x="912" y="2544"/>
            <a:chExt cx="1248" cy="528"/>
          </a:xfrm>
        </p:grpSpPr>
        <p:sp>
          <p:nvSpPr>
            <p:cNvPr id="220178" name="Text Box 18"/>
            <p:cNvSpPr txBox="1">
              <a:spLocks noChangeArrowheads="1"/>
            </p:cNvSpPr>
            <p:nvPr/>
          </p:nvSpPr>
          <p:spPr bwMode="auto">
            <a:xfrm>
              <a:off x="1776" y="2544"/>
              <a:ext cx="384" cy="26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176" b="1" dirty="0">
                  <a:latin typeface="Sitka Text" panose="02000505000000020004" pitchFamily="2" charset="0"/>
                  <a:ea typeface="Cambria Math" pitchFamily="18" charset="0"/>
                </a:rPr>
                <a:t>E</a:t>
              </a:r>
              <a:r>
                <a:rPr lang="en-US" altLang="zh-CN" sz="2176" b="1" baseline="30000" dirty="0">
                  <a:latin typeface="Sitka Text" panose="02000505000000020004" pitchFamily="2" charset="0"/>
                  <a:ea typeface="Cambria Math" pitchFamily="18" charset="0"/>
                </a:rPr>
                <a:t>1</a:t>
              </a:r>
            </a:p>
          </p:txBody>
        </p:sp>
        <p:sp>
          <p:nvSpPr>
            <p:cNvPr id="220179" name="Line 19"/>
            <p:cNvSpPr>
              <a:spLocks noChangeShapeType="1"/>
            </p:cNvSpPr>
            <p:nvPr/>
          </p:nvSpPr>
          <p:spPr bwMode="auto">
            <a:xfrm>
              <a:off x="1920" y="283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med"/>
            </a:ln>
            <a:effectLst/>
          </p:spPr>
          <p:txBody>
            <a:bodyPr wrap="none"/>
            <a:lstStyle/>
            <a:p>
              <a:endParaRPr lang="zh-CN" altLang="en-US" sz="2176" b="1" dirty="0">
                <a:latin typeface="Sitka Text" panose="02000505000000020004" pitchFamily="2" charset="0"/>
              </a:endParaRPr>
            </a:p>
          </p:txBody>
        </p:sp>
        <p:sp>
          <p:nvSpPr>
            <p:cNvPr id="220180" name="Text Box 20"/>
            <p:cNvSpPr txBox="1">
              <a:spLocks noChangeArrowheads="1"/>
            </p:cNvSpPr>
            <p:nvPr/>
          </p:nvSpPr>
          <p:spPr bwMode="auto">
            <a:xfrm>
              <a:off x="912" y="2544"/>
              <a:ext cx="864" cy="26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176" b="1" dirty="0">
                  <a:solidFill>
                    <a:srgbClr val="FF0000"/>
                  </a:solidFill>
                  <a:latin typeface="Sitka Text" panose="02000505000000020004" pitchFamily="2" charset="0"/>
                  <a:ea typeface="Cambria Math" pitchFamily="18" charset="0"/>
                </a:rPr>
                <a:t>E.val=2</a:t>
              </a:r>
            </a:p>
          </p:txBody>
        </p:sp>
      </p:grpSp>
      <p:sp>
        <p:nvSpPr>
          <p:cNvPr id="220181" name="Text Box 21"/>
          <p:cNvSpPr txBox="1">
            <a:spLocks noChangeArrowheads="1"/>
          </p:cNvSpPr>
          <p:nvPr/>
        </p:nvSpPr>
        <p:spPr bwMode="auto">
          <a:xfrm>
            <a:off x="155951" y="2669950"/>
            <a:ext cx="8763000" cy="427128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med"/>
          </a:ln>
          <a:effectLst/>
        </p:spPr>
        <p:txBody>
          <a:bodyPr lIns="91400" tIns="45700" rIns="91400" bIns="45700">
            <a:spAutoFit/>
          </a:bodyPr>
          <a:lstStyle/>
          <a:p>
            <a:r>
              <a:rPr lang="en-US" altLang="zh-CN" sz="2176" dirty="0">
                <a:solidFill>
                  <a:srgbClr val="000000"/>
                </a:solidFill>
                <a:latin typeface="Sitka Text" panose="02000505000000020004" pitchFamily="2" charset="0"/>
                <a:ea typeface="Cambria Math" pitchFamily="18" charset="0"/>
              </a:rPr>
              <a:t>The process of bottom-up parsing and the parse tree for “2+3*5”</a:t>
            </a:r>
          </a:p>
        </p:txBody>
      </p:sp>
      <p:sp>
        <p:nvSpPr>
          <p:cNvPr id="220182" name="Text Box 22"/>
          <p:cNvSpPr txBox="1">
            <a:spLocks noChangeArrowheads="1"/>
          </p:cNvSpPr>
          <p:nvPr/>
        </p:nvSpPr>
        <p:spPr bwMode="auto">
          <a:xfrm>
            <a:off x="212573" y="6074541"/>
            <a:ext cx="8706379" cy="427128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med"/>
          </a:ln>
          <a:effectLst/>
        </p:spPr>
        <p:txBody>
          <a:bodyPr wrap="square" lIns="91400" tIns="45700" rIns="91400" bIns="45700">
            <a:spAutoFit/>
          </a:bodyPr>
          <a:lstStyle/>
          <a:p>
            <a:r>
              <a:rPr lang="en-US" altLang="zh-CN" sz="2176" dirty="0">
                <a:solidFill>
                  <a:srgbClr val="000000"/>
                </a:solidFill>
                <a:latin typeface="Sitka Text" panose="02000505000000020004" pitchFamily="2" charset="0"/>
                <a:ea typeface="Cambria Math" pitchFamily="18" charset="0"/>
              </a:rPr>
              <a:t>When the parsing completes, the attribute value is also computed</a:t>
            </a:r>
            <a:endParaRPr lang="zh-CN" altLang="en-US" sz="2176" dirty="0">
              <a:solidFill>
                <a:srgbClr val="000000"/>
              </a:solidFill>
              <a:latin typeface="Sitka Text" panose="02000505000000020004" pitchFamily="2" charset="0"/>
            </a:endParaRPr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2702509" y="3185210"/>
            <a:ext cx="3048000" cy="2422076"/>
            <a:chOff x="1440" y="2025"/>
            <a:chExt cx="1920" cy="1527"/>
          </a:xfrm>
        </p:grpSpPr>
        <p:sp>
          <p:nvSpPr>
            <p:cNvPr id="220184" name="Text Box 24"/>
            <p:cNvSpPr txBox="1">
              <a:spLocks noChangeArrowheads="1"/>
            </p:cNvSpPr>
            <p:nvPr/>
          </p:nvSpPr>
          <p:spPr bwMode="auto">
            <a:xfrm>
              <a:off x="1728" y="2064"/>
              <a:ext cx="288" cy="26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176" b="1" dirty="0">
                  <a:latin typeface="Sitka Text" panose="02000505000000020004" pitchFamily="2" charset="0"/>
                  <a:ea typeface="Cambria Math" pitchFamily="18" charset="0"/>
                </a:rPr>
                <a:t>E</a:t>
              </a:r>
            </a:p>
          </p:txBody>
        </p:sp>
        <p:sp>
          <p:nvSpPr>
            <p:cNvPr id="220185" name="Text Box 25"/>
            <p:cNvSpPr txBox="1">
              <a:spLocks noChangeArrowheads="1"/>
            </p:cNvSpPr>
            <p:nvPr/>
          </p:nvSpPr>
          <p:spPr bwMode="auto">
            <a:xfrm>
              <a:off x="1968" y="2025"/>
              <a:ext cx="1008" cy="26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176" b="1" dirty="0">
                  <a:solidFill>
                    <a:srgbClr val="FF0000"/>
                  </a:solidFill>
                  <a:latin typeface="Sitka Text" panose="02000505000000020004" pitchFamily="2" charset="0"/>
                  <a:ea typeface="Cambria Math" pitchFamily="18" charset="0"/>
                </a:rPr>
                <a:t>E.val=17</a:t>
              </a:r>
            </a:p>
          </p:txBody>
        </p:sp>
        <p:sp>
          <p:nvSpPr>
            <p:cNvPr id="220186" name="Line 26"/>
            <p:cNvSpPr>
              <a:spLocks noChangeShapeType="1"/>
            </p:cNvSpPr>
            <p:nvPr/>
          </p:nvSpPr>
          <p:spPr bwMode="auto">
            <a:xfrm>
              <a:off x="1824" y="2352"/>
              <a:ext cx="0" cy="1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176" b="1" dirty="0">
                <a:latin typeface="Sitka Text" panose="02000505000000020004" pitchFamily="2" charset="0"/>
              </a:endParaRPr>
            </a:p>
          </p:txBody>
        </p:sp>
        <p:sp>
          <p:nvSpPr>
            <p:cNvPr id="220187" name="Line 27"/>
            <p:cNvSpPr>
              <a:spLocks noChangeShapeType="1"/>
            </p:cNvSpPr>
            <p:nvPr/>
          </p:nvSpPr>
          <p:spPr bwMode="auto">
            <a:xfrm flipH="1">
              <a:off x="1440" y="2352"/>
              <a:ext cx="384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176" b="1" dirty="0">
                <a:latin typeface="Sitka Text" panose="02000505000000020004" pitchFamily="2" charset="0"/>
              </a:endParaRPr>
            </a:p>
          </p:txBody>
        </p:sp>
        <p:sp>
          <p:nvSpPr>
            <p:cNvPr id="220188" name="Line 28"/>
            <p:cNvSpPr>
              <a:spLocks noChangeShapeType="1"/>
            </p:cNvSpPr>
            <p:nvPr/>
          </p:nvSpPr>
          <p:spPr bwMode="auto">
            <a:xfrm>
              <a:off x="1824" y="2352"/>
              <a:ext cx="1536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176" b="1" dirty="0">
                <a:latin typeface="Sitka Text" panose="02000505000000020004" pitchFamily="2" charset="0"/>
              </a:endParaRPr>
            </a:p>
          </p:txBody>
        </p: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4226509" y="3932295"/>
            <a:ext cx="3810000" cy="1674992"/>
            <a:chOff x="2400" y="2496"/>
            <a:chExt cx="2400" cy="1056"/>
          </a:xfrm>
        </p:grpSpPr>
        <p:sp>
          <p:nvSpPr>
            <p:cNvPr id="220190" name="Text Box 30"/>
            <p:cNvSpPr txBox="1">
              <a:spLocks noChangeArrowheads="1"/>
            </p:cNvSpPr>
            <p:nvPr/>
          </p:nvSpPr>
          <p:spPr bwMode="auto">
            <a:xfrm>
              <a:off x="3408" y="2553"/>
              <a:ext cx="288" cy="26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176" b="1" dirty="0">
                  <a:latin typeface="Sitka Text" panose="02000505000000020004" pitchFamily="2" charset="0"/>
                  <a:ea typeface="Cambria Math" pitchFamily="18" charset="0"/>
                </a:rPr>
                <a:t>T</a:t>
              </a:r>
            </a:p>
          </p:txBody>
        </p:sp>
        <p:sp>
          <p:nvSpPr>
            <p:cNvPr id="220191" name="Line 31"/>
            <p:cNvSpPr>
              <a:spLocks noChangeShapeType="1"/>
            </p:cNvSpPr>
            <p:nvPr/>
          </p:nvSpPr>
          <p:spPr bwMode="auto">
            <a:xfrm flipH="1">
              <a:off x="2400" y="2832"/>
              <a:ext cx="110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med"/>
            </a:ln>
            <a:effectLst/>
          </p:spPr>
          <p:txBody>
            <a:bodyPr wrap="none"/>
            <a:lstStyle/>
            <a:p>
              <a:endParaRPr lang="zh-CN" altLang="en-US" sz="2176" b="1" dirty="0">
                <a:latin typeface="Sitka Text" panose="02000505000000020004" pitchFamily="2" charset="0"/>
              </a:endParaRPr>
            </a:p>
          </p:txBody>
        </p:sp>
        <p:sp>
          <p:nvSpPr>
            <p:cNvPr id="220192" name="Text Box 32"/>
            <p:cNvSpPr txBox="1">
              <a:spLocks noChangeArrowheads="1"/>
            </p:cNvSpPr>
            <p:nvPr/>
          </p:nvSpPr>
          <p:spPr bwMode="auto">
            <a:xfrm>
              <a:off x="3744" y="2496"/>
              <a:ext cx="1056" cy="26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176" b="1" dirty="0">
                  <a:solidFill>
                    <a:srgbClr val="FF0000"/>
                  </a:solidFill>
                  <a:latin typeface="Sitka Text" panose="02000505000000020004" pitchFamily="2" charset="0"/>
                  <a:ea typeface="Cambria Math" pitchFamily="18" charset="0"/>
                </a:rPr>
                <a:t>T.val=15</a:t>
              </a:r>
            </a:p>
          </p:txBody>
        </p:sp>
        <p:sp>
          <p:nvSpPr>
            <p:cNvPr id="220193" name="Line 33"/>
            <p:cNvSpPr>
              <a:spLocks noChangeShapeType="1"/>
            </p:cNvSpPr>
            <p:nvPr/>
          </p:nvSpPr>
          <p:spPr bwMode="auto">
            <a:xfrm>
              <a:off x="3504" y="2832"/>
              <a:ext cx="0" cy="7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176" b="1" dirty="0">
                <a:latin typeface="Sitka Text" panose="02000505000000020004" pitchFamily="2" charset="0"/>
              </a:endParaRPr>
            </a:p>
          </p:txBody>
        </p:sp>
        <p:sp>
          <p:nvSpPr>
            <p:cNvPr id="220194" name="Line 34"/>
            <p:cNvSpPr>
              <a:spLocks noChangeShapeType="1"/>
            </p:cNvSpPr>
            <p:nvPr/>
          </p:nvSpPr>
          <p:spPr bwMode="auto">
            <a:xfrm>
              <a:off x="3504" y="2832"/>
              <a:ext cx="720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176" b="1" dirty="0">
                <a:latin typeface="Sitka Text" panose="02000505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745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14590" y="251921"/>
            <a:ext cx="8314821" cy="1036474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Sitka Small" panose="02000505000000020004" pitchFamily="2" charset="0"/>
              </a:rPr>
              <a:t>Attribute Computation During Parsing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idx="1"/>
          </p:nvPr>
        </p:nvSpPr>
        <p:spPr>
          <a:xfrm>
            <a:off x="426106" y="1632446"/>
            <a:ext cx="8303305" cy="4104148"/>
          </a:xfrm>
        </p:spPr>
        <p:txBody>
          <a:bodyPr>
            <a:normAutofit lnSpcReduction="10000"/>
          </a:bodyPr>
          <a:lstStyle/>
          <a:p>
            <a:pPr marL="533168" indent="-533168">
              <a:spcBef>
                <a:spcPct val="0"/>
              </a:spcBef>
            </a:pPr>
            <a:r>
              <a:rPr lang="en-US" altLang="zh-CN" sz="2811" dirty="0">
                <a:latin typeface="Sitka Text" panose="02000505000000020004" pitchFamily="2" charset="0"/>
              </a:rPr>
              <a:t>Which Attributes can be Computed During the Parse?</a:t>
            </a:r>
          </a:p>
          <a:p>
            <a:pPr marL="895934" lvl="1" indent="-533168">
              <a:spcBef>
                <a:spcPct val="0"/>
              </a:spcBef>
            </a:pPr>
            <a:r>
              <a:rPr lang="en-US" altLang="zh-CN" dirty="0">
                <a:latin typeface="Sitka Text" panose="02000505000000020004" pitchFamily="2" charset="0"/>
              </a:rPr>
              <a:t>It depends on the power and properties of the parsing method employed.</a:t>
            </a:r>
          </a:p>
          <a:p>
            <a:pPr marL="1258699" lvl="2" indent="-533168">
              <a:spcBef>
                <a:spcPct val="0"/>
              </a:spcBef>
            </a:pPr>
            <a:r>
              <a:rPr lang="en-US" altLang="zh-CN" dirty="0">
                <a:latin typeface="Sitka Text" panose="02000505000000020004" pitchFamily="2" charset="0"/>
              </a:rPr>
              <a:t>All the major parsing methods process the </a:t>
            </a:r>
            <a:r>
              <a:rPr lang="en-US" altLang="zh-CN" dirty="0">
                <a:solidFill>
                  <a:srgbClr val="0000FF"/>
                </a:solidFill>
                <a:latin typeface="Sitka Text" panose="02000505000000020004" pitchFamily="2" charset="0"/>
              </a:rPr>
              <a:t>input program form left to right</a:t>
            </a:r>
          </a:p>
          <a:p>
            <a:pPr marL="1258699" lvl="2" indent="-533168">
              <a:spcBef>
                <a:spcPct val="0"/>
              </a:spcBef>
            </a:pPr>
            <a:r>
              <a:rPr lang="en-US" altLang="zh-CN" dirty="0">
                <a:latin typeface="Sitka Text" panose="02000505000000020004" pitchFamily="2" charset="0"/>
              </a:rPr>
              <a:t>This is equivalent to the requirement  that  the  attributes be capable of </a:t>
            </a:r>
            <a:r>
              <a:rPr lang="en-US" altLang="zh-CN" dirty="0">
                <a:solidFill>
                  <a:srgbClr val="0000FF"/>
                </a:solidFill>
                <a:latin typeface="Sitka Text" panose="02000505000000020004" pitchFamily="2" charset="0"/>
              </a:rPr>
              <a:t>evaluation by a left-to-right traversal of the parse tree</a:t>
            </a:r>
          </a:p>
          <a:p>
            <a:pPr marL="1258699" lvl="2" indent="-533168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</a:rPr>
              <a:t>For synthesized attributes </a:t>
            </a:r>
            <a:r>
              <a:rPr lang="en-US" altLang="zh-CN" dirty="0">
                <a:latin typeface="Sitka Text" panose="02000505000000020004" pitchFamily="2" charset="0"/>
              </a:rPr>
              <a:t>this is not a restriction, since the children of a node can be processed in arbitrary order</a:t>
            </a:r>
          </a:p>
        </p:txBody>
      </p:sp>
    </p:spTree>
    <p:extLst>
      <p:ext uri="{BB962C8B-B14F-4D97-AF65-F5344CB8AC3E}">
        <p14:creationId xmlns:p14="http://schemas.microsoft.com/office/powerpoint/2010/main" val="2388492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14590" y="251921"/>
            <a:ext cx="8314821" cy="1036474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Sitka Small" panose="02000505000000020004" pitchFamily="2" charset="0"/>
              </a:rPr>
              <a:t>Attribute Computation During Parsing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idx="1"/>
          </p:nvPr>
        </p:nvSpPr>
        <p:spPr>
          <a:xfrm>
            <a:off x="426106" y="1632446"/>
            <a:ext cx="8303305" cy="4104148"/>
          </a:xfrm>
        </p:spPr>
        <p:txBody>
          <a:bodyPr>
            <a:normAutofit/>
          </a:bodyPr>
          <a:lstStyle/>
          <a:p>
            <a:pPr marL="533168" indent="-533168">
              <a:spcBef>
                <a:spcPct val="0"/>
              </a:spcBef>
            </a:pPr>
            <a:r>
              <a:rPr lang="en-US" altLang="zh-CN" sz="2811" dirty="0">
                <a:latin typeface="Sitka Text" panose="02000505000000020004" pitchFamily="2" charset="0"/>
              </a:rPr>
              <a:t>Which Attributes can be Computed During the Parse?</a:t>
            </a:r>
          </a:p>
          <a:p>
            <a:pPr marL="895934" lvl="1" indent="-533168">
              <a:spcBef>
                <a:spcPct val="0"/>
              </a:spcBef>
            </a:pPr>
            <a:r>
              <a:rPr lang="en-US" altLang="zh-CN" dirty="0">
                <a:latin typeface="Sitka Text" panose="02000505000000020004" pitchFamily="2" charset="0"/>
              </a:rPr>
              <a:t>It depends on the power and properties of the parsing method employed.(continued)</a:t>
            </a:r>
          </a:p>
          <a:p>
            <a:pPr marL="1258699" lvl="2" indent="-533168">
              <a:spcBef>
                <a:spcPct val="0"/>
              </a:spcBef>
            </a:pPr>
            <a:r>
              <a:rPr lang="en-US" altLang="zh-CN" dirty="0">
                <a:latin typeface="Sitka Text" panose="02000505000000020004" pitchFamily="2" charset="0"/>
              </a:rPr>
              <a:t>But, </a:t>
            </a:r>
            <a: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</a:rPr>
              <a:t>for inherited attributes</a:t>
            </a:r>
            <a:r>
              <a:rPr lang="en-US" altLang="zh-CN" dirty="0">
                <a:latin typeface="Sitka Text" panose="02000505000000020004" pitchFamily="2" charset="0"/>
              </a:rPr>
              <a:t>, this means that there may be no “</a:t>
            </a:r>
            <a:r>
              <a:rPr lang="en-US" altLang="zh-CN" dirty="0">
                <a:solidFill>
                  <a:srgbClr val="0000FF"/>
                </a:solidFill>
                <a:latin typeface="Sitka Text" panose="02000505000000020004" pitchFamily="2" charset="0"/>
              </a:rPr>
              <a:t>backward</a:t>
            </a:r>
            <a:r>
              <a:rPr lang="en-US" altLang="zh-CN" dirty="0">
                <a:latin typeface="Sitka Text" panose="02000505000000020004" pitchFamily="2" charset="0"/>
              </a:rPr>
              <a:t>” dependencies (dependencies pointing from right to left in the parse tree) in the dependency graph</a:t>
            </a:r>
          </a:p>
          <a:p>
            <a:pPr marL="1258699" lvl="2" indent="-533168">
              <a:spcBef>
                <a:spcPct val="0"/>
              </a:spcBef>
            </a:pPr>
            <a:r>
              <a:rPr lang="en-US" altLang="zh-CN" dirty="0">
                <a:latin typeface="Sitka Text" panose="02000505000000020004" pitchFamily="2" charset="0"/>
              </a:rPr>
              <a:t>Attribute grammars that do satisfy this property are called </a:t>
            </a:r>
            <a: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</a:rPr>
              <a:t>L-attributed (Left to right)</a:t>
            </a:r>
          </a:p>
        </p:txBody>
      </p:sp>
    </p:spTree>
    <p:extLst>
      <p:ext uri="{BB962C8B-B14F-4D97-AF65-F5344CB8AC3E}">
        <p14:creationId xmlns:p14="http://schemas.microsoft.com/office/powerpoint/2010/main" val="1595334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4589" y="251921"/>
            <a:ext cx="8303305" cy="1036474"/>
          </a:xfrm>
        </p:spPr>
        <p:txBody>
          <a:bodyPr/>
          <a:lstStyle/>
          <a:p>
            <a:r>
              <a:rPr lang="en-US" altLang="zh-CN" dirty="0">
                <a:latin typeface="Sitka Small" panose="02000505000000020004" pitchFamily="2" charset="0"/>
              </a:rPr>
              <a:t>L-attributed Grammar</a:t>
            </a:r>
            <a:endParaRPr lang="zh-CN" altLang="en-US" dirty="0">
              <a:latin typeface="Sitka Small" panose="02000505000000020004" pitchFamily="2" charset="0"/>
            </a:endParaRPr>
          </a:p>
        </p:txBody>
      </p:sp>
      <p:sp>
        <p:nvSpPr>
          <p:cNvPr id="228354" name="Rectangle 2"/>
          <p:cNvSpPr>
            <a:spLocks noGrp="1" noChangeArrowheads="1"/>
          </p:cNvSpPr>
          <p:nvPr>
            <p:ph idx="1"/>
          </p:nvPr>
        </p:nvSpPr>
        <p:spPr>
          <a:xfrm>
            <a:off x="414589" y="1453943"/>
            <a:ext cx="8303305" cy="4643977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altLang="zh-CN" sz="2448" dirty="0">
                <a:latin typeface="Sitka Text" panose="02000505000000020004" pitchFamily="2" charset="0"/>
              </a:rPr>
              <a:t>An </a:t>
            </a:r>
            <a:r>
              <a:rPr lang="en-US" altLang="zh-CN" sz="2720" dirty="0">
                <a:latin typeface="Sitka Text" panose="02000505000000020004" pitchFamily="2" charset="0"/>
              </a:rPr>
              <a:t>attribute</a:t>
            </a:r>
            <a:r>
              <a:rPr lang="en-US" altLang="zh-CN" sz="2448" dirty="0">
                <a:latin typeface="Sitka Text" panose="02000505000000020004" pitchFamily="2" charset="0"/>
              </a:rPr>
              <a:t> grammar for attributes is </a:t>
            </a:r>
            <a:r>
              <a:rPr lang="en-US" altLang="zh-CN" sz="2448" dirty="0">
                <a:solidFill>
                  <a:srgbClr val="FF0000"/>
                </a:solidFill>
                <a:latin typeface="Sitka Text" panose="02000505000000020004" pitchFamily="2" charset="0"/>
              </a:rPr>
              <a:t>L-attributed</a:t>
            </a:r>
            <a:r>
              <a:rPr lang="en-US" altLang="zh-CN" sz="2448" dirty="0">
                <a:latin typeface="Sitka Text" panose="02000505000000020004" pitchFamily="2" charset="0"/>
              </a:rPr>
              <a:t> if, 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Sitka Text" panose="02000505000000020004" pitchFamily="2" charset="0"/>
              </a:rPr>
              <a:t>each attribute is synthesized, or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Sitka Text" panose="02000505000000020004" pitchFamily="2" charset="0"/>
              </a:rPr>
              <a:t>for each inherited attribute </a:t>
            </a:r>
            <a:r>
              <a:rPr lang="en-US" altLang="zh-CN" dirty="0" err="1">
                <a:solidFill>
                  <a:srgbClr val="FF0000"/>
                </a:solidFill>
                <a:latin typeface="Sitka Text" panose="02000505000000020004" pitchFamily="2" charset="0"/>
              </a:rPr>
              <a:t>a</a:t>
            </a:r>
            <a:r>
              <a:rPr lang="en-US" altLang="zh-CN" baseline="-25000" dirty="0" err="1">
                <a:solidFill>
                  <a:srgbClr val="FF0000"/>
                </a:solidFill>
                <a:latin typeface="Sitka Text" panose="02000505000000020004" pitchFamily="2" charset="0"/>
              </a:rPr>
              <a:t>j</a:t>
            </a:r>
            <a:r>
              <a:rPr lang="en-US" altLang="zh-CN" dirty="0">
                <a:latin typeface="Sitka Text" panose="02000505000000020004" pitchFamily="2" charset="0"/>
              </a:rPr>
              <a:t> and each grammar rule</a:t>
            </a:r>
          </a:p>
          <a:p>
            <a:pPr marL="414589" lvl="1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0000FF"/>
                </a:solidFill>
                <a:latin typeface="Sitka Text" panose="02000505000000020004" pitchFamily="2" charset="0"/>
              </a:rPr>
              <a:t>                          X</a:t>
            </a:r>
            <a:r>
              <a:rPr lang="en-US" altLang="zh-CN" baseline="-25000" dirty="0">
                <a:solidFill>
                  <a:srgbClr val="0000FF"/>
                </a:solidFill>
                <a:latin typeface="Sitka Text" panose="02000505000000020004" pitchFamily="2" charset="0"/>
              </a:rPr>
              <a:t>0</a:t>
            </a:r>
            <a:r>
              <a:rPr lang="en-US" altLang="zh-CN" dirty="0">
                <a:solidFill>
                  <a:srgbClr val="0000FF"/>
                </a:solidFill>
                <a:latin typeface="Sitka Text" panose="02000505000000020004" pitchFamily="2" charset="0"/>
                <a:sym typeface="Wingdings" pitchFamily="2" charset="2"/>
              </a:rPr>
              <a:t>→</a:t>
            </a:r>
            <a:r>
              <a:rPr lang="en-US" altLang="zh-CN" dirty="0">
                <a:solidFill>
                  <a:srgbClr val="0000FF"/>
                </a:solidFill>
                <a:latin typeface="Sitka Text" panose="02000505000000020004" pitchFamily="2" charset="0"/>
              </a:rPr>
              <a:t>X</a:t>
            </a:r>
            <a:r>
              <a:rPr lang="en-US" altLang="zh-CN" baseline="-25000" dirty="0">
                <a:solidFill>
                  <a:srgbClr val="0000FF"/>
                </a:solidFill>
                <a:latin typeface="Sitka Text" panose="02000505000000020004" pitchFamily="2" charset="0"/>
              </a:rPr>
              <a:t>1</a:t>
            </a:r>
            <a:r>
              <a:rPr lang="en-US" altLang="zh-CN" dirty="0">
                <a:solidFill>
                  <a:srgbClr val="0000FF"/>
                </a:solidFill>
                <a:latin typeface="Sitka Text" panose="02000505000000020004" pitchFamily="2" charset="0"/>
              </a:rPr>
              <a:t>X</a:t>
            </a:r>
            <a:r>
              <a:rPr lang="en-US" altLang="zh-CN" baseline="-25000" dirty="0">
                <a:solidFill>
                  <a:srgbClr val="0000FF"/>
                </a:solidFill>
                <a:latin typeface="Sitka Text" panose="02000505000000020004" pitchFamily="2" charset="0"/>
              </a:rPr>
              <a:t>2</a:t>
            </a:r>
            <a:r>
              <a:rPr lang="en-US" altLang="zh-CN" dirty="0">
                <a:solidFill>
                  <a:srgbClr val="0000FF"/>
                </a:solidFill>
                <a:latin typeface="Sitka Text" panose="02000505000000020004" pitchFamily="2" charset="0"/>
              </a:rPr>
              <a:t>… X</a:t>
            </a:r>
            <a:r>
              <a:rPr lang="en-US" altLang="zh-CN" baseline="-25000" dirty="0">
                <a:solidFill>
                  <a:srgbClr val="0000FF"/>
                </a:solidFill>
                <a:latin typeface="Sitka Text" panose="02000505000000020004" pitchFamily="2" charset="0"/>
              </a:rPr>
              <a:t>i-1</a:t>
            </a:r>
            <a:r>
              <a:rPr lang="en-US" altLang="zh-CN" dirty="0">
                <a:solidFill>
                  <a:srgbClr val="0000FF"/>
                </a:solidFill>
                <a:latin typeface="Sitka Text" panose="02000505000000020004" pitchFamily="2" charset="0"/>
              </a:rPr>
              <a:t>X</a:t>
            </a:r>
            <a:r>
              <a:rPr lang="en-US" altLang="zh-CN" baseline="-25000" dirty="0">
                <a:solidFill>
                  <a:srgbClr val="0000FF"/>
                </a:solidFill>
                <a:latin typeface="Sitka Text" panose="02000505000000020004" pitchFamily="2" charset="0"/>
              </a:rPr>
              <a:t>i </a:t>
            </a:r>
            <a:r>
              <a:rPr lang="en-US" altLang="zh-CN" dirty="0">
                <a:solidFill>
                  <a:srgbClr val="0000FF"/>
                </a:solidFill>
                <a:latin typeface="Sitka Text" panose="02000505000000020004" pitchFamily="2" charset="0"/>
              </a:rPr>
              <a:t>… </a:t>
            </a:r>
            <a:r>
              <a:rPr lang="en-US" altLang="zh-CN" dirty="0" err="1">
                <a:solidFill>
                  <a:srgbClr val="0000FF"/>
                </a:solidFill>
                <a:latin typeface="Sitka Text" panose="02000505000000020004" pitchFamily="2" charset="0"/>
              </a:rPr>
              <a:t>X</a:t>
            </a:r>
            <a:r>
              <a:rPr lang="en-US" altLang="zh-CN" baseline="-25000" dirty="0" err="1">
                <a:solidFill>
                  <a:srgbClr val="0000FF"/>
                </a:solidFill>
                <a:latin typeface="Sitka Text" panose="02000505000000020004" pitchFamily="2" charset="0"/>
              </a:rPr>
              <a:t>n</a:t>
            </a:r>
            <a:r>
              <a:rPr lang="en-US" altLang="zh-CN" dirty="0">
                <a:latin typeface="Sitka Text" panose="02000505000000020004" pitchFamily="2" charset="0"/>
              </a:rPr>
              <a:t>	</a:t>
            </a:r>
          </a:p>
          <a:p>
            <a:pPr lvl="2">
              <a:lnSpc>
                <a:spcPct val="120000"/>
              </a:lnSpc>
            </a:pPr>
            <a:r>
              <a:rPr lang="en-US" altLang="zh-CN" dirty="0">
                <a:latin typeface="Sitka Text" panose="02000505000000020004" pitchFamily="2" charset="0"/>
              </a:rPr>
              <a:t>the associated equations for </a:t>
            </a:r>
            <a:r>
              <a:rPr lang="en-US" altLang="zh-CN" dirty="0" err="1">
                <a:solidFill>
                  <a:srgbClr val="FF0000"/>
                </a:solidFill>
                <a:latin typeface="Sitka Text" panose="02000505000000020004" pitchFamily="2" charset="0"/>
              </a:rPr>
              <a:t>a</a:t>
            </a:r>
            <a:r>
              <a:rPr lang="en-US" altLang="zh-CN" baseline="-25000" dirty="0" err="1">
                <a:solidFill>
                  <a:srgbClr val="FF0000"/>
                </a:solidFill>
                <a:latin typeface="Sitka Text" panose="02000505000000020004" pitchFamily="2" charset="0"/>
              </a:rPr>
              <a:t>j</a:t>
            </a:r>
            <a:r>
              <a:rPr lang="en-US" altLang="zh-CN" dirty="0">
                <a:latin typeface="Sitka Text" panose="02000505000000020004" pitchFamily="2" charset="0"/>
              </a:rPr>
              <a:t> are all of the form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11" dirty="0">
                <a:latin typeface="Sitka Text" panose="02000505000000020004" pitchFamily="2" charset="0"/>
              </a:rPr>
              <a:t>    	      </a:t>
            </a:r>
            <a:r>
              <a:rPr lang="en-US" altLang="zh-CN" sz="1995" dirty="0" err="1">
                <a:solidFill>
                  <a:srgbClr val="0000FF"/>
                </a:solidFill>
                <a:latin typeface="Sitka Text" panose="02000505000000020004" pitchFamily="2" charset="0"/>
              </a:rPr>
              <a:t>X</a:t>
            </a:r>
            <a:r>
              <a:rPr lang="en-US" altLang="zh-CN" sz="1995" baseline="-25000" dirty="0" err="1">
                <a:solidFill>
                  <a:srgbClr val="0000FF"/>
                </a:solidFill>
                <a:latin typeface="Sitka Text" panose="02000505000000020004" pitchFamily="2" charset="0"/>
              </a:rPr>
              <a:t>i</a:t>
            </a:r>
            <a:r>
              <a:rPr lang="en-US" altLang="zh-CN" sz="1995" dirty="0" err="1">
                <a:latin typeface="Sitka Text" panose="02000505000000020004" pitchFamily="2" charset="0"/>
              </a:rPr>
              <a:t>.</a:t>
            </a:r>
            <a:r>
              <a:rPr lang="en-US" altLang="zh-CN" sz="1995" dirty="0" err="1">
                <a:solidFill>
                  <a:srgbClr val="FF0000"/>
                </a:solidFill>
                <a:latin typeface="Sitka Text" panose="02000505000000020004" pitchFamily="2" charset="0"/>
              </a:rPr>
              <a:t>a</a:t>
            </a:r>
            <a:r>
              <a:rPr lang="en-US" altLang="zh-CN" sz="1995" baseline="-25000" dirty="0" err="1">
                <a:solidFill>
                  <a:srgbClr val="FF0000"/>
                </a:solidFill>
                <a:latin typeface="Sitka Text" panose="02000505000000020004" pitchFamily="2" charset="0"/>
              </a:rPr>
              <a:t>j</a:t>
            </a:r>
            <a:r>
              <a:rPr lang="en-US" altLang="zh-CN" sz="1995" dirty="0">
                <a:latin typeface="Sitka Text" panose="02000505000000020004" pitchFamily="2" charset="0"/>
              </a:rPr>
              <a:t>=</a:t>
            </a:r>
            <a:r>
              <a:rPr lang="en-US" altLang="zh-CN" sz="1995" dirty="0" err="1">
                <a:latin typeface="Sitka Text" panose="02000505000000020004" pitchFamily="2" charset="0"/>
              </a:rPr>
              <a:t>f</a:t>
            </a:r>
            <a:r>
              <a:rPr lang="en-US" altLang="zh-CN" sz="1995" baseline="-25000" dirty="0" err="1">
                <a:latin typeface="Sitka Text" panose="02000505000000020004" pitchFamily="2" charset="0"/>
              </a:rPr>
              <a:t>ij</a:t>
            </a:r>
            <a:r>
              <a:rPr lang="en-US" altLang="zh-CN" sz="1995" dirty="0">
                <a:latin typeface="Sitka Text" panose="02000505000000020004" pitchFamily="2" charset="0"/>
              </a:rPr>
              <a:t>(</a:t>
            </a:r>
            <a:r>
              <a:rPr lang="en-US" altLang="zh-CN" sz="1995" dirty="0">
                <a:solidFill>
                  <a:srgbClr val="0000FF"/>
                </a:solidFill>
                <a:latin typeface="Sitka Text" panose="02000505000000020004" pitchFamily="2" charset="0"/>
              </a:rPr>
              <a:t>X</a:t>
            </a:r>
            <a:r>
              <a:rPr lang="en-US" altLang="zh-CN" sz="1995" baseline="-25000" dirty="0">
                <a:solidFill>
                  <a:srgbClr val="0000FF"/>
                </a:solidFill>
                <a:latin typeface="Sitka Text" panose="02000505000000020004" pitchFamily="2" charset="0"/>
              </a:rPr>
              <a:t>0</a:t>
            </a:r>
            <a:r>
              <a:rPr lang="en-US" altLang="zh-CN" sz="1995" dirty="0">
                <a:latin typeface="Sitka Text" panose="02000505000000020004" pitchFamily="2" charset="0"/>
              </a:rPr>
              <a:t>.</a:t>
            </a:r>
            <a:r>
              <a:rPr lang="en-US" altLang="zh-CN" sz="1995" dirty="0">
                <a:solidFill>
                  <a:srgbClr val="FF0000"/>
                </a:solidFill>
                <a:latin typeface="Sitka Text" panose="02000505000000020004" pitchFamily="2" charset="0"/>
              </a:rPr>
              <a:t>a</a:t>
            </a:r>
            <a:r>
              <a:rPr lang="en-US" altLang="zh-CN" sz="1995" baseline="-25000" dirty="0">
                <a:solidFill>
                  <a:srgbClr val="FF0000"/>
                </a:solidFill>
                <a:latin typeface="Sitka Text" panose="02000505000000020004" pitchFamily="2" charset="0"/>
              </a:rPr>
              <a:t>1</a:t>
            </a:r>
            <a:r>
              <a:rPr lang="en-US" altLang="zh-CN" sz="1995" dirty="0">
                <a:latin typeface="Sitka Text" panose="02000505000000020004" pitchFamily="2" charset="0"/>
              </a:rPr>
              <a:t>,…,</a:t>
            </a:r>
            <a:r>
              <a:rPr lang="en-US" altLang="zh-CN" sz="1995" dirty="0">
                <a:solidFill>
                  <a:srgbClr val="0000FF"/>
                </a:solidFill>
                <a:latin typeface="Sitka Text" panose="02000505000000020004" pitchFamily="2" charset="0"/>
              </a:rPr>
              <a:t>X</a:t>
            </a:r>
            <a:r>
              <a:rPr lang="en-US" altLang="zh-CN" sz="1995" baseline="-25000" dirty="0">
                <a:solidFill>
                  <a:srgbClr val="0000FF"/>
                </a:solidFill>
                <a:latin typeface="Sitka Text" panose="02000505000000020004" pitchFamily="2" charset="0"/>
              </a:rPr>
              <a:t>0</a:t>
            </a:r>
            <a:r>
              <a:rPr lang="en-US" altLang="zh-CN" sz="1995" dirty="0">
                <a:latin typeface="Sitka Text" panose="02000505000000020004" pitchFamily="2" charset="0"/>
              </a:rPr>
              <a:t>.</a:t>
            </a:r>
            <a:r>
              <a:rPr lang="en-US" altLang="zh-CN" sz="1995" dirty="0">
                <a:solidFill>
                  <a:srgbClr val="FF0000"/>
                </a:solidFill>
                <a:latin typeface="Sitka Text" panose="02000505000000020004" pitchFamily="2" charset="0"/>
              </a:rPr>
              <a:t>a</a:t>
            </a:r>
            <a:r>
              <a:rPr lang="en-US" altLang="zh-CN" sz="1995" baseline="-25000" dirty="0">
                <a:solidFill>
                  <a:srgbClr val="FF0000"/>
                </a:solidFill>
                <a:latin typeface="Sitka Text" panose="02000505000000020004" pitchFamily="2" charset="0"/>
              </a:rPr>
              <a:t>k</a:t>
            </a:r>
            <a:r>
              <a:rPr lang="en-US" altLang="zh-CN" sz="1995" dirty="0">
                <a:latin typeface="Sitka Text" panose="02000505000000020004" pitchFamily="2" charset="0"/>
              </a:rPr>
              <a:t>,</a:t>
            </a:r>
            <a:r>
              <a:rPr lang="en-US" altLang="zh-CN" sz="1995" dirty="0">
                <a:solidFill>
                  <a:srgbClr val="0000FF"/>
                </a:solidFill>
                <a:latin typeface="Sitka Text" panose="02000505000000020004" pitchFamily="2" charset="0"/>
              </a:rPr>
              <a:t>X</a:t>
            </a:r>
            <a:r>
              <a:rPr lang="en-US" altLang="zh-CN" sz="1995" baseline="-25000" dirty="0">
                <a:solidFill>
                  <a:srgbClr val="0000FF"/>
                </a:solidFill>
                <a:latin typeface="Sitka Text" panose="02000505000000020004" pitchFamily="2" charset="0"/>
              </a:rPr>
              <a:t>1</a:t>
            </a:r>
            <a:r>
              <a:rPr lang="en-US" altLang="zh-CN" sz="1995" dirty="0">
                <a:latin typeface="Sitka Text" panose="02000505000000020004" pitchFamily="2" charset="0"/>
              </a:rPr>
              <a:t>.</a:t>
            </a:r>
            <a:r>
              <a:rPr lang="en-US" altLang="zh-CN" sz="1995" dirty="0">
                <a:solidFill>
                  <a:srgbClr val="FF0000"/>
                </a:solidFill>
                <a:latin typeface="Sitka Text" panose="02000505000000020004" pitchFamily="2" charset="0"/>
              </a:rPr>
              <a:t>a</a:t>
            </a:r>
            <a:r>
              <a:rPr lang="en-US" altLang="zh-CN" sz="1995" baseline="-25000" dirty="0">
                <a:solidFill>
                  <a:srgbClr val="FF0000"/>
                </a:solidFill>
                <a:latin typeface="Sitka Text" panose="02000505000000020004" pitchFamily="2" charset="0"/>
              </a:rPr>
              <a:t>1</a:t>
            </a:r>
            <a:r>
              <a:rPr lang="en-US" altLang="zh-CN" sz="1995" dirty="0">
                <a:latin typeface="Sitka Text" panose="02000505000000020004" pitchFamily="2" charset="0"/>
              </a:rPr>
              <a:t>,…</a:t>
            </a:r>
            <a:r>
              <a:rPr lang="en-US" altLang="zh-CN" sz="1995" dirty="0">
                <a:solidFill>
                  <a:srgbClr val="0000FF"/>
                </a:solidFill>
                <a:latin typeface="Sitka Text" panose="02000505000000020004" pitchFamily="2" charset="0"/>
              </a:rPr>
              <a:t>X</a:t>
            </a:r>
            <a:r>
              <a:rPr lang="en-US" altLang="zh-CN" sz="1995" baseline="-25000" dirty="0">
                <a:solidFill>
                  <a:srgbClr val="0000FF"/>
                </a:solidFill>
                <a:latin typeface="Sitka Text" panose="02000505000000020004" pitchFamily="2" charset="0"/>
              </a:rPr>
              <a:t>1</a:t>
            </a:r>
            <a:r>
              <a:rPr lang="en-US" altLang="zh-CN" sz="1995" dirty="0">
                <a:latin typeface="Sitka Text" panose="02000505000000020004" pitchFamily="2" charset="0"/>
              </a:rPr>
              <a:t>.</a:t>
            </a:r>
            <a:r>
              <a:rPr lang="en-US" altLang="zh-CN" sz="1995" dirty="0">
                <a:solidFill>
                  <a:srgbClr val="FF0000"/>
                </a:solidFill>
                <a:latin typeface="Sitka Text" panose="02000505000000020004" pitchFamily="2" charset="0"/>
              </a:rPr>
              <a:t>a</a:t>
            </a:r>
            <a:r>
              <a:rPr lang="en-US" altLang="zh-CN" sz="1995" baseline="-25000" dirty="0">
                <a:solidFill>
                  <a:srgbClr val="FF0000"/>
                </a:solidFill>
                <a:latin typeface="Sitka Text" panose="02000505000000020004" pitchFamily="2" charset="0"/>
              </a:rPr>
              <a:t>k</a:t>
            </a:r>
            <a:r>
              <a:rPr lang="en-US" altLang="zh-CN" sz="1995" dirty="0">
                <a:latin typeface="Sitka Text" panose="02000505000000020004" pitchFamily="2" charset="0"/>
              </a:rPr>
              <a:t>,…</a:t>
            </a:r>
            <a:r>
              <a:rPr lang="en-US" altLang="zh-CN" sz="1995" dirty="0">
                <a:solidFill>
                  <a:srgbClr val="0000FF"/>
                </a:solidFill>
                <a:latin typeface="Sitka Text" panose="02000505000000020004" pitchFamily="2" charset="0"/>
              </a:rPr>
              <a:t>X</a:t>
            </a:r>
            <a:r>
              <a:rPr lang="en-US" altLang="zh-CN" sz="1995" baseline="-25000" dirty="0">
                <a:solidFill>
                  <a:srgbClr val="0000FF"/>
                </a:solidFill>
                <a:latin typeface="Sitka Text" panose="02000505000000020004" pitchFamily="2" charset="0"/>
              </a:rPr>
              <a:t>i-1</a:t>
            </a:r>
            <a:r>
              <a:rPr lang="en-US" altLang="zh-CN" sz="1995" dirty="0">
                <a:latin typeface="Sitka Text" panose="02000505000000020004" pitchFamily="2" charset="0"/>
              </a:rPr>
              <a:t>.</a:t>
            </a:r>
            <a:r>
              <a:rPr lang="en-US" altLang="zh-CN" sz="1995" dirty="0">
                <a:solidFill>
                  <a:srgbClr val="FF0000"/>
                </a:solidFill>
                <a:latin typeface="Sitka Text" panose="02000505000000020004" pitchFamily="2" charset="0"/>
              </a:rPr>
              <a:t>a</a:t>
            </a:r>
            <a:r>
              <a:rPr lang="en-US" altLang="zh-CN" sz="1995" baseline="-25000" dirty="0">
                <a:solidFill>
                  <a:srgbClr val="FF0000"/>
                </a:solidFill>
                <a:latin typeface="Sitka Text" panose="02000505000000020004" pitchFamily="2" charset="0"/>
              </a:rPr>
              <a:t>1</a:t>
            </a:r>
            <a:r>
              <a:rPr lang="en-US" altLang="zh-CN" sz="1995" dirty="0">
                <a:latin typeface="Sitka Text" panose="02000505000000020004" pitchFamily="2" charset="0"/>
              </a:rPr>
              <a:t>,…</a:t>
            </a:r>
            <a:r>
              <a:rPr lang="en-US" altLang="zh-CN" sz="1995" dirty="0">
                <a:solidFill>
                  <a:srgbClr val="0000FF"/>
                </a:solidFill>
                <a:latin typeface="Sitka Text" panose="02000505000000020004" pitchFamily="2" charset="0"/>
              </a:rPr>
              <a:t>X</a:t>
            </a:r>
            <a:r>
              <a:rPr lang="en-US" altLang="zh-CN" sz="1995" baseline="-25000" dirty="0">
                <a:solidFill>
                  <a:srgbClr val="0000FF"/>
                </a:solidFill>
                <a:latin typeface="Sitka Text" panose="02000505000000020004" pitchFamily="2" charset="0"/>
              </a:rPr>
              <a:t>i-1</a:t>
            </a:r>
            <a:r>
              <a:rPr lang="en-US" altLang="zh-CN" sz="1995" dirty="0">
                <a:latin typeface="Sitka Text" panose="02000505000000020004" pitchFamily="2" charset="0"/>
              </a:rPr>
              <a:t>.</a:t>
            </a:r>
            <a:r>
              <a:rPr lang="en-US" altLang="zh-CN" sz="1995" dirty="0">
                <a:solidFill>
                  <a:srgbClr val="FF0000"/>
                </a:solidFill>
                <a:latin typeface="Sitka Text" panose="02000505000000020004" pitchFamily="2" charset="0"/>
              </a:rPr>
              <a:t>a</a:t>
            </a:r>
            <a:r>
              <a:rPr lang="en-US" altLang="zh-CN" sz="1995" baseline="-25000" dirty="0">
                <a:solidFill>
                  <a:srgbClr val="FF0000"/>
                </a:solidFill>
                <a:latin typeface="Sitka Text" panose="02000505000000020004" pitchFamily="2" charset="0"/>
              </a:rPr>
              <a:t>k</a:t>
            </a:r>
            <a:r>
              <a:rPr lang="en-US" altLang="zh-CN" sz="1995" dirty="0">
                <a:latin typeface="Sitka Text" panose="02000505000000020004" pitchFamily="2" charset="0"/>
              </a:rPr>
              <a:t>)</a:t>
            </a:r>
          </a:p>
          <a:p>
            <a:pPr lvl="2">
              <a:lnSpc>
                <a:spcPct val="120000"/>
              </a:lnSpc>
            </a:pPr>
            <a:r>
              <a:rPr lang="en-US" altLang="zh-CN" sz="2086" dirty="0">
                <a:latin typeface="Sitka Text" panose="02000505000000020004" pitchFamily="2" charset="0"/>
              </a:rPr>
              <a:t>here</a:t>
            </a:r>
            <a:r>
              <a:rPr lang="en-US" altLang="zh-CN" sz="2086">
                <a:latin typeface="Sitka Text" panose="02000505000000020004" pitchFamily="2" charset="0"/>
              </a:rPr>
              <a:t>,  the </a:t>
            </a:r>
            <a:r>
              <a:rPr lang="en-US" altLang="zh-CN" sz="2086" dirty="0">
                <a:latin typeface="Sitka Text" panose="02000505000000020004" pitchFamily="2" charset="0"/>
              </a:rPr>
              <a:t>value of </a:t>
            </a:r>
            <a:r>
              <a:rPr lang="en-US" altLang="zh-CN" sz="2086" dirty="0" err="1">
                <a:solidFill>
                  <a:srgbClr val="FF0000"/>
                </a:solidFill>
                <a:latin typeface="Sitka Text" panose="02000505000000020004" pitchFamily="2" charset="0"/>
              </a:rPr>
              <a:t>a</a:t>
            </a:r>
            <a:r>
              <a:rPr lang="en-US" altLang="zh-CN" sz="2086" baseline="-25000" dirty="0" err="1">
                <a:solidFill>
                  <a:srgbClr val="FF0000"/>
                </a:solidFill>
                <a:latin typeface="Sitka Text" panose="02000505000000020004" pitchFamily="2" charset="0"/>
              </a:rPr>
              <a:t>j</a:t>
            </a:r>
            <a:r>
              <a:rPr lang="en-US" altLang="zh-CN" sz="2086" dirty="0">
                <a:latin typeface="Sitka Text" panose="02000505000000020004" pitchFamily="2" charset="0"/>
              </a:rPr>
              <a:t> at </a:t>
            </a:r>
            <a:r>
              <a:rPr lang="en-US" altLang="zh-CN" sz="2086" dirty="0">
                <a:solidFill>
                  <a:srgbClr val="0000FF"/>
                </a:solidFill>
                <a:latin typeface="Sitka Text" panose="02000505000000020004" pitchFamily="2" charset="0"/>
              </a:rPr>
              <a:t>X</a:t>
            </a:r>
            <a:r>
              <a:rPr lang="en-US" altLang="zh-CN" sz="2086" baseline="-25000" dirty="0">
                <a:solidFill>
                  <a:srgbClr val="0000FF"/>
                </a:solidFill>
                <a:latin typeface="Sitka Text" panose="02000505000000020004" pitchFamily="2" charset="0"/>
              </a:rPr>
              <a:t>i</a:t>
            </a:r>
            <a:r>
              <a:rPr lang="en-US" altLang="zh-CN" sz="2086" dirty="0">
                <a:latin typeface="Sitka Text" panose="02000505000000020004" pitchFamily="2" charset="0"/>
              </a:rPr>
              <a:t> can only depend on attributes of the symbols </a:t>
            </a:r>
            <a:r>
              <a:rPr lang="en-US" altLang="zh-CN" sz="2086" dirty="0">
                <a:solidFill>
                  <a:srgbClr val="0000FF"/>
                </a:solidFill>
                <a:latin typeface="Sitka Text" panose="02000505000000020004" pitchFamily="2" charset="0"/>
              </a:rPr>
              <a:t>X</a:t>
            </a:r>
            <a:r>
              <a:rPr lang="en-US" altLang="zh-CN" sz="2086" baseline="-25000" dirty="0">
                <a:solidFill>
                  <a:srgbClr val="0000FF"/>
                </a:solidFill>
                <a:latin typeface="Sitka Text" panose="02000505000000020004" pitchFamily="2" charset="0"/>
              </a:rPr>
              <a:t>0</a:t>
            </a:r>
            <a:r>
              <a:rPr lang="en-US" altLang="zh-CN" sz="2086" dirty="0">
                <a:solidFill>
                  <a:srgbClr val="0000FF"/>
                </a:solidFill>
                <a:latin typeface="Sitka Text" panose="02000505000000020004" pitchFamily="2" charset="0"/>
              </a:rPr>
              <a:t>,…,X</a:t>
            </a:r>
            <a:r>
              <a:rPr lang="en-US" altLang="zh-CN" sz="2086" baseline="-25000" dirty="0">
                <a:solidFill>
                  <a:srgbClr val="0000FF"/>
                </a:solidFill>
                <a:latin typeface="Sitka Text" panose="02000505000000020004" pitchFamily="2" charset="0"/>
              </a:rPr>
              <a:t>i-1</a:t>
            </a:r>
            <a:r>
              <a:rPr lang="en-US" altLang="zh-CN" sz="2086" dirty="0">
                <a:solidFill>
                  <a:srgbClr val="0000FF"/>
                </a:solidFill>
                <a:latin typeface="Sitka Text" panose="02000505000000020004" pitchFamily="2" charset="0"/>
              </a:rPr>
              <a:t> </a:t>
            </a:r>
            <a:r>
              <a:rPr lang="en-US" altLang="zh-CN" sz="2086" dirty="0">
                <a:latin typeface="Sitka Text" panose="02000505000000020004" pitchFamily="2" charset="0"/>
              </a:rPr>
              <a:t>that occur to the left of </a:t>
            </a:r>
            <a:r>
              <a:rPr lang="en-US" altLang="zh-CN" sz="2086" dirty="0">
                <a:solidFill>
                  <a:srgbClr val="0000FF"/>
                </a:solidFill>
                <a:latin typeface="Sitka Text" panose="02000505000000020004" pitchFamily="2" charset="0"/>
              </a:rPr>
              <a:t>X</a:t>
            </a:r>
            <a:r>
              <a:rPr lang="en-US" altLang="zh-CN" sz="2086" baseline="-25000" dirty="0">
                <a:solidFill>
                  <a:srgbClr val="0000FF"/>
                </a:solidFill>
                <a:latin typeface="Sitka Text" panose="02000505000000020004" pitchFamily="2" charset="0"/>
              </a:rPr>
              <a:t>i</a:t>
            </a:r>
          </a:p>
          <a:p>
            <a:pPr lvl="2">
              <a:lnSpc>
                <a:spcPct val="120000"/>
              </a:lnSpc>
            </a:pPr>
            <a:r>
              <a:rPr lang="en-US" altLang="zh-CN" sz="2086" dirty="0">
                <a:latin typeface="Sitka Text" panose="02000505000000020004" pitchFamily="2" charset="0"/>
              </a:rPr>
              <a:t>there are no cycles in a dependency graph formed by the attributes of </a:t>
            </a:r>
            <a:r>
              <a:rPr lang="en-US" altLang="zh-CN" sz="2086" dirty="0">
                <a:solidFill>
                  <a:srgbClr val="0000FF"/>
                </a:solidFill>
                <a:latin typeface="Sitka Text" panose="02000505000000020004" pitchFamily="2" charset="0"/>
              </a:rPr>
              <a:t>X</a:t>
            </a:r>
            <a:r>
              <a:rPr lang="en-US" altLang="zh-CN" sz="2086" baseline="-25000" dirty="0">
                <a:solidFill>
                  <a:srgbClr val="0000FF"/>
                </a:solidFill>
                <a:latin typeface="Sitka Text" panose="02000505000000020004" pitchFamily="2" charset="0"/>
              </a:rPr>
              <a:t>i</a:t>
            </a:r>
          </a:p>
          <a:p>
            <a:pPr lvl="2">
              <a:lnSpc>
                <a:spcPct val="120000"/>
              </a:lnSpc>
            </a:pPr>
            <a:endParaRPr lang="en-US" altLang="zh-CN" sz="2811" dirty="0"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928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Sitka Small" panose="02000505000000020004" pitchFamily="2" charset="0"/>
                <a:cs typeface="Times New Roman" pitchFamily="18" charset="0"/>
              </a:rPr>
              <a:t>Semantic Analysis </a:t>
            </a:r>
          </a:p>
          <a:p>
            <a:pPr lvl="1"/>
            <a:r>
              <a:rPr lang="en-US" altLang="zh-CN" dirty="0"/>
              <a:t>Attributes and Attribute Grammars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Dependency Graphs and Algorithms for Attribute Computation</a:t>
            </a:r>
          </a:p>
          <a:p>
            <a:pPr lvl="1"/>
            <a:r>
              <a:rPr lang="en-US" altLang="zh-CN" dirty="0"/>
              <a:t>Symbol Table and Scope Checking</a:t>
            </a:r>
          </a:p>
          <a:p>
            <a:pPr lvl="1"/>
            <a:r>
              <a:rPr lang="en-US" altLang="zh-CN" dirty="0"/>
              <a:t>Type Checking for Semantic Analysis of a Program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861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4589" y="251921"/>
            <a:ext cx="8303305" cy="1036474"/>
          </a:xfrm>
        </p:spPr>
        <p:txBody>
          <a:bodyPr/>
          <a:lstStyle/>
          <a:p>
            <a:r>
              <a:rPr lang="en-US" altLang="zh-CN" dirty="0">
                <a:latin typeface="Sitka Small" panose="02000505000000020004" pitchFamily="2" charset="0"/>
              </a:rPr>
              <a:t>L-attributed Grammar</a:t>
            </a:r>
            <a:endParaRPr lang="zh-CN" altLang="en-US" dirty="0">
              <a:latin typeface="Sitka Small" panose="02000505000000020004" pitchFamily="2" charset="0"/>
            </a:endParaRPr>
          </a:p>
        </p:txBody>
      </p:sp>
      <p:sp>
        <p:nvSpPr>
          <p:cNvPr id="228354" name="Rectangle 2"/>
          <p:cNvSpPr>
            <a:spLocks noGrp="1" noChangeArrowheads="1"/>
          </p:cNvSpPr>
          <p:nvPr>
            <p:ph idx="1"/>
          </p:nvPr>
        </p:nvSpPr>
        <p:spPr>
          <a:xfrm>
            <a:off x="414589" y="1453943"/>
            <a:ext cx="8303305" cy="464397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811" dirty="0">
                <a:latin typeface="Sitka Text" panose="02000505000000020004" pitchFamily="2" charset="0"/>
              </a:rPr>
              <a:t>In L-attributed grammar, the attributes associated with a production body, dependency-graph edges can go from left to right, but not from right to left.</a:t>
            </a:r>
          </a:p>
          <a:p>
            <a:endParaRPr lang="en-US" altLang="zh-CN" sz="2811" dirty="0">
              <a:latin typeface="Sitka Text" panose="02000505000000020004" pitchFamily="2" charset="0"/>
            </a:endParaRPr>
          </a:p>
          <a:p>
            <a:r>
              <a:rPr lang="en-US" altLang="zh-CN" sz="2811" dirty="0">
                <a:latin typeface="Sitka Text" panose="02000505000000020004" pitchFamily="2" charset="0"/>
              </a:rPr>
              <a:t>As a special case, an </a:t>
            </a:r>
            <a:r>
              <a:rPr lang="en-US" altLang="zh-CN" sz="2811" dirty="0">
                <a:solidFill>
                  <a:srgbClr val="0000FF"/>
                </a:solidFill>
                <a:latin typeface="Sitka Text" panose="02000505000000020004" pitchFamily="2" charset="0"/>
              </a:rPr>
              <a:t>S-attributed</a:t>
            </a:r>
            <a:r>
              <a:rPr lang="en-US" altLang="zh-CN" sz="2811" dirty="0">
                <a:latin typeface="Sitka Text" panose="02000505000000020004" pitchFamily="2" charset="0"/>
              </a:rPr>
              <a:t> grammar is L-attributed</a:t>
            </a:r>
          </a:p>
        </p:txBody>
      </p:sp>
    </p:spTree>
    <p:extLst>
      <p:ext uri="{BB962C8B-B14F-4D97-AF65-F5344CB8AC3E}">
        <p14:creationId xmlns:p14="http://schemas.microsoft.com/office/powerpoint/2010/main" val="2993662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II.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Algorithms for Attribute Computation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 Dependency Graphs and Evaluation Order</a:t>
            </a:r>
          </a:p>
          <a:p>
            <a:r>
              <a:rPr lang="en-US" altLang="zh-CN" dirty="0"/>
              <a:t>2. Synthesized and Inherited Attributes</a:t>
            </a:r>
          </a:p>
          <a:p>
            <a:pPr lvl="1"/>
            <a:r>
              <a:rPr lang="en-US" altLang="zh-CN" dirty="0"/>
              <a:t>a Synthesized attributes</a:t>
            </a:r>
          </a:p>
          <a:p>
            <a:pPr lvl="1"/>
            <a:r>
              <a:rPr lang="en-US" altLang="zh-CN" dirty="0"/>
              <a:t>b </a:t>
            </a:r>
            <a:r>
              <a:rPr lang="en-US" altLang="zh-CN"/>
              <a:t>Inherited attributes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1A04-46A1-44D0-970A-1DC77A638492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74638"/>
            <a:ext cx="8507288" cy="1143000"/>
          </a:xfrm>
        </p:spPr>
        <p:txBody>
          <a:bodyPr/>
          <a:lstStyle/>
          <a:p>
            <a:r>
              <a:rPr lang="zh-CN" altLang="en-US" sz="3200" dirty="0">
                <a:solidFill>
                  <a:srgbClr val="0000FF"/>
                </a:solidFill>
              </a:rPr>
              <a:t>1 </a:t>
            </a:r>
            <a:r>
              <a:rPr lang="en-US" altLang="zh-CN" sz="3200" dirty="0">
                <a:solidFill>
                  <a:srgbClr val="0000FF"/>
                </a:solidFill>
              </a:rPr>
              <a:t>Dependency Graphs and Evaluation Order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Dependency Graph </a:t>
            </a:r>
            <a:r>
              <a:rPr lang="en-US" altLang="zh-CN" dirty="0">
                <a:solidFill>
                  <a:srgbClr val="0000FF"/>
                </a:solidFill>
              </a:rPr>
              <a:t>of a grammar rule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Given an attribute grammar, each grammar rule has an associated dependency graph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Each attribute 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i</a:t>
            </a:r>
            <a:r>
              <a:rPr lang="en-US" altLang="zh-CN" dirty="0" err="1"/>
              <a:t>.a</a:t>
            </a:r>
            <a:r>
              <a:rPr lang="en-US" altLang="zh-CN" baseline="-25000" dirty="0" err="1"/>
              <a:t>j</a:t>
            </a:r>
            <a:r>
              <a:rPr lang="en-US" altLang="zh-CN" dirty="0"/>
              <a:t> of each symbol corresponds to </a:t>
            </a:r>
            <a:r>
              <a:rPr lang="en-US" altLang="zh-CN" dirty="0">
                <a:solidFill>
                  <a:srgbClr val="0000FF"/>
                </a:solidFill>
              </a:rPr>
              <a:t>a node 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For each attribute equation </a:t>
            </a:r>
            <a:r>
              <a:rPr lang="en-US" altLang="zh-CN" dirty="0" err="1">
                <a:solidFill>
                  <a:srgbClr val="0000FF"/>
                </a:solidFill>
              </a:rPr>
              <a:t>X</a:t>
            </a:r>
            <a:r>
              <a:rPr lang="en-US" altLang="zh-CN" baseline="-25000" dirty="0" err="1">
                <a:solidFill>
                  <a:srgbClr val="0000FF"/>
                </a:solidFill>
              </a:rPr>
              <a:t>i</a:t>
            </a:r>
            <a:r>
              <a:rPr lang="en-US" altLang="zh-CN" dirty="0" err="1">
                <a:solidFill>
                  <a:srgbClr val="0000FF"/>
                </a:solidFill>
              </a:rPr>
              <a:t>.a</a:t>
            </a:r>
            <a:r>
              <a:rPr lang="en-US" altLang="zh-CN" baseline="-25000" dirty="0" err="1">
                <a:solidFill>
                  <a:srgbClr val="0000FF"/>
                </a:solidFill>
              </a:rPr>
              <a:t>j</a:t>
            </a:r>
            <a:r>
              <a:rPr lang="en-US" altLang="zh-CN" dirty="0"/>
              <a:t>=</a:t>
            </a:r>
            <a:r>
              <a:rPr lang="en-US" altLang="zh-CN" dirty="0" err="1"/>
              <a:t>f</a:t>
            </a:r>
            <a:r>
              <a:rPr lang="en-US" altLang="zh-CN" baseline="-25000" dirty="0" err="1"/>
              <a:t>ij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/>
              </a:rPr>
              <a:t>…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en-US" altLang="zh-CN" dirty="0" err="1">
                <a:solidFill>
                  <a:srgbClr val="FF0000"/>
                </a:solidFill>
              </a:rPr>
              <a:t>X</a:t>
            </a:r>
            <a:r>
              <a:rPr lang="en-US" altLang="zh-CN" baseline="-25000" dirty="0" err="1">
                <a:solidFill>
                  <a:srgbClr val="FF0000"/>
                </a:solidFill>
              </a:rPr>
              <a:t>m</a:t>
            </a:r>
            <a:r>
              <a:rPr lang="en-US" altLang="zh-CN" dirty="0" err="1">
                <a:solidFill>
                  <a:srgbClr val="FF0000"/>
                </a:solidFill>
              </a:rPr>
              <a:t>.a</a:t>
            </a:r>
            <a:r>
              <a:rPr lang="en-US" altLang="zh-CN" baseline="-25000" dirty="0" err="1">
                <a:solidFill>
                  <a:srgbClr val="FF0000"/>
                </a:solidFill>
              </a:rPr>
              <a:t>k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/>
              </a:rPr>
              <a:t>…</a:t>
            </a:r>
            <a:r>
              <a:rPr lang="en-US" altLang="zh-CN" dirty="0">
                <a:solidFill>
                  <a:srgbClr val="FF0000"/>
                </a:solidFill>
              </a:rPr>
              <a:t>) </a:t>
            </a:r>
            <a:r>
              <a:rPr lang="en-US" altLang="zh-CN" dirty="0"/>
              <a:t>, there is an </a:t>
            </a:r>
            <a:r>
              <a:rPr lang="en-US" altLang="zh-CN" dirty="0">
                <a:solidFill>
                  <a:srgbClr val="0000FF"/>
                </a:solidFill>
              </a:rPr>
              <a:t>edge</a:t>
            </a:r>
            <a:r>
              <a:rPr lang="en-US" altLang="zh-CN" dirty="0"/>
              <a:t> from each node 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m</a:t>
            </a:r>
            <a:r>
              <a:rPr lang="en-US" altLang="zh-CN" dirty="0" err="1"/>
              <a:t>.a</a:t>
            </a:r>
            <a:r>
              <a:rPr lang="en-US" altLang="zh-CN" baseline="-25000" dirty="0" err="1"/>
              <a:t>k</a:t>
            </a:r>
            <a:r>
              <a:rPr lang="en-US" altLang="zh-CN" dirty="0"/>
              <a:t> in the right-hand side to the node 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i</a:t>
            </a:r>
            <a:r>
              <a:rPr lang="en-US" altLang="zh-CN" dirty="0" err="1"/>
              <a:t>.a</a:t>
            </a:r>
            <a:r>
              <a:rPr lang="en-US" altLang="zh-CN" baseline="-25000" dirty="0" err="1"/>
              <a:t>j</a:t>
            </a:r>
            <a:r>
              <a:rPr lang="en-US" altLang="zh-CN" baseline="-25000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expressing the dependency of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i</a:t>
            </a:r>
            <a:r>
              <a:rPr lang="en-US" altLang="zh-CN" dirty="0" err="1"/>
              <a:t>.a</a:t>
            </a:r>
            <a:r>
              <a:rPr lang="en-US" altLang="zh-CN" baseline="-25000" dirty="0" err="1"/>
              <a:t>j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on </a:t>
            </a:r>
            <a:r>
              <a:rPr lang="en-US" altLang="zh-CN" dirty="0" err="1">
                <a:solidFill>
                  <a:srgbClr val="FF0000"/>
                </a:solidFill>
              </a:rPr>
              <a:t>X</a:t>
            </a:r>
            <a:r>
              <a:rPr lang="en-US" altLang="zh-CN" baseline="-25000" dirty="0" err="1">
                <a:solidFill>
                  <a:srgbClr val="FF0000"/>
                </a:solidFill>
              </a:rPr>
              <a:t>m</a:t>
            </a:r>
            <a:r>
              <a:rPr lang="en-US" altLang="zh-CN" dirty="0" err="1">
                <a:solidFill>
                  <a:srgbClr val="FF0000"/>
                </a:solidFill>
              </a:rPr>
              <a:t>.a</a:t>
            </a:r>
            <a:r>
              <a:rPr lang="en-US" altLang="zh-CN" baseline="-25000" dirty="0" err="1">
                <a:solidFill>
                  <a:srgbClr val="FF0000"/>
                </a:solidFill>
              </a:rPr>
              <a:t>k</a:t>
            </a:r>
            <a:r>
              <a:rPr lang="en-US" altLang="zh-CN" dirty="0"/>
              <a:t>)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1A04-46A1-44D0-970A-1DC77A638492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15" name="Rectangle 27"/>
          <p:cNvSpPr>
            <a:spLocks noChangeArrowheads="1"/>
          </p:cNvSpPr>
          <p:nvPr/>
        </p:nvSpPr>
        <p:spPr bwMode="auto">
          <a:xfrm>
            <a:off x="285720" y="1214422"/>
            <a:ext cx="8659843" cy="8464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b="1" dirty="0"/>
              <a:t>Attribute grammar for variable declarations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b="1" dirty="0"/>
              <a:t>The dependency graph for grammar rule:</a:t>
            </a:r>
          </a:p>
        </p:txBody>
      </p:sp>
      <p:grpSp>
        <p:nvGrpSpPr>
          <p:cNvPr id="2" name="Group 36"/>
          <p:cNvGrpSpPr/>
          <p:nvPr/>
        </p:nvGrpSpPr>
        <p:grpSpPr bwMode="auto">
          <a:xfrm>
            <a:off x="1752600" y="2420888"/>
            <a:ext cx="5562600" cy="1404938"/>
            <a:chOff x="1104" y="1872"/>
            <a:chExt cx="3504" cy="885"/>
          </a:xfrm>
        </p:grpSpPr>
        <p:sp>
          <p:nvSpPr>
            <p:cNvPr id="63517" name="Text Box 29"/>
            <p:cNvSpPr txBox="1">
              <a:spLocks noChangeArrowheads="1"/>
            </p:cNvSpPr>
            <p:nvPr/>
          </p:nvSpPr>
          <p:spPr bwMode="auto">
            <a:xfrm>
              <a:off x="2064" y="1872"/>
              <a:ext cx="1680" cy="252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 dirty="0">
                  <a:solidFill>
                    <a:srgbClr val="FF3300"/>
                  </a:solidFill>
                </a:rPr>
                <a:t>varlist1.dtype</a:t>
              </a:r>
            </a:p>
          </p:txBody>
        </p:sp>
        <p:sp>
          <p:nvSpPr>
            <p:cNvPr id="63518" name="Text Box 30"/>
            <p:cNvSpPr txBox="1">
              <a:spLocks noChangeArrowheads="1"/>
            </p:cNvSpPr>
            <p:nvPr/>
          </p:nvSpPr>
          <p:spPr bwMode="auto">
            <a:xfrm>
              <a:off x="1104" y="2496"/>
              <a:ext cx="1440" cy="252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</a:rPr>
                <a:t>id.dtype</a:t>
              </a:r>
            </a:p>
          </p:txBody>
        </p:sp>
        <p:sp>
          <p:nvSpPr>
            <p:cNvPr id="63519" name="Text Box 31"/>
            <p:cNvSpPr txBox="1">
              <a:spLocks noChangeArrowheads="1"/>
            </p:cNvSpPr>
            <p:nvPr/>
          </p:nvSpPr>
          <p:spPr bwMode="auto">
            <a:xfrm>
              <a:off x="3168" y="2505"/>
              <a:ext cx="1440" cy="252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 dirty="0">
                  <a:solidFill>
                    <a:srgbClr val="FF3300"/>
                  </a:solidFill>
                </a:rPr>
                <a:t>varlist2.dtype</a:t>
              </a:r>
            </a:p>
          </p:txBody>
        </p:sp>
        <p:sp>
          <p:nvSpPr>
            <p:cNvPr id="63522" name="Line 34"/>
            <p:cNvSpPr>
              <a:spLocks noChangeShapeType="1"/>
            </p:cNvSpPr>
            <p:nvPr/>
          </p:nvSpPr>
          <p:spPr bwMode="auto">
            <a:xfrm flipH="1">
              <a:off x="1872" y="2160"/>
              <a:ext cx="912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000" b="1"/>
            </a:p>
          </p:txBody>
        </p:sp>
        <p:sp>
          <p:nvSpPr>
            <p:cNvPr id="63523" name="Line 35"/>
            <p:cNvSpPr>
              <a:spLocks noChangeShapeType="1"/>
            </p:cNvSpPr>
            <p:nvPr/>
          </p:nvSpPr>
          <p:spPr bwMode="auto">
            <a:xfrm>
              <a:off x="2784" y="2160"/>
              <a:ext cx="1056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000" b="1"/>
            </a:p>
          </p:txBody>
        </p:sp>
      </p:grp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1A04-46A1-44D0-970A-1DC77A638492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23528" y="3789040"/>
            <a:ext cx="7696200" cy="369332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000" b="1" dirty="0" err="1">
                <a:solidFill>
                  <a:srgbClr val="0000FF"/>
                </a:solidFill>
              </a:rPr>
              <a:t>varlist</a:t>
            </a:r>
            <a:r>
              <a:rPr lang="en-US" altLang="zh-CN" sz="2000" b="1" dirty="0">
                <a:solidFill>
                  <a:srgbClr val="0000FF"/>
                </a:solidFill>
              </a:rPr>
              <a:t>-&gt;id		{</a:t>
            </a:r>
            <a:r>
              <a:rPr lang="en-US" altLang="zh-CN" sz="2000" b="1" dirty="0" err="1">
                <a:solidFill>
                  <a:srgbClr val="0000FF"/>
                </a:solidFill>
              </a:rPr>
              <a:t>id.dtype</a:t>
            </a:r>
            <a:r>
              <a:rPr lang="en-US" altLang="zh-CN" sz="2000" b="1" dirty="0">
                <a:solidFill>
                  <a:srgbClr val="0000FF"/>
                </a:solidFill>
              </a:rPr>
              <a:t>=</a:t>
            </a:r>
            <a:r>
              <a:rPr lang="en-US" altLang="zh-CN" sz="2000" b="1" dirty="0" err="1">
                <a:solidFill>
                  <a:srgbClr val="0000FF"/>
                </a:solidFill>
              </a:rPr>
              <a:t>varlist.dtype</a:t>
            </a:r>
            <a:r>
              <a:rPr lang="en-US" altLang="zh-CN" sz="2000" b="1" dirty="0">
                <a:solidFill>
                  <a:srgbClr val="0000FF"/>
                </a:solidFill>
              </a:rPr>
              <a:t>}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grpSp>
        <p:nvGrpSpPr>
          <p:cNvPr id="13" name="Group 3"/>
          <p:cNvGrpSpPr/>
          <p:nvPr/>
        </p:nvGrpSpPr>
        <p:grpSpPr bwMode="auto">
          <a:xfrm>
            <a:off x="3429000" y="4101753"/>
            <a:ext cx="2286000" cy="1554163"/>
            <a:chOff x="2160" y="3074"/>
            <a:chExt cx="1440" cy="979"/>
          </a:xfrm>
        </p:grpSpPr>
        <p:sp>
          <p:nvSpPr>
            <p:cNvPr id="14" name="Text Box 4"/>
            <p:cNvSpPr txBox="1">
              <a:spLocks noChangeArrowheads="1"/>
            </p:cNvSpPr>
            <p:nvPr/>
          </p:nvSpPr>
          <p:spPr bwMode="auto">
            <a:xfrm>
              <a:off x="2160" y="3074"/>
              <a:ext cx="1440" cy="252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 dirty="0" err="1">
                  <a:solidFill>
                    <a:srgbClr val="FF3300"/>
                  </a:solidFill>
                </a:rPr>
                <a:t>varlist.dtype</a:t>
              </a:r>
              <a:endParaRPr lang="en-US" altLang="zh-CN" sz="2000" b="1" dirty="0">
                <a:solidFill>
                  <a:srgbClr val="FF3300"/>
                </a:solidFill>
              </a:endParaRPr>
            </a:p>
          </p:txBody>
        </p:sp>
        <p:sp>
          <p:nvSpPr>
            <p:cNvPr id="15" name="Text Box 5"/>
            <p:cNvSpPr txBox="1">
              <a:spLocks noChangeArrowheads="1"/>
            </p:cNvSpPr>
            <p:nvPr/>
          </p:nvSpPr>
          <p:spPr bwMode="auto">
            <a:xfrm>
              <a:off x="2448" y="3801"/>
              <a:ext cx="1008" cy="252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</a:rPr>
                <a:t>id.dtype</a:t>
              </a:r>
            </a:p>
          </p:txBody>
        </p:sp>
        <p:sp>
          <p:nvSpPr>
            <p:cNvPr id="16" name="Line 6"/>
            <p:cNvSpPr>
              <a:spLocks noChangeShapeType="1"/>
            </p:cNvSpPr>
            <p:nvPr/>
          </p:nvSpPr>
          <p:spPr bwMode="auto">
            <a:xfrm>
              <a:off x="2928" y="3408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000" b="1"/>
            </a:p>
          </p:txBody>
        </p:sp>
      </p:grp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395808" y="5685929"/>
            <a:ext cx="7848600" cy="369332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000" b="1" dirty="0" err="1">
                <a:solidFill>
                  <a:srgbClr val="0000FF"/>
                </a:solidFill>
              </a:rPr>
              <a:t>decl</a:t>
            </a:r>
            <a:r>
              <a:rPr lang="en-US" altLang="zh-CN" sz="2000" b="1" dirty="0">
                <a:solidFill>
                  <a:srgbClr val="0000FF"/>
                </a:solidFill>
              </a:rPr>
              <a:t>-&gt;type </a:t>
            </a:r>
            <a:r>
              <a:rPr lang="en-US" altLang="zh-CN" sz="2000" b="1" dirty="0" err="1">
                <a:solidFill>
                  <a:srgbClr val="0000FF"/>
                </a:solidFill>
              </a:rPr>
              <a:t>varlist</a:t>
            </a:r>
            <a:r>
              <a:rPr lang="en-US" altLang="zh-CN" sz="2000" b="1" dirty="0">
                <a:solidFill>
                  <a:srgbClr val="0000FF"/>
                </a:solidFill>
              </a:rPr>
              <a:t> 	{</a:t>
            </a:r>
            <a:r>
              <a:rPr lang="en-US" altLang="zh-CN" sz="2000" b="1" dirty="0" err="1">
                <a:solidFill>
                  <a:srgbClr val="0000FF"/>
                </a:solidFill>
              </a:rPr>
              <a:t>varlist.dtype</a:t>
            </a:r>
            <a:r>
              <a:rPr lang="en-US" altLang="zh-CN" sz="2000" b="1" dirty="0">
                <a:solidFill>
                  <a:srgbClr val="0000FF"/>
                </a:solidFill>
              </a:rPr>
              <a:t>=</a:t>
            </a:r>
            <a:r>
              <a:rPr lang="en-US" altLang="zh-CN" sz="2000" b="1" dirty="0" err="1">
                <a:solidFill>
                  <a:srgbClr val="0000FF"/>
                </a:solidFill>
              </a:rPr>
              <a:t>type.dtype</a:t>
            </a:r>
            <a:r>
              <a:rPr lang="en-US" altLang="zh-CN" sz="2000" b="1" dirty="0">
                <a:solidFill>
                  <a:srgbClr val="0000FF"/>
                </a:solidFill>
              </a:rPr>
              <a:t>}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358008" y="6269310"/>
            <a:ext cx="4728592" cy="407021"/>
            <a:chOff x="2358008" y="6269310"/>
            <a:chExt cx="4728592" cy="407021"/>
          </a:xfrm>
        </p:grpSpPr>
        <p:sp>
          <p:nvSpPr>
            <p:cNvPr id="19" name="Text Box 9"/>
            <p:cNvSpPr txBox="1">
              <a:spLocks noChangeArrowheads="1"/>
            </p:cNvSpPr>
            <p:nvPr/>
          </p:nvSpPr>
          <p:spPr bwMode="auto">
            <a:xfrm>
              <a:off x="2358008" y="6269310"/>
              <a:ext cx="2286000" cy="400050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 dirty="0" err="1">
                  <a:solidFill>
                    <a:srgbClr val="FF3300"/>
                  </a:solidFill>
                </a:rPr>
                <a:t>type.dtype</a:t>
              </a:r>
              <a:endParaRPr lang="en-US" altLang="zh-CN" sz="2000" b="1" dirty="0">
                <a:solidFill>
                  <a:srgbClr val="FF3300"/>
                </a:solidFill>
              </a:endParaRPr>
            </a:p>
          </p:txBody>
        </p:sp>
        <p:sp>
          <p:nvSpPr>
            <p:cNvPr id="20" name="Text Box 10"/>
            <p:cNvSpPr txBox="1">
              <a:spLocks noChangeArrowheads="1"/>
            </p:cNvSpPr>
            <p:nvPr/>
          </p:nvSpPr>
          <p:spPr bwMode="auto">
            <a:xfrm>
              <a:off x="4800600" y="6276281"/>
              <a:ext cx="2286000" cy="400050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 dirty="0" err="1">
                  <a:solidFill>
                    <a:srgbClr val="FF3300"/>
                  </a:solidFill>
                </a:rPr>
                <a:t>varlist.dtype</a:t>
              </a:r>
              <a:endParaRPr lang="en-US" altLang="zh-CN" sz="2000" b="1" dirty="0">
                <a:solidFill>
                  <a:srgbClr val="FF3300"/>
                </a:solidFill>
              </a:endParaRPr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>
              <a:off x="3721224" y="6525344"/>
              <a:ext cx="1066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000" b="1"/>
            </a:p>
          </p:txBody>
        </p:sp>
      </p:grp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348680" y="2051556"/>
            <a:ext cx="8675240" cy="369332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000FF"/>
                </a:solidFill>
              </a:rPr>
              <a:t>varlist1-&gt;id,varlist2	{</a:t>
            </a:r>
            <a:r>
              <a:rPr lang="en-US" altLang="zh-CN" sz="2000" b="1" dirty="0" err="1">
                <a:solidFill>
                  <a:srgbClr val="0000FF"/>
                </a:solidFill>
              </a:rPr>
              <a:t>id.dtype</a:t>
            </a:r>
            <a:r>
              <a:rPr lang="en-US" altLang="zh-CN" sz="2000" b="1" dirty="0">
                <a:solidFill>
                  <a:srgbClr val="0000FF"/>
                </a:solidFill>
              </a:rPr>
              <a:t>=varlist1.dtype varlist2.dtype=varlist1.dtype}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06" name="Text Box 22"/>
          <p:cNvSpPr txBox="1">
            <a:spLocks noChangeArrowheads="1"/>
          </p:cNvSpPr>
          <p:nvPr/>
        </p:nvSpPr>
        <p:spPr bwMode="auto">
          <a:xfrm>
            <a:off x="990600" y="2524834"/>
            <a:ext cx="7848600" cy="400110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sz="2000" b="1" dirty="0"/>
              <a:t>The dependency graph for string “</a:t>
            </a:r>
            <a:r>
              <a:rPr lang="en-US" altLang="zh-CN" sz="2000" b="1" dirty="0">
                <a:solidFill>
                  <a:srgbClr val="0000FF"/>
                </a:solidFill>
              </a:rPr>
              <a:t>float </a:t>
            </a:r>
            <a:r>
              <a:rPr lang="en-US" altLang="zh-CN" sz="2000" b="1" dirty="0" err="1">
                <a:solidFill>
                  <a:srgbClr val="0000FF"/>
                </a:solidFill>
              </a:rPr>
              <a:t>x,y</a:t>
            </a:r>
            <a:r>
              <a:rPr lang="en-US" altLang="zh-CN" sz="2000" b="1" dirty="0"/>
              <a:t>”</a:t>
            </a:r>
          </a:p>
        </p:txBody>
      </p:sp>
      <p:grpSp>
        <p:nvGrpSpPr>
          <p:cNvPr id="2" name="Group 57"/>
          <p:cNvGrpSpPr/>
          <p:nvPr/>
        </p:nvGrpSpPr>
        <p:grpSpPr bwMode="auto">
          <a:xfrm>
            <a:off x="1676400" y="2907953"/>
            <a:ext cx="6400800" cy="3419475"/>
            <a:chOff x="1056" y="96"/>
            <a:chExt cx="4032" cy="2154"/>
          </a:xfrm>
        </p:grpSpPr>
        <p:sp>
          <p:nvSpPr>
            <p:cNvPr id="67642" name="Text Box 58"/>
            <p:cNvSpPr txBox="1">
              <a:spLocks noChangeArrowheads="1"/>
            </p:cNvSpPr>
            <p:nvPr/>
          </p:nvSpPr>
          <p:spPr bwMode="auto">
            <a:xfrm>
              <a:off x="1824" y="1296"/>
              <a:ext cx="1152" cy="330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altLang="zh-CN" sz="2800" b="1" dirty="0">
                  <a:solidFill>
                    <a:srgbClr val="0000FF"/>
                  </a:solidFill>
                </a:rPr>
                <a:t>id(x)</a:t>
              </a:r>
            </a:p>
          </p:txBody>
        </p:sp>
        <p:sp>
          <p:nvSpPr>
            <p:cNvPr id="67643" name="Text Box 59"/>
            <p:cNvSpPr txBox="1">
              <a:spLocks noChangeArrowheads="1"/>
            </p:cNvSpPr>
            <p:nvPr/>
          </p:nvSpPr>
          <p:spPr bwMode="auto">
            <a:xfrm>
              <a:off x="3744" y="1296"/>
              <a:ext cx="1344" cy="330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altLang="zh-CN" sz="2800" b="1" dirty="0" err="1">
                  <a:solidFill>
                    <a:srgbClr val="0000FF"/>
                  </a:solidFill>
                </a:rPr>
                <a:t>varlist</a:t>
              </a:r>
              <a:endParaRPr lang="en-US" altLang="zh-CN" sz="2800" b="1" dirty="0">
                <a:solidFill>
                  <a:srgbClr val="0000FF"/>
                </a:solidFill>
              </a:endParaRPr>
            </a:p>
          </p:txBody>
        </p:sp>
        <p:sp>
          <p:nvSpPr>
            <p:cNvPr id="67644" name="Line 60"/>
            <p:cNvSpPr>
              <a:spLocks noChangeShapeType="1"/>
            </p:cNvSpPr>
            <p:nvPr/>
          </p:nvSpPr>
          <p:spPr bwMode="auto">
            <a:xfrm flipH="1">
              <a:off x="2592" y="960"/>
              <a:ext cx="91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</a:ln>
            <a:effectLst/>
          </p:spPr>
          <p:txBody>
            <a:bodyPr wrap="none"/>
            <a:lstStyle/>
            <a:p>
              <a:endParaRPr lang="zh-CN" altLang="en-US" sz="2000" b="1"/>
            </a:p>
          </p:txBody>
        </p:sp>
        <p:sp>
          <p:nvSpPr>
            <p:cNvPr id="67645" name="Line 61"/>
            <p:cNvSpPr>
              <a:spLocks noChangeShapeType="1"/>
            </p:cNvSpPr>
            <p:nvPr/>
          </p:nvSpPr>
          <p:spPr bwMode="auto">
            <a:xfrm>
              <a:off x="3504" y="960"/>
              <a:ext cx="1152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</a:ln>
            <a:effectLst/>
          </p:spPr>
          <p:txBody>
            <a:bodyPr wrap="none"/>
            <a:lstStyle/>
            <a:p>
              <a:endParaRPr lang="zh-CN" altLang="en-US" sz="2000" b="1"/>
            </a:p>
          </p:txBody>
        </p:sp>
        <p:sp>
          <p:nvSpPr>
            <p:cNvPr id="67646" name="Text Box 62"/>
            <p:cNvSpPr txBox="1">
              <a:spLocks noChangeArrowheads="1"/>
            </p:cNvSpPr>
            <p:nvPr/>
          </p:nvSpPr>
          <p:spPr bwMode="auto">
            <a:xfrm>
              <a:off x="3456" y="1296"/>
              <a:ext cx="240" cy="330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800" b="1" dirty="0">
                  <a:solidFill>
                    <a:srgbClr val="0000FF"/>
                  </a:solidFill>
                </a:rPr>
                <a:t>,</a:t>
              </a:r>
            </a:p>
          </p:txBody>
        </p:sp>
        <p:sp>
          <p:nvSpPr>
            <p:cNvPr id="67647" name="Line 63"/>
            <p:cNvSpPr>
              <a:spLocks noChangeShapeType="1"/>
            </p:cNvSpPr>
            <p:nvPr/>
          </p:nvSpPr>
          <p:spPr bwMode="auto">
            <a:xfrm>
              <a:off x="3504" y="960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</a:ln>
            <a:effectLst/>
          </p:spPr>
          <p:txBody>
            <a:bodyPr wrap="none"/>
            <a:lstStyle/>
            <a:p>
              <a:endParaRPr lang="zh-CN" altLang="en-US" sz="2000" b="1"/>
            </a:p>
          </p:txBody>
        </p:sp>
        <p:sp>
          <p:nvSpPr>
            <p:cNvPr id="67648" name="Text Box 64"/>
            <p:cNvSpPr txBox="1">
              <a:spLocks noChangeArrowheads="1"/>
            </p:cNvSpPr>
            <p:nvPr/>
          </p:nvSpPr>
          <p:spPr bwMode="auto">
            <a:xfrm>
              <a:off x="2112" y="96"/>
              <a:ext cx="528" cy="330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800" b="1" dirty="0" err="1">
                  <a:solidFill>
                    <a:srgbClr val="0000FF"/>
                  </a:solidFill>
                </a:rPr>
                <a:t>decl</a:t>
              </a:r>
              <a:endParaRPr lang="en-US" altLang="zh-CN" sz="2800" b="1" dirty="0">
                <a:solidFill>
                  <a:srgbClr val="0000FF"/>
                </a:solidFill>
              </a:endParaRPr>
            </a:p>
          </p:txBody>
        </p:sp>
        <p:sp>
          <p:nvSpPr>
            <p:cNvPr id="67649" name="Text Box 65"/>
            <p:cNvSpPr txBox="1">
              <a:spLocks noChangeArrowheads="1"/>
            </p:cNvSpPr>
            <p:nvPr/>
          </p:nvSpPr>
          <p:spPr bwMode="auto">
            <a:xfrm>
              <a:off x="1056" y="672"/>
              <a:ext cx="1152" cy="330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800" b="1" dirty="0">
                  <a:solidFill>
                    <a:srgbClr val="0000FF"/>
                  </a:solidFill>
                </a:rPr>
                <a:t>type</a:t>
              </a:r>
            </a:p>
          </p:txBody>
        </p:sp>
        <p:sp>
          <p:nvSpPr>
            <p:cNvPr id="67650" name="Text Box 66"/>
            <p:cNvSpPr txBox="1">
              <a:spLocks noChangeArrowheads="1"/>
            </p:cNvSpPr>
            <p:nvPr/>
          </p:nvSpPr>
          <p:spPr bwMode="auto">
            <a:xfrm>
              <a:off x="2544" y="672"/>
              <a:ext cx="1344" cy="330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altLang="zh-CN" sz="2800" b="1" dirty="0" err="1">
                  <a:solidFill>
                    <a:srgbClr val="0000FF"/>
                  </a:solidFill>
                </a:rPr>
                <a:t>varlist</a:t>
              </a:r>
              <a:endParaRPr lang="en-US" altLang="zh-CN" sz="2800" b="1" dirty="0">
                <a:solidFill>
                  <a:srgbClr val="0000FF"/>
                </a:solidFill>
              </a:endParaRPr>
            </a:p>
          </p:txBody>
        </p:sp>
        <p:sp>
          <p:nvSpPr>
            <p:cNvPr id="67651" name="Line 67"/>
            <p:cNvSpPr>
              <a:spLocks noChangeShapeType="1"/>
            </p:cNvSpPr>
            <p:nvPr/>
          </p:nvSpPr>
          <p:spPr bwMode="auto">
            <a:xfrm flipH="1">
              <a:off x="1344" y="336"/>
              <a:ext cx="1008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</a:ln>
            <a:effectLst/>
          </p:spPr>
          <p:txBody>
            <a:bodyPr wrap="none"/>
            <a:lstStyle/>
            <a:p>
              <a:endParaRPr lang="zh-CN" altLang="en-US" sz="2000" b="1"/>
            </a:p>
          </p:txBody>
        </p:sp>
        <p:sp>
          <p:nvSpPr>
            <p:cNvPr id="67652" name="Line 68"/>
            <p:cNvSpPr>
              <a:spLocks noChangeShapeType="1"/>
            </p:cNvSpPr>
            <p:nvPr/>
          </p:nvSpPr>
          <p:spPr bwMode="auto">
            <a:xfrm>
              <a:off x="2352" y="336"/>
              <a:ext cx="1152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</a:ln>
            <a:effectLst/>
          </p:spPr>
          <p:txBody>
            <a:bodyPr wrap="none"/>
            <a:lstStyle/>
            <a:p>
              <a:endParaRPr lang="zh-CN" altLang="en-US" sz="2000" b="1"/>
            </a:p>
          </p:txBody>
        </p:sp>
        <p:sp>
          <p:nvSpPr>
            <p:cNvPr id="67653" name="Text Box 69"/>
            <p:cNvSpPr txBox="1">
              <a:spLocks noChangeArrowheads="1"/>
            </p:cNvSpPr>
            <p:nvPr/>
          </p:nvSpPr>
          <p:spPr bwMode="auto">
            <a:xfrm>
              <a:off x="1056" y="1296"/>
              <a:ext cx="576" cy="330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800" b="1" dirty="0">
                  <a:solidFill>
                    <a:srgbClr val="0000FF"/>
                  </a:solidFill>
                </a:rPr>
                <a:t>float</a:t>
              </a:r>
            </a:p>
          </p:txBody>
        </p:sp>
        <p:sp>
          <p:nvSpPr>
            <p:cNvPr id="67654" name="Line 70"/>
            <p:cNvSpPr>
              <a:spLocks noChangeShapeType="1"/>
            </p:cNvSpPr>
            <p:nvPr/>
          </p:nvSpPr>
          <p:spPr bwMode="auto">
            <a:xfrm>
              <a:off x="1296" y="1008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</a:ln>
            <a:effectLst/>
          </p:spPr>
          <p:txBody>
            <a:bodyPr wrap="none"/>
            <a:lstStyle/>
            <a:p>
              <a:endParaRPr lang="zh-CN" altLang="en-US" sz="2000" b="1"/>
            </a:p>
          </p:txBody>
        </p:sp>
        <p:sp>
          <p:nvSpPr>
            <p:cNvPr id="67655" name="Text Box 71"/>
            <p:cNvSpPr txBox="1">
              <a:spLocks noChangeArrowheads="1"/>
            </p:cNvSpPr>
            <p:nvPr/>
          </p:nvSpPr>
          <p:spPr bwMode="auto">
            <a:xfrm>
              <a:off x="3744" y="1920"/>
              <a:ext cx="1344" cy="330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altLang="zh-CN" sz="2800" b="1" dirty="0">
                  <a:solidFill>
                    <a:srgbClr val="0000FF"/>
                  </a:solidFill>
                </a:rPr>
                <a:t>id(y)</a:t>
              </a:r>
            </a:p>
          </p:txBody>
        </p:sp>
        <p:sp>
          <p:nvSpPr>
            <p:cNvPr id="67656" name="Line 72"/>
            <p:cNvSpPr>
              <a:spLocks noChangeShapeType="1"/>
            </p:cNvSpPr>
            <p:nvPr/>
          </p:nvSpPr>
          <p:spPr bwMode="auto">
            <a:xfrm>
              <a:off x="4656" y="1536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</a:ln>
            <a:effectLst/>
          </p:spPr>
          <p:txBody>
            <a:bodyPr wrap="none"/>
            <a:lstStyle/>
            <a:p>
              <a:endParaRPr lang="zh-CN" altLang="en-US" sz="2000" b="1"/>
            </a:p>
          </p:txBody>
        </p:sp>
      </p:grpSp>
      <p:grpSp>
        <p:nvGrpSpPr>
          <p:cNvPr id="3" name="Group 73"/>
          <p:cNvGrpSpPr/>
          <p:nvPr/>
        </p:nvGrpSpPr>
        <p:grpSpPr bwMode="auto">
          <a:xfrm>
            <a:off x="1676400" y="3845198"/>
            <a:ext cx="6400800" cy="2505075"/>
            <a:chOff x="1056" y="2736"/>
            <a:chExt cx="4032" cy="1578"/>
          </a:xfrm>
        </p:grpSpPr>
        <p:sp>
          <p:nvSpPr>
            <p:cNvPr id="67658" name="Text Box 74"/>
            <p:cNvSpPr txBox="1">
              <a:spLocks noChangeArrowheads="1"/>
            </p:cNvSpPr>
            <p:nvPr/>
          </p:nvSpPr>
          <p:spPr bwMode="auto">
            <a:xfrm>
              <a:off x="1824" y="3360"/>
              <a:ext cx="1152" cy="330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800" b="1" dirty="0" err="1">
                  <a:solidFill>
                    <a:srgbClr val="FF0000"/>
                  </a:solidFill>
                </a:rPr>
                <a:t>dtype</a:t>
              </a:r>
              <a:endParaRPr lang="en-US" altLang="zh-CN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67659" name="Text Box 75"/>
            <p:cNvSpPr txBox="1">
              <a:spLocks noChangeArrowheads="1"/>
            </p:cNvSpPr>
            <p:nvPr/>
          </p:nvSpPr>
          <p:spPr bwMode="auto">
            <a:xfrm>
              <a:off x="3744" y="3360"/>
              <a:ext cx="1344" cy="330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800" b="1" dirty="0" err="1">
                  <a:solidFill>
                    <a:srgbClr val="FF0000"/>
                  </a:solidFill>
                </a:rPr>
                <a:t>dtype</a:t>
              </a:r>
              <a:endParaRPr lang="en-US" altLang="zh-CN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67660" name="Line 76"/>
            <p:cNvSpPr>
              <a:spLocks noChangeShapeType="1"/>
            </p:cNvSpPr>
            <p:nvPr/>
          </p:nvSpPr>
          <p:spPr bwMode="auto">
            <a:xfrm flipH="1">
              <a:off x="2112" y="3024"/>
              <a:ext cx="72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000" b="1"/>
            </a:p>
          </p:txBody>
        </p:sp>
        <p:sp>
          <p:nvSpPr>
            <p:cNvPr id="67661" name="Line 77"/>
            <p:cNvSpPr>
              <a:spLocks noChangeShapeType="1"/>
            </p:cNvSpPr>
            <p:nvPr/>
          </p:nvSpPr>
          <p:spPr bwMode="auto">
            <a:xfrm>
              <a:off x="2832" y="3024"/>
              <a:ext cx="1152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000" b="1"/>
            </a:p>
          </p:txBody>
        </p:sp>
        <p:sp>
          <p:nvSpPr>
            <p:cNvPr id="67662" name="Text Box 78"/>
            <p:cNvSpPr txBox="1">
              <a:spLocks noChangeArrowheads="1"/>
            </p:cNvSpPr>
            <p:nvPr/>
          </p:nvSpPr>
          <p:spPr bwMode="auto">
            <a:xfrm>
              <a:off x="1056" y="2736"/>
              <a:ext cx="1152" cy="330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altLang="zh-CN" sz="2800" b="1" dirty="0" err="1">
                  <a:solidFill>
                    <a:srgbClr val="FF0000"/>
                  </a:solidFill>
                </a:rPr>
                <a:t>dtype</a:t>
              </a:r>
              <a:endParaRPr lang="en-US" altLang="zh-CN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67663" name="Text Box 79"/>
            <p:cNvSpPr txBox="1">
              <a:spLocks noChangeArrowheads="1"/>
            </p:cNvSpPr>
            <p:nvPr/>
          </p:nvSpPr>
          <p:spPr bwMode="auto">
            <a:xfrm>
              <a:off x="2544" y="2736"/>
              <a:ext cx="1344" cy="330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800" b="1" dirty="0" err="1">
                  <a:solidFill>
                    <a:srgbClr val="FF0000"/>
                  </a:solidFill>
                </a:rPr>
                <a:t>dtype</a:t>
              </a:r>
              <a:endParaRPr lang="en-US" altLang="zh-CN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67664" name="Line 80"/>
            <p:cNvSpPr>
              <a:spLocks noChangeShapeType="1"/>
            </p:cNvSpPr>
            <p:nvPr/>
          </p:nvSpPr>
          <p:spPr bwMode="auto">
            <a:xfrm>
              <a:off x="2178" y="2928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000" b="1"/>
            </a:p>
          </p:txBody>
        </p:sp>
        <p:sp>
          <p:nvSpPr>
            <p:cNvPr id="67665" name="Text Box 81"/>
            <p:cNvSpPr txBox="1">
              <a:spLocks noChangeArrowheads="1"/>
            </p:cNvSpPr>
            <p:nvPr/>
          </p:nvSpPr>
          <p:spPr bwMode="auto">
            <a:xfrm>
              <a:off x="3744" y="3984"/>
              <a:ext cx="1344" cy="330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800" b="1" dirty="0" err="1">
                  <a:solidFill>
                    <a:srgbClr val="FF0000"/>
                  </a:solidFill>
                </a:rPr>
                <a:t>dtype</a:t>
              </a:r>
              <a:endParaRPr lang="en-US" altLang="zh-CN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67666" name="Line 82"/>
            <p:cNvSpPr>
              <a:spLocks noChangeShapeType="1"/>
            </p:cNvSpPr>
            <p:nvPr/>
          </p:nvSpPr>
          <p:spPr bwMode="auto">
            <a:xfrm>
              <a:off x="4032" y="3648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000" b="1"/>
            </a:p>
          </p:txBody>
        </p:sp>
      </p:grp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1A04-46A1-44D0-970A-1DC77A638492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7504" y="1070968"/>
            <a:ext cx="8856984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The dependency graph </a:t>
            </a:r>
            <a:r>
              <a:rPr lang="en-US" altLang="zh-CN" sz="2400" dirty="0">
                <a:solidFill>
                  <a:srgbClr val="0000FF"/>
                </a:solidFill>
                <a:latin typeface="Comic Sans MS" panose="030F0702030302020204" pitchFamily="66" charset="0"/>
              </a:rPr>
              <a:t>of a legal string </a:t>
            </a:r>
            <a:r>
              <a:rPr lang="en-US" altLang="zh-CN" sz="2400" dirty="0">
                <a:solidFill>
                  <a:prstClr val="black"/>
                </a:solidFill>
                <a:latin typeface="Comic Sans MS" panose="030F0702030302020204" pitchFamily="66" charset="0"/>
              </a:rPr>
              <a:t>generated by the context-free grammar is the union of the dependency graphs of the grammar rule choices representing each node of the parse tree of the string </a:t>
            </a:r>
          </a:p>
        </p:txBody>
      </p:sp>
      <p:sp>
        <p:nvSpPr>
          <p:cNvPr id="33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2800" kern="1200" dirty="0" smtClean="0">
                <a:solidFill>
                  <a:srgbClr val="3333FF"/>
                </a:solidFill>
                <a:latin typeface="Comic Sans MS" panose="030F0702030302020204" pitchFamily="66" charset="0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FF0000"/>
                </a:solidFill>
              </a:rPr>
              <a:t>Dependency graph </a:t>
            </a:r>
            <a:r>
              <a:rPr lang="en-US" altLang="zh-CN" sz="3200" dirty="0">
                <a:solidFill>
                  <a:srgbClr val="0000FF"/>
                </a:solidFill>
              </a:rPr>
              <a:t>of a legal string</a:t>
            </a: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5303452"/>
            <a:ext cx="3558480" cy="1366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0000FF"/>
                </a:solidFill>
              </a:rPr>
              <a:t>2 </a:t>
            </a:r>
            <a:r>
              <a:rPr lang="en-US" altLang="zh-CN" sz="3200" dirty="0">
                <a:solidFill>
                  <a:srgbClr val="0000FF"/>
                </a:solidFill>
              </a:rPr>
              <a:t>Synthesized and Inherited Attributes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Attribute evaluation depends on an explicit or implicit traversal of the parse tree</a:t>
            </a:r>
          </a:p>
          <a:p>
            <a:r>
              <a:rPr lang="en-US" altLang="zh-CN" sz="2800" dirty="0"/>
              <a:t>Different kinds of traversals vary in power in terms of the kinds of attribute dependencies that can be handled</a:t>
            </a:r>
          </a:p>
          <a:p>
            <a:r>
              <a:rPr lang="en-US" altLang="zh-CN" sz="2800" dirty="0"/>
              <a:t>We must classify attributes by the kinds of dependencies they exhibit</a:t>
            </a:r>
          </a:p>
          <a:p>
            <a:pPr lvl="1">
              <a:buClr>
                <a:schemeClr val="tx1"/>
              </a:buClr>
            </a:pPr>
            <a:r>
              <a:rPr lang="en-US" altLang="zh-CN" dirty="0">
                <a:solidFill>
                  <a:srgbClr val="FF0000"/>
                </a:solidFill>
              </a:rPr>
              <a:t>Synthesized attribute</a:t>
            </a:r>
          </a:p>
          <a:p>
            <a:pPr lvl="1">
              <a:buClr>
                <a:schemeClr val="tx1"/>
              </a:buClr>
            </a:pPr>
            <a:r>
              <a:rPr lang="en-US" altLang="zh-CN" dirty="0">
                <a:solidFill>
                  <a:srgbClr val="FF0000"/>
                </a:solidFill>
              </a:rPr>
              <a:t>Inherited attribute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1A04-46A1-44D0-970A-1DC77A638492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a Synthesized Attribute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en-US" altLang="zh-CN" dirty="0"/>
              <a:t>An attribute is </a:t>
            </a:r>
            <a:r>
              <a:rPr lang="en-US" altLang="zh-CN" dirty="0">
                <a:solidFill>
                  <a:srgbClr val="0000FF"/>
                </a:solidFill>
              </a:rPr>
              <a:t>synthesized</a:t>
            </a:r>
            <a:r>
              <a:rPr lang="en-US" altLang="zh-CN" dirty="0"/>
              <a:t> if all its dependencies point </a:t>
            </a:r>
            <a:r>
              <a:rPr lang="en-US" altLang="zh-CN" dirty="0">
                <a:solidFill>
                  <a:srgbClr val="0000FF"/>
                </a:solidFill>
              </a:rPr>
              <a:t>from child to parent </a:t>
            </a:r>
            <a:r>
              <a:rPr lang="en-US" altLang="zh-CN" dirty="0"/>
              <a:t>in the parse tree.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Equivalently, an attribute </a:t>
            </a:r>
            <a:r>
              <a:rPr lang="en-US" altLang="zh-CN" i="1" dirty="0">
                <a:solidFill>
                  <a:srgbClr val="FF3300"/>
                </a:solidFill>
              </a:rPr>
              <a:t>a</a:t>
            </a:r>
            <a:r>
              <a:rPr lang="en-US" altLang="zh-CN" dirty="0"/>
              <a:t> is synthesized if, given each grammar rule </a:t>
            </a:r>
            <a:r>
              <a:rPr lang="en-US" altLang="zh-CN" dirty="0">
                <a:solidFill>
                  <a:srgbClr val="FF0000"/>
                </a:solidFill>
              </a:rPr>
              <a:t>A-&gt;X1X2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/>
              </a:rPr>
              <a:t>…</a:t>
            </a:r>
            <a:r>
              <a:rPr lang="en-US" altLang="zh-CN" dirty="0" err="1">
                <a:solidFill>
                  <a:srgbClr val="FF0000"/>
                </a:solidFill>
              </a:rPr>
              <a:t>Xn</a:t>
            </a:r>
            <a:r>
              <a:rPr lang="en-US" altLang="zh-CN" dirty="0"/>
              <a:t>, the only associated attribute equation with an </a:t>
            </a:r>
            <a:r>
              <a:rPr lang="en-US" altLang="zh-CN" i="1" dirty="0">
                <a:solidFill>
                  <a:srgbClr val="FF3300"/>
                </a:solidFill>
              </a:rPr>
              <a:t>a</a:t>
            </a:r>
            <a:r>
              <a:rPr lang="en-US" altLang="zh-CN" dirty="0"/>
              <a:t> on the left-hand side is of the form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	      </a:t>
            </a:r>
            <a:r>
              <a:rPr lang="en-US" altLang="zh-CN" dirty="0" err="1">
                <a:solidFill>
                  <a:srgbClr val="FF0000"/>
                </a:solidFill>
              </a:rPr>
              <a:t>A.a</a:t>
            </a:r>
            <a:r>
              <a:rPr lang="en-US" altLang="zh-CN" dirty="0">
                <a:solidFill>
                  <a:srgbClr val="FF0000"/>
                </a:solidFill>
              </a:rPr>
              <a:t>=f(x1.a1,..X1.ak,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/>
              </a:rPr>
              <a:t>…</a:t>
            </a:r>
            <a:r>
              <a:rPr lang="en-US" altLang="zh-CN" dirty="0">
                <a:solidFill>
                  <a:srgbClr val="FF0000"/>
                </a:solidFill>
              </a:rPr>
              <a:t>,Xn.a1,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/>
              </a:rPr>
              <a:t>…</a:t>
            </a:r>
            <a:r>
              <a:rPr lang="en-US" altLang="zh-CN" dirty="0" err="1">
                <a:solidFill>
                  <a:srgbClr val="FF0000"/>
                </a:solidFill>
              </a:rPr>
              <a:t>Xn.ak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1A04-46A1-44D0-970A-1DC77A638492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Synthesized attribute </a:t>
            </a:r>
            <a:endParaRPr lang="zh-CN" altLang="en-US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lvl="1" indent="-609600">
              <a:buNone/>
            </a:pPr>
            <a:r>
              <a:rPr lang="en-US" altLang="zh-CN" sz="2400" dirty="0"/>
              <a:t>Attribute grammar for simple integer arithmetic expression</a:t>
            </a:r>
            <a:endParaRPr lang="en-US" altLang="zh-CN" dirty="0">
              <a:solidFill>
                <a:srgbClr val="FF0000"/>
              </a:solidFill>
            </a:endParaRPr>
          </a:p>
          <a:p>
            <a:pPr marL="609600" indent="-609600">
              <a:buFont typeface="Wingdings" panose="05000000000000000000" pitchFamily="2" charset="2"/>
              <a:buNone/>
            </a:pPr>
            <a:endParaRPr lang="zh-CN" altLang="en-US" sz="2400" dirty="0"/>
          </a:p>
        </p:txBody>
      </p:sp>
      <p:graphicFrame>
        <p:nvGraphicFramePr>
          <p:cNvPr id="97317" name="Group 37"/>
          <p:cNvGraphicFramePr>
            <a:graphicFrameLocks noGrp="1"/>
          </p:cNvGraphicFramePr>
          <p:nvPr/>
        </p:nvGraphicFramePr>
        <p:xfrm>
          <a:off x="647728" y="2510804"/>
          <a:ext cx="7924800" cy="3061336"/>
        </p:xfrm>
        <a:graphic>
          <a:graphicData uri="http://schemas.openxmlformats.org/drawingml/2006/table">
            <a:tbl>
              <a:tblPr/>
              <a:tblGrid>
                <a:gridCol w="4144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9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Grammar rule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Semantic Rules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Wingdings" panose="05000000000000000000" pitchFamily="2" charset="2"/>
                        </a:rPr>
                        <a:t>→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kumimoji="1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+T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E.val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＝E</a:t>
                      </a:r>
                      <a:r>
                        <a:rPr kumimoji="1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.val +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T.val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Wingdings" panose="05000000000000000000" pitchFamily="2" charset="2"/>
                        </a:rPr>
                        <a:t>→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E.val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＝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T.val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Wingdings" panose="05000000000000000000" pitchFamily="2" charset="2"/>
                        </a:rPr>
                        <a:t>→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r>
                        <a:rPr kumimoji="1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*F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T.val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＝T</a:t>
                      </a:r>
                      <a:r>
                        <a:rPr kumimoji="1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.val * 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F.val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Wingdings" panose="05000000000000000000" pitchFamily="2" charset="2"/>
                        </a:rPr>
                        <a:t>→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T.val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＝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F.val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Wingdings" panose="05000000000000000000" pitchFamily="2" charset="2"/>
                        </a:rPr>
                        <a:t>→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F.val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＝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E.val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Wingdings" panose="05000000000000000000" pitchFamily="2" charset="2"/>
                        </a:rPr>
                        <a:t>→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num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F.val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＝num.val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7315" name="Rectangle 35"/>
          <p:cNvSpPr>
            <a:spLocks noChangeArrowheads="1"/>
          </p:cNvSpPr>
          <p:nvPr/>
        </p:nvSpPr>
        <p:spPr bwMode="auto">
          <a:xfrm>
            <a:off x="785786" y="5767408"/>
            <a:ext cx="3476914" cy="400110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000" b="1" dirty="0"/>
              <a:t>The </a:t>
            </a:r>
            <a:r>
              <a:rPr lang="en-US" altLang="zh-CN" sz="2000" b="1" i="1" dirty="0" err="1">
                <a:solidFill>
                  <a:srgbClr val="FF0000"/>
                </a:solidFill>
              </a:rPr>
              <a:t>val</a:t>
            </a:r>
            <a:r>
              <a:rPr lang="en-US" altLang="zh-CN" sz="2000" b="1" dirty="0"/>
              <a:t> attribute is synthesized</a:t>
            </a:r>
            <a:endParaRPr lang="zh-CN" altLang="en-US" sz="2000" b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1A04-46A1-44D0-970A-1DC77A638492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fa9b3ce7-37b3-42ad-935e-2752edcda36d"/>
  <p:tag name="COMMONDATA" val="eyJoZGlkIjoiMGI4YTY2NzNjYzhhMDBjYjhiZDFjNDRhZjk5ZjcyM2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4.5"/>
</p:tagLst>
</file>

<file path=ppt/theme/theme1.xml><?xml version="1.0" encoding="utf-8"?>
<a:theme xmlns:a="http://schemas.openxmlformats.org/drawingml/2006/main" name="Compiler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CompilerCourse</Template>
  <TotalTime>755</TotalTime>
  <Words>1375</Words>
  <Application>Microsoft Office PowerPoint</Application>
  <PresentationFormat>全屏显示(4:3)</PresentationFormat>
  <Paragraphs>205</Paragraphs>
  <Slides>20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</vt:lpstr>
      <vt:lpstr>Calibri</vt:lpstr>
      <vt:lpstr>Comic Sans MS</vt:lpstr>
      <vt:lpstr>Sitka Small</vt:lpstr>
      <vt:lpstr>Sitka Text</vt:lpstr>
      <vt:lpstr>Times New Roman</vt:lpstr>
      <vt:lpstr>Wingdings</vt:lpstr>
      <vt:lpstr>CompilerCourse</vt:lpstr>
      <vt:lpstr>PowerPoint 演示文稿</vt:lpstr>
      <vt:lpstr>Outline</vt:lpstr>
      <vt:lpstr>II. Algorithms for Attribute Computation</vt:lpstr>
      <vt:lpstr>1 Dependency Graphs and Evaluation Order</vt:lpstr>
      <vt:lpstr>Example</vt:lpstr>
      <vt:lpstr>PowerPoint 演示文稿</vt:lpstr>
      <vt:lpstr>2 Synthesized and Inherited Attributes</vt:lpstr>
      <vt:lpstr>a Synthesized Attribute</vt:lpstr>
      <vt:lpstr>Example: Synthesized attribute </vt:lpstr>
      <vt:lpstr>Evaluation of Synthesized Attributes</vt:lpstr>
      <vt:lpstr>S-attributed grammar</vt:lpstr>
      <vt:lpstr>b Inherited Attribute</vt:lpstr>
      <vt:lpstr>Example: Inherited Attribute </vt:lpstr>
      <vt:lpstr>Evaluation of Inherited Attributes</vt:lpstr>
      <vt:lpstr>Attribute Computation During Parsing</vt:lpstr>
      <vt:lpstr>PowerPoint 演示文稿</vt:lpstr>
      <vt:lpstr>Attribute Computation During Parsing</vt:lpstr>
      <vt:lpstr>Attribute Computation During Parsing</vt:lpstr>
      <vt:lpstr>L-attributed Grammar</vt:lpstr>
      <vt:lpstr>L-attributed Grammar</vt:lpstr>
    </vt:vector>
  </TitlesOfParts>
  <Company>iprai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woody</dc:creator>
  <cp:lastModifiedBy>WYing</cp:lastModifiedBy>
  <cp:revision>275</cp:revision>
  <cp:lastPrinted>2025-05-18T16:45:37Z</cp:lastPrinted>
  <dcterms:created xsi:type="dcterms:W3CDTF">2008-12-01T09:29:00Z</dcterms:created>
  <dcterms:modified xsi:type="dcterms:W3CDTF">2025-05-19T04:00:50Z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C04155CAEE0E4F428C48897468818979</vt:lpwstr>
  </property>
  <property fmtid="{D5CDD505-2E9C-101B-9397-08002B2CF9AE}" pid="3" name="KSOProductBuildVer">
    <vt:lpwstr>2052-11.1.0.12132</vt:lpwstr>
  </property>
</Properties>
</file>