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736" r:id="rId4"/>
    <p:sldId id="515" r:id="rId5"/>
    <p:sldId id="281" r:id="rId6"/>
    <p:sldId id="280" r:id="rId7"/>
    <p:sldId id="282" r:id="rId8"/>
    <p:sldId id="284" r:id="rId9"/>
    <p:sldId id="523" r:id="rId10"/>
    <p:sldId id="529" r:id="rId11"/>
    <p:sldId id="544" r:id="rId12"/>
    <p:sldId id="576" r:id="rId13"/>
    <p:sldId id="575" r:id="rId14"/>
    <p:sldId id="577" r:id="rId15"/>
    <p:sldId id="737" r:id="rId16"/>
  </p:sldIdLst>
  <p:sldSz cx="9144000" cy="6858000" type="screen4x3"/>
  <p:notesSz cx="6797675" cy="99250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38" autoAdjust="0"/>
  </p:normalViewPr>
  <p:slideViewPr>
    <p:cSldViewPr>
      <p:cViewPr varScale="1">
        <p:scale>
          <a:sx n="60" d="100"/>
          <a:sy n="60" d="100"/>
        </p:scale>
        <p:origin x="145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414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021B953-E6BA-4955-84D1-8A4EEE46CB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605E0-EC06-4B40-B466-D5F18E4432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8455A04-FC94-49AF-8D28-ED94DF94462A}" type="datetimeFigureOut">
              <a:rPr lang="zh-CN" altLang="en-US"/>
              <a:pPr>
                <a:defRPr/>
              </a:pPr>
              <a:t>2025/06/08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AE3C1-40EE-4112-99CD-0D7887968C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6734"/>
            <a:ext cx="2946400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E6698B-E864-4B44-9C12-81FC0951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6734"/>
            <a:ext cx="2946400" cy="49672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53EE42-9365-462A-8B8D-AC90249326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980479C-96EF-4EE9-ADE7-644AA1A7A2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F5D526-516E-4980-8FE6-C5EA6568E9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029220-4A0C-4190-AEA3-278BDBEAB2AF}" type="datetimeFigureOut">
              <a:rPr lang="zh-CN" altLang="en-US"/>
              <a:pPr>
                <a:defRPr/>
              </a:pPr>
              <a:t>2025/06/08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C994071-374D-4544-88EA-15FA945674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10863EE-FDDA-4032-828F-85F4F8093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955"/>
            <a:ext cx="5438775" cy="446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A88CA-06C9-46D1-9CA3-0D2418DEC7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6734"/>
            <a:ext cx="2946400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EEB50-119D-4B8F-8E2D-39375CEFD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6734"/>
            <a:ext cx="2946400" cy="49672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E94E4C-7815-4FDA-8BE6-578254B812A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31">
            <a:extLst>
              <a:ext uri="{FF2B5EF4-FFF2-40B4-BE49-F238E27FC236}">
                <a16:creationId xmlns:a16="http://schemas.microsoft.com/office/drawing/2014/main" id="{3A6B4075-EB47-4A44-97E2-670901726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6C4227-5542-4077-8E00-6FA425E2C76D}" type="slidenum">
              <a:rPr lang="en-US" altLang="zh-CN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B9A51BA-DB2E-4E9D-B05E-607B10E0D9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6993186-1FD1-49C3-9362-E39E8F8D1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31">
            <a:extLst>
              <a:ext uri="{FF2B5EF4-FFF2-40B4-BE49-F238E27FC236}">
                <a16:creationId xmlns:a16="http://schemas.microsoft.com/office/drawing/2014/main" id="{D84EE3BE-D377-4E6A-8815-D53EF4215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3C4553-DED4-4F97-BA2F-6FBD811EA580}" type="slidenum">
              <a:rPr lang="en-US" altLang="zh-CN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143D22B-D09B-4C5A-8F95-728E7E099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7B43022-004B-4EF8-AB3A-AAAB07101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31">
            <a:extLst>
              <a:ext uri="{FF2B5EF4-FFF2-40B4-BE49-F238E27FC236}">
                <a16:creationId xmlns:a16="http://schemas.microsoft.com/office/drawing/2014/main" id="{DC713DDA-0948-4E4B-AF83-A769BC8F4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AC108D-3C34-412D-92AA-57B9E79EA354}" type="slidenum">
              <a:rPr lang="en-US" altLang="zh-CN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67B4F8F-ABB2-4CA7-A828-9C1356EA17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84F2848-3574-402B-9D43-4002E5D36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31">
            <a:extLst>
              <a:ext uri="{FF2B5EF4-FFF2-40B4-BE49-F238E27FC236}">
                <a16:creationId xmlns:a16="http://schemas.microsoft.com/office/drawing/2014/main" id="{E30F8EEE-8253-417C-B2CA-51C72B592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BD75AA-9B56-419E-95F9-3E528E0B3883}" type="slidenum">
              <a:rPr lang="en-US" altLang="zh-CN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49D38E1-6F4F-446D-B66C-C331D9E8A3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CD784E6-3BB2-42EE-A143-2BEE2F658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94E4C-7815-4FDA-8BE6-578254B812A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6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b="1" kern="1200" dirty="0" smtClean="0">
                <a:solidFill>
                  <a:srgbClr val="3333FF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2800" kern="1200" dirty="0" smtClean="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14BF2-5B1D-47C9-B5C9-41392880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FAC52-FCF7-4661-AB7B-27684205AF84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0828136-870D-40CB-9C06-BC2EC1973F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1B7715-D6E2-4D8B-8D5E-F177B10718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5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E9D0A-A53B-4E73-9365-FEF47CD1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77C20-823A-4894-B9C4-5F812C970E3C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C30DA4A-B469-4053-B613-572AD9051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EA89E3-B4DA-4441-AAAD-BF1D37B923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6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F704C-1772-40FA-9FC9-8CC6B0CE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94CE-6980-422A-BE00-43C18522D308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A994FEA-91C7-45F9-BFD7-2315273A6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9CAF5F-9DE9-48C3-A87B-1A02F741A1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06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3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6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2096-867A-4178-924F-B4D50923530D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9650-E9BF-4B2E-A2A6-2B5152C1E556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00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40"/>
            <a:ext cx="7048020" cy="1236169"/>
          </a:xfrm>
        </p:spPr>
        <p:txBody>
          <a:bodyPr anchor="t"/>
          <a:lstStyle>
            <a:lvl1pPr algn="l">
              <a:defRPr sz="362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6"/>
            <a:ext cx="7048020" cy="1361514"/>
          </a:xfrm>
        </p:spPr>
        <p:txBody>
          <a:bodyPr anchor="b"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41458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2pPr>
            <a:lvl3pPr marL="829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3pPr>
            <a:lvl4pPr marL="1243767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4pPr>
            <a:lvl5pPr marL="165835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5pPr>
            <a:lvl6pPr marL="2072945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6pPr>
            <a:lvl7pPr marL="2487534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7pPr>
            <a:lvl8pPr marL="2902123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8pPr>
            <a:lvl9pPr marL="3316712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392B-D8C4-4CE7-82A0-AB27A05A5523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283"/>
            <a:ext cx="3662207" cy="4107597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283"/>
            <a:ext cx="3662207" cy="4107597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7DC5-36D7-483A-99D2-662176EAA772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4" y="1393212"/>
            <a:ext cx="3665086" cy="580624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4" y="1973836"/>
            <a:ext cx="3665086" cy="3586043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CDBE-EE7B-4798-965F-2B69CBB2F292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0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5983-CCAC-43CE-B140-4F36222D6F2B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4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9E7F-2FA3-4712-A6D8-15BABE931F3C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0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90" y="247810"/>
            <a:ext cx="2727941" cy="1054634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11"/>
            <a:ext cx="4635340" cy="5312069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590" y="1302444"/>
            <a:ext cx="2727941" cy="4257435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B665-F0AD-4D6F-BD54-EDDBB1CB86B2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8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41300-102B-4345-B354-42281BFD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2BFE-EF53-43A9-AC43-A81949DEBA53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FFED5BA-3A4C-4A0C-AE8D-B5E04BBA6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4297E7-FD47-40A1-BA3C-8B1A5009CD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39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2926-777E-48C0-841B-633A4C37D291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43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8536-BA1E-47B0-AEFE-089FD1E408C7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2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2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4E29-1CCE-4637-A7D9-B1625640A75B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8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F570F-8382-4F0B-8DC0-0C2B0AFF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45334-75F0-4C19-8E15-D5D7D4EE285C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AEF17E4-C35D-4EED-8272-4C60D9491D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F91EC7-D38A-4C8D-935D-41BDA93B1E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0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9D6BF8-A184-4973-B465-1939271D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95F1D-3596-4160-971E-FBE8C69D4DA9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F15DB-3DC8-4470-9E9E-FB345F147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15BEA5-D93D-42C3-9F91-0F7675CF0C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E83C416-D08A-40FC-99F8-B75AD325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E348F-39A7-46DA-803F-08D212A48DF7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458C08D-230F-4D70-84F7-C1A5184CCB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A0EB6-33E7-48ED-B9C2-7352FFF1CD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85A6134-B489-4E87-9F9B-3DA78FFE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D7CC-FC65-4BCC-A4C5-895AA3D04C1D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AB5413C-3951-44F1-A13E-5A51FCF736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9200EB-E47C-48DD-9B50-473EFCDD1A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9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C81B1D4-3A91-4F85-9D55-F8D085FE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8507D-1D73-44AF-981D-333F404E96D1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794E174-0D93-40CF-8AFF-C81179EA0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DE22A-B1A6-435A-894E-BE474F08AB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9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7F4AA1D-55D9-43B5-ACFF-C736CA71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BEDE6-706D-4179-877A-5E0A3899F3EA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988A4-EDF3-4B0F-A779-1F99A736A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E4A86E-3404-4118-8FB2-D3BE039334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8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A3C561E-63DD-4864-A7D7-03ED9064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02DD-1EEF-459C-BA52-F894ADB57D91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0DFE1-DD42-4335-8100-1CC1FD8E6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99FF39-B4C7-4FC2-859A-E6665E76E3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3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CB2FD26-1953-47C6-8BF5-C9A3C46CBF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EFF7380-223F-4F51-BB04-92A5FEB723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E7A61-536A-4B1A-8E5F-9B6DDA44B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D0C6CA-CC1F-4D5E-ACEC-7CD30DF7525B}" type="datetime1">
              <a:rPr lang="en-US" altLang="zh-CN" smtClean="0"/>
              <a:t>6/8/2025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B1881-6699-4964-B7A5-DEE80E577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81A30FE-ADF7-4FCB-B65D-DC13D58D994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800" kern="1200" dirty="0">
          <a:solidFill>
            <a:srgbClr val="3333FF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89" y="249251"/>
            <a:ext cx="7462610" cy="10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452283"/>
            <a:ext cx="7462610" cy="410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589" y="5768789"/>
            <a:ext cx="1934751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EBEF-28BC-47A2-B3CB-C09B39B8B793}" type="datetime1">
              <a:rPr lang="en-US" altLang="zh-CN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028" y="5768789"/>
            <a:ext cx="2625733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448" y="5768789"/>
            <a:ext cx="1934751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829178" rtl="0" eaLnBrk="1" latinLnBrk="0" hangingPunct="1">
        <a:spcBef>
          <a:spcPct val="0"/>
        </a:spcBef>
        <a:buNone/>
        <a:defRPr sz="3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942" indent="-310942" algn="l" defTabSz="829178" rtl="0" eaLnBrk="1" latinLnBrk="0" hangingPunct="1">
        <a:spcBef>
          <a:spcPct val="20000"/>
        </a:spcBef>
        <a:buFont typeface="Arial" pitchFamily="34" charset="0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673707" indent="-259118" algn="l" defTabSz="829178" rtl="0" eaLnBrk="1" latinLnBrk="0" hangingPunct="1">
        <a:spcBef>
          <a:spcPct val="20000"/>
        </a:spcBef>
        <a:buFont typeface="Arial" pitchFamily="34" charset="0"/>
        <a:buChar char="–"/>
        <a:defRPr sz="2539" kern="1200">
          <a:solidFill>
            <a:schemeClr val="tx1"/>
          </a:solidFill>
          <a:latin typeface="+mn-lt"/>
          <a:ea typeface="+mn-ea"/>
          <a:cs typeface="+mn-cs"/>
        </a:defRPr>
      </a:lvl2pPr>
      <a:lvl3pPr marL="1036472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451061" indent="-207294" algn="l" defTabSz="829178" rtl="0" eaLnBrk="1" latinLnBrk="0" hangingPunct="1">
        <a:spcBef>
          <a:spcPct val="20000"/>
        </a:spcBef>
        <a:buFont typeface="Arial" pitchFamily="34" charset="0"/>
        <a:buChar char="–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5650" indent="-207294" algn="l" defTabSz="829178" rtl="0" eaLnBrk="1" latinLnBrk="0" hangingPunct="1">
        <a:spcBef>
          <a:spcPct val="20000"/>
        </a:spcBef>
        <a:buFont typeface="Arial" pitchFamily="34" charset="0"/>
        <a:buChar char="»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0239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4828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09417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4006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16CD412F-1C16-47CA-B6AB-1DD0B8A0E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Intermediate </a:t>
            </a:r>
            <a:r>
              <a:rPr lang="en-US" altLang="zh-CN">
                <a:latin typeface="Sitka Small" panose="02000505000000020004" pitchFamily="2" charset="0"/>
                <a:cs typeface="Times New Roman" pitchFamily="18" charset="0"/>
              </a:rPr>
              <a:t>Code Generation</a:t>
            </a:r>
            <a:endParaRPr lang="en-US" altLang="zh-CN" dirty="0">
              <a:latin typeface="Sitka Small" panose="02000505000000020004" pitchFamily="2" charset="0"/>
              <a:cs typeface="Times New Roman" pitchFamily="18" charset="0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365321B8-2995-40F1-AD0C-F7DBC7FD3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98989"/>
                </a:solidFill>
              </a:rPr>
              <a:t>Chapter 7</a:t>
            </a:r>
          </a:p>
          <a:p>
            <a:endParaRPr lang="en-US" altLang="zh-CN" dirty="0">
              <a:solidFill>
                <a:srgbClr val="898989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C9DF6-12A5-414E-BC5C-D6B41A93D4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6877F3-81AF-416B-AA4C-2EE6C7C43B00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13" y="250481"/>
            <a:ext cx="8844574" cy="103647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TAC generation for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Array reference </a:t>
            </a:r>
            <a:r>
              <a:rPr lang="en-US" altLang="zh-CN" sz="4000" dirty="0">
                <a:latin typeface="Sitka Small" panose="02000505000000020004" pitchFamily="2" charset="0"/>
                <a:cs typeface="Times New Roman" pitchFamily="18" charset="0"/>
              </a:rPr>
              <a:t>in</a:t>
            </a:r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 expressions/assignment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90" y="1453944"/>
            <a:ext cx="8441501" cy="523990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Array elements can be accessed quickly if they are stored in a block of consecutive locations.</a:t>
            </a:r>
          </a:p>
          <a:p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The chief problem in generating code for array references is to relate the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address-calculation</a:t>
            </a:r>
          </a:p>
          <a:p>
            <a:pPr>
              <a:defRPr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Address-calculation </a:t>
            </a:r>
          </a:p>
          <a:p>
            <a:pPr lvl="1" indent="-207294">
              <a:buFont typeface="Arial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Based on </a:t>
            </a:r>
            <a:r>
              <a:rPr kumimoji="0" lang="en-US" altLang="zh-CN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the relative address (</a:t>
            </a:r>
            <a:r>
              <a:rPr kumimoji="0" lang="en-US" altLang="zh-CN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base</a:t>
            </a:r>
            <a:r>
              <a:rPr kumimoji="0" lang="en-US" altLang="zh-CN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)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of the storage allocated for the array, </a:t>
            </a:r>
            <a:r>
              <a:rPr kumimoji="0" lang="en-US" altLang="zh-CN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layout for the array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, and </a:t>
            </a:r>
            <a:r>
              <a:rPr kumimoji="0" lang="en-US" altLang="zh-CN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the </a:t>
            </a:r>
            <a:r>
              <a:rPr kumimoji="0" lang="en-US" altLang="zh-CN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width</a:t>
            </a:r>
            <a:r>
              <a:rPr kumimoji="0" lang="en-US" altLang="zh-CN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of array elements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4D2D6-F6D3-44F6-A480-4850FADF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6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13" y="250481"/>
            <a:ext cx="8844574" cy="103647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TAC generation for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Array reference </a:t>
            </a:r>
            <a:r>
              <a:rPr lang="en-US" altLang="zh-CN" sz="4000" dirty="0">
                <a:latin typeface="Sitka Small" panose="02000505000000020004" pitchFamily="2" charset="0"/>
                <a:cs typeface="Times New Roman" pitchFamily="18" charset="0"/>
              </a:rPr>
              <a:t>in</a:t>
            </a:r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 expressions/assignment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90" y="1453944"/>
            <a:ext cx="8441501" cy="523990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Layout for the array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row-major (row-by-row) vs. column-major (column-by-column)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85" y="3359902"/>
            <a:ext cx="6706263" cy="2625733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BADCC-744F-4BA6-BBFF-2DA7EB9B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1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13" y="250481"/>
            <a:ext cx="8844574" cy="103647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TAC generation for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Array reference </a:t>
            </a:r>
            <a:r>
              <a:rPr lang="en-US" altLang="zh-CN" sz="4000" dirty="0">
                <a:latin typeface="Sitka Small" panose="02000505000000020004" pitchFamily="2" charset="0"/>
                <a:cs typeface="Times New Roman" pitchFamily="18" charset="0"/>
              </a:rPr>
              <a:t>in</a:t>
            </a:r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 expressions/assignment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90" y="1453944"/>
            <a:ext cx="8441501" cy="52399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TAC generation for 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Array reference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If </a:t>
            </a:r>
            <a:r>
              <a:rPr lang="en-US" altLang="zh-CN" b="1" i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base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is the relative address of the storage allocated for the array, and the width of each array element is </a:t>
            </a:r>
            <a:r>
              <a:rPr lang="en-US" altLang="zh-CN" b="1" i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w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with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row-major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layout, the  address-calculation for array reference can be</a:t>
            </a:r>
          </a:p>
          <a:p>
            <a:pPr lvl="2"/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The element of 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A[</a:t>
            </a:r>
            <a:r>
              <a:rPr lang="en-US" altLang="zh-CN" dirty="0" err="1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]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begins in location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base + </a:t>
            </a:r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* w</a:t>
            </a:r>
          </a:p>
          <a:p>
            <a:pPr lvl="2"/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The element of 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A[</a:t>
            </a:r>
            <a:r>
              <a:rPr lang="en-US" altLang="zh-CN" dirty="0" err="1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][j] in A[n][m]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may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begin in location </a:t>
            </a:r>
            <a:r>
              <a:rPr lang="pl-PL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base +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(</a:t>
            </a:r>
            <a:r>
              <a:rPr lang="pl-PL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*</a:t>
            </a:r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m+j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)*w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EC6F5-4351-49CC-811E-27D40294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13" y="250481"/>
            <a:ext cx="8844574" cy="1036474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Attribute Grammar of </a:t>
            </a:r>
            <a:r>
              <a:rPr lang="en-US" altLang="zh-CN" sz="3200" dirty="0">
                <a:latin typeface="Sitka Small" panose="02000505000000020004" pitchFamily="2" charset="0"/>
                <a:cs typeface="Times New Roman" pitchFamily="18" charset="0"/>
              </a:rPr>
              <a:t>TAC generation for</a:t>
            </a:r>
            <a:r>
              <a:rPr lang="en-US" altLang="zh-CN" sz="32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Array reference </a:t>
            </a:r>
            <a:r>
              <a:rPr lang="en-US" altLang="zh-CN" sz="3200" dirty="0">
                <a:latin typeface="Sitka Small" panose="02000505000000020004" pitchFamily="2" charset="0"/>
                <a:cs typeface="Times New Roman" pitchFamily="18" charset="0"/>
              </a:rPr>
              <a:t>in expressions</a:t>
            </a:r>
          </a:p>
        </p:txBody>
      </p:sp>
      <p:graphicFrame>
        <p:nvGraphicFramePr>
          <p:cNvPr id="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89140"/>
              </p:ext>
            </p:extLst>
          </p:nvPr>
        </p:nvGraphicFramePr>
        <p:xfrm>
          <a:off x="395536" y="1344595"/>
          <a:ext cx="8598751" cy="4546765"/>
        </p:xfrm>
        <a:graphic>
          <a:graphicData uri="http://schemas.openxmlformats.org/drawingml/2006/table">
            <a:tbl>
              <a:tblPr/>
              <a:tblGrid>
                <a:gridCol w="198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</a:rPr>
                        <a:t>Grammar Rule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</a:rPr>
                        <a:t>Semantic Rules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</a:rPr>
                        <a:t>E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Sitka Text" panose="02000505000000020004" pitchFamily="2" charset="0"/>
                          <a:cs typeface="Times New Roman" pitchFamily="18" charset="0"/>
                        </a:rPr>
                        <a:t>→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</a:rPr>
                        <a:t> E</a:t>
                      </a:r>
                      <a:r>
                        <a:rPr kumimoji="1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</a:rPr>
                        <a:t>+E</a:t>
                      </a:r>
                      <a:r>
                        <a:rPr kumimoji="1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E.name=newtemp();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E.tacode=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</a:t>
                      </a:r>
                      <a:r>
                        <a:rPr kumimoji="1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1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.tacode ||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</a:t>
                      </a:r>
                      <a:r>
                        <a:rPr kumimoji="1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2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.tacode ||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gen(E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.name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“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=”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</a:t>
                      </a:r>
                      <a:r>
                        <a:rPr kumimoji="1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1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.name 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“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+”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</a:t>
                      </a:r>
                      <a:r>
                        <a:rPr kumimoji="1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2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.name)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Sitka Text" panose="02000505000000020004" pitchFamily="2" charset="0"/>
                          <a:cs typeface="Times New Roman" pitchFamily="18" charset="0"/>
                        </a:rPr>
                        <a:t>→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id</a:t>
                      </a:r>
                      <a:endParaRPr kumimoji="1" lang="en-US" altLang="zh-CN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.name= id.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name    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  <a:cs typeface="+mn-cs"/>
                        </a:rPr>
                        <a:t>tacode=“ ”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18490"/>
                  </a:ext>
                </a:extLst>
              </a:tr>
              <a:tr h="657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Sitka Text" panose="02000505000000020004" pitchFamily="2" charset="0"/>
                          <a:cs typeface="Times New Roman" pitchFamily="18" charset="0"/>
                        </a:rPr>
                        <a:t>→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L</a:t>
                      </a:r>
                      <a:endParaRPr kumimoji="1" lang="en-US" altLang="zh-CN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E.name =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newtemp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E.tacode=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.tacode ||gen(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.name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“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=”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L.array.base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[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L.offset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])</a:t>
                      </a:r>
                      <a:endParaRPr kumimoji="1" lang="it-IT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+mn-ea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06596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Sitka Text" panose="02000505000000020004" pitchFamily="2" charset="0"/>
                          <a:cs typeface="Times New Roman" pitchFamily="18" charset="0"/>
                        </a:rPr>
                        <a:t>→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id[E]</a:t>
                      </a:r>
                      <a:endParaRPr kumimoji="1" lang="en-US" altLang="zh-CN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L.array = lookup(id.name);    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L.type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=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L.array.type.elem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L.offset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=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newtemp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.tacode=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.tacode||gen(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L.offset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“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=”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.name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“*”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L.type.width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)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328090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Sitka Text" panose="02000505000000020004" pitchFamily="2" charset="0"/>
                          <a:cs typeface="Times New Roman" pitchFamily="18" charset="0"/>
                        </a:rPr>
                        <a:t>→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L</a:t>
                      </a:r>
                      <a:r>
                        <a:rPr kumimoji="1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1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[E]</a:t>
                      </a:r>
                      <a:endParaRPr kumimoji="1" lang="en-US" altLang="zh-CN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anose="02000505000000020004" pitchFamily="2" charset="0"/>
                        <a:ea typeface="宋体" pitchFamily="2" charset="-122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L.array = L</a:t>
                      </a:r>
                      <a:r>
                        <a:rPr kumimoji="1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1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.array;  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L.type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= L</a:t>
                      </a:r>
                      <a:r>
                        <a:rPr kumimoji="1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1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.type.elem;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t =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newTemp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();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L.offset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=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newtemp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();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.tacode=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</a:t>
                      </a:r>
                      <a:r>
                        <a:rPr kumimoji="1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1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.tacode ||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.tacode ||gen(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t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“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=”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E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.name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“*”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L.type.width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) 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||gen(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L.offset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“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=”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L</a:t>
                      </a:r>
                      <a:r>
                        <a:rPr kumimoji="1" lang="en-US" altLang="zh-CN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1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.offset “+”</a:t>
                      </a:r>
                      <a:r>
                        <a:rPr kumimoji="1" lang="it-IT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anose="02000505000000020004" pitchFamily="2" charset="0"/>
                          <a:ea typeface="+mn-ea"/>
                        </a:rPr>
                        <a:t>t);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415727"/>
                  </a:ext>
                </a:extLst>
              </a:tr>
            </a:tbl>
          </a:graphicData>
        </a:graphic>
      </p:graphicFrame>
      <p:sp>
        <p:nvSpPr>
          <p:cNvPr id="5" name="AutoShape 1076">
            <a:hlinkClick r:id="rId2" action="ppaction://hlinksldjump"/>
            <a:extLst>
              <a:ext uri="{FF2B5EF4-FFF2-40B4-BE49-F238E27FC236}">
                <a16:creationId xmlns:a16="http://schemas.microsoft.com/office/drawing/2014/main" id="{BF05CC42-E068-4A84-90A2-538ADE2BD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424" y="6230038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774EE2-C971-4756-AE90-377BBAE8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13" y="250481"/>
            <a:ext cx="8844574" cy="103647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TAC generation for </a:t>
            </a:r>
            <a:r>
              <a:rPr lang="en-US" altLang="zh-CN" b="1" dirty="0">
                <a:solidFill>
                  <a:srgbClr val="0000FF"/>
                </a:solidFill>
                <a:latin typeface="Sitka Small" panose="02000505000000020004" pitchFamily="2" charset="0"/>
                <a:cs typeface="Times New Roman" pitchFamily="18" charset="0"/>
              </a:rPr>
              <a:t>Array reference </a:t>
            </a:r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in expressions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90" y="1453944"/>
            <a:ext cx="8729410" cy="523990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Example:</a:t>
            </a:r>
            <a:r>
              <a:rPr lang="en-US" altLang="zh-CN" sz="20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 c + a[</a:t>
            </a:r>
            <a:r>
              <a:rPr lang="en-US" altLang="zh-CN" sz="2000" dirty="0" err="1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][j], 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let </a:t>
            </a:r>
            <a:r>
              <a:rPr lang="en-US" altLang="zh-CN" sz="20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c, </a:t>
            </a:r>
            <a:r>
              <a:rPr lang="en-US" altLang="zh-CN" sz="2000" dirty="0" err="1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, j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 all denote integer variables, </a:t>
            </a:r>
            <a:r>
              <a:rPr lang="en-US" altLang="zh-CN" sz="20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 denote a 2*3 array of integers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6BDD0954-FDF0-46B1-97D0-257722DB3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83" y="5974360"/>
            <a:ext cx="3812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id (a)         [           E              ]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2AEA7777-26D8-4EFC-A4F8-191FB875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098" y="3163233"/>
            <a:ext cx="173851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Text" panose="02000505000000020004" pitchFamily="2" charset="0"/>
                <a:ea typeface="+mn-ea"/>
              </a:rPr>
              <a:t>E1</a:t>
            </a:r>
            <a:r>
              <a:rPr lang="en-US" altLang="zh-CN" b="1" dirty="0"/>
              <a:t>              +      </a:t>
            </a: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A1D57032-03E0-4E29-A8C7-55F9ECB98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070" y="645234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id (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</a:p>
        </p:txBody>
      </p:sp>
      <p:sp>
        <p:nvSpPr>
          <p:cNvPr id="27" name="Line 19">
            <a:extLst>
              <a:ext uri="{FF2B5EF4-FFF2-40B4-BE49-F238E27FC236}">
                <a16:creationId xmlns:a16="http://schemas.microsoft.com/office/drawing/2014/main" id="{DE768651-283E-4224-B0C6-FB79270E9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5168" y="6315832"/>
            <a:ext cx="7" cy="1569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A587567D-2AA2-49E8-9F8C-CEDD211AE1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4821" y="5655273"/>
            <a:ext cx="1700347" cy="395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ECFEC009-704A-407C-91D4-F7C0F07E3B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213" y="5669559"/>
            <a:ext cx="785962" cy="395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BDF24AE4-83AB-4BCC-AD3E-BC46B9488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175" y="566956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D2D363A7-25A4-41F9-90C4-CD8239BE9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174" y="5669560"/>
            <a:ext cx="990593" cy="3438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DD95610C-7835-440F-AF2E-2D99F6CED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613" y="2429123"/>
            <a:ext cx="461445" cy="7848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E3FFF79D-A2A4-46E0-9206-044A588FA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3352" y="2393261"/>
            <a:ext cx="461445" cy="82069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28">
            <a:extLst>
              <a:ext uri="{FF2B5EF4-FFF2-40B4-BE49-F238E27FC236}">
                <a16:creationId xmlns:a16="http://schemas.microsoft.com/office/drawing/2014/main" id="{6508D2CF-FC68-4CB7-9695-47B48850A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801" y="2429123"/>
            <a:ext cx="1000596" cy="7086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B90ECDE0-D756-4192-B616-C08030B98B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5088" y="3535960"/>
            <a:ext cx="7872" cy="104374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Text Box 48">
            <a:extLst>
              <a:ext uri="{FF2B5EF4-FFF2-40B4-BE49-F238E27FC236}">
                <a16:creationId xmlns:a16="http://schemas.microsoft.com/office/drawing/2014/main" id="{EBC1AD5A-136A-4EBB-AAA2-58896466A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8" y="5201832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Text" panose="02000505000000020004" pitchFamily="2" charset="0"/>
                <a:ea typeface="+mn-ea"/>
              </a:rPr>
              <a:t>L</a:t>
            </a:r>
            <a:r>
              <a:rPr kumimoji="1" lang="en-US" altLang="zh-CN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Sitka Text" panose="02000505000000020004" pitchFamily="2" charset="0"/>
                <a:ea typeface="+mn-ea"/>
              </a:rPr>
              <a:t>1</a:t>
            </a:r>
            <a:endParaRPr lang="en-US" altLang="zh-CN" b="1" dirty="0"/>
          </a:p>
        </p:txBody>
      </p:sp>
      <p:sp>
        <p:nvSpPr>
          <p:cNvPr id="48" name="Text Box 52">
            <a:extLst>
              <a:ext uri="{FF2B5EF4-FFF2-40B4-BE49-F238E27FC236}">
                <a16:creationId xmlns:a16="http://schemas.microsoft.com/office/drawing/2014/main" id="{64A224C8-BA0B-4637-802A-5E14AAFB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2" y="4190428"/>
            <a:ext cx="4127919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array=(base=a,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    type=array(2, array(3,integer))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type=array(3,integer); offset=t1;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tacode=“t1=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*12”</a:t>
            </a:r>
          </a:p>
        </p:txBody>
      </p:sp>
      <p:sp>
        <p:nvSpPr>
          <p:cNvPr id="50" name="Text Box 52">
            <a:extLst>
              <a:ext uri="{FF2B5EF4-FFF2-40B4-BE49-F238E27FC236}">
                <a16:creationId xmlns:a16="http://schemas.microsoft.com/office/drawing/2014/main" id="{3F053710-FF69-4452-BA41-F10EE697E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549" y="5901035"/>
            <a:ext cx="121481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name=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tacode=“”</a:t>
            </a:r>
          </a:p>
        </p:txBody>
      </p:sp>
      <p:sp>
        <p:nvSpPr>
          <p:cNvPr id="51" name="Text Box 12">
            <a:extLst>
              <a:ext uri="{FF2B5EF4-FFF2-40B4-BE49-F238E27FC236}">
                <a16:creationId xmlns:a16="http://schemas.microsoft.com/office/drawing/2014/main" id="{DACC7559-5F8D-4139-BCD5-22913CB00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863" y="5196878"/>
            <a:ext cx="2854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       [           E              ]</a:t>
            </a:r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C84E269C-B7D6-487C-AF31-9D6ADDE58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613" y="4877791"/>
            <a:ext cx="1700347" cy="395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E087399B-B1FC-46AC-A358-703EC7F4A4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7005" y="4892077"/>
            <a:ext cx="785962" cy="395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24">
            <a:extLst>
              <a:ext uri="{FF2B5EF4-FFF2-40B4-BE49-F238E27FC236}">
                <a16:creationId xmlns:a16="http://schemas.microsoft.com/office/drawing/2014/main" id="{A7BDFCFA-1EFC-4169-AA5F-9349517F2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967" y="489207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0A127EBC-6981-4487-9D59-64C323201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966" y="4892078"/>
            <a:ext cx="990593" cy="3438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Text Box 48">
            <a:extLst>
              <a:ext uri="{FF2B5EF4-FFF2-40B4-BE49-F238E27FC236}">
                <a16:creationId xmlns:a16="http://schemas.microsoft.com/office/drawing/2014/main" id="{6666A576-A386-4074-8CB7-6285CC853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486" y="4561826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Text" panose="02000505000000020004" pitchFamily="2" charset="0"/>
                <a:ea typeface="+mn-ea"/>
              </a:rPr>
              <a:t>L</a:t>
            </a:r>
            <a:endParaRPr lang="en-US" altLang="zh-CN" b="1" dirty="0"/>
          </a:p>
        </p:txBody>
      </p:sp>
      <p:sp>
        <p:nvSpPr>
          <p:cNvPr id="57" name="Text Box 52">
            <a:extLst>
              <a:ext uri="{FF2B5EF4-FFF2-40B4-BE49-F238E27FC236}">
                <a16:creationId xmlns:a16="http://schemas.microsoft.com/office/drawing/2014/main" id="{936C1A32-F5B7-46E0-97CF-6DBC92832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775" y="5242736"/>
            <a:ext cx="152337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name=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tacode=“”</a:t>
            </a:r>
          </a:p>
        </p:txBody>
      </p:sp>
      <p:sp>
        <p:nvSpPr>
          <p:cNvPr id="58" name="Text Box 15">
            <a:extLst>
              <a:ext uri="{FF2B5EF4-FFF2-40B4-BE49-F238E27FC236}">
                <a16:creationId xmlns:a16="http://schemas.microsoft.com/office/drawing/2014/main" id="{F3458E3B-7FA0-49F4-8545-E2A3C3EF0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014" y="591391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id (j)</a:t>
            </a:r>
          </a:p>
        </p:txBody>
      </p:sp>
      <p:sp>
        <p:nvSpPr>
          <p:cNvPr id="59" name="Line 27">
            <a:extLst>
              <a:ext uri="{FF2B5EF4-FFF2-40B4-BE49-F238E27FC236}">
                <a16:creationId xmlns:a16="http://schemas.microsoft.com/office/drawing/2014/main" id="{F67040B1-4CAF-4274-9F33-D457132ED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5088" y="551716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Text Box 52">
            <a:extLst>
              <a:ext uri="{FF2B5EF4-FFF2-40B4-BE49-F238E27FC236}">
                <a16:creationId xmlns:a16="http://schemas.microsoft.com/office/drawing/2014/main" id="{9D1F3F84-60AC-41F8-8003-DB2894C78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37" y="3587519"/>
            <a:ext cx="4034272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array=(base=a,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    type=array(2, array(3,integer))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type=integer; offset=t3;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tacode=“t1=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*12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                t2=j*4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                t3=t1+t2”</a:t>
            </a:r>
          </a:p>
        </p:txBody>
      </p:sp>
      <p:sp>
        <p:nvSpPr>
          <p:cNvPr id="61" name="Text Box 48">
            <a:extLst>
              <a:ext uri="{FF2B5EF4-FFF2-40B4-BE49-F238E27FC236}">
                <a16:creationId xmlns:a16="http://schemas.microsoft.com/office/drawing/2014/main" id="{BC54B81E-D596-4459-AEA3-9D0F0870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867" y="3152342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Text" panose="02000505000000020004" pitchFamily="2" charset="0"/>
                <a:ea typeface="+mn-ea"/>
              </a:rPr>
              <a:t>E2</a:t>
            </a:r>
            <a:endParaRPr lang="en-US" altLang="zh-CN" b="1" dirty="0"/>
          </a:p>
        </p:txBody>
      </p:sp>
      <p:sp>
        <p:nvSpPr>
          <p:cNvPr id="62" name="Text Box 52">
            <a:extLst>
              <a:ext uri="{FF2B5EF4-FFF2-40B4-BE49-F238E27FC236}">
                <a16:creationId xmlns:a16="http://schemas.microsoft.com/office/drawing/2014/main" id="{8B6067BC-A44E-4439-8FD9-D74C93F4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613" y="2149492"/>
            <a:ext cx="3364249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name=t4;tacode=“t1=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*12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                               t2=j*4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                               t3=t1+t2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                               t4=a[t3]”</a:t>
            </a:r>
          </a:p>
        </p:txBody>
      </p:sp>
      <p:sp>
        <p:nvSpPr>
          <p:cNvPr id="63" name="Text Box 48">
            <a:extLst>
              <a:ext uri="{FF2B5EF4-FFF2-40B4-BE49-F238E27FC236}">
                <a16:creationId xmlns:a16="http://schemas.microsoft.com/office/drawing/2014/main" id="{123E9DF5-7778-4DF0-B636-ED1F17443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333" y="2075337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Text" panose="02000505000000020004" pitchFamily="2" charset="0"/>
                <a:ea typeface="+mn-ea"/>
              </a:rPr>
              <a:t>E</a:t>
            </a:r>
            <a:endParaRPr lang="en-US" altLang="zh-CN" b="1" dirty="0"/>
          </a:p>
        </p:txBody>
      </p:sp>
      <p:sp>
        <p:nvSpPr>
          <p:cNvPr id="64" name="Text Box 15">
            <a:extLst>
              <a:ext uri="{FF2B5EF4-FFF2-40B4-BE49-F238E27FC236}">
                <a16:creationId xmlns:a16="http://schemas.microsoft.com/office/drawing/2014/main" id="{6FD679E1-66B8-4E0E-931F-53219B9B9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401" y="3933473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id (c)</a:t>
            </a:r>
          </a:p>
        </p:txBody>
      </p:sp>
      <p:sp>
        <p:nvSpPr>
          <p:cNvPr id="65" name="Line 27">
            <a:extLst>
              <a:ext uri="{FF2B5EF4-FFF2-40B4-BE49-F238E27FC236}">
                <a16:creationId xmlns:a16="http://schemas.microsoft.com/office/drawing/2014/main" id="{3FA827A5-FBB9-4D28-ABC3-3CC178426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3475" y="3536719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Text Box 52">
            <a:extLst>
              <a:ext uri="{FF2B5EF4-FFF2-40B4-BE49-F238E27FC236}">
                <a16:creationId xmlns:a16="http://schemas.microsoft.com/office/drawing/2014/main" id="{99C32594-855D-41E3-95F8-582D9A9F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488" y="3080158"/>
            <a:ext cx="152337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name=c;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tacode=“”</a:t>
            </a:r>
          </a:p>
        </p:txBody>
      </p:sp>
      <p:sp>
        <p:nvSpPr>
          <p:cNvPr id="67" name="Text Box 52">
            <a:extLst>
              <a:ext uri="{FF2B5EF4-FFF2-40B4-BE49-F238E27FC236}">
                <a16:creationId xmlns:a16="http://schemas.microsoft.com/office/drawing/2014/main" id="{E313CC36-8E4F-42CA-AD09-55C1CB37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2060848"/>
            <a:ext cx="336424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name=t5;tacode=“</a:t>
            </a:r>
            <a:r>
              <a:rPr lang="en-US" altLang="zh-CN" b="1" dirty="0">
                <a:solidFill>
                  <a:srgbClr val="0000FF"/>
                </a:solidFill>
              </a:rPr>
              <a:t>t1=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*12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                               t2=j*4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                               t3=t1+t2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                               t4=a[t3]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                               t5=c+t4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8" name="AutoShape 47">
            <a:hlinkClick r:id="rId3" action="ppaction://hlinksldjump"/>
            <a:extLst>
              <a:ext uri="{FF2B5EF4-FFF2-40B4-BE49-F238E27FC236}">
                <a16:creationId xmlns:a16="http://schemas.microsoft.com/office/drawing/2014/main" id="{536492B7-CF34-449F-905C-9BBE6705B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6388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5BD12A-7425-4FE6-B5BA-527C4749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autoUpdateAnimBg="0"/>
      <p:bldP spid="50" grpId="0" uiExpand="1" build="p" autoUpdateAnimBg="0"/>
      <p:bldP spid="57" grpId="0" uiExpand="1" build="p" autoUpdateAnimBg="0"/>
      <p:bldP spid="60" grpId="0" uiExpand="1" build="p" autoUpdateAnimBg="0"/>
      <p:bldP spid="62" grpId="0" uiExpand="1" build="p" autoUpdateAnimBg="0"/>
      <p:bldP spid="66" grpId="0" uiExpand="1" build="p" autoUpdateAnimBg="0"/>
      <p:bldP spid="67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Intermediate code generation</a:t>
            </a:r>
          </a:p>
          <a:p>
            <a:pPr lvl="1"/>
            <a:r>
              <a:rPr lang="en-US" altLang="zh-CN" dirty="0"/>
              <a:t>Intermediate Code for Code Generation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Basic Code Generation Techniques</a:t>
            </a:r>
          </a:p>
          <a:p>
            <a:pPr lvl="1"/>
            <a:r>
              <a:rPr lang="en-US" altLang="zh-CN" dirty="0"/>
              <a:t>Code Generation of Control Statements and Logical Expressions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8932D2-60D1-4D63-8B6A-5258E19FE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4297E7-FD47-40A1-BA3C-8B1A5009CD6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589" y="250481"/>
            <a:ext cx="8336414" cy="1036474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2 </a:t>
            </a:r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Basic Code Generation Techniques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89" y="1453944"/>
            <a:ext cx="8336414" cy="52399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Syntax-directed translation</a:t>
            </a:r>
          </a:p>
          <a:p>
            <a:pPr lvl="1"/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Intermediate Code or Target Code as a </a:t>
            </a:r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Synthesized Attribute</a:t>
            </a:r>
          </a:p>
          <a:p>
            <a:pPr lvl="1"/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Code generation can be viewed as an attribute computation.</a:t>
            </a:r>
          </a:p>
          <a:p>
            <a:pPr lvl="1"/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Intermediate code can be </a:t>
            </a:r>
            <a:r>
              <a:rPr lang="en-US" altLang="zh-CN" dirty="0">
                <a:latin typeface="Sitka Text" panose="02000505000000020004" pitchFamily="2" charset="0"/>
              </a:rPr>
              <a:t>generated by a post-order traversal of the syntax tree</a:t>
            </a:r>
          </a:p>
          <a:p>
            <a:pPr lvl="1"/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Intermediate code can be </a:t>
            </a:r>
            <a:r>
              <a:rPr lang="en-US" altLang="zh-CN" dirty="0">
                <a:latin typeface="Sitka Text" panose="02000505000000020004" pitchFamily="2" charset="0"/>
              </a:rPr>
              <a:t>generated during parsing</a:t>
            </a:r>
          </a:p>
          <a:p>
            <a:endParaRPr lang="en-US" altLang="zh-CN" dirty="0">
              <a:solidFill>
                <a:srgbClr val="1A1A1A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43F26-6E04-4C70-9ED3-AA700B59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>
            <a:extLst>
              <a:ext uri="{FF2B5EF4-FFF2-40B4-BE49-F238E27FC236}">
                <a16:creationId xmlns:a16="http://schemas.microsoft.com/office/drawing/2014/main" id="{549F773C-BA88-412F-AFF6-4AE45787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TAC generation for expressions/assignment statements</a:t>
            </a:r>
            <a:br>
              <a:rPr lang="en-US" altLang="zh-CN" dirty="0"/>
            </a:b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B945FA0-55A1-40CB-8413-64905E43CA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Attribute grammar for generating three-address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Attribute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tacode </a:t>
            </a:r>
            <a:r>
              <a:rPr lang="en-US" altLang="zh-CN" dirty="0"/>
              <a:t>for three-address code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</a:rPr>
              <a:t>name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for temporary name generated for intermediate results in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Symbol for string concatenation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|| </a:t>
            </a:r>
            <a:r>
              <a:rPr lang="en-US" altLang="zh-CN" dirty="0"/>
              <a:t>is used for string concatenation with a newline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++ </a:t>
            </a:r>
            <a:r>
              <a:rPr lang="en-US" altLang="zh-CN" dirty="0"/>
              <a:t>is used for string concatenation with a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Function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newtemp</a:t>
            </a:r>
            <a:r>
              <a:rPr lang="en-US" altLang="zh-CN" dirty="0">
                <a:solidFill>
                  <a:srgbClr val="FF0000"/>
                </a:solidFill>
              </a:rPr>
              <a:t>( ) </a:t>
            </a:r>
            <a:r>
              <a:rPr lang="en-US" altLang="zh-CN" dirty="0"/>
              <a:t>:return a new temporary name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BCC05-A858-4C0D-A331-34C9A450F3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EB5675-BB96-4A1A-B10E-E8A688EC5796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C66EA6D2-1726-4E04-96DD-B30B329FB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Example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Given the grammar of simple expressions and </a:t>
            </a:r>
            <a:r>
              <a:rPr lang="en-US" altLang="zh-CN" sz="2800" dirty="0"/>
              <a:t>assignment statements</a:t>
            </a:r>
            <a:r>
              <a:rPr lang="en-US" altLang="zh-CN" dirty="0"/>
              <a:t>, how code can be defined as a synthesized attribute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exp    -&gt; id=exp | </a:t>
            </a:r>
            <a:r>
              <a:rPr lang="en-US" altLang="zh-CN" dirty="0" err="1">
                <a:solidFill>
                  <a:srgbClr val="FF0000"/>
                </a:solidFill>
              </a:rPr>
              <a:t>aexp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aexp</a:t>
            </a:r>
            <a:r>
              <a:rPr lang="en-US" altLang="zh-CN" dirty="0">
                <a:solidFill>
                  <a:srgbClr val="FF0000"/>
                </a:solidFill>
              </a:rPr>
              <a:t>  -&gt; </a:t>
            </a:r>
            <a:r>
              <a:rPr lang="en-US" altLang="zh-CN" dirty="0" err="1">
                <a:solidFill>
                  <a:srgbClr val="FF0000"/>
                </a:solidFill>
              </a:rPr>
              <a:t>aexp+factor</a:t>
            </a:r>
            <a:r>
              <a:rPr lang="en-US" altLang="zh-CN" dirty="0">
                <a:solidFill>
                  <a:srgbClr val="FF0000"/>
                </a:solidFill>
              </a:rPr>
              <a:t> | factor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	factor -&gt; (exp) | num | id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Tokens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num</a:t>
            </a:r>
            <a:r>
              <a:rPr lang="en-US" altLang="zh-CN" dirty="0"/>
              <a:t> are assumed to have a precomputed attribute </a:t>
            </a:r>
            <a:r>
              <a:rPr lang="en-US" altLang="zh-CN" dirty="0" err="1">
                <a:solidFill>
                  <a:srgbClr val="FF0000"/>
                </a:solidFill>
              </a:rPr>
              <a:t>strval</a:t>
            </a:r>
            <a:r>
              <a:rPr lang="en-US" altLang="zh-CN" dirty="0"/>
              <a:t> that is the string value of the token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1469B-C14B-4E3B-81B9-6BAAA955F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D8937D-1E2B-42CC-91BC-015447A7B123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0374B708-00B8-4CE7-B299-BE894CAB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TAC generation for expressions/assignment statements</a:t>
            </a:r>
            <a:br>
              <a:rPr lang="en-US" altLang="zh-CN" dirty="0"/>
            </a:br>
            <a:endParaRPr 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61" name="Group 1077">
            <a:extLst>
              <a:ext uri="{FF2B5EF4-FFF2-40B4-BE49-F238E27FC236}">
                <a16:creationId xmlns:a16="http://schemas.microsoft.com/office/drawing/2014/main" id="{9DF7EF0C-1E6E-4385-9039-CF852B490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74913"/>
              </p:ext>
            </p:extLst>
          </p:nvPr>
        </p:nvGraphicFramePr>
        <p:xfrm>
          <a:off x="127794" y="136525"/>
          <a:ext cx="8888412" cy="3383242"/>
        </p:xfrm>
        <a:graphic>
          <a:graphicData uri="http://schemas.openxmlformats.org/drawingml/2006/table">
            <a:tbl>
              <a:tblPr/>
              <a:tblGrid>
                <a:gridCol w="24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Grammar Rule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Semantic Rules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exp1 -&gt; id=exp2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exp1.name=exp2.name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exp1.tacode=exp2.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tacode||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id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.strval++“=”++exp2.name  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gen(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id.strval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“=”exp2.name)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exp -&gt; aexp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exp.name=aexp.name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exp.tacode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aexp.tacode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aexp1-&gt;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aexp2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+factor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aexp1.name=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newtemp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aexp1.tacode=aexp2.tacode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||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factor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.tacode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||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aexp1.name ++ ”=” ++aexp2.name ++ ”+” ++factor.name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79" name="AutoShape 1076">
            <a:hlinkClick r:id="rId3" action="ppaction://hlinksldjump"/>
            <a:extLst>
              <a:ext uri="{FF2B5EF4-FFF2-40B4-BE49-F238E27FC236}">
                <a16:creationId xmlns:a16="http://schemas.microsoft.com/office/drawing/2014/main" id="{23EB0FEA-33F7-464C-AC46-FAC899346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975" y="6453188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B10C88-2272-4F1C-84C3-5714F9536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A1D003-00B1-4FC0-837B-C4B07EECF092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Group 38">
            <a:extLst>
              <a:ext uri="{FF2B5EF4-FFF2-40B4-BE49-F238E27FC236}">
                <a16:creationId xmlns:a16="http://schemas.microsoft.com/office/drawing/2014/main" id="{8BD42934-1D25-4BA8-A4E9-D2CE3136C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5720"/>
              </p:ext>
            </p:extLst>
          </p:nvPr>
        </p:nvGraphicFramePr>
        <p:xfrm>
          <a:off x="127794" y="3549650"/>
          <a:ext cx="8888412" cy="2897188"/>
        </p:xfrm>
        <a:graphic>
          <a:graphicData uri="http://schemas.openxmlformats.org/drawingml/2006/table">
            <a:tbl>
              <a:tblPr/>
              <a:tblGrid>
                <a:gridCol w="2480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aexp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-&gt; factor</a:t>
                      </a:r>
                    </a:p>
                  </a:txBody>
                  <a:tcPr marL="91439" marR="91439" marT="45724" marB="45724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aexp.name=factor.name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aexp.tacode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factor.tacode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9" marR="91439" marT="45724" marB="45724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factor -&gt; 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exp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9" marR="91439" marT="45724" marB="45724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factor.name=exp.name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factor.tacode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exp.tacode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39" marR="91439" marT="45724" marB="45724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factor -&gt; num</a:t>
                      </a:r>
                    </a:p>
                  </a:txBody>
                  <a:tcPr marL="91439" marR="91439" marT="45724" marB="45724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factor.name=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num.strval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factor.tacode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=“ ”</a:t>
                      </a:r>
                    </a:p>
                  </a:txBody>
                  <a:tcPr marL="91439" marR="91439" marT="45724" marB="45724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factor -&gt; id</a:t>
                      </a:r>
                    </a:p>
                  </a:txBody>
                  <a:tcPr marL="91439" marR="91439" marT="45724" marB="45724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factor.name=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id.strval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factor.tacode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=“ ”</a:t>
                      </a:r>
                    </a:p>
                  </a:txBody>
                  <a:tcPr marL="91439" marR="91439" marT="45724" marB="45724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FA863D01-7D02-4EBF-8E27-01438D90C3C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460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tacode</a:t>
            </a:r>
            <a:r>
              <a:rPr lang="en-US" altLang="zh-CN" sz="2000" dirty="0"/>
              <a:t> attribute of expression “(x=x+3)+4”</a:t>
            </a:r>
          </a:p>
        </p:txBody>
      </p:sp>
      <p:sp>
        <p:nvSpPr>
          <p:cNvPr id="69652" name="Text Box 20">
            <a:extLst>
              <a:ext uri="{FF2B5EF4-FFF2-40B4-BE49-F238E27FC236}">
                <a16:creationId xmlns:a16="http://schemas.microsoft.com/office/drawing/2014/main" id="{9CB8DE62-D655-44D5-8289-C996A15F5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867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name=x</a:t>
            </a:r>
          </a:p>
        </p:txBody>
      </p:sp>
      <p:sp>
        <p:nvSpPr>
          <p:cNvPr id="69670" name="Text Box 38">
            <a:extLst>
              <a:ext uri="{FF2B5EF4-FFF2-40B4-BE49-F238E27FC236}">
                <a16:creationId xmlns:a16="http://schemas.microsoft.com/office/drawing/2014/main" id="{F6D4B443-3EEB-48FD-AD50-2F95583E3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name=x</a:t>
            </a:r>
          </a:p>
        </p:txBody>
      </p:sp>
      <p:sp>
        <p:nvSpPr>
          <p:cNvPr id="69671" name="Text Box 39">
            <a:extLst>
              <a:ext uri="{FF2B5EF4-FFF2-40B4-BE49-F238E27FC236}">
                <a16:creationId xmlns:a16="http://schemas.microsoft.com/office/drawing/2014/main" id="{10B723EA-BF5C-476E-AA6E-8DD82B23A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105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name=3</a:t>
            </a:r>
          </a:p>
        </p:txBody>
      </p:sp>
      <p:sp>
        <p:nvSpPr>
          <p:cNvPr id="69672" name="Text Box 40">
            <a:extLst>
              <a:ext uri="{FF2B5EF4-FFF2-40B4-BE49-F238E27FC236}">
                <a16:creationId xmlns:a16="http://schemas.microsoft.com/office/drawing/2014/main" id="{89E3D451-24B7-4501-B072-DA207E9B6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7338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name=t1;tacode=“t1=x+3”</a:t>
            </a:r>
          </a:p>
        </p:txBody>
      </p:sp>
      <p:sp>
        <p:nvSpPr>
          <p:cNvPr id="69673" name="Text Box 41">
            <a:extLst>
              <a:ext uri="{FF2B5EF4-FFF2-40B4-BE49-F238E27FC236}">
                <a16:creationId xmlns:a16="http://schemas.microsoft.com/office/drawing/2014/main" id="{FE47FAEE-DFE5-494B-846A-D2DE4099B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895600"/>
            <a:ext cx="48006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name=t1;tacode=“t1=x+3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                               x=t1”</a:t>
            </a:r>
          </a:p>
        </p:txBody>
      </p:sp>
      <p:sp>
        <p:nvSpPr>
          <p:cNvPr id="69674" name="Text Box 42">
            <a:extLst>
              <a:ext uri="{FF2B5EF4-FFF2-40B4-BE49-F238E27FC236}">
                <a16:creationId xmlns:a16="http://schemas.microsoft.com/office/drawing/2014/main" id="{2B364A5C-82D2-472D-9EE6-35D9E8F79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571625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name=t1;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tacode=“t1=x+3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                x=t1”</a:t>
            </a:r>
          </a:p>
        </p:txBody>
      </p:sp>
      <p:sp>
        <p:nvSpPr>
          <p:cNvPr id="69675" name="Text Box 43">
            <a:extLst>
              <a:ext uri="{FF2B5EF4-FFF2-40B4-BE49-F238E27FC236}">
                <a16:creationId xmlns:a16="http://schemas.microsoft.com/office/drawing/2014/main" id="{161A170B-6C52-47F3-AB71-0377235A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5240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name=4</a:t>
            </a:r>
          </a:p>
        </p:txBody>
      </p:sp>
      <p:sp>
        <p:nvSpPr>
          <p:cNvPr id="69676" name="Text Box 44">
            <a:extLst>
              <a:ext uri="{FF2B5EF4-FFF2-40B4-BE49-F238E27FC236}">
                <a16:creationId xmlns:a16="http://schemas.microsoft.com/office/drawing/2014/main" id="{05570BB0-DA62-4959-BDE8-9E2732595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57200"/>
            <a:ext cx="4114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name=t2;tacode=“t1=x+3 		                 x=t1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                               t2 = t1+4”</a:t>
            </a:r>
          </a:p>
        </p:txBody>
      </p:sp>
      <p:sp>
        <p:nvSpPr>
          <p:cNvPr id="16395" name="AutoShape 47">
            <a:hlinkClick r:id="rId4" action="ppaction://hlinksldjump"/>
            <a:extLst>
              <a:ext uri="{FF2B5EF4-FFF2-40B4-BE49-F238E27FC236}">
                <a16:creationId xmlns:a16="http://schemas.microsoft.com/office/drawing/2014/main" id="{B5F7F5A5-C80E-4918-ABAE-4DCDB101C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6388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grpSp>
        <p:nvGrpSpPr>
          <p:cNvPr id="16396" name="Group 51">
            <a:extLst>
              <a:ext uri="{FF2B5EF4-FFF2-40B4-BE49-F238E27FC236}">
                <a16:creationId xmlns:a16="http://schemas.microsoft.com/office/drawing/2014/main" id="{3006F541-2AD1-4E82-92F2-65E3B3818EE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57200"/>
            <a:ext cx="3657600" cy="6386513"/>
            <a:chOff x="1488" y="288"/>
            <a:chExt cx="2304" cy="4023"/>
          </a:xfrm>
        </p:grpSpPr>
        <p:sp>
          <p:nvSpPr>
            <p:cNvPr id="16400" name="Text Box 4">
              <a:extLst>
                <a:ext uri="{FF2B5EF4-FFF2-40B4-BE49-F238E27FC236}">
                  <a16:creationId xmlns:a16="http://schemas.microsoft.com/office/drawing/2014/main" id="{8CDDDCFF-DB99-4184-A110-7D49DE050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8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exp</a:t>
              </a:r>
            </a:p>
          </p:txBody>
        </p:sp>
        <p:sp>
          <p:nvSpPr>
            <p:cNvPr id="16401" name="Text Box 5">
              <a:extLst>
                <a:ext uri="{FF2B5EF4-FFF2-40B4-BE49-F238E27FC236}">
                  <a16:creationId xmlns:a16="http://schemas.microsoft.com/office/drawing/2014/main" id="{AE3BEEE9-739C-472F-8878-612BEBE0D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62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aexp</a:t>
              </a:r>
            </a:p>
          </p:txBody>
        </p:sp>
        <p:sp>
          <p:nvSpPr>
            <p:cNvPr id="16402" name="Text Box 9">
              <a:extLst>
                <a:ext uri="{FF2B5EF4-FFF2-40B4-BE49-F238E27FC236}">
                  <a16:creationId xmlns:a16="http://schemas.microsoft.com/office/drawing/2014/main" id="{A0B3B553-F791-4D53-9F2C-D420E6935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39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factor</a:t>
              </a:r>
            </a:p>
          </p:txBody>
        </p:sp>
        <p:sp>
          <p:nvSpPr>
            <p:cNvPr id="16403" name="Text Box 10">
              <a:extLst>
                <a:ext uri="{FF2B5EF4-FFF2-40B4-BE49-F238E27FC236}">
                  <a16:creationId xmlns:a16="http://schemas.microsoft.com/office/drawing/2014/main" id="{73E8C891-E5E8-4E26-9C71-1B25FBCB3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24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(       exp      )</a:t>
              </a:r>
            </a:p>
          </p:txBody>
        </p:sp>
        <p:sp>
          <p:nvSpPr>
            <p:cNvPr id="16404" name="Text Box 11">
              <a:extLst>
                <a:ext uri="{FF2B5EF4-FFF2-40B4-BE49-F238E27FC236}">
                  <a16:creationId xmlns:a16="http://schemas.microsoft.com/office/drawing/2014/main" id="{BBC78356-F574-4C8E-BC71-93BF4E707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352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id        =     exp</a:t>
              </a:r>
            </a:p>
          </p:txBody>
        </p:sp>
        <p:sp>
          <p:nvSpPr>
            <p:cNvPr id="16405" name="Text Box 12">
              <a:extLst>
                <a:ext uri="{FF2B5EF4-FFF2-40B4-BE49-F238E27FC236}">
                  <a16:creationId xmlns:a16="http://schemas.microsoft.com/office/drawing/2014/main" id="{E237EF54-7020-4D36-A0BF-2163819F2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216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aexp       +       factor</a:t>
              </a:r>
            </a:p>
          </p:txBody>
        </p:sp>
        <p:sp>
          <p:nvSpPr>
            <p:cNvPr id="16406" name="Text Box 13">
              <a:extLst>
                <a:ext uri="{FF2B5EF4-FFF2-40B4-BE49-F238E27FC236}">
                  <a16:creationId xmlns:a16="http://schemas.microsoft.com/office/drawing/2014/main" id="{2C864D7E-0922-48B3-9DD6-724BA07A8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960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aexp        +      factor</a:t>
              </a:r>
            </a:p>
          </p:txBody>
        </p:sp>
        <p:sp>
          <p:nvSpPr>
            <p:cNvPr id="16407" name="Text Box 14">
              <a:extLst>
                <a:ext uri="{FF2B5EF4-FFF2-40B4-BE49-F238E27FC236}">
                  <a16:creationId xmlns:a16="http://schemas.microsoft.com/office/drawing/2014/main" id="{6D55097A-7F2A-4EFB-BCC9-E4418F466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657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factor</a:t>
              </a:r>
            </a:p>
          </p:txBody>
        </p:sp>
        <p:sp>
          <p:nvSpPr>
            <p:cNvPr id="16408" name="Text Box 15">
              <a:extLst>
                <a:ext uri="{FF2B5EF4-FFF2-40B4-BE49-F238E27FC236}">
                  <a16:creationId xmlns:a16="http://schemas.microsoft.com/office/drawing/2014/main" id="{49D356B2-BF1C-4BBA-9A8E-B06AD0AE7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4080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id (x)</a:t>
              </a:r>
            </a:p>
          </p:txBody>
        </p:sp>
        <p:sp>
          <p:nvSpPr>
            <p:cNvPr id="16409" name="Text Box 16">
              <a:extLst>
                <a:ext uri="{FF2B5EF4-FFF2-40B4-BE49-F238E27FC236}">
                  <a16:creationId xmlns:a16="http://schemas.microsoft.com/office/drawing/2014/main" id="{5CEA7B90-EA74-454E-BC5C-17DB8C827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696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num (3)</a:t>
              </a:r>
            </a:p>
          </p:txBody>
        </p:sp>
        <p:sp>
          <p:nvSpPr>
            <p:cNvPr id="16410" name="Text Box 17">
              <a:extLst>
                <a:ext uri="{FF2B5EF4-FFF2-40B4-BE49-F238E27FC236}">
                  <a16:creationId xmlns:a16="http://schemas.microsoft.com/office/drawing/2014/main" id="{0EBB02A2-4B49-417A-829D-9D12E603E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92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num (4)</a:t>
              </a:r>
            </a:p>
          </p:txBody>
        </p:sp>
        <p:sp>
          <p:nvSpPr>
            <p:cNvPr id="16411" name="Line 19">
              <a:extLst>
                <a:ext uri="{FF2B5EF4-FFF2-40B4-BE49-F238E27FC236}">
                  <a16:creationId xmlns:a16="http://schemas.microsoft.com/office/drawing/2014/main" id="{5688B840-17DD-4225-876C-AEA922E92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93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2" name="Line 21">
              <a:extLst>
                <a:ext uri="{FF2B5EF4-FFF2-40B4-BE49-F238E27FC236}">
                  <a16:creationId xmlns:a16="http://schemas.microsoft.com/office/drawing/2014/main" id="{4A4C33C2-404E-4C59-9414-629F8E282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50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3" name="Line 22">
              <a:extLst>
                <a:ext uri="{FF2B5EF4-FFF2-40B4-BE49-F238E27FC236}">
                  <a16:creationId xmlns:a16="http://schemas.microsoft.com/office/drawing/2014/main" id="{6E9F9DB1-2947-4E60-9CB8-D0D178711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50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4" name="Line 23">
              <a:extLst>
                <a:ext uri="{FF2B5EF4-FFF2-40B4-BE49-F238E27FC236}">
                  <a16:creationId xmlns:a16="http://schemas.microsoft.com/office/drawing/2014/main" id="{9AE87F48-07D7-462A-BCBC-5154DB856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3024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5" name="Line 24">
              <a:extLst>
                <a:ext uri="{FF2B5EF4-FFF2-40B4-BE49-F238E27FC236}">
                  <a16:creationId xmlns:a16="http://schemas.microsoft.com/office/drawing/2014/main" id="{503B710C-B03C-41CF-A490-152D9C717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02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6" name="Line 25">
              <a:extLst>
                <a:ext uri="{FF2B5EF4-FFF2-40B4-BE49-F238E27FC236}">
                  <a16:creationId xmlns:a16="http://schemas.microsoft.com/office/drawing/2014/main" id="{FBF24077-3EE4-48CA-AD2F-8F9B90BCB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024"/>
              <a:ext cx="48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7" name="Line 26">
              <a:extLst>
                <a:ext uri="{FF2B5EF4-FFF2-40B4-BE49-F238E27FC236}">
                  <a16:creationId xmlns:a16="http://schemas.microsoft.com/office/drawing/2014/main" id="{806A428F-D7F7-421D-9005-E01815B6C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112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8" name="Line 27">
              <a:extLst>
                <a:ext uri="{FF2B5EF4-FFF2-40B4-BE49-F238E27FC236}">
                  <a16:creationId xmlns:a16="http://schemas.microsoft.com/office/drawing/2014/main" id="{A9E79F2C-2034-4726-AE15-8EC55A921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9" name="Line 28">
              <a:extLst>
                <a:ext uri="{FF2B5EF4-FFF2-40B4-BE49-F238E27FC236}">
                  <a16:creationId xmlns:a16="http://schemas.microsoft.com/office/drawing/2014/main" id="{ECB358F0-A53E-4226-A73C-C1F321D6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12"/>
              <a:ext cx="38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0" name="Line 29">
              <a:extLst>
                <a:ext uri="{FF2B5EF4-FFF2-40B4-BE49-F238E27FC236}">
                  <a16:creationId xmlns:a16="http://schemas.microsoft.com/office/drawing/2014/main" id="{2D26657A-AFEA-4FA0-929E-60F508BC9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680"/>
              <a:ext cx="33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1" name="Line 30">
              <a:extLst>
                <a:ext uri="{FF2B5EF4-FFF2-40B4-BE49-F238E27FC236}">
                  <a16:creationId xmlns:a16="http://schemas.microsoft.com/office/drawing/2014/main" id="{51A87752-89E9-4FFB-904B-48FF22F31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2" name="Line 31">
              <a:extLst>
                <a:ext uri="{FF2B5EF4-FFF2-40B4-BE49-F238E27FC236}">
                  <a16:creationId xmlns:a16="http://schemas.microsoft.com/office/drawing/2014/main" id="{4BF17B37-B7C4-420C-B5A7-4C44561D9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80"/>
              <a:ext cx="43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3" name="Line 32">
              <a:extLst>
                <a:ext uri="{FF2B5EF4-FFF2-40B4-BE49-F238E27FC236}">
                  <a16:creationId xmlns:a16="http://schemas.microsoft.com/office/drawing/2014/main" id="{34F87F93-3BE4-4AF6-BD15-3B8ECE49F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0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4" name="Line 33">
              <a:extLst>
                <a:ext uri="{FF2B5EF4-FFF2-40B4-BE49-F238E27FC236}">
                  <a16:creationId xmlns:a16="http://schemas.microsoft.com/office/drawing/2014/main" id="{DB16E2CD-11D4-4929-A14C-5381A0754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4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5" name="Line 34">
              <a:extLst>
                <a:ext uri="{FF2B5EF4-FFF2-40B4-BE49-F238E27FC236}">
                  <a16:creationId xmlns:a16="http://schemas.microsoft.com/office/drawing/2014/main" id="{CAFAFB69-9A1C-47D1-B78E-915561E5F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864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6" name="Line 35">
              <a:extLst>
                <a:ext uri="{FF2B5EF4-FFF2-40B4-BE49-F238E27FC236}">
                  <a16:creationId xmlns:a16="http://schemas.microsoft.com/office/drawing/2014/main" id="{A395B8D3-1C7C-4B9F-B603-BA80F1799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8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7" name="Line 36">
              <a:extLst>
                <a:ext uri="{FF2B5EF4-FFF2-40B4-BE49-F238E27FC236}">
                  <a16:creationId xmlns:a16="http://schemas.microsoft.com/office/drawing/2014/main" id="{52289A7B-C1ED-4207-941F-1B6A5002E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864"/>
              <a:ext cx="48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8" name="Line 37">
              <a:extLst>
                <a:ext uri="{FF2B5EF4-FFF2-40B4-BE49-F238E27FC236}">
                  <a16:creationId xmlns:a16="http://schemas.microsoft.com/office/drawing/2014/main" id="{A06800E1-D347-42DB-A3C3-5766AE62D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5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9" name="Text Box 48">
              <a:extLst>
                <a:ext uri="{FF2B5EF4-FFF2-40B4-BE49-F238E27FC236}">
                  <a16:creationId xmlns:a16="http://schemas.microsoft.com/office/drawing/2014/main" id="{25095CCF-58FC-490C-B543-A3AC43C57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 err="1"/>
                <a:t>aexp</a:t>
              </a:r>
              <a:endParaRPr lang="en-US" altLang="zh-CN" b="1" dirty="0"/>
            </a:p>
          </p:txBody>
        </p:sp>
        <p:sp>
          <p:nvSpPr>
            <p:cNvPr id="16430" name="Line 49">
              <a:extLst>
                <a:ext uri="{FF2B5EF4-FFF2-40B4-BE49-F238E27FC236}">
                  <a16:creationId xmlns:a16="http://schemas.microsoft.com/office/drawing/2014/main" id="{7AD09AC1-1E86-436C-9F65-0EC8FAB10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64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1" name="Rectangle 50">
              <a:extLst>
                <a:ext uri="{FF2B5EF4-FFF2-40B4-BE49-F238E27FC236}">
                  <a16:creationId xmlns:a16="http://schemas.microsoft.com/office/drawing/2014/main" id="{322D7D27-B5B1-4467-A0E8-53DBCF857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544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(x)</a:t>
              </a:r>
              <a:endParaRPr lang="zh-CN" altLang="en-US" b="1"/>
            </a:p>
          </p:txBody>
        </p:sp>
      </p:grpSp>
      <p:sp>
        <p:nvSpPr>
          <p:cNvPr id="69684" name="Text Box 52">
            <a:extLst>
              <a:ext uri="{FF2B5EF4-FFF2-40B4-BE49-F238E27FC236}">
                <a16:creationId xmlns:a16="http://schemas.microsoft.com/office/drawing/2014/main" id="{CFE26B73-3043-41B2-9AAB-7C273153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4196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name=t1;tacode=“t1=x+3”</a:t>
            </a:r>
          </a:p>
        </p:txBody>
      </p:sp>
      <p:sp>
        <p:nvSpPr>
          <p:cNvPr id="49" name="灯片编号占位符 48">
            <a:extLst>
              <a:ext uri="{FF2B5EF4-FFF2-40B4-BE49-F238E27FC236}">
                <a16:creationId xmlns:a16="http://schemas.microsoft.com/office/drawing/2014/main" id="{423D3A29-5EED-4AB8-8328-D46D4EB0B2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5BE145-EC97-4689-86AB-83528BF41451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2" grpId="0" build="p" autoUpdateAnimBg="0"/>
      <p:bldP spid="69670" grpId="0" build="p" autoUpdateAnimBg="0"/>
      <p:bldP spid="69671" grpId="0" build="p" autoUpdateAnimBg="0"/>
      <p:bldP spid="69672" grpId="0" build="p" autoUpdateAnimBg="0"/>
      <p:bldP spid="69673" grpId="0" build="p" autoUpdateAnimBg="0"/>
      <p:bldP spid="69674" grpId="0" build="p" autoUpdateAnimBg="0"/>
      <p:bldP spid="69675" grpId="0" build="p" autoUpdateAnimBg="0"/>
      <p:bldP spid="69676" grpId="0" build="p" autoUpdateAnimBg="0"/>
      <p:bldP spid="6968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589" y="250481"/>
            <a:ext cx="8336414" cy="103647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Code generation for individual language constructs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89" y="1453944"/>
            <a:ext cx="8336414" cy="52399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A program consists of declarations and statements</a:t>
            </a:r>
          </a:p>
          <a:p>
            <a:pPr lvl="1"/>
            <a:r>
              <a:rPr lang="en-US" altLang="zh-CN" sz="2500" dirty="0">
                <a:solidFill>
                  <a:srgbClr val="00B050"/>
                </a:solidFill>
                <a:latin typeface="Sitka Text" panose="02000505000000020004" pitchFamily="2" charset="0"/>
                <a:cs typeface="Times New Roman" pitchFamily="18" charset="0"/>
              </a:rPr>
              <a:t>Declarations</a:t>
            </a:r>
            <a:r>
              <a:rPr lang="en-US" altLang="zh-CN" sz="2500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 do not generate intermediate codes, for each declared name, we create a symbol-table entry</a:t>
            </a:r>
          </a:p>
          <a:p>
            <a:pPr lvl="1"/>
            <a:r>
              <a:rPr lang="en-US" altLang="zh-CN" sz="2500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Basic code generation for </a:t>
            </a:r>
            <a:r>
              <a:rPr lang="en-US" altLang="zh-CN" sz="25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assignment and simple arithmetic expressions</a:t>
            </a:r>
            <a:r>
              <a:rPr lang="en-US" altLang="zh-CN" sz="2500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 including </a:t>
            </a:r>
            <a:r>
              <a:rPr lang="en-US" altLang="zh-CN" sz="25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Array reference (2.)</a:t>
            </a:r>
          </a:p>
          <a:p>
            <a:pPr lvl="1"/>
            <a:r>
              <a:rPr lang="en-US" altLang="zh-CN" sz="25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Code generation for control statements and </a:t>
            </a:r>
            <a:r>
              <a:rPr lang="en-US" altLang="zh-CN" sz="25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boolean</a:t>
            </a:r>
            <a:r>
              <a:rPr lang="en-US" altLang="zh-CN" sz="25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expressions </a:t>
            </a:r>
            <a:r>
              <a:rPr lang="en-US" altLang="zh-CN" sz="2500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(</a:t>
            </a:r>
            <a:r>
              <a:rPr lang="en-US" altLang="zh-CN" sz="25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3</a:t>
            </a:r>
            <a:r>
              <a:rPr lang="en-US" altLang="zh-CN" sz="2500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.)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A8C73-D330-4FCC-AFB6-484074C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2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589" y="250481"/>
            <a:ext cx="8336414" cy="103647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TAC generation for declarations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89" y="1453944"/>
            <a:ext cx="8336414" cy="523990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Declarations do not generate intermediate codes, for each declared name, we create a symbol-table entry</a:t>
            </a: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D6966978-D569-4402-A505-F46F6AFAD636}"/>
              </a:ext>
            </a:extLst>
          </p:cNvPr>
          <p:cNvGraphicFramePr>
            <a:graphicFrameLocks noGrp="1"/>
          </p:cNvGraphicFramePr>
          <p:nvPr/>
        </p:nvGraphicFramePr>
        <p:xfrm>
          <a:off x="882443" y="3221705"/>
          <a:ext cx="7379115" cy="3017250"/>
        </p:xfrm>
        <a:graphic>
          <a:graphicData uri="http://schemas.openxmlformats.org/drawingml/2006/table">
            <a:tbl>
              <a:tblPr/>
              <a:tblGrid>
                <a:gridCol w="295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Grammar rule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Semantic Rules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decl</a:t>
                      </a:r>
                      <a:r>
                        <a:rPr lang="en-US" altLang="zh-CN" sz="2200" b="0" dirty="0" err="1">
                          <a:solidFill>
                            <a:schemeClr val="tx1"/>
                          </a:solidFill>
                          <a:latin typeface="Sitka Text" pitchFamily="2" charset="0"/>
                          <a:ea typeface="Cambria Math" pitchFamily="18" charset="0"/>
                        </a:rPr>
                        <a:t>→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 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varlist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Cambria Math" pitchFamily="18" charset="0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varlist.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=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type.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Sitka Text" pitchFamily="2" charset="0"/>
                        <a:ea typeface="Cambria Math" pitchFamily="18" charset="0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</a:t>
                      </a:r>
                      <a:r>
                        <a:rPr lang="en-US" altLang="zh-CN" sz="2200" b="0" dirty="0" err="1">
                          <a:solidFill>
                            <a:schemeClr val="tx1"/>
                          </a:solidFill>
                          <a:latin typeface="Sitka Text" pitchFamily="2" charset="0"/>
                          <a:ea typeface="Cambria Math" pitchFamily="18" charset="0"/>
                        </a:rPr>
                        <a:t>→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int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Cambria Math" pitchFamily="18" charset="0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type.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=integer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</a:t>
                      </a:r>
                      <a:r>
                        <a:rPr lang="en-US" altLang="zh-CN" sz="2200" b="0" dirty="0" err="1">
                          <a:solidFill>
                            <a:schemeClr val="tx1"/>
                          </a:solidFill>
                          <a:latin typeface="Sitka Text" pitchFamily="2" charset="0"/>
                          <a:ea typeface="Cambria Math" pitchFamily="18" charset="0"/>
                        </a:rPr>
                        <a:t>→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float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Cambria Math" pitchFamily="18" charset="0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type.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=real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varlist1</a:t>
                      </a: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Sitka Text" pitchFamily="2" charset="0"/>
                          <a:ea typeface="Cambria Math" pitchFamily="18" charset="0"/>
                        </a:rPr>
                        <a:t>→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id,varlist2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insert(id.name,varlist1.type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varlist2.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 =varlist1.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type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varlist</a:t>
                      </a:r>
                      <a:r>
                        <a:rPr lang="en-US" altLang="zh-CN" sz="2200" b="0" dirty="0" err="1">
                          <a:solidFill>
                            <a:schemeClr val="tx1"/>
                          </a:solidFill>
                          <a:latin typeface="Sitka Text" pitchFamily="2" charset="0"/>
                          <a:ea typeface="Cambria Math" pitchFamily="18" charset="0"/>
                        </a:rPr>
                        <a:t>→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id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Cambria Math" pitchFamily="18" charset="0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insert(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id.name,varlist.type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Cambria Math" pitchFamily="18" charset="0"/>
                        </a:rPr>
                        <a:t>)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D4008-94DB-4395-BE60-3E2831CA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3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2|0.2|0.2"/>
</p:tagLst>
</file>

<file path=ppt/theme/theme1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CompilerCourse</Template>
  <TotalTime>5341</TotalTime>
  <Words>1325</Words>
  <Application>Microsoft Office PowerPoint</Application>
  <PresentationFormat>全屏显示(4:3)</PresentationFormat>
  <Paragraphs>192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Calibri</vt:lpstr>
      <vt:lpstr>Comic Sans MS</vt:lpstr>
      <vt:lpstr>Sitka Small</vt:lpstr>
      <vt:lpstr>Sitka Text</vt:lpstr>
      <vt:lpstr>Wingdings</vt:lpstr>
      <vt:lpstr>CompilerCourse</vt:lpstr>
      <vt:lpstr>Office Theme</vt:lpstr>
      <vt:lpstr>Intermediate Code Generation</vt:lpstr>
      <vt:lpstr>Outline</vt:lpstr>
      <vt:lpstr>2 Basic Code Generation Techniques</vt:lpstr>
      <vt:lpstr>TAC generation for expressions/assignment statements </vt:lpstr>
      <vt:lpstr>TAC generation for expressions/assignment statements </vt:lpstr>
      <vt:lpstr>PowerPoint 演示文稿</vt:lpstr>
      <vt:lpstr>PowerPoint 演示文稿</vt:lpstr>
      <vt:lpstr>Code generation for individual language constructs</vt:lpstr>
      <vt:lpstr>TAC generation for declarations</vt:lpstr>
      <vt:lpstr>TAC generation for Array reference in expressions/assignment</vt:lpstr>
      <vt:lpstr>TAC generation for Array reference in expressions/assignment</vt:lpstr>
      <vt:lpstr>TAC generation for Array reference in expressions/assignment</vt:lpstr>
      <vt:lpstr>Attribute Grammar of TAC generation for Array reference in expressions</vt:lpstr>
      <vt:lpstr>TAC generation for Array reference in expressions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>woody</dc:creator>
  <cp:lastModifiedBy>WYing</cp:lastModifiedBy>
  <cp:revision>297</cp:revision>
  <cp:lastPrinted>2025-06-08T12:28:38Z</cp:lastPrinted>
  <dcterms:created xsi:type="dcterms:W3CDTF">2008-12-15T15:00:15Z</dcterms:created>
  <dcterms:modified xsi:type="dcterms:W3CDTF">2025-06-08T15:47:01Z</dcterms:modified>
</cp:coreProperties>
</file>