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62" r:id="rId3"/>
    <p:sldId id="736" r:id="rId4"/>
    <p:sldId id="293" r:id="rId5"/>
    <p:sldId id="295" r:id="rId6"/>
    <p:sldId id="552" r:id="rId7"/>
    <p:sldId id="548" r:id="rId8"/>
    <p:sldId id="559" r:id="rId9"/>
    <p:sldId id="560" r:id="rId10"/>
    <p:sldId id="562" r:id="rId11"/>
    <p:sldId id="563" r:id="rId12"/>
    <p:sldId id="511" r:id="rId13"/>
    <p:sldId id="564" r:id="rId14"/>
    <p:sldId id="567" r:id="rId15"/>
    <p:sldId id="566" r:id="rId16"/>
    <p:sldId id="513" r:id="rId17"/>
  </p:sldIdLst>
  <p:sldSz cx="10083800" cy="7556500"/>
  <p:notesSz cx="679767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320"/>
    <a:srgbClr val="E6E6E6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25" autoAdjust="0"/>
    <p:restoredTop sz="94660"/>
  </p:normalViewPr>
  <p:slideViewPr>
    <p:cSldViewPr>
      <p:cViewPr varScale="1">
        <p:scale>
          <a:sx n="57" d="100"/>
          <a:sy n="57" d="100"/>
        </p:scale>
        <p:origin x="4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92D72-477D-4BCE-88A8-85882CC7EA74}" type="datetimeFigureOut">
              <a:rPr lang="zh-CN" altLang="en-US" smtClean="0"/>
              <a:t>2025/06/09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704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3A15-7193-46E8-A426-C61261F16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18DC0-B192-41A1-91A4-A54ECFEA4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42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31">
            <a:extLst>
              <a:ext uri="{FF2B5EF4-FFF2-40B4-BE49-F238E27FC236}">
                <a16:creationId xmlns:a16="http://schemas.microsoft.com/office/drawing/2014/main" id="{9A1E885B-B3A7-4B22-BC48-8A2870839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01A51D-4A4F-43A9-9F59-8AA17110D544}" type="slidenum">
              <a:rPr lang="en-US" altLang="zh-CN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44B4793-94FA-47E5-94F2-3AD4F2FB7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2189994-A3CB-4E81-80CC-C248FE373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031">
            <a:extLst>
              <a:ext uri="{FF2B5EF4-FFF2-40B4-BE49-F238E27FC236}">
                <a16:creationId xmlns:a16="http://schemas.microsoft.com/office/drawing/2014/main" id="{313859EA-F031-43A0-8078-9EFDAEF84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6DE918-455F-4629-80B6-61D642389CB1}" type="slidenum">
              <a:rPr lang="en-US" altLang="zh-CN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39CEB25-BEAE-47EA-848E-E95C718A7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8A8C063-A55A-4E35-935E-3D096AC09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F3AA40-2F51-4B71-8291-95344EB1EE7C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4930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F8EC1B-0201-42D4-9D68-AC0195FC661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56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A0FA-81ED-4921-9DA7-1597896200A1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AC6B-045D-4F57-B404-7940278D6981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F401-0810-4D31-968A-D463AE3C22F3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6285" y="2347413"/>
            <a:ext cx="8571230" cy="1619750"/>
          </a:xfrm>
        </p:spPr>
        <p:txBody>
          <a:bodyPr>
            <a:normAutofit/>
          </a:bodyPr>
          <a:lstStyle>
            <a:lvl1pPr algn="ctr" defTabSz="1007577" rtl="0" eaLnBrk="1" latinLnBrk="0" hangingPunct="1">
              <a:spcBef>
                <a:spcPct val="0"/>
              </a:spcBef>
              <a:buNone/>
              <a:defRPr lang="zh-CN" altLang="en-US" sz="3085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2570" y="4282016"/>
            <a:ext cx="7058660" cy="1931106"/>
          </a:xfrm>
        </p:spPr>
        <p:txBody>
          <a:bodyPr>
            <a:normAutofit/>
          </a:bodyPr>
          <a:lstStyle>
            <a:lvl1pPr marL="0" indent="0" algn="ctr" defTabSz="1007577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3085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4BF2-5B1D-47C9-B5C9-41392880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E1467-67E1-492C-9155-D929C1644B29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828136-870D-40CB-9C06-BC2EC1973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1B7715-D6E2-4D8B-8D5E-F177B10718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25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41300-102B-4345-B354-42281BFD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8FB2-ED61-476B-914E-D59148D9F34E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FED5BA-3A4C-4A0C-AE8D-B5E04BBA6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297E7-FD47-40A1-BA3C-8B1A5009CD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3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551" y="4855751"/>
            <a:ext cx="8571230" cy="1500805"/>
          </a:xfrm>
        </p:spPr>
        <p:txBody>
          <a:bodyPr anchor="t"/>
          <a:lstStyle>
            <a:lvl1pPr algn="l">
              <a:defRPr sz="4408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6551" y="3202768"/>
            <a:ext cx="8571230" cy="1652984"/>
          </a:xfrm>
        </p:spPr>
        <p:txBody>
          <a:bodyPr anchor="b"/>
          <a:lstStyle>
            <a:lvl1pPr marL="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F570F-8382-4F0B-8DC0-0C2B0AFF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FE44B-E548-4593-9A3D-B3D85A6CEF16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EF17E4-C35D-4EED-8272-4C60D9491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F91EC7-D38A-4C8D-935D-41BDA93B1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8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4190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5932" y="1763184"/>
            <a:ext cx="4453678" cy="4986941"/>
          </a:xfrm>
        </p:spPr>
        <p:txBody>
          <a:bodyPr/>
          <a:lstStyle>
            <a:lvl1pPr>
              <a:defRPr sz="3085"/>
            </a:lvl1pPr>
            <a:lvl2pPr>
              <a:defRPr sz="2645"/>
            </a:lvl2pPr>
            <a:lvl3pPr>
              <a:defRPr sz="2204"/>
            </a:lvl3pPr>
            <a:lvl4pPr>
              <a:defRPr sz="1983"/>
            </a:lvl4pPr>
            <a:lvl5pPr>
              <a:defRPr sz="1983"/>
            </a:lvl5pPr>
            <a:lvl6pPr>
              <a:defRPr sz="1983"/>
            </a:lvl6pPr>
            <a:lvl7pPr>
              <a:defRPr sz="1983"/>
            </a:lvl7pPr>
            <a:lvl8pPr>
              <a:defRPr sz="1983"/>
            </a:lvl8pPr>
            <a:lvl9pPr>
              <a:defRPr sz="198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9D6BF8-A184-4973-B465-1939271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89B96-2B1C-4C12-84CA-35D29F24D3C7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15DB-3DC8-4470-9E9E-FB345F147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5BEA5-D93D-42C3-9F91-0F7675CF0C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2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4190" y="1691467"/>
            <a:ext cx="445543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190" y="2396390"/>
            <a:ext cx="445543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22431" y="1691467"/>
            <a:ext cx="4457180" cy="704923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22431" y="2396390"/>
            <a:ext cx="4457180" cy="4353734"/>
          </a:xfrm>
        </p:spPr>
        <p:txBody>
          <a:bodyPr/>
          <a:lstStyle>
            <a:lvl1pPr>
              <a:defRPr sz="2645"/>
            </a:lvl1pPr>
            <a:lvl2pPr>
              <a:defRPr sz="2204"/>
            </a:lvl2pPr>
            <a:lvl3pPr>
              <a:defRPr sz="1983"/>
            </a:lvl3pPr>
            <a:lvl4pPr>
              <a:defRPr sz="1763"/>
            </a:lvl4pPr>
            <a:lvl5pPr>
              <a:defRPr sz="1763"/>
            </a:lvl5pPr>
            <a:lvl6pPr>
              <a:defRPr sz="1763"/>
            </a:lvl6pPr>
            <a:lvl7pPr>
              <a:defRPr sz="1763"/>
            </a:lvl7pPr>
            <a:lvl8pPr>
              <a:defRPr sz="1763"/>
            </a:lvl8pPr>
            <a:lvl9pPr>
              <a:defRPr sz="17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E83C416-D08A-40FC-99F8-B75AD325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EC0D0-01CC-471B-AEFB-FF6DAC94A2EC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458C08D-230F-4D70-84F7-C1A5184CC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A0EB6-33E7-48ED-B9C2-7352FFF1CD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6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85A6134-B489-4E87-9F9B-3DA78FF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A5EEF-408C-47FA-AD82-20AB8D15BFAC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AB5413C-3951-44F1-A13E-5A51FCF73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9200EB-E47C-48DD-9B50-473EFCDD1A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21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C81B1D4-3A91-4F85-9D55-F8D085F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067C3-D0F3-4566-B0C7-5BB59A6B9732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794E174-0D93-40CF-8AFF-C81179EA0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DE22A-B1A6-435A-894E-BE474F08AB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21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190" y="300861"/>
            <a:ext cx="3317501" cy="1280407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2486" y="300861"/>
            <a:ext cx="5637124" cy="644926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4190" y="1581268"/>
            <a:ext cx="3317501" cy="5168856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F4AA1D-55D9-43B5-ACFF-C736CA7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C19DD-6C94-4EAB-B506-0BC1F1886010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988A4-EDF3-4B0F-A779-1F99A736A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4A86E-3404-4118-8FB2-D3BE039334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6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6CC02-AF7F-47B2-BA23-07D34C65259D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6495" y="5289550"/>
            <a:ext cx="6050280" cy="624461"/>
          </a:xfrm>
        </p:spPr>
        <p:txBody>
          <a:bodyPr anchor="b"/>
          <a:lstStyle>
            <a:lvl1pPr algn="l">
              <a:defRPr sz="2204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6495" y="675187"/>
            <a:ext cx="6050280" cy="4533900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6495" y="5914011"/>
            <a:ext cx="6050280" cy="886839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A3C561E-63DD-4864-A7D7-03ED906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10A2A-0046-4797-8F35-2411B855FF6C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DFE1-DD42-4335-8100-1CC1FD8E6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9FF39-B4C7-4FC2-859A-E6665E76E3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E9D0A-A53B-4E73-9365-FEF47CD1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71F65-13C2-4116-9AB4-EE9367B4CFC0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C30DA4A-B469-4053-B613-572AD9051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A89E3-B4DA-4441-AAAD-BF1D37B923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2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10755" y="302611"/>
            <a:ext cx="2268855" cy="64475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190" y="302611"/>
            <a:ext cx="6638502" cy="64475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704C-1772-40FA-9FC9-8CC6B0C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D983-B839-43EA-8020-5AED47ABC157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994FEA-91C7-45F9-BFD7-2315273A6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9CAF5F-9DE9-48C3-A87B-1A02F741A1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7817-C2B9-41EC-8A22-921F60C74664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17B2-E4CA-4FAD-B532-62DE56E39C26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8F8C-3478-4E94-A006-0CBD324E9607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6285-7E02-4C86-B18B-AAF327FCF457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5B14-F6A6-40EF-9F40-B2B99AF5F949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E2F8-C17B-4695-BD5F-0155B5F63FA8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357A6-4B6B-41E8-9B41-90A1010E630A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71B3-6EC4-44F7-8D1D-6FE2509A3237}" type="datetime1">
              <a:rPr lang="en-US" altLang="zh-CN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CB2FD26-1953-47C6-8BF5-C9A3C46CBF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04190" y="302610"/>
            <a:ext cx="9075420" cy="1259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EFF7380-223F-4F51-BB04-92A5FEB72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4190" y="1763184"/>
            <a:ext cx="9075420" cy="498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E7A61-536A-4B1A-8E5F-9B6DDA44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4190" y="7003756"/>
            <a:ext cx="2352887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22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2EA55E-ED6B-4625-8DB4-ABFEECB98B9F}" type="datetime1">
              <a:rPr lang="en-US" altLang="zh-CN" smtClean="0"/>
              <a:t>6/9/2025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B1881-6699-4964-B7A5-DEE80E57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6723" y="7003756"/>
            <a:ext cx="2352887" cy="40231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22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81A30FE-ADF7-4FCB-B65D-DC13D58D99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085" kern="1200" dirty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503789" algn="ctr" rtl="0" fontAlgn="base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1007577" algn="ctr" rtl="0" fontAlgn="base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511366" algn="ctr" rtl="0" fontAlgn="base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2015155" algn="ctr" rtl="0" fontAlgn="base">
        <a:spcBef>
          <a:spcPct val="0"/>
        </a:spcBef>
        <a:spcAft>
          <a:spcPct val="0"/>
        </a:spcAft>
        <a:defRPr sz="3085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77842" indent="-3778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3085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818657" indent="-31486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645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259472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204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763260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4" kern="1200">
          <a:solidFill>
            <a:schemeClr val="tx1"/>
          </a:solidFill>
          <a:latin typeface="+mn-lt"/>
          <a:ea typeface="+mn-ea"/>
          <a:cs typeface="+mn-cs"/>
        </a:defRPr>
      </a:lvl4pPr>
      <a:lvl5pPr marL="2267049" indent="-2518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4" kern="1200">
          <a:solidFill>
            <a:schemeClr val="tx1"/>
          </a:solidFill>
          <a:latin typeface="+mn-lt"/>
          <a:ea typeface="+mn-ea"/>
          <a:cs typeface="+mn-cs"/>
        </a:defRPr>
      </a:lvl5pPr>
      <a:lvl6pPr marL="2770838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6pPr>
      <a:lvl7pPr marL="3274626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7pPr>
      <a:lvl8pPr marL="3778415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8pPr>
      <a:lvl9pPr marL="4282204" indent="-251894" algn="l" defTabSz="1007577" rtl="0" eaLnBrk="1" latinLnBrk="0" hangingPunct="1">
        <a:spcBef>
          <a:spcPct val="20000"/>
        </a:spcBef>
        <a:buFont typeface="Arial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1849" y="1416050"/>
            <a:ext cx="9435275" cy="40564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11100"/>
              </a:lnSpc>
            </a:pPr>
            <a:r>
              <a:rPr lang="en-US" altLang="zh-CN" sz="6000" dirty="0">
                <a:latin typeface="Sitka Small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6000" dirty="0">
                <a:latin typeface="Sitka Small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6000" dirty="0">
                <a:latin typeface="Sitka Small" panose="02000505000000020004" pitchFamily="2" charset="0"/>
                <a:cs typeface="Times New Roman" pitchFamily="18" charset="0"/>
              </a:rPr>
              <a:t>07</a:t>
            </a:r>
          </a:p>
          <a:p>
            <a:pPr algn="ctr">
              <a:lnSpc>
                <a:spcPts val="11100"/>
              </a:lnSpc>
            </a:pPr>
            <a:r>
              <a:rPr lang="en-US" altLang="zh-CN" sz="4800" dirty="0">
                <a:latin typeface="Sitka Small" panose="02000505000000020004" pitchFamily="2" charset="0"/>
                <a:cs typeface="Times New Roman" pitchFamily="18" charset="0"/>
              </a:rPr>
              <a:t>Intermediate Code Generation</a:t>
            </a:r>
          </a:p>
          <a:p>
            <a:pPr algn="ctr">
              <a:lnSpc>
                <a:spcPts val="11100"/>
              </a:lnSpc>
            </a:pPr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III: TAC generation for control statements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0D4D83-F96A-417F-8F2C-77A8A882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Translation of Boolean expressions in the context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of the form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not E1      i.e.   E -&gt; not E1 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Just interchange the true and false exits of E to get the true and false exits of E1</a:t>
            </a:r>
          </a:p>
          <a:p>
            <a:pPr lvl="1"/>
            <a:endParaRPr lang="en-US" altLang="zh-CN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Semantic Rules: </a:t>
            </a:r>
          </a:p>
        </p:txBody>
      </p:sp>
      <p:sp>
        <p:nvSpPr>
          <p:cNvPr id="23" name="矩形 22"/>
          <p:cNvSpPr/>
          <p:nvPr/>
        </p:nvSpPr>
        <p:spPr>
          <a:xfrm>
            <a:off x="1644650" y="4235450"/>
            <a:ext cx="3549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E1.true = </a:t>
            </a:r>
            <a:r>
              <a:rPr lang="en-US" altLang="zh-CN" sz="2400" dirty="0" err="1"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latin typeface="Sitka Text" panose="02000505000000020004" pitchFamily="2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E1.false = </a:t>
            </a:r>
            <a:r>
              <a:rPr lang="en-US" altLang="zh-CN" sz="2400" dirty="0" err="1"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latin typeface="Sitka Text" panose="02000505000000020004" pitchFamily="2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err="1"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latin typeface="Sitka Text" panose="02000505000000020004" pitchFamily="2" charset="0"/>
              </a:rPr>
              <a:t> = E1.code;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D9BE45-EF0A-4296-8FAE-1E938E76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4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95910"/>
            <a:ext cx="10083800" cy="174744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sz="2600" b="1" dirty="0">
                <a:latin typeface="Sitka Text" panose="02000505000000020004" pitchFamily="2" charset="0"/>
              </a:rPr>
              <a:t>Example</a:t>
            </a:r>
            <a:r>
              <a:rPr lang="en-US" altLang="zh-CN" sz="2600" dirty="0">
                <a:latin typeface="Sitka Text" panose="02000505000000020004" pitchFamily="2" charset="0"/>
              </a:rPr>
              <a:t>:  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</a:rPr>
              <a:t>a&lt;b or c&lt;d and e&lt;f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Suppose the true and false exits for the entire expression have been set to 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</a:rPr>
              <a:t>Ltrue</a:t>
            </a:r>
            <a:r>
              <a:rPr lang="en-US" altLang="zh-CN" sz="2600" dirty="0">
                <a:latin typeface="Sitka Text" panose="02000505000000020004" pitchFamily="2" charset="0"/>
              </a:rPr>
              <a:t> and 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</a:rPr>
              <a:t>Lfalse</a:t>
            </a:r>
            <a:endParaRPr lang="en-US" altLang="zh-CN" sz="26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4248264" y="1853487"/>
            <a:ext cx="2773045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Ltrue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Lfalse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252095" y="2481688"/>
            <a:ext cx="2773045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E1.true=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Ltrue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E1.false=L1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503670" y="2801875"/>
            <a:ext cx="2773045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E2.true=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Ltrue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E2.false=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Lfalse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2731028" y="4143352"/>
            <a:ext cx="2773045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E3.true=L2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E3.false=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Lfalse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7730914" y="4198056"/>
            <a:ext cx="2773045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E4.true=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Ltrue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E4.false=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Lfalse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43180" y="2174243"/>
            <a:ext cx="7428050" cy="3533363"/>
            <a:chOff x="653" y="1243"/>
            <a:chExt cx="4243" cy="2020"/>
          </a:xfrm>
        </p:grpSpPr>
        <p:sp>
          <p:nvSpPr>
            <p:cNvPr id="117776" name="Text Box 4"/>
            <p:cNvSpPr txBox="1">
              <a:spLocks noChangeArrowheads="1"/>
            </p:cNvSpPr>
            <p:nvPr/>
          </p:nvSpPr>
          <p:spPr bwMode="auto">
            <a:xfrm>
              <a:off x="2160" y="1243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  <a:hlinkClick r:id="" action="ppaction://noaction"/>
                </a:rPr>
                <a:t>E</a:t>
              </a:r>
              <a:endParaRPr lang="en-US" altLang="zh-CN" sz="3100" dirty="0">
                <a:latin typeface="Sitka Text" panose="02000505000000020004" pitchFamily="2" charset="0"/>
              </a:endParaRPr>
            </a:p>
          </p:txBody>
        </p:sp>
        <p:sp>
          <p:nvSpPr>
            <p:cNvPr id="117777" name="Text Box 6"/>
            <p:cNvSpPr txBox="1">
              <a:spLocks noChangeArrowheads="1"/>
            </p:cNvSpPr>
            <p:nvPr/>
          </p:nvSpPr>
          <p:spPr bwMode="auto">
            <a:xfrm>
              <a:off x="864" y="1833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  <a:hlinkClick r:id="" action="ppaction://noaction"/>
                </a:rPr>
                <a:t>E1</a:t>
              </a:r>
              <a:endParaRPr lang="en-US" altLang="zh-CN" sz="3100" dirty="0">
                <a:latin typeface="Sitka Text" panose="02000505000000020004" pitchFamily="2" charset="0"/>
              </a:endParaRPr>
            </a:p>
          </p:txBody>
        </p:sp>
        <p:sp>
          <p:nvSpPr>
            <p:cNvPr id="117778" name="Text Box 7"/>
            <p:cNvSpPr txBox="1">
              <a:spLocks noChangeArrowheads="1"/>
            </p:cNvSpPr>
            <p:nvPr/>
          </p:nvSpPr>
          <p:spPr bwMode="auto">
            <a:xfrm>
              <a:off x="2112" y="1821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or</a:t>
              </a:r>
            </a:p>
          </p:txBody>
        </p:sp>
        <p:sp>
          <p:nvSpPr>
            <p:cNvPr id="117779" name="Text Box 8"/>
            <p:cNvSpPr txBox="1">
              <a:spLocks noChangeArrowheads="1"/>
            </p:cNvSpPr>
            <p:nvPr/>
          </p:nvSpPr>
          <p:spPr bwMode="auto">
            <a:xfrm>
              <a:off x="3432" y="1824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  <a:hlinkClick r:id="" action="ppaction://noaction"/>
                </a:rPr>
                <a:t>E2</a:t>
              </a:r>
              <a:endParaRPr lang="en-US" altLang="zh-CN" sz="3100" dirty="0">
                <a:latin typeface="Sitka Text" panose="02000505000000020004" pitchFamily="2" charset="0"/>
              </a:endParaRPr>
            </a:p>
          </p:txBody>
        </p:sp>
        <p:sp>
          <p:nvSpPr>
            <p:cNvPr id="117780" name="Text Box 9"/>
            <p:cNvSpPr txBox="1">
              <a:spLocks noChangeArrowheads="1"/>
            </p:cNvSpPr>
            <p:nvPr/>
          </p:nvSpPr>
          <p:spPr bwMode="auto">
            <a:xfrm>
              <a:off x="653" y="2409"/>
              <a:ext cx="81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a  &lt;  b</a:t>
              </a:r>
            </a:p>
          </p:txBody>
        </p:sp>
        <p:sp>
          <p:nvSpPr>
            <p:cNvPr id="117781" name="Text Box 10"/>
            <p:cNvSpPr txBox="1">
              <a:spLocks noChangeArrowheads="1"/>
            </p:cNvSpPr>
            <p:nvPr/>
          </p:nvSpPr>
          <p:spPr bwMode="auto">
            <a:xfrm>
              <a:off x="2844" y="2376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  <a:hlinkClick r:id="" action="ppaction://noaction"/>
                </a:rPr>
                <a:t>E</a:t>
              </a:r>
              <a:r>
                <a:rPr lang="en-US" altLang="zh-CN" sz="3100" dirty="0">
                  <a:latin typeface="Sitka Text" panose="02000505000000020004" pitchFamily="2" charset="0"/>
                </a:rPr>
                <a:t>3</a:t>
              </a:r>
            </a:p>
          </p:txBody>
        </p:sp>
        <p:sp>
          <p:nvSpPr>
            <p:cNvPr id="117782" name="Text Box 11"/>
            <p:cNvSpPr txBox="1">
              <a:spLocks noChangeArrowheads="1"/>
            </p:cNvSpPr>
            <p:nvPr/>
          </p:nvSpPr>
          <p:spPr bwMode="auto">
            <a:xfrm>
              <a:off x="3392" y="2378"/>
              <a:ext cx="528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and</a:t>
              </a:r>
            </a:p>
          </p:txBody>
        </p:sp>
        <p:sp>
          <p:nvSpPr>
            <p:cNvPr id="117783" name="Text Box 12"/>
            <p:cNvSpPr txBox="1">
              <a:spLocks noChangeArrowheads="1"/>
            </p:cNvSpPr>
            <p:nvPr/>
          </p:nvSpPr>
          <p:spPr bwMode="auto">
            <a:xfrm>
              <a:off x="4067" y="2381"/>
              <a:ext cx="43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  <a:hlinkClick r:id="" action="ppaction://noaction"/>
                </a:rPr>
                <a:t>E</a:t>
              </a:r>
              <a:r>
                <a:rPr lang="en-US" altLang="zh-CN" sz="3100" dirty="0">
                  <a:latin typeface="Sitka Text" panose="02000505000000020004" pitchFamily="2" charset="0"/>
                </a:rPr>
                <a:t>4</a:t>
              </a:r>
            </a:p>
          </p:txBody>
        </p:sp>
        <p:sp>
          <p:nvSpPr>
            <p:cNvPr id="117784" name="Text Box 13"/>
            <p:cNvSpPr txBox="1">
              <a:spLocks noChangeArrowheads="1"/>
            </p:cNvSpPr>
            <p:nvPr/>
          </p:nvSpPr>
          <p:spPr bwMode="auto">
            <a:xfrm>
              <a:off x="2640" y="2937"/>
              <a:ext cx="1008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c  &lt;  d</a:t>
              </a:r>
            </a:p>
          </p:txBody>
        </p:sp>
        <p:sp>
          <p:nvSpPr>
            <p:cNvPr id="117785" name="Text Box 14"/>
            <p:cNvSpPr txBox="1">
              <a:spLocks noChangeArrowheads="1"/>
            </p:cNvSpPr>
            <p:nvPr/>
          </p:nvSpPr>
          <p:spPr bwMode="auto">
            <a:xfrm>
              <a:off x="3888" y="2937"/>
              <a:ext cx="1008" cy="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e  &lt;  f</a:t>
              </a:r>
            </a:p>
          </p:txBody>
        </p:sp>
        <p:sp>
          <p:nvSpPr>
            <p:cNvPr id="117786" name="Line 19"/>
            <p:cNvSpPr>
              <a:spLocks noChangeShapeType="1"/>
            </p:cNvSpPr>
            <p:nvPr/>
          </p:nvSpPr>
          <p:spPr bwMode="auto">
            <a:xfrm>
              <a:off x="2271" y="1584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87" name="Line 20"/>
            <p:cNvSpPr>
              <a:spLocks noChangeShapeType="1"/>
            </p:cNvSpPr>
            <p:nvPr/>
          </p:nvSpPr>
          <p:spPr bwMode="auto">
            <a:xfrm flipH="1">
              <a:off x="1152" y="1586"/>
              <a:ext cx="1119" cy="3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88" name="Line 21"/>
            <p:cNvSpPr>
              <a:spLocks noChangeShapeType="1"/>
            </p:cNvSpPr>
            <p:nvPr/>
          </p:nvSpPr>
          <p:spPr bwMode="auto">
            <a:xfrm>
              <a:off x="2271" y="1584"/>
              <a:ext cx="1161" cy="3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89" name="Line 22"/>
            <p:cNvSpPr>
              <a:spLocks noChangeShapeType="1"/>
            </p:cNvSpPr>
            <p:nvPr/>
          </p:nvSpPr>
          <p:spPr bwMode="auto">
            <a:xfrm>
              <a:off x="1008" y="216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0" name="Line 23"/>
            <p:cNvSpPr>
              <a:spLocks noChangeShapeType="1"/>
            </p:cNvSpPr>
            <p:nvPr/>
          </p:nvSpPr>
          <p:spPr bwMode="auto">
            <a:xfrm flipH="1">
              <a:off x="816" y="2160"/>
              <a:ext cx="192" cy="2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1" name="Line 24"/>
            <p:cNvSpPr>
              <a:spLocks noChangeShapeType="1"/>
            </p:cNvSpPr>
            <p:nvPr/>
          </p:nvSpPr>
          <p:spPr bwMode="auto">
            <a:xfrm>
              <a:off x="1008" y="2160"/>
              <a:ext cx="192" cy="2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2" name="Line 25"/>
            <p:cNvSpPr>
              <a:spLocks noChangeShapeType="1"/>
            </p:cNvSpPr>
            <p:nvPr/>
          </p:nvSpPr>
          <p:spPr bwMode="auto">
            <a:xfrm flipH="1">
              <a:off x="3168" y="2148"/>
              <a:ext cx="457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3" name="Line 26"/>
            <p:cNvSpPr>
              <a:spLocks noChangeShapeType="1"/>
            </p:cNvSpPr>
            <p:nvPr/>
          </p:nvSpPr>
          <p:spPr bwMode="auto">
            <a:xfrm>
              <a:off x="3627" y="21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4" name="Line 27"/>
            <p:cNvSpPr>
              <a:spLocks noChangeShapeType="1"/>
            </p:cNvSpPr>
            <p:nvPr/>
          </p:nvSpPr>
          <p:spPr bwMode="auto">
            <a:xfrm>
              <a:off x="3624" y="2144"/>
              <a:ext cx="504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5" name="Line 28"/>
            <p:cNvSpPr>
              <a:spLocks noChangeShapeType="1"/>
            </p:cNvSpPr>
            <p:nvPr/>
          </p:nvSpPr>
          <p:spPr bwMode="auto">
            <a:xfrm>
              <a:off x="3011" y="268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6" name="Line 29"/>
            <p:cNvSpPr>
              <a:spLocks noChangeShapeType="1"/>
            </p:cNvSpPr>
            <p:nvPr/>
          </p:nvSpPr>
          <p:spPr bwMode="auto">
            <a:xfrm flipH="1">
              <a:off x="2832" y="2688"/>
              <a:ext cx="179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7" name="Line 30"/>
            <p:cNvSpPr>
              <a:spLocks noChangeShapeType="1"/>
            </p:cNvSpPr>
            <p:nvPr/>
          </p:nvSpPr>
          <p:spPr bwMode="auto">
            <a:xfrm>
              <a:off x="3011" y="2688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8" name="Line 31"/>
            <p:cNvSpPr>
              <a:spLocks noChangeShapeType="1"/>
            </p:cNvSpPr>
            <p:nvPr/>
          </p:nvSpPr>
          <p:spPr bwMode="auto">
            <a:xfrm>
              <a:off x="4246" y="2688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799" name="Line 32"/>
            <p:cNvSpPr>
              <a:spLocks noChangeShapeType="1"/>
            </p:cNvSpPr>
            <p:nvPr/>
          </p:nvSpPr>
          <p:spPr bwMode="auto">
            <a:xfrm flipH="1">
              <a:off x="4036" y="2688"/>
              <a:ext cx="21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117800" name="Line 33"/>
            <p:cNvSpPr>
              <a:spLocks noChangeShapeType="1"/>
            </p:cNvSpPr>
            <p:nvPr/>
          </p:nvSpPr>
          <p:spPr bwMode="auto">
            <a:xfrm>
              <a:off x="4246" y="2688"/>
              <a:ext cx="21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</p:grpSp>
      <p:sp>
        <p:nvSpPr>
          <p:cNvPr id="115747" name="Rectangle 35"/>
          <p:cNvSpPr>
            <a:spLocks noChangeArrowheads="1"/>
          </p:cNvSpPr>
          <p:nvPr/>
        </p:nvSpPr>
        <p:spPr bwMode="auto">
          <a:xfrm>
            <a:off x="198698" y="5920415"/>
            <a:ext cx="3529330" cy="109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/>
          <a:lstStyle/>
          <a:p>
            <a:pPr marL="377979" indent="-377979">
              <a:buClr>
                <a:srgbClr val="CCFF33"/>
              </a:buClr>
              <a:buSzPct val="70000"/>
            </a:pP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if a&lt;b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Ltrue</a:t>
            </a:r>
            <a:endParaRPr lang="en-US" altLang="zh-CN" sz="2600" dirty="0">
              <a:latin typeface="Bodoni MT" panose="02070603080606020203" pitchFamily="18" charset="0"/>
              <a:ea typeface="Cambria Math" panose="02040503050406030204" pitchFamily="18" charset="0"/>
            </a:endParaRPr>
          </a:p>
          <a:p>
            <a:pPr marL="377979" indent="-377979">
              <a:buClr>
                <a:srgbClr val="CCFF33"/>
              </a:buClr>
              <a:buSzPct val="70000"/>
            </a:pP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L1</a:t>
            </a:r>
          </a:p>
        </p:txBody>
      </p:sp>
      <p:sp>
        <p:nvSpPr>
          <p:cNvPr id="115748" name="Rectangle 36"/>
          <p:cNvSpPr>
            <a:spLocks noChangeArrowheads="1"/>
          </p:cNvSpPr>
          <p:nvPr/>
        </p:nvSpPr>
        <p:spPr bwMode="auto">
          <a:xfrm>
            <a:off x="3601982" y="5939341"/>
            <a:ext cx="3025140" cy="901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if c&lt;d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L2</a:t>
            </a:r>
          </a:p>
          <a:p>
            <a:pPr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Lfalse</a:t>
            </a:r>
            <a:endParaRPr lang="en-US" altLang="zh-CN" sz="2600" dirty="0">
              <a:latin typeface="Bodoni MT" panose="02070603080606020203" pitchFamily="18" charset="0"/>
              <a:ea typeface="Cambria Math" panose="02040503050406030204" pitchFamily="18" charset="0"/>
            </a:endParaRP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6651929" y="5922460"/>
            <a:ext cx="3529330" cy="90199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if e&lt;f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Ltrue</a:t>
            </a:r>
            <a:endParaRPr lang="en-US" altLang="zh-CN" sz="2600" dirty="0">
              <a:latin typeface="Bodoni MT" panose="02070603080606020203" pitchFamily="18" charset="0"/>
              <a:ea typeface="Cambria Math" panose="02040503050406030204" pitchFamily="18" charset="0"/>
            </a:endParaRPr>
          </a:p>
          <a:p>
            <a:pPr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600" dirty="0" err="1">
                <a:latin typeface="Bodoni MT" panose="02070603080606020203" pitchFamily="18" charset="0"/>
                <a:ea typeface="Cambria Math" panose="02040503050406030204" pitchFamily="18" charset="0"/>
              </a:rPr>
              <a:t>Lfalse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115750" name="Rectangle 38"/>
          <p:cNvSpPr>
            <a:spLocks noChangeArrowheads="1"/>
          </p:cNvSpPr>
          <p:nvPr/>
        </p:nvSpPr>
        <p:spPr bwMode="auto">
          <a:xfrm>
            <a:off x="156684" y="6790612"/>
            <a:ext cx="1455502" cy="501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Label L1</a:t>
            </a:r>
            <a:endParaRPr lang="zh-CN" altLang="en-US" sz="2600" dirty="0">
              <a:latin typeface="Bodoni MT" panose="02070603080606020203" pitchFamily="18" charset="0"/>
            </a:endParaRPr>
          </a:p>
        </p:txBody>
      </p:sp>
      <p:sp>
        <p:nvSpPr>
          <p:cNvPr id="115751" name="Rectangle 39"/>
          <p:cNvSpPr>
            <a:spLocks noChangeArrowheads="1"/>
          </p:cNvSpPr>
          <p:nvPr/>
        </p:nvSpPr>
        <p:spPr bwMode="auto">
          <a:xfrm>
            <a:off x="3626789" y="6824457"/>
            <a:ext cx="1328865" cy="5018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none"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rgbClr val="CCFF33"/>
              </a:buClr>
              <a:buSzPct val="70000"/>
              <a:buFont typeface="Wingdings" pitchFamily="2" charset="2"/>
              <a:buNone/>
            </a:pPr>
            <a:r>
              <a:rPr lang="en-US" altLang="zh-CN" sz="2600" dirty="0">
                <a:latin typeface="Bodoni MT" panose="02070603080606020203" pitchFamily="18" charset="0"/>
                <a:ea typeface="Cambria Math" panose="02040503050406030204" pitchFamily="18" charset="0"/>
              </a:rPr>
              <a:t>label L2</a:t>
            </a:r>
          </a:p>
        </p:txBody>
      </p:sp>
      <p:cxnSp>
        <p:nvCxnSpPr>
          <p:cNvPr id="6" name="曲线连接符 5"/>
          <p:cNvCxnSpPr/>
          <p:nvPr/>
        </p:nvCxnSpPr>
        <p:spPr>
          <a:xfrm rot="10800000" flipV="1">
            <a:off x="2562966" y="2025649"/>
            <a:ext cx="1722649" cy="668279"/>
          </a:xfrm>
          <a:prstGeom prst="curvedConnector3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>
            <a:off x="6503670" y="2140594"/>
            <a:ext cx="1113450" cy="670355"/>
          </a:xfrm>
          <a:prstGeom prst="curvedConnector3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>
            <a:off x="5938237" y="2801372"/>
            <a:ext cx="658249" cy="463884"/>
          </a:xfrm>
          <a:prstGeom prst="curvedConnector3">
            <a:avLst/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/>
          <p:nvPr/>
        </p:nvCxnSpPr>
        <p:spPr>
          <a:xfrm rot="16200000" flipH="1">
            <a:off x="8455589" y="3460891"/>
            <a:ext cx="1217436" cy="424815"/>
          </a:xfrm>
          <a:prstGeom prst="curvedConnector3">
            <a:avLst>
              <a:gd name="adj1" fmla="val 1454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6200000" flipH="1">
            <a:off x="7339748" y="4022445"/>
            <a:ext cx="1121959" cy="423663"/>
          </a:xfrm>
          <a:prstGeom prst="curvedConnector3">
            <a:avLst>
              <a:gd name="adj1" fmla="val 87768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10800000" flipV="1">
            <a:off x="4807032" y="3670706"/>
            <a:ext cx="2008286" cy="828210"/>
          </a:xfrm>
          <a:prstGeom prst="curvedConnector3">
            <a:avLst>
              <a:gd name="adj1" fmla="val 92200"/>
            </a:avLst>
          </a:prstGeom>
          <a:ln w="2540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41">
            <a:hlinkClick r:id="rId3" action="ppaction://hlinksldjump"/>
            <a:extLst>
              <a:ext uri="{FF2B5EF4-FFF2-40B4-BE49-F238E27FC236}">
                <a16:creationId xmlns:a16="http://schemas.microsoft.com/office/drawing/2014/main" id="{BA8C3452-82CB-4310-8833-096A3ADDE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559423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6" name="AutoShape 41">
            <a:hlinkClick r:id="rId4" action="ppaction://hlinksldjump"/>
            <a:extLst>
              <a:ext uri="{FF2B5EF4-FFF2-40B4-BE49-F238E27FC236}">
                <a16:creationId xmlns:a16="http://schemas.microsoft.com/office/drawing/2014/main" id="{2AEFF2B9-FA8B-41C7-A21B-BB6F45BE5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6019574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7" name="AutoShape 41">
            <a:hlinkClick r:id="rId5" action="ppaction://hlinksldjump"/>
            <a:extLst>
              <a:ext uri="{FF2B5EF4-FFF2-40B4-BE49-F238E27FC236}">
                <a16:creationId xmlns:a16="http://schemas.microsoft.com/office/drawing/2014/main" id="{F37C1135-4505-40F0-B6BA-52F801FF7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6466162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9876B7-D8DA-4288-BEDA-1EAEEDF7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5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utoUpdateAnimBg="0"/>
      <p:bldP spid="115727" grpId="0" uiExpand="1" build="p" autoUpdateAnimBg="0"/>
      <p:bldP spid="115728" grpId="0" uiExpand="1" build="p" autoUpdateAnimBg="0"/>
      <p:bldP spid="115729" grpId="0" uiExpand="1" build="p" autoUpdateAnimBg="0"/>
      <p:bldP spid="115730" grpId="0" uiExpand="1" build="p" autoUpdateAnimBg="0"/>
      <p:bldP spid="115747" grpId="0" uiExpand="1" build="p" autoUpdateAnimBg="0"/>
      <p:bldP spid="115748" grpId="0" uiExpand="1" build="p" autoUpdateAnimBg="0"/>
      <p:bldP spid="115749" grpId="0" uiExpand="1" build="p" autoUpdateAnimBg="0"/>
      <p:bldP spid="115750" grpId="0" build="p" autoUpdateAnimBg="0"/>
      <p:bldP spid="11575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Translation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 → if E then S1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24601" y="2421408"/>
            <a:ext cx="4532458" cy="2511836"/>
            <a:chOff x="158" y="532"/>
            <a:chExt cx="2589" cy="143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51" y="1256"/>
              <a:ext cx="1056" cy="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>
                  <a:latin typeface="Sitka Text" panose="02000505000000020004" pitchFamily="2" charset="0"/>
                </a:rPr>
                <a:t>  S1.code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718" y="784"/>
              <a:ext cx="1056" cy="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>
                  <a:latin typeface="Sitka Text" panose="02000505000000020004" pitchFamily="2" charset="0"/>
                </a:rPr>
                <a:t>   </a:t>
              </a:r>
              <a:r>
                <a:rPr lang="en-US" altLang="zh-CN" sz="2800" dirty="0" err="1">
                  <a:latin typeface="Sitka Text" panose="02000505000000020004" pitchFamily="2" charset="0"/>
                </a:rPr>
                <a:t>E.code</a:t>
              </a:r>
              <a:endParaRPr lang="en-US" altLang="zh-CN" sz="2800" dirty="0">
                <a:latin typeface="Sitka Text" panose="02000505000000020004" pitchFamily="2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68" y="72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68" y="11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68" y="1664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68" y="720"/>
              <a:ext cx="0" cy="9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824" y="720"/>
              <a:ext cx="0" cy="9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824" y="81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926" y="532"/>
              <a:ext cx="79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Sitka Text" panose="02000505000000020004" pitchFamily="2" charset="0"/>
                </a:rPr>
                <a:t>to </a:t>
              </a:r>
              <a:r>
                <a:rPr lang="en-US" altLang="zh-CN" sz="2000" dirty="0" err="1">
                  <a:latin typeface="Sitka Text" panose="02000505000000020004" pitchFamily="2" charset="0"/>
                </a:rPr>
                <a:t>E.true</a:t>
              </a:r>
              <a:endParaRPr lang="en-US" altLang="zh-CN" sz="2000" dirty="0">
                <a:latin typeface="Sitka Text" panose="02000505000000020004" pitchFamily="2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824" y="1104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943" y="846"/>
              <a:ext cx="804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Sitka Text" panose="02000505000000020004" pitchFamily="2" charset="0"/>
                </a:rPr>
                <a:t>to </a:t>
              </a:r>
              <a:r>
                <a:rPr lang="en-US" altLang="zh-CN" sz="2000" dirty="0" err="1">
                  <a:latin typeface="Sitka Text" panose="02000505000000020004" pitchFamily="2" charset="0"/>
                </a:rPr>
                <a:t>E.false</a:t>
              </a:r>
              <a:endParaRPr lang="en-US" altLang="zh-CN" sz="2000" dirty="0">
                <a:latin typeface="Sitka Text" panose="02000505000000020004" pitchFamily="2" charset="0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58" y="1174"/>
              <a:ext cx="768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Sitka Text" panose="02000505000000020004" pitchFamily="2" charset="0"/>
                </a:rPr>
                <a:t>E.true</a:t>
              </a:r>
              <a:r>
                <a:rPr lang="en-US" altLang="zh-CN" sz="2000" dirty="0">
                  <a:latin typeface="Sitka Text" panose="02000505000000020004" pitchFamily="2" charset="0"/>
                </a:rPr>
                <a:t>:</a:t>
              </a: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768" y="166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1824" y="163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 sz="1600">
                <a:latin typeface="Sitka Text" panose="02000505000000020004" pitchFamily="2" charset="0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171" y="1673"/>
              <a:ext cx="816" cy="2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err="1">
                  <a:latin typeface="Sitka Text" panose="02000505000000020004" pitchFamily="2" charset="0"/>
                </a:rPr>
                <a:t>E.false</a:t>
              </a:r>
              <a:r>
                <a:rPr lang="en-US" altLang="zh-CN" sz="2000" dirty="0">
                  <a:latin typeface="Sitka Text" panose="02000505000000020004" pitchFamily="2" charset="0"/>
                </a:rPr>
                <a:t>: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1104" y="1584"/>
              <a:ext cx="384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</a:rPr>
                <a:t>…</a:t>
              </a:r>
            </a:p>
          </p:txBody>
        </p:sp>
      </p:grp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368463" y="1500448"/>
            <a:ext cx="4789805" cy="2502436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latin typeface="Sitka Text" panose="02000505000000020004" pitchFamily="2" charset="0"/>
              </a:rPr>
              <a:t> is attached to the first instruction generated of the code for  S1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latin typeface="Sitka Text" panose="02000505000000020004" pitchFamily="2" charset="0"/>
              </a:rPr>
              <a:t> is attached to the first instruction to be executed after the code for S</a:t>
            </a:r>
          </a:p>
        </p:txBody>
      </p:sp>
      <p:sp>
        <p:nvSpPr>
          <p:cNvPr id="23" name="矩形 22"/>
          <p:cNvSpPr/>
          <p:nvPr/>
        </p:nvSpPr>
        <p:spPr>
          <a:xfrm>
            <a:off x="532040" y="5289906"/>
            <a:ext cx="73707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();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;</a:t>
            </a:r>
          </a:p>
          <a:p>
            <a:pPr>
              <a:buClr>
                <a:srgbClr val="FFFF00"/>
              </a:buClr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S1.next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;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Label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S1.code</a:t>
            </a:r>
          </a:p>
        </p:txBody>
      </p:sp>
      <p:sp>
        <p:nvSpPr>
          <p:cNvPr id="24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51E1AC05-0CDF-457C-ACC5-362EAB70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581734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2B444-ADA3-46B5-B876-14ACE059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 control flow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 → if E then S1 else S2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923089" y="1690588"/>
            <a:ext cx="4228569" cy="1963827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200" dirty="0">
                <a:latin typeface="Sitka Text" panose="02000505000000020004" pitchFamily="2" charset="0"/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200" dirty="0">
                <a:latin typeface="Sitka Text" panose="02000505000000020004" pitchFamily="2" charset="0"/>
              </a:rPr>
              <a:t> is attached to the first instruction of the code for S1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200" dirty="0">
                <a:latin typeface="Sitka Text" panose="02000505000000020004" pitchFamily="2" charset="0"/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200" dirty="0">
                <a:latin typeface="Sitka Text" panose="02000505000000020004" pitchFamily="2" charset="0"/>
              </a:rPr>
              <a:t> is attached to the first instruction of the code for S2</a:t>
            </a:r>
          </a:p>
        </p:txBody>
      </p:sp>
      <p:sp>
        <p:nvSpPr>
          <p:cNvPr id="23" name="矩形 22"/>
          <p:cNvSpPr/>
          <p:nvPr/>
        </p:nvSpPr>
        <p:spPr>
          <a:xfrm>
            <a:off x="341884" y="5464758"/>
            <a:ext cx="67817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();</a:t>
            </a:r>
          </a:p>
          <a:p>
            <a:pPr>
              <a:buClr>
                <a:srgbClr val="FFFF00"/>
              </a:buClr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(); </a:t>
            </a:r>
          </a:p>
          <a:p>
            <a:pPr>
              <a:buClr>
                <a:srgbClr val="FFFF00"/>
              </a:buClr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S1.next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;   S2.next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;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Label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S1.code ||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 gen(“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)|| Label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S2.code</a:t>
            </a:r>
          </a:p>
        </p:txBody>
      </p:sp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742742" y="2014978"/>
            <a:ext cx="5061158" cy="3515872"/>
            <a:chOff x="133" y="438"/>
            <a:chExt cx="2891" cy="2010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2016" y="720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088" y="438"/>
              <a:ext cx="827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to </a:t>
              </a:r>
              <a:r>
                <a:rPr lang="en-US" altLang="zh-CN" sz="2400" dirty="0" err="1">
                  <a:latin typeface="Sitka Text" panose="02000505000000020004" pitchFamily="2" charset="0"/>
                </a:rPr>
                <a:t>E.true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2016" y="1008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082" y="714"/>
              <a:ext cx="942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to </a:t>
              </a:r>
              <a:r>
                <a:rPr lang="en-US" altLang="zh-CN" sz="2400" dirty="0" err="1">
                  <a:latin typeface="Sitka Text" panose="02000505000000020004" pitchFamily="2" charset="0"/>
                </a:rPr>
                <a:t>E.false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181" y="1007"/>
              <a:ext cx="76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Sitka Text" panose="02000505000000020004" pitchFamily="2" charset="0"/>
                </a:rPr>
                <a:t>E.true</a:t>
              </a:r>
              <a:r>
                <a:rPr lang="en-US" altLang="zh-CN" sz="2400" dirty="0">
                  <a:latin typeface="Sitka Text" panose="02000505000000020004" pitchFamily="2" charset="0"/>
                </a:rPr>
                <a:t>: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816" y="21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2016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32" name="Text Box 18"/>
            <p:cNvSpPr txBox="1">
              <a:spLocks noChangeArrowheads="1"/>
            </p:cNvSpPr>
            <p:nvPr/>
          </p:nvSpPr>
          <p:spPr bwMode="auto">
            <a:xfrm>
              <a:off x="133" y="1722"/>
              <a:ext cx="81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Sitka Text" panose="02000505000000020004" pitchFamily="2" charset="0"/>
                </a:rPr>
                <a:t>E.false</a:t>
              </a:r>
              <a:r>
                <a:rPr lang="en-US" altLang="zh-CN" sz="2400" dirty="0">
                  <a:latin typeface="Sitka Text" panose="02000505000000020004" pitchFamily="2" charset="0"/>
                </a:rPr>
                <a:t>:</a:t>
              </a:r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1152" y="21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100" dirty="0">
                  <a:latin typeface="Sitka Text" panose="02000505000000020004" pitchFamily="2" charset="0"/>
                </a:rPr>
                <a:t>…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816" y="1766"/>
              <a:ext cx="1200" cy="3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>
                  <a:latin typeface="Sitka Text" panose="02000505000000020004" pitchFamily="2" charset="0"/>
                </a:rPr>
                <a:t>S2.code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06" y="1444"/>
              <a:ext cx="1200" cy="3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400" dirty="0" err="1">
                  <a:latin typeface="Sitka Text" panose="02000505000000020004" pitchFamily="2" charset="0"/>
                </a:rPr>
                <a:t>goto</a:t>
              </a:r>
              <a:r>
                <a:rPr lang="en-US" altLang="zh-CN" sz="2400" dirty="0">
                  <a:latin typeface="Sitka Text" panose="02000505000000020004" pitchFamily="2" charset="0"/>
                </a:rPr>
                <a:t> </a:t>
              </a:r>
              <a:r>
                <a:rPr lang="en-US" altLang="zh-CN" sz="2400" dirty="0" err="1">
                  <a:latin typeface="Sitka Text" panose="02000505000000020004" pitchFamily="2" charset="0"/>
                </a:rPr>
                <a:t>S.next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816" y="1089"/>
              <a:ext cx="1200" cy="37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>
                  <a:latin typeface="Sitka Text" panose="02000505000000020004" pitchFamily="2" charset="0"/>
                </a:rPr>
                <a:t>S1.code</a:t>
              </a: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816" y="698"/>
              <a:ext cx="1200" cy="3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 err="1">
                  <a:latin typeface="Sitka Text" panose="02000505000000020004" pitchFamily="2" charset="0"/>
                </a:rPr>
                <a:t>E.code</a:t>
              </a:r>
              <a:endParaRPr lang="en-US" altLang="zh-CN" sz="2800" dirty="0">
                <a:latin typeface="Sitka Text" panose="02000505000000020004" pitchFamily="2" charset="0"/>
              </a:endParaRPr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>
              <a:off x="816" y="672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816" y="1045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816" y="1419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816" y="1748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816" y="2121"/>
              <a:ext cx="1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816" y="672"/>
              <a:ext cx="0" cy="14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>
              <a:off x="2016" y="672"/>
              <a:ext cx="0" cy="14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endParaRPr lang="zh-CN" altLang="en-US">
                <a:latin typeface="Sitka Text" panose="02000505000000020004" pitchFamily="2" charset="0"/>
              </a:endParaRPr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188" y="2115"/>
              <a:ext cx="816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Sitka Text" panose="02000505000000020004" pitchFamily="2" charset="0"/>
                </a:rPr>
                <a:t>S.next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</p:grp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7A922CD5-73F5-4217-8E49-5B91F2E2CF2D}"/>
              </a:ext>
            </a:extLst>
          </p:cNvPr>
          <p:cNvSpPr txBox="1">
            <a:spLocks/>
          </p:cNvSpPr>
          <p:nvPr/>
        </p:nvSpPr>
        <p:spPr>
          <a:xfrm>
            <a:off x="5258713" y="3622799"/>
            <a:ext cx="5410570" cy="3530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Code pattern for “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if  (E)  S1 else S2</a:t>
            </a:r>
            <a:r>
              <a:rPr lang="en-US" altLang="zh-CN" sz="20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DE3A71-F2B3-49A5-BDF5-89294AB1F5CB}"/>
              </a:ext>
            </a:extLst>
          </p:cNvPr>
          <p:cNvSpPr/>
          <p:nvPr/>
        </p:nvSpPr>
        <p:spPr>
          <a:xfrm>
            <a:off x="6366761" y="3990339"/>
            <a:ext cx="38196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&lt;code to evaluate E to t1 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t1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0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0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S1&gt;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S2&gt;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4DD580B6-0798-45A7-B8A0-EEBCD976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581734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28F61-645B-44A6-BE40-F97A1CB7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 control flow structure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 → while E do S1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22" name="Text Box 25"/>
          <p:cNvSpPr txBox="1">
            <a:spLocks noChangeArrowheads="1"/>
          </p:cNvSpPr>
          <p:nvPr/>
        </p:nvSpPr>
        <p:spPr bwMode="auto">
          <a:xfrm>
            <a:off x="5419731" y="1850317"/>
            <a:ext cx="4789805" cy="1794549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000" dirty="0">
                <a:latin typeface="Sitka Text" panose="02000505000000020004" pitchFamily="2" charset="0"/>
              </a:rPr>
              <a:t> is attached to the first instruction of the code for S1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000" dirty="0">
                <a:latin typeface="Sitka Text" panose="02000505000000020004" pitchFamily="2" charset="0"/>
              </a:rPr>
              <a:t> is attached to the first instruction to be executed after the code for S</a:t>
            </a:r>
          </a:p>
        </p:txBody>
      </p:sp>
      <p:sp>
        <p:nvSpPr>
          <p:cNvPr id="23" name="矩形 22"/>
          <p:cNvSpPr/>
          <p:nvPr/>
        </p:nvSpPr>
        <p:spPr>
          <a:xfrm>
            <a:off x="622301" y="5172160"/>
            <a:ext cx="92963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S.begin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(); 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(); 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S.next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; 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S1.next =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S.begin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;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= Label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S.begin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|| </a:t>
            </a:r>
          </a:p>
          <a:p>
            <a:pPr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 Label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|| S1.code|| gen(“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S.begin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)</a:t>
            </a:r>
          </a:p>
        </p:txBody>
      </p:sp>
      <p:grpSp>
        <p:nvGrpSpPr>
          <p:cNvPr id="46" name="Group 32"/>
          <p:cNvGrpSpPr>
            <a:grpSpLocks/>
          </p:cNvGrpSpPr>
          <p:nvPr/>
        </p:nvGrpSpPr>
        <p:grpSpPr bwMode="auto">
          <a:xfrm>
            <a:off x="-310" y="2096893"/>
            <a:ext cx="5546090" cy="2938639"/>
            <a:chOff x="-48" y="384"/>
            <a:chExt cx="3168" cy="1680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2112" y="720"/>
              <a:ext cx="1008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Sitka Text" panose="02000505000000020004" pitchFamily="2" charset="0"/>
                </a:rPr>
                <a:t>to E.false</a:t>
              </a:r>
            </a:p>
          </p:txBody>
        </p:sp>
        <p:grpSp>
          <p:nvGrpSpPr>
            <p:cNvPr id="48" name="Group 30"/>
            <p:cNvGrpSpPr>
              <a:grpSpLocks/>
            </p:cNvGrpSpPr>
            <p:nvPr/>
          </p:nvGrpSpPr>
          <p:grpSpPr bwMode="auto">
            <a:xfrm>
              <a:off x="-48" y="384"/>
              <a:ext cx="3072" cy="1680"/>
              <a:chOff x="-48" y="384"/>
              <a:chExt cx="3072" cy="1680"/>
            </a:xfrm>
          </p:grpSpPr>
          <p:sp>
            <p:nvSpPr>
              <p:cNvPr id="49" name="Line 3"/>
              <p:cNvSpPr>
                <a:spLocks noChangeShapeType="1"/>
              </p:cNvSpPr>
              <p:nvPr/>
            </p:nvSpPr>
            <p:spPr bwMode="auto">
              <a:xfrm>
                <a:off x="2112" y="720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50" name="Text Box 4"/>
              <p:cNvSpPr txBox="1">
                <a:spLocks noChangeArrowheads="1"/>
              </p:cNvSpPr>
              <p:nvPr/>
            </p:nvSpPr>
            <p:spPr bwMode="auto">
              <a:xfrm>
                <a:off x="2112" y="384"/>
                <a:ext cx="912" cy="2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Sitka Text" panose="02000505000000020004" pitchFamily="2" charset="0"/>
                  </a:rPr>
                  <a:t>to </a:t>
                </a:r>
                <a:r>
                  <a:rPr lang="en-US" altLang="zh-CN" sz="2400" dirty="0" err="1">
                    <a:latin typeface="Sitka Text" panose="02000505000000020004" pitchFamily="2" charset="0"/>
                  </a:rPr>
                  <a:t>E.true</a:t>
                </a:r>
                <a:endParaRPr lang="en-US" altLang="zh-CN" sz="2400" dirty="0">
                  <a:latin typeface="Sitka Text" panose="02000505000000020004" pitchFamily="2" charset="0"/>
                </a:endParaRPr>
              </a:p>
            </p:txBody>
          </p:sp>
          <p:sp>
            <p:nvSpPr>
              <p:cNvPr id="51" name="Line 5"/>
              <p:cNvSpPr>
                <a:spLocks noChangeShapeType="1"/>
              </p:cNvSpPr>
              <p:nvPr/>
            </p:nvSpPr>
            <p:spPr bwMode="auto">
              <a:xfrm>
                <a:off x="2112" y="1008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52" name="Text Box 7"/>
              <p:cNvSpPr txBox="1">
                <a:spLocks noChangeArrowheads="1"/>
              </p:cNvSpPr>
              <p:nvPr/>
            </p:nvSpPr>
            <p:spPr bwMode="auto">
              <a:xfrm>
                <a:off x="100" y="1008"/>
                <a:ext cx="768" cy="2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 err="1">
                    <a:latin typeface="Sitka Text" panose="02000505000000020004" pitchFamily="2" charset="0"/>
                  </a:rPr>
                  <a:t>E.true</a:t>
                </a:r>
                <a:r>
                  <a:rPr lang="en-US" altLang="zh-CN" sz="2400" dirty="0">
                    <a:latin typeface="Sitka Text" panose="02000505000000020004" pitchFamily="2" charset="0"/>
                  </a:rPr>
                  <a:t>:</a:t>
                </a:r>
              </a:p>
            </p:txBody>
          </p:sp>
          <p:sp>
            <p:nvSpPr>
              <p:cNvPr id="53" name="Line 8"/>
              <p:cNvSpPr>
                <a:spLocks noChangeShapeType="1"/>
              </p:cNvSpPr>
              <p:nvPr/>
            </p:nvSpPr>
            <p:spPr bwMode="auto">
              <a:xfrm>
                <a:off x="816" y="1776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54" name="Line 9"/>
              <p:cNvSpPr>
                <a:spLocks noChangeShapeType="1"/>
              </p:cNvSpPr>
              <p:nvPr/>
            </p:nvSpPr>
            <p:spPr bwMode="auto">
              <a:xfrm>
                <a:off x="2112" y="1728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55" name="Text Box 10"/>
              <p:cNvSpPr txBox="1">
                <a:spLocks noChangeArrowheads="1"/>
              </p:cNvSpPr>
              <p:nvPr/>
            </p:nvSpPr>
            <p:spPr bwMode="auto">
              <a:xfrm>
                <a:off x="48" y="1728"/>
                <a:ext cx="816" cy="2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Sitka Text" panose="02000505000000020004" pitchFamily="2" charset="0"/>
                  </a:rPr>
                  <a:t>E.false:</a:t>
                </a:r>
              </a:p>
            </p:txBody>
          </p:sp>
          <p:sp>
            <p:nvSpPr>
              <p:cNvPr id="56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728"/>
                <a:ext cx="384" cy="3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100" dirty="0">
                    <a:latin typeface="Sitka Text" panose="02000505000000020004" pitchFamily="2" charset="0"/>
                  </a:rPr>
                  <a:t>…</a:t>
                </a:r>
              </a:p>
            </p:txBody>
          </p:sp>
          <p:sp>
            <p:nvSpPr>
              <p:cNvPr id="57" name="Rectangle 16"/>
              <p:cNvSpPr>
                <a:spLocks noChangeArrowheads="1"/>
              </p:cNvSpPr>
              <p:nvPr/>
            </p:nvSpPr>
            <p:spPr bwMode="auto">
              <a:xfrm>
                <a:off x="816" y="1419"/>
                <a:ext cx="1296" cy="32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400">
                    <a:latin typeface="Sitka Text" panose="02000505000000020004" pitchFamily="2" charset="0"/>
                  </a:rPr>
                  <a:t>goto S.begin</a:t>
                </a:r>
              </a:p>
            </p:txBody>
          </p:sp>
          <p:sp>
            <p:nvSpPr>
              <p:cNvPr id="58" name="Rectangle 17"/>
              <p:cNvSpPr>
                <a:spLocks noChangeArrowheads="1"/>
              </p:cNvSpPr>
              <p:nvPr/>
            </p:nvSpPr>
            <p:spPr bwMode="auto">
              <a:xfrm>
                <a:off x="842" y="1096"/>
                <a:ext cx="1296" cy="37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dirty="0">
                    <a:latin typeface="Sitka Text" panose="02000505000000020004" pitchFamily="2" charset="0"/>
                  </a:rPr>
                  <a:t>S1.code</a:t>
                </a:r>
              </a:p>
            </p:txBody>
          </p:sp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816" y="717"/>
                <a:ext cx="1296" cy="37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itchFamily="2" charset="2"/>
                  <a:buNone/>
                </a:pPr>
                <a:r>
                  <a:rPr lang="en-US" altLang="zh-CN" sz="2800" dirty="0" err="1">
                    <a:latin typeface="Sitka Text" panose="02000505000000020004" pitchFamily="2" charset="0"/>
                  </a:rPr>
                  <a:t>E.code</a:t>
                </a:r>
                <a:endParaRPr lang="en-US" altLang="zh-CN" sz="2800" dirty="0">
                  <a:latin typeface="Sitka Text" panose="02000505000000020004" pitchFamily="2" charset="0"/>
                </a:endParaRPr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1" name="Line 20"/>
              <p:cNvSpPr>
                <a:spLocks noChangeShapeType="1"/>
              </p:cNvSpPr>
              <p:nvPr/>
            </p:nvSpPr>
            <p:spPr bwMode="auto">
              <a:xfrm>
                <a:off x="816" y="1045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2" name="Line 21"/>
              <p:cNvSpPr>
                <a:spLocks noChangeShapeType="1"/>
              </p:cNvSpPr>
              <p:nvPr/>
            </p:nvSpPr>
            <p:spPr bwMode="auto">
              <a:xfrm>
                <a:off x="816" y="1419"/>
                <a:ext cx="1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3" name="Line 23"/>
              <p:cNvSpPr>
                <a:spLocks noChangeShapeType="1"/>
              </p:cNvSpPr>
              <p:nvPr/>
            </p:nvSpPr>
            <p:spPr bwMode="auto">
              <a:xfrm>
                <a:off x="816" y="1748"/>
                <a:ext cx="129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4" name="Line 24"/>
              <p:cNvSpPr>
                <a:spLocks noChangeShapeType="1"/>
              </p:cNvSpPr>
              <p:nvPr/>
            </p:nvSpPr>
            <p:spPr bwMode="auto">
              <a:xfrm>
                <a:off x="816" y="672"/>
                <a:ext cx="0" cy="107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5" name="Line 25"/>
              <p:cNvSpPr>
                <a:spLocks noChangeShapeType="1"/>
              </p:cNvSpPr>
              <p:nvPr/>
            </p:nvSpPr>
            <p:spPr bwMode="auto">
              <a:xfrm>
                <a:off x="2112" y="672"/>
                <a:ext cx="0" cy="107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 type="none" w="lg" len="med"/>
              </a:ln>
            </p:spPr>
            <p:txBody>
              <a:bodyPr wrap="none"/>
              <a:lstStyle/>
              <a:p>
                <a:endParaRPr lang="zh-CN" altLang="en-US">
                  <a:latin typeface="Sitka Text" panose="02000505000000020004" pitchFamily="2" charset="0"/>
                </a:endParaRPr>
              </a:p>
            </p:txBody>
          </p:sp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-48" y="624"/>
                <a:ext cx="864" cy="26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Sitka Text" panose="02000505000000020004" pitchFamily="2" charset="0"/>
                  </a:rPr>
                  <a:t>   </a:t>
                </a:r>
                <a:r>
                  <a:rPr lang="en-US" altLang="zh-CN" sz="2400" dirty="0" err="1">
                    <a:latin typeface="Sitka Text" panose="02000505000000020004" pitchFamily="2" charset="0"/>
                  </a:rPr>
                  <a:t>S.begin</a:t>
                </a:r>
                <a:r>
                  <a:rPr lang="en-US" altLang="zh-CN" sz="2400" dirty="0">
                    <a:latin typeface="Sitka Text" panose="02000505000000020004" pitchFamily="2" charset="0"/>
                  </a:rPr>
                  <a:t>:</a:t>
                </a:r>
              </a:p>
            </p:txBody>
          </p:sp>
        </p:grpSp>
      </p:grp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7D50586-8F31-47EA-8271-5B8AFCBBADAC}"/>
              </a:ext>
            </a:extLst>
          </p:cNvPr>
          <p:cNvSpPr txBox="1">
            <a:spLocks/>
          </p:cNvSpPr>
          <p:nvPr/>
        </p:nvSpPr>
        <p:spPr>
          <a:xfrm>
            <a:off x="5293684" y="3770808"/>
            <a:ext cx="9309100" cy="5778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Code pattern for “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while (E) S1</a:t>
            </a:r>
            <a:r>
              <a:rPr lang="en-US" altLang="zh-CN" sz="2000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DC5EA1-B016-401E-A3A2-BF3526DAA6FC}"/>
              </a:ext>
            </a:extLst>
          </p:cNvPr>
          <p:cNvSpPr/>
          <p:nvPr/>
        </p:nvSpPr>
        <p:spPr>
          <a:xfrm>
            <a:off x="6096649" y="4269267"/>
            <a:ext cx="50419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S.begin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&lt;code to evaluate E to t1&gt;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t1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0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0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S.begin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6E167829-6553-4AEC-B4AB-3128274AA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581734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594585-80E2-4575-887B-6BB43269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5125932" y="194160"/>
            <a:ext cx="3116368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S.next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Lnext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S.begin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=L1</a:t>
            </a:r>
          </a:p>
        </p:txBody>
      </p:sp>
      <p:sp>
        <p:nvSpPr>
          <p:cNvPr id="179217" name="Text Box 17"/>
          <p:cNvSpPr txBox="1">
            <a:spLocks noChangeArrowheads="1"/>
          </p:cNvSpPr>
          <p:nvPr/>
        </p:nvSpPr>
        <p:spPr bwMode="auto">
          <a:xfrm>
            <a:off x="6218343" y="1453577"/>
            <a:ext cx="2526203" cy="471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if-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stmt.next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=L1</a:t>
            </a:r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2436919" y="1621499"/>
            <a:ext cx="1932728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E2.true=L3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E2.false=L4</a:t>
            </a:r>
          </a:p>
        </p:txBody>
      </p:sp>
      <p:sp>
        <p:nvSpPr>
          <p:cNvPr id="179220" name="Text Box 20"/>
          <p:cNvSpPr txBox="1">
            <a:spLocks noChangeArrowheads="1"/>
          </p:cNvSpPr>
          <p:nvPr/>
        </p:nvSpPr>
        <p:spPr bwMode="auto">
          <a:xfrm>
            <a:off x="5586356" y="2853848"/>
            <a:ext cx="1848697" cy="471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AS.next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=L1</a:t>
            </a:r>
          </a:p>
        </p:txBody>
      </p:sp>
      <p:sp>
        <p:nvSpPr>
          <p:cNvPr id="179221" name="Text Box 21"/>
          <p:cNvSpPr txBox="1">
            <a:spLocks noChangeArrowheads="1"/>
          </p:cNvSpPr>
          <p:nvPr/>
        </p:nvSpPr>
        <p:spPr bwMode="auto">
          <a:xfrm>
            <a:off x="8235103" y="2863850"/>
            <a:ext cx="1848697" cy="471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AS.next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=L1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88222" y="346340"/>
            <a:ext cx="9159452" cy="4290764"/>
            <a:chOff x="336" y="198"/>
            <a:chExt cx="5232" cy="2453"/>
          </a:xfrm>
        </p:grpSpPr>
        <p:sp>
          <p:nvSpPr>
            <p:cNvPr id="121874" name="Text Box 2"/>
            <p:cNvSpPr txBox="1">
              <a:spLocks noChangeArrowheads="1"/>
            </p:cNvSpPr>
            <p:nvPr/>
          </p:nvSpPr>
          <p:spPr bwMode="auto">
            <a:xfrm>
              <a:off x="1416" y="198"/>
              <a:ext cx="129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  <a:hlinkClick r:id="" action="ppaction://noaction"/>
                </a:rPr>
                <a:t>while-stmt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75" name="Text Box 4"/>
            <p:cNvSpPr txBox="1">
              <a:spLocks noChangeArrowheads="1"/>
            </p:cNvSpPr>
            <p:nvPr/>
          </p:nvSpPr>
          <p:spPr bwMode="auto">
            <a:xfrm>
              <a:off x="624" y="864"/>
              <a:ext cx="33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E1</a:t>
              </a:r>
            </a:p>
          </p:txBody>
        </p:sp>
        <p:sp>
          <p:nvSpPr>
            <p:cNvPr id="121876" name="Text Box 5"/>
            <p:cNvSpPr txBox="1">
              <a:spLocks noChangeArrowheads="1"/>
            </p:cNvSpPr>
            <p:nvPr/>
          </p:nvSpPr>
          <p:spPr bwMode="auto">
            <a:xfrm>
              <a:off x="336" y="1344"/>
              <a:ext cx="91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a  &lt;   b</a:t>
              </a:r>
            </a:p>
          </p:txBody>
        </p:sp>
        <p:sp>
          <p:nvSpPr>
            <p:cNvPr id="121877" name="Text Box 6"/>
            <p:cNvSpPr txBox="1">
              <a:spLocks noChangeArrowheads="1"/>
            </p:cNvSpPr>
            <p:nvPr/>
          </p:nvSpPr>
          <p:spPr bwMode="auto">
            <a:xfrm>
              <a:off x="2736" y="816"/>
              <a:ext cx="864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  <a:hlinkClick r:id="" action="ppaction://noaction"/>
                </a:rPr>
                <a:t>if-stmt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78" name="Text Box 7"/>
            <p:cNvSpPr txBox="1">
              <a:spLocks noChangeArrowheads="1"/>
            </p:cNvSpPr>
            <p:nvPr/>
          </p:nvSpPr>
          <p:spPr bwMode="auto">
            <a:xfrm>
              <a:off x="1680" y="1392"/>
              <a:ext cx="43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E2</a:t>
              </a:r>
            </a:p>
          </p:txBody>
        </p:sp>
        <p:sp>
          <p:nvSpPr>
            <p:cNvPr id="121879" name="Text Box 8"/>
            <p:cNvSpPr txBox="1">
              <a:spLocks noChangeArrowheads="1"/>
            </p:cNvSpPr>
            <p:nvPr/>
          </p:nvSpPr>
          <p:spPr bwMode="auto">
            <a:xfrm>
              <a:off x="2619" y="1392"/>
              <a:ext cx="1104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Ass-stmt</a:t>
              </a:r>
            </a:p>
          </p:txBody>
        </p:sp>
        <p:sp>
          <p:nvSpPr>
            <p:cNvPr id="121880" name="Text Box 9"/>
            <p:cNvSpPr txBox="1">
              <a:spLocks noChangeArrowheads="1"/>
            </p:cNvSpPr>
            <p:nvPr/>
          </p:nvSpPr>
          <p:spPr bwMode="auto">
            <a:xfrm>
              <a:off x="4127" y="1392"/>
              <a:ext cx="1104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Ass-stmt</a:t>
              </a:r>
            </a:p>
          </p:txBody>
        </p:sp>
        <p:sp>
          <p:nvSpPr>
            <p:cNvPr id="121881" name="Text Box 10"/>
            <p:cNvSpPr txBox="1">
              <a:spLocks noChangeArrowheads="1"/>
            </p:cNvSpPr>
            <p:nvPr/>
          </p:nvSpPr>
          <p:spPr bwMode="auto">
            <a:xfrm>
              <a:off x="2568" y="1929"/>
              <a:ext cx="33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21882" name="Text Box 11"/>
            <p:cNvSpPr txBox="1">
              <a:spLocks noChangeArrowheads="1"/>
            </p:cNvSpPr>
            <p:nvPr/>
          </p:nvSpPr>
          <p:spPr bwMode="auto">
            <a:xfrm>
              <a:off x="3191" y="1938"/>
              <a:ext cx="479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 E3</a:t>
              </a:r>
            </a:p>
          </p:txBody>
        </p:sp>
        <p:sp>
          <p:nvSpPr>
            <p:cNvPr id="121883" name="Text Box 12"/>
            <p:cNvSpPr txBox="1">
              <a:spLocks noChangeArrowheads="1"/>
            </p:cNvSpPr>
            <p:nvPr/>
          </p:nvSpPr>
          <p:spPr bwMode="auto">
            <a:xfrm>
              <a:off x="4800" y="1931"/>
              <a:ext cx="40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E4</a:t>
              </a:r>
            </a:p>
          </p:txBody>
        </p:sp>
        <p:sp>
          <p:nvSpPr>
            <p:cNvPr id="121884" name="Text Box 13"/>
            <p:cNvSpPr txBox="1">
              <a:spLocks noChangeArrowheads="1"/>
            </p:cNvSpPr>
            <p:nvPr/>
          </p:nvSpPr>
          <p:spPr bwMode="auto">
            <a:xfrm>
              <a:off x="4080" y="1929"/>
              <a:ext cx="336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121885" name="Text Box 14"/>
            <p:cNvSpPr txBox="1">
              <a:spLocks noChangeArrowheads="1"/>
            </p:cNvSpPr>
            <p:nvPr/>
          </p:nvSpPr>
          <p:spPr bwMode="auto">
            <a:xfrm>
              <a:off x="3072" y="2352"/>
              <a:ext cx="91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y  +   z</a:t>
              </a:r>
            </a:p>
          </p:txBody>
        </p:sp>
        <p:sp>
          <p:nvSpPr>
            <p:cNvPr id="121886" name="Text Box 15"/>
            <p:cNvSpPr txBox="1">
              <a:spLocks noChangeArrowheads="1"/>
            </p:cNvSpPr>
            <p:nvPr/>
          </p:nvSpPr>
          <p:spPr bwMode="auto">
            <a:xfrm>
              <a:off x="4656" y="2352"/>
              <a:ext cx="91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y  -   z</a:t>
              </a:r>
            </a:p>
          </p:txBody>
        </p:sp>
        <p:sp>
          <p:nvSpPr>
            <p:cNvPr id="121887" name="Text Box 19"/>
            <p:cNvSpPr txBox="1">
              <a:spLocks noChangeArrowheads="1"/>
            </p:cNvSpPr>
            <p:nvPr/>
          </p:nvSpPr>
          <p:spPr bwMode="auto">
            <a:xfrm>
              <a:off x="1440" y="1968"/>
              <a:ext cx="91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c   &lt;   d</a:t>
              </a:r>
            </a:p>
          </p:txBody>
        </p:sp>
        <p:sp>
          <p:nvSpPr>
            <p:cNvPr id="121888" name="Line 22"/>
            <p:cNvSpPr>
              <a:spLocks noChangeShapeType="1"/>
            </p:cNvSpPr>
            <p:nvPr/>
          </p:nvSpPr>
          <p:spPr bwMode="auto">
            <a:xfrm flipH="1">
              <a:off x="878" y="497"/>
              <a:ext cx="1042" cy="3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89" name="Line 23"/>
            <p:cNvSpPr>
              <a:spLocks noChangeShapeType="1"/>
            </p:cNvSpPr>
            <p:nvPr/>
          </p:nvSpPr>
          <p:spPr bwMode="auto">
            <a:xfrm>
              <a:off x="1920" y="497"/>
              <a:ext cx="1248" cy="3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0" name="Line 24"/>
            <p:cNvSpPr>
              <a:spLocks noChangeShapeType="1"/>
            </p:cNvSpPr>
            <p:nvPr/>
          </p:nvSpPr>
          <p:spPr bwMode="auto">
            <a:xfrm>
              <a:off x="735" y="120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1" name="Line 25"/>
            <p:cNvSpPr>
              <a:spLocks noChangeShapeType="1"/>
            </p:cNvSpPr>
            <p:nvPr/>
          </p:nvSpPr>
          <p:spPr bwMode="auto">
            <a:xfrm flipH="1">
              <a:off x="543" y="1200"/>
              <a:ext cx="192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2" name="Line 26"/>
            <p:cNvSpPr>
              <a:spLocks noChangeShapeType="1"/>
            </p:cNvSpPr>
            <p:nvPr/>
          </p:nvSpPr>
          <p:spPr bwMode="auto">
            <a:xfrm>
              <a:off x="735" y="1200"/>
              <a:ext cx="192" cy="1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3" name="Line 27"/>
            <p:cNvSpPr>
              <a:spLocks noChangeShapeType="1"/>
            </p:cNvSpPr>
            <p:nvPr/>
          </p:nvSpPr>
          <p:spPr bwMode="auto">
            <a:xfrm flipH="1">
              <a:off x="2016" y="1104"/>
              <a:ext cx="1056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4" name="Line 28"/>
            <p:cNvSpPr>
              <a:spLocks noChangeShapeType="1"/>
            </p:cNvSpPr>
            <p:nvPr/>
          </p:nvSpPr>
          <p:spPr bwMode="auto">
            <a:xfrm>
              <a:off x="3072" y="1104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5" name="Line 29"/>
            <p:cNvSpPr>
              <a:spLocks noChangeShapeType="1"/>
            </p:cNvSpPr>
            <p:nvPr/>
          </p:nvSpPr>
          <p:spPr bwMode="auto">
            <a:xfrm>
              <a:off x="3077" y="1104"/>
              <a:ext cx="14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6" name="Line 30"/>
            <p:cNvSpPr>
              <a:spLocks noChangeShapeType="1"/>
            </p:cNvSpPr>
            <p:nvPr/>
          </p:nvSpPr>
          <p:spPr bwMode="auto">
            <a:xfrm>
              <a:off x="1872" y="1728"/>
              <a:ext cx="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7" name="Line 31"/>
            <p:cNvSpPr>
              <a:spLocks noChangeShapeType="1"/>
            </p:cNvSpPr>
            <p:nvPr/>
          </p:nvSpPr>
          <p:spPr bwMode="auto">
            <a:xfrm flipH="1">
              <a:off x="1632" y="1728"/>
              <a:ext cx="24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8" name="Line 32"/>
            <p:cNvSpPr>
              <a:spLocks noChangeShapeType="1"/>
            </p:cNvSpPr>
            <p:nvPr/>
          </p:nvSpPr>
          <p:spPr bwMode="auto">
            <a:xfrm>
              <a:off x="1872" y="1728"/>
              <a:ext cx="239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899" name="Line 33"/>
            <p:cNvSpPr>
              <a:spLocks noChangeShapeType="1"/>
            </p:cNvSpPr>
            <p:nvPr/>
          </p:nvSpPr>
          <p:spPr bwMode="auto">
            <a:xfrm>
              <a:off x="3065" y="1681"/>
              <a:ext cx="294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0" name="Line 34"/>
            <p:cNvSpPr>
              <a:spLocks noChangeShapeType="1"/>
            </p:cNvSpPr>
            <p:nvPr/>
          </p:nvSpPr>
          <p:spPr bwMode="auto">
            <a:xfrm flipH="1">
              <a:off x="2760" y="1681"/>
              <a:ext cx="305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1" name="Line 35"/>
            <p:cNvSpPr>
              <a:spLocks noChangeShapeType="1"/>
            </p:cNvSpPr>
            <p:nvPr/>
          </p:nvSpPr>
          <p:spPr bwMode="auto">
            <a:xfrm>
              <a:off x="3408" y="2237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2" name="Line 36"/>
            <p:cNvSpPr>
              <a:spLocks noChangeShapeType="1"/>
            </p:cNvSpPr>
            <p:nvPr/>
          </p:nvSpPr>
          <p:spPr bwMode="auto">
            <a:xfrm flipH="1">
              <a:off x="3168" y="2228"/>
              <a:ext cx="240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3" name="Line 37"/>
            <p:cNvSpPr>
              <a:spLocks noChangeShapeType="1"/>
            </p:cNvSpPr>
            <p:nvPr/>
          </p:nvSpPr>
          <p:spPr bwMode="auto">
            <a:xfrm>
              <a:off x="3408" y="2232"/>
              <a:ext cx="264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4" name="Line 38"/>
            <p:cNvSpPr>
              <a:spLocks noChangeShapeType="1"/>
            </p:cNvSpPr>
            <p:nvPr/>
          </p:nvSpPr>
          <p:spPr bwMode="auto">
            <a:xfrm flipH="1">
              <a:off x="4272" y="168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5" name="Line 39"/>
            <p:cNvSpPr>
              <a:spLocks noChangeShapeType="1"/>
            </p:cNvSpPr>
            <p:nvPr/>
          </p:nvSpPr>
          <p:spPr bwMode="auto">
            <a:xfrm>
              <a:off x="4608" y="1680"/>
              <a:ext cx="387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6" name="Line 40"/>
            <p:cNvSpPr>
              <a:spLocks noChangeShapeType="1"/>
            </p:cNvSpPr>
            <p:nvPr/>
          </p:nvSpPr>
          <p:spPr bwMode="auto">
            <a:xfrm>
              <a:off x="4990" y="218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7" name="Line 41"/>
            <p:cNvSpPr>
              <a:spLocks noChangeShapeType="1"/>
            </p:cNvSpPr>
            <p:nvPr/>
          </p:nvSpPr>
          <p:spPr bwMode="auto">
            <a:xfrm flipH="1">
              <a:off x="4752" y="2182"/>
              <a:ext cx="238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908" name="Line 42"/>
            <p:cNvSpPr>
              <a:spLocks noChangeShapeType="1"/>
            </p:cNvSpPr>
            <p:nvPr/>
          </p:nvSpPr>
          <p:spPr bwMode="auto">
            <a:xfrm>
              <a:off x="4990" y="2182"/>
              <a:ext cx="241" cy="2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165759" y="4985191"/>
            <a:ext cx="6698031" cy="1843646"/>
            <a:chOff x="1572" y="2850"/>
            <a:chExt cx="3826" cy="1054"/>
          </a:xfrm>
        </p:grpSpPr>
        <p:sp>
          <p:nvSpPr>
            <p:cNvPr id="121872" name="Rectangle 44"/>
            <p:cNvSpPr>
              <a:spLocks noChangeArrowheads="1"/>
            </p:cNvSpPr>
            <p:nvPr/>
          </p:nvSpPr>
          <p:spPr bwMode="auto">
            <a:xfrm>
              <a:off x="1572" y="2850"/>
              <a:ext cx="1632" cy="8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Label L1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if a&lt;b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L2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Lnext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Label L2</a:t>
              </a:r>
            </a:p>
          </p:txBody>
        </p:sp>
        <p:sp>
          <p:nvSpPr>
            <p:cNvPr id="121873" name="Rectangle 45"/>
            <p:cNvSpPr>
              <a:spLocks noChangeArrowheads="1"/>
            </p:cNvSpPr>
            <p:nvPr/>
          </p:nvSpPr>
          <p:spPr bwMode="auto">
            <a:xfrm>
              <a:off x="3984" y="3640"/>
              <a:ext cx="1414" cy="26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L1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Bodoni MT" panose="02070603080606020203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261303" y="4869744"/>
            <a:ext cx="4227847" cy="2004571"/>
            <a:chOff x="2769" y="2784"/>
            <a:chExt cx="2415" cy="1146"/>
          </a:xfrm>
        </p:grpSpPr>
        <p:sp>
          <p:nvSpPr>
            <p:cNvPr id="121870" name="Rectangle 47"/>
            <p:cNvSpPr>
              <a:spLocks noChangeArrowheads="1"/>
            </p:cNvSpPr>
            <p:nvPr/>
          </p:nvSpPr>
          <p:spPr bwMode="auto">
            <a:xfrm>
              <a:off x="2769" y="2821"/>
              <a:ext cx="1776" cy="110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if c&lt;d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L3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L4   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Label L3 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t1=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y+z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x=t1</a:t>
              </a:r>
            </a:p>
          </p:txBody>
        </p:sp>
        <p:sp>
          <p:nvSpPr>
            <p:cNvPr id="121871" name="Rectangle 48"/>
            <p:cNvSpPr>
              <a:spLocks noChangeArrowheads="1"/>
            </p:cNvSpPr>
            <p:nvPr/>
          </p:nvSpPr>
          <p:spPr bwMode="auto">
            <a:xfrm>
              <a:off x="3984" y="2784"/>
              <a:ext cx="1200" cy="8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goto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 L1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Label L4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t2=y-z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FF33"/>
                </a:buClr>
                <a:buSzPct val="70000"/>
                <a:buFont typeface="Wingdings" pitchFamily="2" charset="2"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宋体" panose="02010600030101010101" pitchFamily="2" charset="-122"/>
                  <a:cs typeface="+mn-cs"/>
                </a:rPr>
                <a:t>x=t2</a:t>
              </a:r>
            </a:p>
          </p:txBody>
        </p:sp>
      </p:grpSp>
      <p:sp>
        <p:nvSpPr>
          <p:cNvPr id="179216" name="Text Box 16"/>
          <p:cNvSpPr txBox="1">
            <a:spLocks noChangeArrowheads="1"/>
          </p:cNvSpPr>
          <p:nvPr/>
        </p:nvSpPr>
        <p:spPr bwMode="auto">
          <a:xfrm>
            <a:off x="0" y="882650"/>
            <a:ext cx="2436918" cy="84044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E1.true=L2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E1.false=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Lnext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ECCB289C-E26C-4A86-941D-05B3362E42E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036257"/>
            <a:ext cx="9372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</a:rPr>
              <a:t>Example</a:t>
            </a:r>
            <a:r>
              <a:rPr lang="en-US" altLang="zh-CN" sz="2400" dirty="0">
                <a:latin typeface="Sitka Text" panose="02000505000000020004" pitchFamily="2" charset="0"/>
              </a:rPr>
              <a:t>: Code generation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for the control statement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3D94676-FEFC-427C-84C5-5A02DACAB534}"/>
              </a:ext>
            </a:extLst>
          </p:cNvPr>
          <p:cNvSpPr/>
          <p:nvPr/>
        </p:nvSpPr>
        <p:spPr>
          <a:xfrm>
            <a:off x="142747" y="4934464"/>
            <a:ext cx="3832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Bodoni MT" panose="02070603080606020203" pitchFamily="18" charset="0"/>
              </a:rPr>
              <a:t>while a&lt;b do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Bodoni MT" panose="02070603080606020203" pitchFamily="18" charset="0"/>
              </a:rPr>
              <a:t>	if c&lt;d then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Bodoni MT" panose="02070603080606020203" pitchFamily="18" charset="0"/>
              </a:rPr>
              <a:t>		x = y + z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Bodoni MT" panose="02070603080606020203" pitchFamily="18" charset="0"/>
              </a:rPr>
              <a:t>	else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Bodoni MT" panose="02070603080606020203" pitchFamily="18" charset="0"/>
              </a:rPr>
              <a:t>		x = y - z</a:t>
            </a:r>
          </a:p>
        </p:txBody>
      </p:sp>
      <p:sp>
        <p:nvSpPr>
          <p:cNvPr id="53" name="AutoShape 41">
            <a:hlinkClick r:id="rId3" action="ppaction://hlinksldjump"/>
            <a:extLst>
              <a:ext uri="{FF2B5EF4-FFF2-40B4-BE49-F238E27FC236}">
                <a16:creationId xmlns:a16="http://schemas.microsoft.com/office/drawing/2014/main" id="{412C9CB9-1BCA-47F2-B351-3757A9A7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591" y="4129618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4" name="AutoShape 41">
            <a:hlinkClick r:id="rId4" action="ppaction://hlinksldjump"/>
            <a:extLst>
              <a:ext uri="{FF2B5EF4-FFF2-40B4-BE49-F238E27FC236}">
                <a16:creationId xmlns:a16="http://schemas.microsoft.com/office/drawing/2014/main" id="{9F6EE188-103B-41E0-9099-C3E69466A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7588" y="361584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5817E-CCCB-451D-A00D-7D3D7B1C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uiExpand="1" build="p" autoUpdateAnimBg="0"/>
      <p:bldP spid="179217" grpId="0" build="p" autoUpdateAnimBg="0"/>
      <p:bldP spid="179218" grpId="0" uiExpand="1" build="p" autoUpdateAnimBg="0"/>
      <p:bldP spid="179220" grpId="0" build="p" autoUpdateAnimBg="0"/>
      <p:bldP spid="179221" grpId="0" build="p" autoUpdateAnimBg="0"/>
      <p:bldP spid="179216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763184"/>
            <a:ext cx="9294429" cy="498694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Intermediate code generation</a:t>
            </a:r>
          </a:p>
          <a:p>
            <a:pPr lvl="1"/>
            <a:r>
              <a:rPr lang="en-US" altLang="zh-CN" dirty="0"/>
              <a:t>Intermediate Code for Code Generation</a:t>
            </a:r>
          </a:p>
          <a:p>
            <a:pPr lvl="1"/>
            <a:r>
              <a:rPr lang="en-US" altLang="zh-CN" dirty="0"/>
              <a:t>Basic Code Generation Techniques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Code Generation of Control Statements </a:t>
            </a:r>
            <a:r>
              <a:rPr lang="en-US" altLang="zh-CN">
                <a:solidFill>
                  <a:srgbClr val="FF0000"/>
                </a:solidFill>
              </a:rPr>
              <a:t>and </a:t>
            </a:r>
            <a:r>
              <a:rPr lang="en-US" altLang="zh-CN">
                <a:solidFill>
                  <a:srgbClr val="0000FF"/>
                </a:solidFill>
              </a:rPr>
              <a:t>Logical  </a:t>
            </a:r>
            <a:r>
              <a:rPr lang="en-US" altLang="zh-CN" dirty="0">
                <a:solidFill>
                  <a:srgbClr val="0000FF"/>
                </a:solidFill>
              </a:rPr>
              <a:t>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FFCF67-2F8B-497B-99CB-63981CC65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297E7-FD47-40A1-BA3C-8B1A5009CD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0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>
            <a:extLst>
              <a:ext uri="{FF2B5EF4-FFF2-40B4-BE49-F238E27FC236}">
                <a16:creationId xmlns:a16="http://schemas.microsoft.com/office/drawing/2014/main" id="{364BB588-E609-4C3D-A99D-CCEFA978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0000FF"/>
                </a:solidFill>
                <a:latin typeface="Sitka Small" panose="02000505000000020004" pitchFamily="2" charset="0"/>
                <a:cs typeface="Times New Roman" pitchFamily="18" charset="0"/>
              </a:rPr>
              <a:t>Code Generation of Boolean Expressions</a:t>
            </a:r>
            <a:endParaRPr sz="3200" dirty="0">
              <a:solidFill>
                <a:srgbClr val="0000FF"/>
              </a:solidFill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EFC1A14-BA6E-40C4-84A1-A1D799563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029" y="1763184"/>
            <a:ext cx="9877538" cy="4986941"/>
          </a:xfrm>
        </p:spPr>
        <p:txBody>
          <a:bodyPr/>
          <a:lstStyle/>
          <a:p>
            <a:pPr eaLnBrk="1" hangingPunct="1"/>
            <a:r>
              <a:rPr lang="en-US" altLang="zh-CN" sz="2645" dirty="0">
                <a:solidFill>
                  <a:srgbClr val="0000FF"/>
                </a:solidFill>
              </a:rPr>
              <a:t>Logical Expressions </a:t>
            </a:r>
            <a:r>
              <a:rPr lang="en-US" altLang="zh-CN" sz="2645" dirty="0"/>
              <a:t>(or </a:t>
            </a:r>
            <a:r>
              <a:rPr lang="en-US" altLang="zh-CN" sz="2645" dirty="0">
                <a:solidFill>
                  <a:srgbClr val="0000FF"/>
                </a:solidFill>
              </a:rPr>
              <a:t>Boolean Expressions</a:t>
            </a:r>
            <a:r>
              <a:rPr lang="en-US" altLang="zh-CN" sz="2645" dirty="0"/>
              <a:t>) are composed of the Boolean operators (</a:t>
            </a:r>
            <a:r>
              <a:rPr lang="en-US" altLang="zh-CN" sz="2645" dirty="0" err="1">
                <a:solidFill>
                  <a:srgbClr val="FF0000"/>
                </a:solidFill>
              </a:rPr>
              <a:t>and,or,not</a:t>
            </a:r>
            <a:r>
              <a:rPr lang="en-US" altLang="zh-CN" sz="2645" dirty="0"/>
              <a:t>) applied to elements that are Boolean variables or relational expressions</a:t>
            </a:r>
          </a:p>
          <a:p>
            <a:pPr lvl="1" eaLnBrk="1" hangingPunct="1"/>
            <a:r>
              <a:rPr lang="en-US" altLang="zh-CN" sz="2204" dirty="0">
                <a:solidFill>
                  <a:srgbClr val="FF0000"/>
                </a:solidFill>
              </a:rPr>
              <a:t>Relational expressions </a:t>
            </a:r>
            <a:r>
              <a:rPr lang="en-US" altLang="zh-CN" sz="2204" dirty="0"/>
              <a:t>are of the form “E1 </a:t>
            </a:r>
            <a:r>
              <a:rPr lang="en-US" altLang="zh-CN" sz="2204" dirty="0" err="1"/>
              <a:t>relop</a:t>
            </a:r>
            <a:r>
              <a:rPr lang="en-US" altLang="zh-CN" sz="2204" dirty="0"/>
              <a:t> E2”, where E1 and E2 are </a:t>
            </a:r>
            <a:r>
              <a:rPr lang="en-US" altLang="zh-CN" sz="2204" dirty="0">
                <a:solidFill>
                  <a:srgbClr val="FF0000"/>
                </a:solidFill>
              </a:rPr>
              <a:t>arithmetic</a:t>
            </a:r>
            <a:r>
              <a:rPr lang="en-US" altLang="zh-CN" sz="2204" dirty="0">
                <a:solidFill>
                  <a:srgbClr val="FFFF00"/>
                </a:solidFill>
              </a:rPr>
              <a:t> </a:t>
            </a:r>
            <a:r>
              <a:rPr lang="en-US" altLang="zh-CN" sz="2204" dirty="0">
                <a:solidFill>
                  <a:srgbClr val="FF0000"/>
                </a:solidFill>
              </a:rPr>
              <a:t>expressions</a:t>
            </a:r>
            <a:r>
              <a:rPr lang="en-US" altLang="zh-CN" sz="2204" dirty="0">
                <a:solidFill>
                  <a:srgbClr val="FFFF00"/>
                </a:solidFill>
              </a:rPr>
              <a:t> </a:t>
            </a:r>
            <a:r>
              <a:rPr lang="en-US" altLang="zh-CN" sz="2204" dirty="0"/>
              <a:t>, </a:t>
            </a:r>
            <a:r>
              <a:rPr lang="en-US" altLang="zh-CN" sz="2204" dirty="0" err="1"/>
              <a:t>relop</a:t>
            </a:r>
            <a:r>
              <a:rPr lang="en-US" altLang="zh-CN" sz="2204" dirty="0"/>
              <a:t> is a comparison operator such as &lt; , </a:t>
            </a:r>
            <a:r>
              <a:rPr sz="2204" dirty="0">
                <a:ea typeface="宋体" panose="02010600030101010101" pitchFamily="2" charset="-122"/>
              </a:rPr>
              <a:t>&lt;</a:t>
            </a:r>
            <a:r>
              <a:rPr lang="en-US" sz="2204" dirty="0">
                <a:ea typeface="宋体" panose="02010600030101010101" pitchFamily="2" charset="-122"/>
              </a:rPr>
              <a:t>=</a:t>
            </a:r>
            <a:r>
              <a:rPr sz="2204" dirty="0">
                <a:ea typeface="宋体" panose="02010600030101010101" pitchFamily="2" charset="-122"/>
              </a:rPr>
              <a:t>, </a:t>
            </a:r>
            <a:r>
              <a:rPr lang="en-US" sz="2204" dirty="0">
                <a:ea typeface="宋体" panose="02010600030101010101" pitchFamily="2" charset="-122"/>
              </a:rPr>
              <a:t>==</a:t>
            </a:r>
            <a:r>
              <a:rPr sz="2204" dirty="0">
                <a:ea typeface="宋体" panose="02010600030101010101" pitchFamily="2" charset="-122"/>
              </a:rPr>
              <a:t>, </a:t>
            </a:r>
            <a:r>
              <a:rPr lang="en-US" sz="2204" dirty="0">
                <a:ea typeface="宋体" panose="02010600030101010101" pitchFamily="2" charset="-122"/>
              </a:rPr>
              <a:t>!=</a:t>
            </a:r>
            <a:r>
              <a:rPr sz="2204" dirty="0">
                <a:ea typeface="宋体" panose="02010600030101010101" pitchFamily="2" charset="-122"/>
              </a:rPr>
              <a:t>, &gt; , &gt;=</a:t>
            </a:r>
            <a:endParaRPr lang="en-US" sz="2204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45" dirty="0">
                <a:solidFill>
                  <a:srgbClr val="0000FF"/>
                </a:solidFill>
              </a:rPr>
              <a:t>Simple Boolean expressions </a:t>
            </a:r>
            <a:r>
              <a:rPr lang="en-US" altLang="zh-CN" sz="2645" dirty="0"/>
              <a:t>generated by the following grammar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45" dirty="0"/>
              <a:t>	E -&gt; E or E | E and E | not E | (E)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45" dirty="0"/>
              <a:t>		| id </a:t>
            </a:r>
            <a:r>
              <a:rPr lang="en-US" altLang="zh-CN" sz="2645" dirty="0" err="1"/>
              <a:t>relop</a:t>
            </a:r>
            <a:r>
              <a:rPr lang="en-US" altLang="zh-CN" sz="2645" dirty="0"/>
              <a:t> id | true | false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645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45" dirty="0">
                <a:solidFill>
                  <a:srgbClr val="FF0000"/>
                </a:solidFill>
              </a:rPr>
              <a:t>	or</a:t>
            </a:r>
            <a:r>
              <a:rPr lang="en-US" altLang="zh-CN" sz="2645" dirty="0"/>
              <a:t> and </a:t>
            </a:r>
            <a:r>
              <a:rPr lang="en-US" altLang="zh-CN" sz="2645" dirty="0" err="1">
                <a:solidFill>
                  <a:srgbClr val="FF0000"/>
                </a:solidFill>
              </a:rPr>
              <a:t>and</a:t>
            </a:r>
            <a:r>
              <a:rPr lang="en-US" altLang="zh-CN" sz="2645" dirty="0"/>
              <a:t> are left-associative, and </a:t>
            </a:r>
            <a:r>
              <a:rPr lang="en-US" altLang="zh-CN" sz="2645" dirty="0">
                <a:solidFill>
                  <a:srgbClr val="FF0000"/>
                </a:solidFill>
              </a:rPr>
              <a:t>or</a:t>
            </a:r>
            <a:r>
              <a:rPr lang="en-US" altLang="zh-CN" sz="2645" dirty="0"/>
              <a:t> has lowest precedence, then </a:t>
            </a:r>
            <a:r>
              <a:rPr lang="en-US" altLang="zh-CN" sz="2645" dirty="0">
                <a:solidFill>
                  <a:srgbClr val="FF0000"/>
                </a:solidFill>
              </a:rPr>
              <a:t>and</a:t>
            </a:r>
            <a:r>
              <a:rPr lang="en-US" altLang="zh-CN" sz="2645" dirty="0"/>
              <a:t> ,then </a:t>
            </a:r>
            <a:r>
              <a:rPr lang="en-US" altLang="zh-CN" sz="2645" dirty="0">
                <a:solidFill>
                  <a:srgbClr val="FF0000"/>
                </a:solidFill>
              </a:rPr>
              <a:t>not</a:t>
            </a:r>
          </a:p>
          <a:p>
            <a:pPr eaLnBrk="1" hangingPunct="1"/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35AE19-6349-4891-825E-7E5429ACC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8657" indent="-31486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9472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3260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67049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70838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74626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78415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82204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FF8B1-42CC-44ED-A02C-BC34C624ED39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zh-CN" altLang="en-US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7FFF4D0-F6EE-4C83-882B-0C36202D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02610"/>
            <a:ext cx="9677400" cy="125941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0000FF"/>
                </a:solidFill>
                <a:latin typeface="Sitka Small" panose="02000505000000020004" pitchFamily="2" charset="0"/>
                <a:cs typeface="Times New Roman" pitchFamily="18" charset="0"/>
              </a:rPr>
              <a:t>Code Generation of Boolean Expressions</a:t>
            </a:r>
            <a:endParaRPr lang="en-US" altLang="zh-CN" sz="32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7DB6A5-5D3E-409B-A5B6-F63AD856A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1240177"/>
            <a:ext cx="9067800" cy="5509948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sz="2645" dirty="0"/>
              <a:t>Logical expressions have </a:t>
            </a:r>
            <a:r>
              <a:rPr lang="en-US" altLang="zh-CN" sz="2645" dirty="0">
                <a:solidFill>
                  <a:srgbClr val="0000FF"/>
                </a:solidFill>
              </a:rPr>
              <a:t>two primary purpose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204" dirty="0"/>
              <a:t>If they are used to </a:t>
            </a:r>
            <a:r>
              <a:rPr lang="en-US" altLang="zh-CN" sz="2204" dirty="0">
                <a:solidFill>
                  <a:srgbClr val="0000FF"/>
                </a:solidFill>
              </a:rPr>
              <a:t>compute logical values</a:t>
            </a:r>
            <a:r>
              <a:rPr lang="en-US" altLang="zh-CN" sz="2204" dirty="0"/>
              <a:t>, Boolean expressions are translated in a manner </a:t>
            </a:r>
            <a:r>
              <a:rPr lang="en-US" altLang="zh-CN" sz="2204" dirty="0">
                <a:solidFill>
                  <a:srgbClr val="0000FF"/>
                </a:solidFill>
              </a:rPr>
              <a:t>similar to arithmetic expressions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dirty="0"/>
          </a:p>
          <a:p>
            <a:pPr marL="503789" lvl="1" indent="0" eaLnBrk="1" hangingPunct="1">
              <a:buNone/>
              <a:defRPr/>
            </a:pPr>
            <a:endParaRPr lang="en-US" altLang="zh-CN" dirty="0"/>
          </a:p>
          <a:p>
            <a:pPr lvl="1" eaLnBrk="1" hangingPunct="1">
              <a:buFont typeface="Arial" charset="0"/>
              <a:buChar char="–"/>
              <a:defRPr/>
            </a:pPr>
            <a:endParaRPr lang="en-US" altLang="zh-CN" sz="2204" dirty="0"/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204" dirty="0"/>
              <a:t>If they are used </a:t>
            </a:r>
            <a:r>
              <a:rPr lang="en-US" altLang="zh-CN" sz="2204" dirty="0">
                <a:solidFill>
                  <a:srgbClr val="FF0000"/>
                </a:solidFill>
              </a:rPr>
              <a:t>as test in the context of control statements</a:t>
            </a:r>
            <a:r>
              <a:rPr lang="en-US" altLang="zh-CN" sz="2204" dirty="0"/>
              <a:t>, such as if-then or while-do, the value of Boolean expression is not saved in a temporary but represented by </a:t>
            </a:r>
            <a:r>
              <a:rPr lang="en-US" altLang="zh-CN" sz="2204" dirty="0">
                <a:solidFill>
                  <a:srgbClr val="FF0000"/>
                </a:solidFill>
              </a:rPr>
              <a:t>a position reached in a program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2F51F9-F061-49CF-B240-74FD168B6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18657" indent="-31486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9472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63260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67049" indent="-2518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70838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74626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78415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282204" indent="-2518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AE0B86-DFFD-45D4-BEE2-16AAF63594F3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3558" name="矩形 1">
            <a:extLst>
              <a:ext uri="{FF2B5EF4-FFF2-40B4-BE49-F238E27FC236}">
                <a16:creationId xmlns:a16="http://schemas.microsoft.com/office/drawing/2014/main" id="{79C2680C-A385-442D-84A0-5EBA18490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716" y="2503091"/>
            <a:ext cx="7337851" cy="182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204" dirty="0">
                <a:solidFill>
                  <a:srgbClr val="000000"/>
                </a:solidFill>
                <a:latin typeface="Comic Sans MS" panose="030F0702030302020204" pitchFamily="66" charset="0"/>
              </a:rPr>
              <a:t>	For example </a:t>
            </a:r>
            <a:r>
              <a:rPr lang="zh-CN" altLang="en-US" sz="2204" dirty="0">
                <a:solidFill>
                  <a:srgbClr val="000000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sz="2204" dirty="0">
                <a:solidFill>
                  <a:srgbClr val="000000"/>
                </a:solidFill>
                <a:latin typeface="Comic Sans MS" panose="030F0702030302020204" pitchFamily="66" charset="0"/>
              </a:rPr>
              <a:t>The translation for “</a:t>
            </a:r>
            <a:r>
              <a:rPr lang="en-US" altLang="zh-CN" sz="2204" dirty="0">
                <a:solidFill>
                  <a:srgbClr val="FF0000"/>
                </a:solidFill>
                <a:latin typeface="Comic Sans MS" panose="030F0702030302020204" pitchFamily="66" charset="0"/>
              </a:rPr>
              <a:t>a or b and not c”</a:t>
            </a:r>
            <a:r>
              <a:rPr lang="en-US" altLang="zh-CN" sz="2204" dirty="0">
                <a:solidFill>
                  <a:srgbClr val="000000"/>
                </a:solidFill>
                <a:latin typeface="Comic Sans MS" panose="030F0702030302020204" pitchFamily="66" charset="0"/>
              </a:rPr>
              <a:t> is the three-address sequence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204" dirty="0">
                <a:solidFill>
                  <a:srgbClr val="0000FF"/>
                </a:solidFill>
                <a:latin typeface="Comic Sans MS" panose="030F0702030302020204" pitchFamily="66" charset="0"/>
              </a:rPr>
              <a:t>	t1= not c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204" dirty="0">
                <a:solidFill>
                  <a:srgbClr val="0000FF"/>
                </a:solidFill>
                <a:latin typeface="Comic Sans MS" panose="030F0702030302020204" pitchFamily="66" charset="0"/>
              </a:rPr>
              <a:t>	t2=b and t1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204" dirty="0">
                <a:solidFill>
                  <a:srgbClr val="0000FF"/>
                </a:solidFill>
                <a:latin typeface="Comic Sans MS" panose="030F0702030302020204" pitchFamily="66" charset="0"/>
              </a:rPr>
              <a:t>	t3=a or t2</a:t>
            </a:r>
            <a:endParaRPr lang="zh-CN" altLang="en-US" sz="2204" dirty="0">
              <a:solidFill>
                <a:srgbClr val="0000FF"/>
              </a:solidFill>
            </a:endParaRPr>
          </a:p>
        </p:txBody>
      </p:sp>
      <p:sp>
        <p:nvSpPr>
          <p:cNvPr id="23559" name="矩形 2">
            <a:extLst>
              <a:ext uri="{FF2B5EF4-FFF2-40B4-BE49-F238E27FC236}">
                <a16:creationId xmlns:a16="http://schemas.microsoft.com/office/drawing/2014/main" id="{10A3F960-83FC-4A7F-ABEF-9484A77AB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716" y="5607902"/>
            <a:ext cx="6583950" cy="165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204">
                <a:solidFill>
                  <a:srgbClr val="000000"/>
                </a:solidFill>
                <a:latin typeface="Comic Sans MS" panose="030F0702030302020204" pitchFamily="66" charset="0"/>
              </a:rPr>
              <a:t>	Grammar for control statements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204">
                <a:solidFill>
                  <a:srgbClr val="FF0000"/>
                </a:solidFill>
                <a:latin typeface="Comic Sans MS" panose="030F0702030302020204" pitchFamily="66" charset="0"/>
              </a:rPr>
              <a:t>	S-&gt; if E then S1   |    if E then S1 else S2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204">
                <a:solidFill>
                  <a:srgbClr val="FF0000"/>
                </a:solidFill>
                <a:latin typeface="Comic Sans MS" panose="030F0702030302020204" pitchFamily="66" charset="0"/>
              </a:rPr>
              <a:t>		| while E do S1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204">
                <a:solidFill>
                  <a:srgbClr val="000000"/>
                </a:solidFill>
                <a:latin typeface="Comic Sans MS" panose="030F0702030302020204" pitchFamily="66" charset="0"/>
              </a:rPr>
              <a:t>	E is the Boolean expression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3050"/>
            <a:ext cx="100838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Translation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Attribute grammar for translating control statements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Functions used in code generation</a:t>
            </a:r>
          </a:p>
          <a:p>
            <a:pPr lvl="2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newlabel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() 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returns a new label each time it is called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Attributes</a:t>
            </a:r>
          </a:p>
          <a:p>
            <a:pPr lvl="2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E.true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E.false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 is the label to which control flows if E is true(false)</a:t>
            </a:r>
          </a:p>
          <a:p>
            <a:pPr lvl="2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S.next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 is a label that is attached to the first three-address instruction to be executed after the code for S</a:t>
            </a:r>
          </a:p>
          <a:p>
            <a:pPr lvl="2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S.begin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 is a label that is attached to the first instruction of generated code for S</a:t>
            </a:r>
          </a:p>
          <a:p>
            <a:pPr lvl="1"/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ABEEF-2E9F-4005-B9E8-AA59DF80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0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3050"/>
            <a:ext cx="10083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TAC generation for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Code pattern example for “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if  (E)  S1 else S2</a:t>
            </a:r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2714812"/>
            <a:ext cx="50419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&lt;code to evaluate E to t1 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t1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8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8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S1&gt;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S2&gt;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BB08C0-0114-437D-829A-55E3E913E41B}"/>
              </a:ext>
            </a:extLst>
          </p:cNvPr>
          <p:cNvSpPr/>
          <p:nvPr/>
        </p:nvSpPr>
        <p:spPr>
          <a:xfrm>
            <a:off x="5395632" y="3341687"/>
            <a:ext cx="45230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a&lt;b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8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800" dirty="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S1&gt;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&lt;code for S2&gt;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label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S.next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2D7B0D-071F-4E5D-B4F3-391D846652C7}"/>
              </a:ext>
            </a:extLst>
          </p:cNvPr>
          <p:cNvSpPr txBox="1"/>
          <p:nvPr/>
        </p:nvSpPr>
        <p:spPr>
          <a:xfrm>
            <a:off x="5499100" y="2862471"/>
            <a:ext cx="5609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if  (not a&lt;b)  S1 else S2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4698A-8D89-4A4B-92B6-2B4E71D6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4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Translation of Boolean expressions in the context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TAC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E.code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)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for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Boolean expressions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Small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in the context of control statements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is a sequence of conditional and unconditional jumps to one of two location: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E.true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and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E.false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is of the form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id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relop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id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Semantic Rules</a:t>
            </a: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is of the form </a:t>
            </a:r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E1 or/and/not E2</a:t>
            </a:r>
            <a:endParaRPr lang="en-US" altLang="zh-CN" sz="2400" dirty="0"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2300" y="5607050"/>
            <a:ext cx="3124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if a &gt; b </a:t>
            </a: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E.true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  <a:defRPr/>
            </a:pPr>
            <a:r>
              <a:rPr lang="en-US" altLang="zh-CN"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goto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E.false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1663" y="3854450"/>
            <a:ext cx="3158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→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id1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relop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id2</a:t>
            </a:r>
          </a:p>
        </p:txBody>
      </p:sp>
      <p:sp>
        <p:nvSpPr>
          <p:cNvPr id="8" name="矩形 7"/>
          <p:cNvSpPr/>
          <p:nvPr/>
        </p:nvSpPr>
        <p:spPr>
          <a:xfrm>
            <a:off x="1536700" y="4711521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dirty="0" err="1"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latin typeface="Sitka Text" panose="02000505000000020004" pitchFamily="2" charset="0"/>
              </a:rPr>
              <a:t> = gen(“if” id1.name </a:t>
            </a:r>
            <a:r>
              <a:rPr lang="en-US" altLang="zh-CN" sz="2400" dirty="0" err="1">
                <a:latin typeface="Sitka Text" panose="02000505000000020004" pitchFamily="2" charset="0"/>
              </a:rPr>
              <a:t>relop</a:t>
            </a:r>
            <a:r>
              <a:rPr lang="en-US" altLang="zh-CN" sz="2400" dirty="0">
                <a:latin typeface="Sitka Text" panose="02000505000000020004" pitchFamily="2" charset="0"/>
              </a:rPr>
              <a:t> id2.name “</a:t>
            </a:r>
            <a:r>
              <a:rPr lang="en-US" altLang="zh-CN" sz="2400" dirty="0" err="1">
                <a:latin typeface="Sitka Text" panose="02000505000000020004" pitchFamily="2" charset="0"/>
              </a:rPr>
              <a:t>goto</a:t>
            </a:r>
            <a:r>
              <a:rPr lang="en-US" altLang="zh-CN" sz="2400" dirty="0">
                <a:latin typeface="Sitka Text" panose="02000505000000020004" pitchFamily="2" charset="0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latin typeface="Sitka Text" panose="02000505000000020004" pitchFamily="2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                 || gen(“</a:t>
            </a:r>
            <a:r>
              <a:rPr lang="en-US" altLang="zh-CN" sz="2400" dirty="0" err="1">
                <a:latin typeface="Sitka Text" panose="02000505000000020004" pitchFamily="2" charset="0"/>
              </a:rPr>
              <a:t>goto</a:t>
            </a:r>
            <a:r>
              <a:rPr lang="en-US" altLang="zh-CN" sz="2400" dirty="0">
                <a:latin typeface="Sitka Text" panose="02000505000000020004" pitchFamily="2" charset="0"/>
              </a:rPr>
              <a:t>”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latin typeface="Sitka Text" panose="02000505000000020004" pitchFamily="2" charset="0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2146300" y="5809337"/>
            <a:ext cx="83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a&gt;b</a:t>
            </a:r>
            <a:endParaRPr lang="en-US" altLang="zh-CN" sz="28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3441700" y="5806630"/>
            <a:ext cx="533400" cy="52592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FBAB29BC-3B8F-4B65-BD27-D742CD43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6019574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8CFC0-37F6-48DC-AFAC-763BB10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Translation of Boolean expressions in the context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6051"/>
            <a:ext cx="9309100" cy="5962600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of the form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E1 or E2     i.e.  E -&gt; E1 or E2</a:t>
            </a:r>
          </a:p>
          <a:p>
            <a:pPr lvl="1"/>
            <a:endParaRPr lang="en-US" altLang="zh-CN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841500" y="2025650"/>
            <a:ext cx="6024020" cy="2643026"/>
            <a:chOff x="884" y="663"/>
            <a:chExt cx="3441" cy="151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083" y="663"/>
              <a:ext cx="2910" cy="1293"/>
              <a:chOff x="2880" y="2063"/>
              <a:chExt cx="2880" cy="249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3600" y="2063"/>
                <a:ext cx="1440" cy="6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800" dirty="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E</a:t>
                </a:r>
                <a:r>
                  <a:rPr lang="en-US" altLang="zh-CN" sz="2800" baseline="30000" dirty="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.code</a:t>
                </a: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1440" cy="6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E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2</a:t>
                </a:r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.code</a:t>
                </a:r>
                <a:endParaRPr lang="zh-CN" altLang="en-US" sz="2800">
                  <a:solidFill>
                    <a:srgbClr val="000000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4" name="Line 8"/>
              <p:cNvSpPr>
                <a:spLocks noChangeShapeType="1"/>
              </p:cNvSpPr>
              <p:nvPr/>
            </p:nvSpPr>
            <p:spPr bwMode="auto">
              <a:xfrm>
                <a:off x="2880" y="253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>
                <a:off x="2880" y="2532"/>
                <a:ext cx="0" cy="7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16" name="Line 10"/>
              <p:cNvSpPr>
                <a:spLocks noChangeShapeType="1"/>
              </p:cNvSpPr>
              <p:nvPr/>
            </p:nvSpPr>
            <p:spPr bwMode="auto">
              <a:xfrm>
                <a:off x="2880" y="331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>
                <a:off x="2880" y="378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2880" y="3780"/>
                <a:ext cx="0" cy="7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5040" y="253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5760" y="2532"/>
                <a:ext cx="0" cy="20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5040" y="378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967" y="663"/>
              <a:ext cx="711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1</a:t>
              </a:r>
              <a:r>
                <a:rPr lang="en-US" altLang="zh-CN" sz="2400" dirty="0">
                  <a:latin typeface="Sitka Text" panose="02000505000000020004" pitchFamily="2" charset="0"/>
                </a:rPr>
                <a:t>.false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066" y="1570"/>
              <a:ext cx="74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2</a:t>
              </a:r>
              <a:r>
                <a:rPr lang="en-US" altLang="zh-CN" sz="2400" dirty="0">
                  <a:latin typeface="Sitka Text" panose="02000505000000020004" pitchFamily="2" charset="0"/>
                </a:rPr>
                <a:t>.false</a:t>
              </a:r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884" y="1905"/>
              <a:ext cx="91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Sitka Text" panose="02000505000000020004" pitchFamily="2" charset="0"/>
                </a:rPr>
                <a:t>E.false</a:t>
              </a:r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3211" y="663"/>
              <a:ext cx="83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   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1</a:t>
              </a:r>
              <a:r>
                <a:rPr lang="en-US" altLang="zh-CN" sz="2400" dirty="0">
                  <a:latin typeface="Sitka Text" panose="02000505000000020004" pitchFamily="2" charset="0"/>
                </a:rPr>
                <a:t>.true</a:t>
              </a:r>
            </a:p>
          </p:txBody>
        </p:sp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3211" y="1284"/>
              <a:ext cx="91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   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2</a:t>
              </a:r>
              <a:r>
                <a:rPr lang="en-US" altLang="zh-CN" sz="2400" dirty="0">
                  <a:latin typeface="Sitka Text" panose="02000505000000020004" pitchFamily="2" charset="0"/>
                </a:rPr>
                <a:t>.true</a:t>
              </a: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3660" y="1910"/>
              <a:ext cx="66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Sitka Text" panose="02000505000000020004" pitchFamily="2" charset="0"/>
                </a:rPr>
                <a:t>E.true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165100" y="4845050"/>
            <a:ext cx="53466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</a:rPr>
              <a:t>if E1 is true, then E is true, so </a:t>
            </a:r>
            <a:r>
              <a:rPr lang="en-US" altLang="zh-CN" sz="2000" b="1" dirty="0">
                <a:solidFill>
                  <a:srgbClr val="0000FF"/>
                </a:solidFill>
                <a:latin typeface="Sitka Text" panose="02000505000000020004" pitchFamily="2" charset="0"/>
              </a:rPr>
              <a:t>E1.true </a:t>
            </a:r>
            <a:r>
              <a:rPr lang="en-US" altLang="zh-CN" sz="2000" dirty="0">
                <a:latin typeface="Sitka Text" panose="02000505000000020004" pitchFamily="2" charset="0"/>
              </a:rPr>
              <a:t>= </a:t>
            </a:r>
            <a:r>
              <a:rPr lang="en-US" altLang="zh-CN" sz="2000" dirty="0" err="1">
                <a:latin typeface="Sitka Text" panose="02000505000000020004" pitchFamily="2" charset="0"/>
              </a:rPr>
              <a:t>E.true</a:t>
            </a:r>
            <a:endParaRPr lang="en-US" altLang="zh-CN" sz="2000" dirty="0">
              <a:latin typeface="Sitka Text" panose="02000505000000020004" pitchFamily="2" charset="0"/>
            </a:endParaRPr>
          </a:p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</a:rPr>
              <a:t> if E1 is false, then E2 must be evaluated, so </a:t>
            </a:r>
            <a:r>
              <a:rPr lang="en-US" altLang="zh-CN" sz="2000" b="1" dirty="0">
                <a:solidFill>
                  <a:srgbClr val="0000FF"/>
                </a:solidFill>
                <a:latin typeface="Sitka Text" panose="02000505000000020004" pitchFamily="2" charset="0"/>
              </a:rPr>
              <a:t>E1.false </a:t>
            </a:r>
            <a:r>
              <a:rPr lang="en-US" altLang="zh-CN" sz="2000" dirty="0">
                <a:latin typeface="Sitka Text" panose="02000505000000020004" pitchFamily="2" charset="0"/>
              </a:rPr>
              <a:t>is the first statement in the code for E2</a:t>
            </a:r>
          </a:p>
          <a:p>
            <a:pPr>
              <a:spcBef>
                <a:spcPct val="5000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</a:rPr>
              <a:t> The true and false exits of E2 is the same as E respectively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E4F505-3C90-46AC-990C-359BA9382E46}"/>
              </a:ext>
            </a:extLst>
          </p:cNvPr>
          <p:cNvSpPr/>
          <p:nvPr/>
        </p:nvSpPr>
        <p:spPr>
          <a:xfrm>
            <a:off x="5651500" y="5268258"/>
            <a:ext cx="44488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</a:rPr>
              <a:t>E1.true = </a:t>
            </a:r>
            <a:r>
              <a:rPr lang="en-US" altLang="zh-CN" sz="2000" dirty="0" err="1">
                <a:latin typeface="Sitka Text" panose="02000505000000020004" pitchFamily="2" charset="0"/>
              </a:rPr>
              <a:t>E.true</a:t>
            </a:r>
            <a:r>
              <a:rPr lang="en-US" altLang="zh-CN" sz="2000" dirty="0">
                <a:latin typeface="Sitka Text" panose="02000505000000020004" pitchFamily="2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</a:rPr>
              <a:t>E1.false = </a:t>
            </a:r>
            <a:r>
              <a:rPr lang="en-US" altLang="zh-CN" sz="2000" dirty="0" err="1">
                <a:latin typeface="Sitka Text" panose="02000505000000020004" pitchFamily="2" charset="0"/>
              </a:rPr>
              <a:t>newlabel</a:t>
            </a:r>
            <a:r>
              <a:rPr lang="en-US" altLang="zh-CN" sz="2000" dirty="0">
                <a:latin typeface="Sitka Text" panose="02000505000000020004" pitchFamily="2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</a:rPr>
              <a:t>E2.true = </a:t>
            </a:r>
            <a:r>
              <a:rPr lang="en-US" altLang="zh-CN" sz="2000" dirty="0" err="1">
                <a:latin typeface="Sitka Text" panose="02000505000000020004" pitchFamily="2" charset="0"/>
              </a:rPr>
              <a:t>E.true</a:t>
            </a:r>
            <a:r>
              <a:rPr lang="en-US" altLang="zh-CN" sz="2000" dirty="0">
                <a:latin typeface="Sitka Text" panose="02000505000000020004" pitchFamily="2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</a:rPr>
              <a:t>E2.false = </a:t>
            </a:r>
            <a:r>
              <a:rPr lang="en-US" altLang="zh-CN" sz="2000" dirty="0" err="1">
                <a:latin typeface="Sitka Text" panose="02000505000000020004" pitchFamily="2" charset="0"/>
              </a:rPr>
              <a:t>E.false</a:t>
            </a:r>
            <a:r>
              <a:rPr lang="en-US" altLang="zh-CN" sz="2000" dirty="0">
                <a:latin typeface="Sitka Text" panose="02000505000000020004" pitchFamily="2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 err="1">
                <a:latin typeface="Sitka Text" panose="02000505000000020004" pitchFamily="2" charset="0"/>
              </a:rPr>
              <a:t>E.code</a:t>
            </a:r>
            <a:r>
              <a:rPr lang="en-US" altLang="zh-CN" sz="2000" dirty="0">
                <a:latin typeface="Sitka Text" panose="02000505000000020004" pitchFamily="2" charset="0"/>
              </a:rPr>
              <a:t> = E1.code ||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</a:rPr>
              <a:t>     Label E1.false || E2.code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5A3FD9-6EED-4CE0-9483-8C8AE88A1103}"/>
              </a:ext>
            </a:extLst>
          </p:cNvPr>
          <p:cNvSpPr txBox="1"/>
          <p:nvPr/>
        </p:nvSpPr>
        <p:spPr>
          <a:xfrm>
            <a:off x="5194300" y="4845050"/>
            <a:ext cx="4906067" cy="39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000" b="1" dirty="0">
                <a:solidFill>
                  <a:srgbClr val="0000FF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Semantic Rules</a:t>
            </a:r>
            <a:r>
              <a:rPr lang="en-US" altLang="zh-CN" sz="2000" b="1" dirty="0">
                <a:solidFill>
                  <a:prstClr val="black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for </a:t>
            </a:r>
            <a:r>
              <a:rPr lang="en-US" altLang="zh-CN" sz="2000" b="1" dirty="0">
                <a:solidFill>
                  <a:prstClr val="black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 -&gt; E1 or E2</a:t>
            </a:r>
            <a:r>
              <a:rPr lang="en-US" altLang="zh-CN" sz="2000" b="1" dirty="0">
                <a:solidFill>
                  <a:prstClr val="black"/>
                </a:solidFill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”:</a:t>
            </a:r>
            <a:endParaRPr lang="en-US" altLang="zh-CN" sz="2000" b="1" dirty="0">
              <a:latin typeface="Comic Sans MS" panose="030F0702030302020204" pitchFamily="66" charset="0"/>
            </a:endParaRPr>
          </a:p>
        </p:txBody>
      </p:sp>
      <p:sp>
        <p:nvSpPr>
          <p:cNvPr id="26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3E3D7915-440F-4B9B-BD8F-90D236AC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5817346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3220BD6C-2CA2-4EE9-815F-17901036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5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273050"/>
            <a:ext cx="9753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Translation of Boolean expressions in the context of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9309100" cy="5778449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of the form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E1 and E2    i.e.   E -&gt; E1 and E2</a:t>
            </a:r>
          </a:p>
          <a:p>
            <a:pPr lvl="1"/>
            <a:endParaRPr lang="en-US" altLang="zh-CN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2298858" y="2253297"/>
            <a:ext cx="5562435" cy="2591753"/>
            <a:chOff x="1479" y="663"/>
            <a:chExt cx="3349" cy="1572"/>
          </a:xfrm>
        </p:grpSpPr>
        <p:grpSp>
          <p:nvGrpSpPr>
            <p:cNvPr id="24" name="Group 23"/>
            <p:cNvGrpSpPr>
              <a:grpSpLocks/>
            </p:cNvGrpSpPr>
            <p:nvPr/>
          </p:nvGrpSpPr>
          <p:grpSpPr bwMode="auto">
            <a:xfrm>
              <a:off x="1654" y="725"/>
              <a:ext cx="2894" cy="1295"/>
              <a:chOff x="6840" y="2064"/>
              <a:chExt cx="2520" cy="2496"/>
            </a:xfrm>
          </p:grpSpPr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7567" y="2064"/>
                <a:ext cx="1073" cy="6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E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1</a:t>
                </a:r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.code</a:t>
                </a:r>
                <a:endParaRPr lang="zh-CN" altLang="en-US" sz="2800">
                  <a:solidFill>
                    <a:srgbClr val="000000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32" name="Rectangle 25"/>
              <p:cNvSpPr>
                <a:spLocks noChangeArrowheads="1"/>
              </p:cNvSpPr>
              <p:nvPr/>
            </p:nvSpPr>
            <p:spPr bwMode="auto">
              <a:xfrm>
                <a:off x="7567" y="3312"/>
                <a:ext cx="1073" cy="624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E</a:t>
                </a:r>
                <a:r>
                  <a:rPr lang="en-US" altLang="zh-CN" sz="2800" baseline="300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2</a:t>
                </a:r>
                <a:r>
                  <a:rPr lang="en-US" altLang="zh-CN" sz="2800">
                    <a:solidFill>
                      <a:srgbClr val="000000"/>
                    </a:solidFill>
                    <a:latin typeface="Sitka Text" panose="02000505000000020004" pitchFamily="2" charset="0"/>
                  </a:rPr>
                  <a:t>.code</a:t>
                </a:r>
                <a:endParaRPr lang="zh-CN" altLang="en-US" sz="2800">
                  <a:solidFill>
                    <a:srgbClr val="000000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6847" y="253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6840" y="2532"/>
                <a:ext cx="0" cy="20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 flipH="1">
                <a:off x="6846" y="378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8640" y="253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9360" y="2532"/>
                <a:ext cx="0" cy="7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 flipH="1">
                <a:off x="8640" y="3312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8640" y="3780"/>
                <a:ext cx="7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9360" y="3780"/>
                <a:ext cx="0" cy="78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zh-CN" altLang="en-US" sz="2800">
                  <a:latin typeface="Sitka Text" panose="02000505000000020004" pitchFamily="2" charset="0"/>
                </a:endParaRPr>
              </a:p>
            </p:txBody>
          </p:sp>
        </p:grp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1653" y="663"/>
              <a:ext cx="78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1</a:t>
              </a:r>
              <a:r>
                <a:rPr lang="en-US" altLang="zh-CN" sz="2400" dirty="0">
                  <a:latin typeface="Sitka Text" panose="02000505000000020004" pitchFamily="2" charset="0"/>
                </a:rPr>
                <a:t>.false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1653" y="1348"/>
              <a:ext cx="78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2</a:t>
              </a:r>
              <a:r>
                <a:rPr lang="en-US" altLang="zh-CN" sz="2400" dirty="0">
                  <a:latin typeface="Sitka Text" panose="02000505000000020004" pitchFamily="2" charset="0"/>
                </a:rPr>
                <a:t>.false</a:t>
              </a: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1479" y="1971"/>
              <a:ext cx="871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Sitka Text" panose="02000505000000020004" pitchFamily="2" charset="0"/>
                </a:rPr>
                <a:t>E.false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759" y="671"/>
              <a:ext cx="104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 dirty="0">
                  <a:latin typeface="Sitka Text" panose="02000505000000020004" pitchFamily="2" charset="0"/>
                </a:rPr>
                <a:t>1</a:t>
              </a:r>
              <a:r>
                <a:rPr lang="en-US" altLang="zh-CN" sz="2400" dirty="0">
                  <a:latin typeface="Sitka Text" panose="02000505000000020004" pitchFamily="2" charset="0"/>
                </a:rPr>
                <a:t>.true</a:t>
              </a:r>
            </a:p>
          </p:txBody>
        </p:sp>
        <p:sp>
          <p:nvSpPr>
            <p:cNvPr id="29" name="Text Box 38"/>
            <p:cNvSpPr txBox="1">
              <a:spLocks noChangeArrowheads="1"/>
            </p:cNvSpPr>
            <p:nvPr/>
          </p:nvSpPr>
          <p:spPr bwMode="auto">
            <a:xfrm>
              <a:off x="3696" y="1661"/>
              <a:ext cx="113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Sitka Text" panose="02000505000000020004" pitchFamily="2" charset="0"/>
                </a:rPr>
                <a:t>E</a:t>
              </a:r>
              <a:r>
                <a:rPr lang="en-US" altLang="zh-CN" sz="2400" baseline="30000">
                  <a:latin typeface="Sitka Text" panose="02000505000000020004" pitchFamily="2" charset="0"/>
                </a:rPr>
                <a:t>2</a:t>
              </a:r>
              <a:r>
                <a:rPr lang="en-US" altLang="zh-CN" sz="2400">
                  <a:latin typeface="Sitka Text" panose="02000505000000020004" pitchFamily="2" charset="0"/>
                </a:rPr>
                <a:t>.true</a:t>
              </a: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4216" y="1951"/>
              <a:ext cx="612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Sitka Text" panose="02000505000000020004" pitchFamily="2" charset="0"/>
                </a:rPr>
                <a:t>E.true</a:t>
              </a:r>
              <a:endParaRPr lang="en-US" altLang="zh-CN" sz="2400" dirty="0">
                <a:latin typeface="Sitka Text" panose="02000505000000020004" pitchFamily="2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1901901" y="5227843"/>
            <a:ext cx="7006993" cy="223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979" indent="-377979">
              <a:spcBef>
                <a:spcPct val="20000"/>
              </a:spcBef>
              <a:buClr>
                <a:srgbClr val="CCFF33"/>
              </a:buClr>
              <a:buSzPct val="70000"/>
            </a:pPr>
            <a:r>
              <a:rPr lang="en-US" altLang="zh-CN" sz="2400" dirty="0">
                <a:latin typeface="Sitka Text" panose="02000505000000020004" pitchFamily="2" charset="0"/>
              </a:rPr>
              <a:t>E1.true = </a:t>
            </a:r>
            <a:r>
              <a:rPr lang="en-US" altLang="zh-CN" sz="2400" dirty="0" err="1">
                <a:latin typeface="Sitka Text" panose="02000505000000020004" pitchFamily="2" charset="0"/>
              </a:rPr>
              <a:t>newlabel</a:t>
            </a:r>
            <a:r>
              <a:rPr lang="en-US" altLang="zh-CN" sz="2400" dirty="0">
                <a:latin typeface="Sitka Text" panose="02000505000000020004" pitchFamily="2" charset="0"/>
              </a:rPr>
              <a:t>();</a:t>
            </a:r>
          </a:p>
          <a:p>
            <a:pPr marL="377979" indent="-377979">
              <a:spcBef>
                <a:spcPct val="20000"/>
              </a:spcBef>
              <a:buClr>
                <a:srgbClr val="CCFF33"/>
              </a:buClr>
              <a:buSzPct val="70000"/>
            </a:pPr>
            <a:r>
              <a:rPr lang="en-US" altLang="zh-CN" sz="2400" dirty="0">
                <a:latin typeface="Sitka Text" panose="02000505000000020004" pitchFamily="2" charset="0"/>
              </a:rPr>
              <a:t>E1.false = </a:t>
            </a:r>
            <a:r>
              <a:rPr lang="en-US" altLang="zh-CN" sz="2400" dirty="0" err="1"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latin typeface="Sitka Text" panose="02000505000000020004" pitchFamily="2" charset="0"/>
              </a:rPr>
              <a:t>;</a:t>
            </a:r>
          </a:p>
          <a:p>
            <a:pPr marL="377979" indent="-377979">
              <a:spcBef>
                <a:spcPct val="20000"/>
              </a:spcBef>
              <a:buClr>
                <a:srgbClr val="CCFF33"/>
              </a:buClr>
              <a:buSzPct val="70000"/>
            </a:pPr>
            <a:r>
              <a:rPr lang="en-US" altLang="zh-CN" sz="2400" dirty="0">
                <a:latin typeface="Sitka Text" panose="02000505000000020004" pitchFamily="2" charset="0"/>
              </a:rPr>
              <a:t>E2.true = </a:t>
            </a:r>
            <a:r>
              <a:rPr lang="en-US" altLang="zh-CN" sz="2400" dirty="0" err="1">
                <a:latin typeface="Sitka Text" panose="02000505000000020004" pitchFamily="2" charset="0"/>
              </a:rPr>
              <a:t>E.true</a:t>
            </a:r>
            <a:r>
              <a:rPr lang="en-US" altLang="zh-CN" sz="2400" dirty="0">
                <a:latin typeface="Sitka Text" panose="02000505000000020004" pitchFamily="2" charset="0"/>
              </a:rPr>
              <a:t>;</a:t>
            </a:r>
          </a:p>
          <a:p>
            <a:pPr marL="377979" indent="-377979">
              <a:spcBef>
                <a:spcPct val="20000"/>
              </a:spcBef>
              <a:buClr>
                <a:srgbClr val="CCFF33"/>
              </a:buClr>
              <a:buSzPct val="70000"/>
            </a:pPr>
            <a:r>
              <a:rPr lang="en-US" altLang="zh-CN" sz="2400" dirty="0">
                <a:latin typeface="Sitka Text" panose="02000505000000020004" pitchFamily="2" charset="0"/>
              </a:rPr>
              <a:t>E2.false = </a:t>
            </a:r>
            <a:r>
              <a:rPr lang="en-US" altLang="zh-CN" sz="2400" dirty="0" err="1">
                <a:latin typeface="Sitka Text" panose="02000505000000020004" pitchFamily="2" charset="0"/>
              </a:rPr>
              <a:t>E.false</a:t>
            </a:r>
            <a:r>
              <a:rPr lang="en-US" altLang="zh-CN" sz="2400" dirty="0">
                <a:latin typeface="Sitka Text" panose="02000505000000020004" pitchFamily="2" charset="0"/>
              </a:rPr>
              <a:t>;</a:t>
            </a:r>
          </a:p>
          <a:p>
            <a:pPr marL="377979" indent="-377979">
              <a:spcBef>
                <a:spcPct val="20000"/>
              </a:spcBef>
              <a:buClr>
                <a:srgbClr val="CCFF33"/>
              </a:buClr>
              <a:buSzPct val="70000"/>
            </a:pPr>
            <a:r>
              <a:rPr lang="en-US" altLang="zh-CN" sz="2400" dirty="0" err="1">
                <a:latin typeface="Sitka Text" panose="02000505000000020004" pitchFamily="2" charset="0"/>
              </a:rPr>
              <a:t>E.code</a:t>
            </a:r>
            <a:r>
              <a:rPr lang="en-US" altLang="zh-CN" sz="2400" dirty="0">
                <a:latin typeface="Sitka Text" panose="02000505000000020004" pitchFamily="2" charset="0"/>
              </a:rPr>
              <a:t> = E1.code || Label E1.true || E2.code</a:t>
            </a:r>
          </a:p>
        </p:txBody>
      </p:sp>
      <p:sp>
        <p:nvSpPr>
          <p:cNvPr id="42" name="矩形 41"/>
          <p:cNvSpPr/>
          <p:nvPr/>
        </p:nvSpPr>
        <p:spPr>
          <a:xfrm>
            <a:off x="202557" y="4839320"/>
            <a:ext cx="350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sz="24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Semantic Rules: </a:t>
            </a:r>
          </a:p>
        </p:txBody>
      </p:sp>
      <p:sp>
        <p:nvSpPr>
          <p:cNvPr id="43" name="AutoShape 41">
            <a:hlinkClick r:id="rId2" action="ppaction://hlinksldjump"/>
            <a:extLst>
              <a:ext uri="{FF2B5EF4-FFF2-40B4-BE49-F238E27FC236}">
                <a16:creationId xmlns:a16="http://schemas.microsoft.com/office/drawing/2014/main" id="{35D6B7CC-DB8B-49F0-9568-3CF319B4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0" y="5594237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13F76-4A90-4B61-9523-317104C4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3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45925</TotalTime>
  <Words>1738</Words>
  <Application>Microsoft Office PowerPoint</Application>
  <PresentationFormat>自定义</PresentationFormat>
  <Paragraphs>284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Arial</vt:lpstr>
      <vt:lpstr>Bodoni MT</vt:lpstr>
      <vt:lpstr>Calibri</vt:lpstr>
      <vt:lpstr>Cambria Math</vt:lpstr>
      <vt:lpstr>Comic Sans MS</vt:lpstr>
      <vt:lpstr>Sitka Small</vt:lpstr>
      <vt:lpstr>Sitka Text</vt:lpstr>
      <vt:lpstr>Wingdings</vt:lpstr>
      <vt:lpstr>Office Theme</vt:lpstr>
      <vt:lpstr>CompilerCourse</vt:lpstr>
      <vt:lpstr>PowerPoint 演示文稿</vt:lpstr>
      <vt:lpstr>Outline</vt:lpstr>
      <vt:lpstr>Code Generation of Boolean Expressions</vt:lpstr>
      <vt:lpstr>Code Generation of Boolean Expressions</vt:lpstr>
      <vt:lpstr>Translation of control statements</vt:lpstr>
      <vt:lpstr>TAC generation for control statements</vt:lpstr>
      <vt:lpstr>Translation of Boolean expressions in the context of control statements</vt:lpstr>
      <vt:lpstr>Translation of Boolean expressions in the context of control statements</vt:lpstr>
      <vt:lpstr>Translation of Boolean expressions in the context of control statements</vt:lpstr>
      <vt:lpstr>Translation of Boolean expressions in the context of control statements</vt:lpstr>
      <vt:lpstr>PowerPoint 演示文稿</vt:lpstr>
      <vt:lpstr>Translation of control statements</vt:lpstr>
      <vt:lpstr>TAC generation for control flow structure</vt:lpstr>
      <vt:lpstr>TAC generation for control flow structure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徐杨</dc:creator>
  <cp:lastModifiedBy>WYing</cp:lastModifiedBy>
  <cp:revision>210</cp:revision>
  <cp:lastPrinted>2025-06-08T12:35:29Z</cp:lastPrinted>
  <dcterms:created xsi:type="dcterms:W3CDTF">2006-08-16T00:00:00Z</dcterms:created>
  <dcterms:modified xsi:type="dcterms:W3CDTF">2025-06-09T05:26:36Z</dcterms:modified>
</cp:coreProperties>
</file>