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5" r:id="rId3"/>
    <p:sldId id="336" r:id="rId4"/>
    <p:sldId id="337" r:id="rId5"/>
    <p:sldId id="362" r:id="rId6"/>
    <p:sldId id="33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4050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61A0218-F267-490A-9CAA-EEF6E551D2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BAE31-C2DB-4886-B0C5-771E054FCF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C56B5-411A-4BDF-AE42-43424C950FDD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CF298F-A52F-46D2-B293-3988CB4D9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57B03-2503-43A4-ACD6-79D3A158FA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1E9FE-18C8-4A87-B1D7-8C7D98F6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2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CD53-D6D4-4757-8A00-0A7DDD32DAEC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FC7F-2476-44B7-8651-F21526B2E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9E6BEB4-3D91-4459-9EC8-754F6EE0D7F1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6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9479F2F-3DEC-42B8-B1CC-A2A52B011A3E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91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9A5E932-94B9-4F0E-9666-0F63D71A94B5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2991"/>
            <a:ext cx="5028349" cy="41160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16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 txBox="1">
            <a:spLocks noGrp="1" noChangeArrowheads="1"/>
          </p:cNvSpPr>
          <p:nvPr/>
        </p:nvSpPr>
        <p:spPr bwMode="auto">
          <a:xfrm>
            <a:off x="3884817" y="8683938"/>
            <a:ext cx="2972119" cy="4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6DA5AB77-2063-4904-BEA5-D34D4673E4EA}" type="slidenum">
              <a:rPr lang="en-US" altLang="zh-CN" sz="1300"/>
              <a:pPr algn="r" defTabSz="990600"/>
              <a:t>5</a:t>
            </a:fld>
            <a:endParaRPr lang="en-US" altLang="zh-CN" sz="13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2991"/>
            <a:ext cx="5028349" cy="4116027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5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F51D7B4-1EDA-47D1-B19D-B9C0FA4BB148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30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F47FEC7-9A3D-49CC-9E65-1026F10837D5}"/>
              </a:ext>
            </a:extLst>
          </p:cNvPr>
          <p:cNvSpPr/>
          <p:nvPr userDrawn="1"/>
        </p:nvSpPr>
        <p:spPr>
          <a:xfrm>
            <a:off x="3867573" y="860213"/>
            <a:ext cx="4644000" cy="4644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96DDE6-831A-47E8-9590-3CD0B325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A956A9-4DD2-454E-9B48-B80F47BD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9D863-709A-46B5-B0E6-B232D80D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E50-73FE-41BD-9804-8A45486A206F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203CE-E34C-4EF6-86B9-F8353703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49A7D-4429-437D-90BF-ED519D5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5A9A3-7996-46FC-9156-DD0E0377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23210-22F8-4823-ABC5-DE714EF6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91860-F3EA-471E-BBC0-B86D228B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63D7-CA2F-4406-9D2C-7CAE7F4558DA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B182-3441-4CE9-84BE-EB8A677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04B3C-4ABE-4BCF-AC2A-914C56F6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0AD420-D6A4-4606-833C-194567E5EA2D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B93DAE-6358-4D23-B101-1883F5BBC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6673A-B346-4F1D-919D-520A4869B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3A826-45A2-46C5-B9CB-90A6241B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F1F1-6562-4AC2-BEDB-606FBCDEB7D5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46E0C-7B90-4EFA-87C0-1694943C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0DD3E-A296-4FBF-96BC-1F6062E4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A0B8C0-66C5-453E-83F9-CD197FBB821D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D5DB-350C-48D9-956B-45041687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248EF-4380-42ED-AF05-4104FF54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E42F9-A107-4730-B4DF-0C36D6A6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5A05-3F3B-40AD-9107-DD6223FDA697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5CE2-64CA-48C7-80D0-303D628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4353A-0FC2-416C-9D43-7D84FE5C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32D44C-B899-4DBD-9F7D-EBD2691E1356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09F82-B88E-4A78-A8E8-3E7185D3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DBC32-A930-44DD-8870-A57F8B6A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844E7-7E90-4DEA-A0BB-B55473D4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192E-6C87-45E9-B7AA-1AE0D9D60211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C3E97-55F6-4ABA-A204-AFE27D25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EDB5C-1DCB-485D-89BF-69516C6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5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4270837-DCDF-44C4-95F1-C12CBA4576A6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156E16-005A-4F23-BFF0-31B9BCA6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87294-E300-4E18-9A6E-63EEDEA70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7D62D-86E1-42C1-BD18-28B1A823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2A363-368F-4864-B20F-5B3BBAF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3CFF-EE92-4D31-B440-60560A381CE6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0BF09-5999-4C8C-9760-6BC1ED01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06649-C4E7-42D2-B3A7-8E5DAA6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1F04A-716C-4CD1-92DD-8BE91409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A8578-D455-46CF-BF58-E1CAF921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49274-EE43-486F-8D7F-0C8920E3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97562B-DD66-4FEA-A3E0-29BCB357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6FCC1-72B7-4700-BB5C-74BACC012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C7BA2-8832-4373-8227-3AF99D28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BFE1-AF63-499D-A4FD-39BEF492C320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4F8D7A-F012-417D-B8D2-E5EE63E9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82C06-1920-4C03-A40C-45DF783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A19CB1-22EA-4B18-AABC-63EA63A3724E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C6569-2017-4CC1-820B-BE9C5E71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8BA6A0-F2E6-4F29-95A4-F506E284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221-CB79-4D91-B51E-1BEC5D37F530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EAE75-09DD-43B9-BCE2-BE818156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CA611-B87D-4B60-A8A2-C7D94E5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23A9BD-F18E-4C66-901A-361BB0B9CE89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2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9D8ADA-2B59-4DBF-90A6-CBDCFC5B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8B-AD93-46FE-91E7-B280DDEFBE9B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0CD97-C61A-432C-80E7-26833607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C3D16-50E3-4CC6-B7F9-7D3930C0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73C61E-0282-4F48-A479-C61CF55C2962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3FCFA-5450-4F75-BA0F-5E728154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A5FAB-D111-49A2-91B1-6D7AB1B4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504DA-EFDF-475E-8248-8A05825DC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14464-DEB6-42D6-96DD-8CAB2E3C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E0-B258-497F-8629-3B45029A6831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12BC-A50E-4714-8989-0B9A46A0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E6FF1-B4E1-4D2F-B3E1-08B17746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1660BF-A92C-457C-B14D-6B4144E95371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F6512-7E9F-4C2F-BF8C-EBC508E4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E79E7F-843E-44CA-9FC5-F2690D595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D414A-D9CE-4802-98A2-D0B80905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775E0-F1E0-4D09-A203-68F57A25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5B9-5881-4AB0-8EF6-B14D0ACA7664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61A0-C036-47B0-B67C-E4AF9DD5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DC081-233E-4806-8856-899AC95A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8EE085-D349-4892-9773-E01FCC2072F9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F23F58-67C4-46CE-AC56-932C3B4C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51FFE-69B3-4C82-B617-EE77B5D4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45CC1-72CD-4322-9B0A-BE6C358F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8301-54AD-4C5E-BB97-5730C1D7FECA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0E8B6-38E9-4962-A7E7-99594F60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21B74-0D43-413F-94E4-50CB1A742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D1232-B8BF-4868-892F-2514E8A7D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1-4 </a:t>
            </a:r>
            <a:r>
              <a:rPr lang="en-US" altLang="zh-CN" dirty="0"/>
              <a:t>Language Process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F26BC-3F01-4AB3-A23A-C93E6F322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Section 1 Introduction</a:t>
            </a:r>
          </a:p>
          <a:p>
            <a:r>
              <a:rPr lang="en-US" altLang="zh-CN" dirty="0"/>
              <a:t>Principle of Compiler, 2021</a:t>
            </a:r>
          </a:p>
          <a:p>
            <a:r>
              <a:rPr lang="en-US" altLang="zh-CN" dirty="0"/>
              <a:t>Ying </a:t>
            </a:r>
            <a:r>
              <a:rPr lang="en-US" altLang="zh-CN" dirty="0" err="1"/>
              <a:t>Weiqin</a:t>
            </a:r>
            <a:endParaRPr lang="en-US" altLang="zh-CN" dirty="0"/>
          </a:p>
          <a:p>
            <a:r>
              <a:rPr lang="en-US" altLang="zh-CN" dirty="0"/>
              <a:t>School of Software Engineering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7BDC97-15B2-4384-9386-D898B189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1911296" y="1500189"/>
            <a:ext cx="8236516" cy="47244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itka Text" panose="02000505000000020004" pitchFamily="2" charset="0"/>
                <a:cs typeface="Times New Roman" pitchFamily="18" charset="0"/>
              </a:rPr>
              <a:t>Compilers are computer programs that translate programs from one language to another</a:t>
            </a:r>
          </a:p>
        </p:txBody>
      </p:sp>
      <p:sp>
        <p:nvSpPr>
          <p:cNvPr id="21510" name="Rectangle 9"/>
          <p:cNvSpPr>
            <a:spLocks noGrp="1"/>
          </p:cNvSpPr>
          <p:nvPr>
            <p:ph type="title"/>
          </p:nvPr>
        </p:nvSpPr>
        <p:spPr>
          <a:xfrm>
            <a:off x="1935096" y="249251"/>
            <a:ext cx="8212716" cy="1037345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What is Compiler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46404" y="3365227"/>
            <a:ext cx="6864841" cy="754182"/>
            <a:chOff x="1130771" y="3707981"/>
            <a:chExt cx="7564038" cy="830997"/>
          </a:xfrm>
        </p:grpSpPr>
        <p:sp>
          <p:nvSpPr>
            <p:cNvPr id="21518" name="Text Box 4"/>
            <p:cNvSpPr txBox="1">
              <a:spLocks noChangeArrowheads="1"/>
            </p:cNvSpPr>
            <p:nvPr/>
          </p:nvSpPr>
          <p:spPr bwMode="auto">
            <a:xfrm>
              <a:off x="1130771" y="3707981"/>
              <a:ext cx="1843550" cy="71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15" b="1" dirty="0">
                  <a:solidFill>
                    <a:srgbClr val="000000"/>
                  </a:solidFill>
                  <a:latin typeface="Sitka Small" panose="02000505000000020004" pitchFamily="2" charset="0"/>
                  <a:cs typeface="Times New Roman" pitchFamily="18" charset="0"/>
                </a:rPr>
                <a:t>Source Program</a:t>
              </a:r>
            </a:p>
          </p:txBody>
        </p:sp>
        <p:sp>
          <p:nvSpPr>
            <p:cNvPr id="21520" name="Text Box 6"/>
            <p:cNvSpPr txBox="1">
              <a:spLocks noChangeArrowheads="1"/>
            </p:cNvSpPr>
            <p:nvPr/>
          </p:nvSpPr>
          <p:spPr bwMode="auto">
            <a:xfrm>
              <a:off x="6846384" y="3707982"/>
              <a:ext cx="1848425" cy="71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defRPr kumimoji="1" sz="2400" b="1">
                  <a:solidFill>
                    <a:srgbClr val="000000"/>
                  </a:solidFill>
                  <a:latin typeface="Sitka Small" panose="02000505000000020004" pitchFamily="2" charset="0"/>
                  <a:ea typeface="宋体" pitchFamily="2" charset="-122"/>
                  <a:cs typeface="Times New Roman" pitchFamily="18" charset="0"/>
                </a:defRPr>
              </a:lvl1pPr>
              <a:lvl2pPr marL="742950" indent="-285750" eaLnBrk="0" hangingPunct="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815" dirty="0"/>
                <a:t>Target Program</a:t>
              </a:r>
            </a:p>
          </p:txBody>
        </p:sp>
        <p:sp>
          <p:nvSpPr>
            <p:cNvPr id="21521" name="Line 7"/>
            <p:cNvSpPr>
              <a:spLocks noChangeShapeType="1"/>
            </p:cNvSpPr>
            <p:nvPr/>
          </p:nvSpPr>
          <p:spPr bwMode="auto">
            <a:xfrm>
              <a:off x="2809652" y="4138290"/>
              <a:ext cx="7907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52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6123387" y="4123481"/>
              <a:ext cx="7907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52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3771104" y="3709322"/>
              <a:ext cx="2201948" cy="8296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78" b="1" dirty="0">
                  <a:solidFill>
                    <a:srgbClr val="000000"/>
                  </a:solidFill>
                  <a:latin typeface="Sitka Small" panose="02000505000000020004" pitchFamily="2" charset="0"/>
                  <a:cs typeface="Times New Roman" pitchFamily="18" charset="0"/>
                </a:rPr>
                <a:t>Compiler</a:t>
              </a:r>
              <a:endParaRPr lang="zh-CN" altLang="en-US" sz="2178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04146" y="4016175"/>
            <a:ext cx="3963711" cy="1280620"/>
            <a:chOff x="92543" y="4425226"/>
            <a:chExt cx="4367422" cy="1411052"/>
          </a:xfrm>
        </p:grpSpPr>
        <p:sp>
          <p:nvSpPr>
            <p:cNvPr id="4" name="矩形 3"/>
            <p:cNvSpPr/>
            <p:nvPr/>
          </p:nvSpPr>
          <p:spPr>
            <a:xfrm>
              <a:off x="92543" y="4811276"/>
              <a:ext cx="4367422" cy="10250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sz="1815" b="1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input</a:t>
              </a:r>
              <a:r>
                <a:rPr lang="en-US" altLang="zh-CN" sz="1815" dirty="0">
                  <a:solidFill>
                    <a:srgbClr val="000000"/>
                  </a:solidFill>
                  <a:latin typeface="Sitka Text" panose="02000505000000020004" pitchFamily="2" charset="0"/>
                  <a:cs typeface="Times New Roman" pitchFamily="18" charset="0"/>
                </a:rPr>
                <a:t>: usually written in high-level language(such as C,C++)</a:t>
              </a:r>
            </a:p>
          </p:txBody>
        </p:sp>
        <p:cxnSp>
          <p:nvCxnSpPr>
            <p:cNvPr id="7" name="曲线连接符 6"/>
            <p:cNvCxnSpPr>
              <a:stCxn id="4" idx="0"/>
              <a:endCxn id="21518" idx="2"/>
            </p:cNvCxnSpPr>
            <p:nvPr/>
          </p:nvCxnSpPr>
          <p:spPr>
            <a:xfrm rot="16200000" flipV="1">
              <a:off x="1971377" y="4506397"/>
              <a:ext cx="386050" cy="223708"/>
            </a:xfrm>
            <a:prstGeom prst="curvedConnector3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226704" y="3951816"/>
            <a:ext cx="4327615" cy="1289113"/>
            <a:chOff x="-308426" y="4415868"/>
            <a:chExt cx="4768391" cy="1420411"/>
          </a:xfrm>
        </p:grpSpPr>
        <p:sp>
          <p:nvSpPr>
            <p:cNvPr id="25" name="矩形 24"/>
            <p:cNvSpPr/>
            <p:nvPr/>
          </p:nvSpPr>
          <p:spPr>
            <a:xfrm>
              <a:off x="-308426" y="4811276"/>
              <a:ext cx="4768391" cy="1025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sz="1815" b="1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output</a:t>
              </a:r>
              <a:r>
                <a:rPr lang="en-US" altLang="zh-CN" sz="1815" dirty="0">
                  <a:solidFill>
                    <a:srgbClr val="000000"/>
                  </a:solidFill>
                  <a:latin typeface="Sitka Text" panose="02000505000000020004" pitchFamily="2" charset="0"/>
                  <a:cs typeface="Times New Roman" pitchFamily="18" charset="0"/>
                </a:rPr>
                <a:t>: usually object code for the target machine(such as machine code, assembly language)</a:t>
              </a:r>
            </a:p>
          </p:txBody>
        </p:sp>
        <p:cxnSp>
          <p:nvCxnSpPr>
            <p:cNvPr id="26" name="曲线连接符 25"/>
            <p:cNvCxnSpPr>
              <a:stCxn id="25" idx="0"/>
            </p:cNvCxnSpPr>
            <p:nvPr/>
          </p:nvCxnSpPr>
          <p:spPr>
            <a:xfrm rot="16200000" flipV="1">
              <a:off x="1866456" y="4601961"/>
              <a:ext cx="395408" cy="23222"/>
            </a:xfrm>
            <a:prstGeom prst="curvedConnector3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509455" y="5369063"/>
            <a:ext cx="6864841" cy="752965"/>
            <a:chOff x="1090059" y="5915912"/>
            <a:chExt cx="7564038" cy="829656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090059" y="6114444"/>
              <a:ext cx="1843550" cy="40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15" b="1" dirty="0">
                  <a:solidFill>
                    <a:srgbClr val="000000"/>
                  </a:solidFill>
                  <a:latin typeface="Sitka Small" panose="02000505000000020004" pitchFamily="2" charset="0"/>
                  <a:cs typeface="Times New Roman" pitchFamily="18" charset="0"/>
                </a:rPr>
                <a:t>input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6805672" y="6114444"/>
              <a:ext cx="1848425" cy="40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defRPr kumimoji="1" sz="2400" b="1">
                  <a:solidFill>
                    <a:srgbClr val="000000"/>
                  </a:solidFill>
                  <a:latin typeface="Sitka Small" panose="02000505000000020004" pitchFamily="2" charset="0"/>
                  <a:ea typeface="宋体" pitchFamily="2" charset="-122"/>
                  <a:cs typeface="Times New Roman" pitchFamily="18" charset="0"/>
                </a:defRPr>
              </a:lvl1pPr>
              <a:lvl2pPr marL="742950" indent="-285750" eaLnBrk="0" hangingPunct="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815" dirty="0"/>
                <a:t>output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2768940" y="6344880"/>
              <a:ext cx="7907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52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6082675" y="6330071"/>
              <a:ext cx="7907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52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730392" y="5915912"/>
              <a:ext cx="2201948" cy="8296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78" b="1" dirty="0">
                  <a:solidFill>
                    <a:srgbClr val="000000"/>
                  </a:solidFill>
                  <a:latin typeface="Sitka Small" panose="02000505000000020004" pitchFamily="2" charset="0"/>
                  <a:cs typeface="Times New Roman" pitchFamily="18" charset="0"/>
                </a:rPr>
                <a:t>Target program</a:t>
              </a:r>
              <a:endParaRPr lang="zh-CN" altLang="en-US" sz="2178" dirty="0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157BF-147B-4811-9B8B-672F273B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43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body" idx="1"/>
          </p:nvPr>
        </p:nvSpPr>
        <p:spPr>
          <a:xfrm>
            <a:off x="2054007" y="1433513"/>
            <a:ext cx="8312780" cy="421005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itka Text" panose="02000505000000020004" pitchFamily="2" charset="0"/>
                <a:cs typeface="Times New Roman" pitchFamily="18" charset="0"/>
              </a:rPr>
              <a:t>The same point: They are all language implementing system</a:t>
            </a:r>
          </a:p>
          <a:p>
            <a:r>
              <a:rPr lang="en-US" altLang="zh-CN" dirty="0">
                <a:solidFill>
                  <a:srgbClr val="000000"/>
                </a:solidFill>
                <a:latin typeface="Sitka Text" panose="02000505000000020004" pitchFamily="2" charset="0"/>
                <a:cs typeface="Times New Roman" pitchFamily="18" charset="0"/>
              </a:rPr>
              <a:t>Differences: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Sitka Text" panose="02000505000000020004" pitchFamily="2" charset="0"/>
                <a:cs typeface="Times New Roman" pitchFamily="18" charset="0"/>
              </a:rPr>
              <a:t>Interpreter executes the source program during translation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Sitka Text" panose="02000505000000020004" pitchFamily="2" charset="0"/>
                <a:cs typeface="Times New Roman" pitchFamily="18" charset="0"/>
              </a:rPr>
              <a:t>Compiler generates object code that is executed after translation completes </a:t>
            </a: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22533" name="Rectangle 4"/>
          <p:cNvSpPr>
            <a:spLocks noGrp="1"/>
          </p:cNvSpPr>
          <p:nvPr>
            <p:ph type="title"/>
          </p:nvPr>
        </p:nvSpPr>
        <p:spPr>
          <a:xfrm>
            <a:off x="1935096" y="249251"/>
            <a:ext cx="8343419" cy="1037345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Interpreter and Compiler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82416" y="5036298"/>
            <a:ext cx="6877229" cy="1202830"/>
            <a:chOff x="995802" y="5549254"/>
            <a:chExt cx="7577688" cy="1325340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009452" y="5549254"/>
              <a:ext cx="1843550" cy="71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15" b="1" dirty="0">
                  <a:solidFill>
                    <a:srgbClr val="000000"/>
                  </a:solidFill>
                  <a:latin typeface="Sitka Small" panose="02000505000000020004" pitchFamily="2" charset="0"/>
                  <a:cs typeface="Times New Roman" pitchFamily="18" charset="0"/>
                </a:rPr>
                <a:t>Source Program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725065" y="6114444"/>
              <a:ext cx="1848425" cy="40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defRPr kumimoji="1" sz="2400" b="1">
                  <a:solidFill>
                    <a:srgbClr val="000000"/>
                  </a:solidFill>
                  <a:latin typeface="Sitka Small" panose="02000505000000020004" pitchFamily="2" charset="0"/>
                  <a:ea typeface="宋体" pitchFamily="2" charset="-122"/>
                  <a:cs typeface="Times New Roman" pitchFamily="18" charset="0"/>
                </a:defRPr>
              </a:lvl1pPr>
              <a:lvl2pPr marL="742950" indent="-285750" eaLnBrk="0" hangingPunct="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815" dirty="0"/>
                <a:t>output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688333" y="5979563"/>
              <a:ext cx="7907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52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6002068" y="6330468"/>
              <a:ext cx="7907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52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649785" y="5694611"/>
              <a:ext cx="2201948" cy="11799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78" b="1" dirty="0">
                  <a:solidFill>
                    <a:srgbClr val="000000"/>
                  </a:solidFill>
                  <a:latin typeface="Sitka Small" panose="02000505000000020004" pitchFamily="2" charset="0"/>
                  <a:cs typeface="Times New Roman" pitchFamily="18" charset="0"/>
                </a:rPr>
                <a:t>Interpreter</a:t>
              </a:r>
              <a:endParaRPr lang="zh-CN" altLang="en-US" sz="2178" dirty="0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995802" y="6448624"/>
              <a:ext cx="1848425" cy="40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defRPr kumimoji="1" sz="2400" b="1">
                  <a:solidFill>
                    <a:srgbClr val="000000"/>
                  </a:solidFill>
                  <a:latin typeface="Sitka Small" panose="02000505000000020004" pitchFamily="2" charset="0"/>
                  <a:ea typeface="宋体" pitchFamily="2" charset="-122"/>
                  <a:cs typeface="Times New Roman" pitchFamily="18" charset="0"/>
                </a:defRPr>
              </a:lvl1pPr>
              <a:lvl2pPr marL="742950" indent="-285750" eaLnBrk="0" hangingPunct="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815" dirty="0"/>
                <a:t>input</a:t>
              </a: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665636" y="6658570"/>
              <a:ext cx="7907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52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AB4D-7EA7-4342-95DD-75175458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1935096" y="249251"/>
            <a:ext cx="8016660" cy="1037345"/>
          </a:xfrm>
        </p:spPr>
        <p:txBody>
          <a:bodyPr vert="horz" lIns="82988" tIns="41494" rIns="82988" bIns="41494" rtlCol="0" anchor="ctr"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Interpreter and Compiler</a:t>
            </a:r>
          </a:p>
        </p:txBody>
      </p:sp>
      <p:sp>
        <p:nvSpPr>
          <p:cNvPr id="23557" name="Rectangle 3"/>
          <p:cNvSpPr>
            <a:spLocks noGrp="1"/>
          </p:cNvSpPr>
          <p:nvPr>
            <p:ph type="body" idx="1"/>
          </p:nvPr>
        </p:nvSpPr>
        <p:spPr>
          <a:xfrm>
            <a:off x="2109540" y="1478013"/>
            <a:ext cx="8016660" cy="4107597"/>
          </a:xfrm>
        </p:spPr>
        <p:txBody>
          <a:bodyPr vert="horz" lIns="82988" tIns="41494" rIns="82988" bIns="41494" rtlCol="0"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itka Text" panose="02000505000000020004" pitchFamily="2" charset="0"/>
                <a:cs typeface="Times New Roman" pitchFamily="18" charset="0"/>
              </a:rPr>
              <a:t>Interpreters run programs “as is”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</a:rPr>
              <a:t>Little or no preprocessing(optimizing)</a:t>
            </a:r>
          </a:p>
          <a:p>
            <a:r>
              <a:rPr lang="en-US" altLang="zh-CN" dirty="0">
                <a:solidFill>
                  <a:srgbClr val="000000"/>
                </a:solidFill>
                <a:latin typeface="Sitka Text" panose="02000505000000020004" pitchFamily="2" charset="0"/>
                <a:cs typeface="Times New Roman" pitchFamily="18" charset="0"/>
              </a:rPr>
              <a:t>Compilers do extensive preprocessing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</a:rPr>
              <a:t>Most implementations use compilers</a:t>
            </a:r>
          </a:p>
          <a:p>
            <a:r>
              <a:rPr lang="en-US" altLang="zh-CN" dirty="0">
                <a:solidFill>
                  <a:srgbClr val="000000"/>
                </a:solidFill>
                <a:latin typeface="Sitka Text" panose="02000505000000020004" pitchFamily="2" charset="0"/>
                <a:cs typeface="Times New Roman" pitchFamily="18" charset="0"/>
              </a:rPr>
              <a:t>Hybrid: “Just-In-Time” compilation, interpretation + compilation</a:t>
            </a:r>
          </a:p>
        </p:txBody>
      </p:sp>
      <p:sp>
        <p:nvSpPr>
          <p:cNvPr id="2" name="矩形 1"/>
          <p:cNvSpPr/>
          <p:nvPr/>
        </p:nvSpPr>
        <p:spPr>
          <a:xfrm>
            <a:off x="3537607" y="4943159"/>
            <a:ext cx="4395755" cy="65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30" b="1" dirty="0">
                <a:solidFill>
                  <a:srgbClr val="FF0000"/>
                </a:solidFill>
                <a:latin typeface="Sitka Banner" panose="02000505000000020004" pitchFamily="2" charset="0"/>
                <a:cs typeface="Times New Roman" pitchFamily="18" charset="0"/>
              </a:rPr>
              <a:t>How does JAVA work?</a:t>
            </a:r>
            <a:endParaRPr lang="zh-CN" altLang="en-US" sz="3630" b="1" dirty="0">
              <a:solidFill>
                <a:srgbClr val="FF0000"/>
              </a:solidFill>
              <a:latin typeface="Sitka Banner" panose="02000505000000020004" pitchFamily="2" charset="0"/>
              <a:cs typeface="Times New Roman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30691A-7166-4283-952D-D82BFA3D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2"/>
          <p:cNvSpPr>
            <a:spLocks noGrp="1"/>
          </p:cNvSpPr>
          <p:nvPr>
            <p:ph type="title" idx="4294967295"/>
          </p:nvPr>
        </p:nvSpPr>
        <p:spPr>
          <a:xfrm>
            <a:off x="2090765" y="249251"/>
            <a:ext cx="8057047" cy="10373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Interpreter and Compiler</a:t>
            </a:r>
          </a:p>
        </p:txBody>
      </p:sp>
      <p:sp>
        <p:nvSpPr>
          <p:cNvPr id="20480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JAVA work</a:t>
            </a:r>
          </a:p>
        </p:txBody>
      </p:sp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3632307" y="2773457"/>
          <a:ext cx="4767463" cy="3132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4" imgW="4763377" imgH="3132849" progId="Visio.Drawing.11">
                  <p:embed/>
                </p:oleObj>
              </mc:Choice>
              <mc:Fallback>
                <p:oleObj name="Visio" r:id="rId4" imgW="4763377" imgH="3132849" progId="Visio.Drawing.11">
                  <p:embed/>
                  <p:pic>
                    <p:nvPicPr>
                      <p:cNvPr id="204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307" y="2773457"/>
                        <a:ext cx="4767463" cy="3132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5CED97-E396-400A-8EF1-2D481D6A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FA43CCC-F836-4DA6-A634-A9BB4365A336}" type="slidenum">
              <a:rPr lang="zh-CN" alt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4494455" y="5357814"/>
            <a:ext cx="3660674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5" tIns="12705" rIns="12705" bIns="12705"/>
          <a:lstStyle/>
          <a:p>
            <a:pPr algn="just" eaLnBrk="0" hangingPunct="0"/>
            <a:r>
              <a:rPr lang="en-US" altLang="zh-CN" sz="236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Mixed Compiler</a:t>
            </a:r>
          </a:p>
        </p:txBody>
      </p:sp>
      <p:grpSp>
        <p:nvGrpSpPr>
          <p:cNvPr id="24581" name="组合 18"/>
          <p:cNvGrpSpPr>
            <a:grpSpLocks/>
          </p:cNvGrpSpPr>
          <p:nvPr/>
        </p:nvGrpSpPr>
        <p:grpSpPr bwMode="auto">
          <a:xfrm>
            <a:off x="2092139" y="757238"/>
            <a:ext cx="8168196" cy="3529012"/>
            <a:chOff x="571472" y="757222"/>
            <a:chExt cx="8161362" cy="3529034"/>
          </a:xfrm>
        </p:grpSpPr>
        <p:sp>
          <p:nvSpPr>
            <p:cNvPr id="24584" name="Rectangle 3"/>
            <p:cNvSpPr>
              <a:spLocks noChangeArrowheads="1"/>
            </p:cNvSpPr>
            <p:nvPr/>
          </p:nvSpPr>
          <p:spPr bwMode="auto">
            <a:xfrm>
              <a:off x="4286248" y="3429000"/>
              <a:ext cx="1882775" cy="8572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1526" tIns="11526" rIns="11526" bIns="11526"/>
            <a:lstStyle/>
            <a:p>
              <a:pPr algn="ctr" eaLnBrk="0" hangingPunct="0"/>
              <a:r>
                <a:rPr lang="en-US" altLang="zh-CN" sz="236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Virtual Machine</a:t>
              </a:r>
            </a:p>
          </p:txBody>
        </p:sp>
        <p:sp>
          <p:nvSpPr>
            <p:cNvPr id="24585" name="Line 4"/>
            <p:cNvSpPr>
              <a:spLocks noChangeShapeType="1"/>
            </p:cNvSpPr>
            <p:nvPr/>
          </p:nvSpPr>
          <p:spPr bwMode="auto">
            <a:xfrm>
              <a:off x="3140072" y="3609975"/>
              <a:ext cx="10033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4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6" name="Line 5"/>
            <p:cNvSpPr>
              <a:spLocks noChangeShapeType="1"/>
            </p:cNvSpPr>
            <p:nvPr/>
          </p:nvSpPr>
          <p:spPr bwMode="auto">
            <a:xfrm>
              <a:off x="6283344" y="3856040"/>
              <a:ext cx="10033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4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7" name="Line 7"/>
            <p:cNvSpPr>
              <a:spLocks noChangeShapeType="1"/>
            </p:cNvSpPr>
            <p:nvPr/>
          </p:nvSpPr>
          <p:spPr bwMode="auto">
            <a:xfrm>
              <a:off x="3140072" y="4038603"/>
              <a:ext cx="1003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4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1142976" y="1857364"/>
              <a:ext cx="1882775" cy="6334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1526" tIns="11526" rIns="11526" bIns="11526"/>
            <a:lstStyle/>
            <a:p>
              <a:pPr algn="ctr" eaLnBrk="0" hangingPunct="0"/>
              <a:r>
                <a:rPr lang="en-US" altLang="zh-CN" sz="236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Compiler</a:t>
              </a:r>
            </a:p>
          </p:txBody>
        </p:sp>
        <p:sp>
          <p:nvSpPr>
            <p:cNvPr id="24589" name="Line 9"/>
            <p:cNvSpPr>
              <a:spLocks noChangeShapeType="1"/>
            </p:cNvSpPr>
            <p:nvPr/>
          </p:nvSpPr>
          <p:spPr bwMode="auto">
            <a:xfrm>
              <a:off x="2071670" y="2571744"/>
              <a:ext cx="0" cy="857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4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90" name="Line 10"/>
            <p:cNvSpPr>
              <a:spLocks noChangeShapeType="1"/>
            </p:cNvSpPr>
            <p:nvPr/>
          </p:nvSpPr>
          <p:spPr bwMode="auto">
            <a:xfrm>
              <a:off x="2071671" y="1214423"/>
              <a:ext cx="0" cy="5000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4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91" name="Text Box 11"/>
            <p:cNvSpPr txBox="1">
              <a:spLocks noChangeArrowheads="1"/>
            </p:cNvSpPr>
            <p:nvPr/>
          </p:nvSpPr>
          <p:spPr bwMode="auto">
            <a:xfrm>
              <a:off x="571472" y="3352800"/>
              <a:ext cx="2765449" cy="45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36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Intermediate code</a:t>
              </a:r>
            </a:p>
          </p:txBody>
        </p:sp>
        <p:sp>
          <p:nvSpPr>
            <p:cNvPr id="24592" name="Text Box 12"/>
            <p:cNvSpPr txBox="1">
              <a:spLocks noChangeArrowheads="1"/>
            </p:cNvSpPr>
            <p:nvPr/>
          </p:nvSpPr>
          <p:spPr bwMode="auto">
            <a:xfrm>
              <a:off x="962028" y="757222"/>
              <a:ext cx="2438400" cy="45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36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Source language</a:t>
              </a:r>
            </a:p>
          </p:txBody>
        </p:sp>
        <p:sp>
          <p:nvSpPr>
            <p:cNvPr id="24593" name="Text Box 13"/>
            <p:cNvSpPr txBox="1">
              <a:spLocks noChangeArrowheads="1"/>
            </p:cNvSpPr>
            <p:nvPr/>
          </p:nvSpPr>
          <p:spPr bwMode="auto">
            <a:xfrm>
              <a:off x="1711312" y="3786190"/>
              <a:ext cx="1536717" cy="45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36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Input</a:t>
              </a:r>
            </a:p>
          </p:txBody>
        </p:sp>
        <p:sp>
          <p:nvSpPr>
            <p:cNvPr id="24594" name="Text Box 14"/>
            <p:cNvSpPr txBox="1">
              <a:spLocks noChangeArrowheads="1"/>
            </p:cNvSpPr>
            <p:nvPr/>
          </p:nvSpPr>
          <p:spPr bwMode="auto">
            <a:xfrm>
              <a:off x="7429519" y="3643314"/>
              <a:ext cx="1303315" cy="45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36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768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9.1|16.2|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177</Words>
  <Application>Microsoft Office PowerPoint</Application>
  <PresentationFormat>宽屏</PresentationFormat>
  <Paragraphs>51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Sitka Banner</vt:lpstr>
      <vt:lpstr>Sitka Small</vt:lpstr>
      <vt:lpstr>Sitka Text</vt:lpstr>
      <vt:lpstr>Times New Roman</vt:lpstr>
      <vt:lpstr>Office 主题​​</vt:lpstr>
      <vt:lpstr>Visio</vt:lpstr>
      <vt:lpstr>1-4 Language Process</vt:lpstr>
      <vt:lpstr>What is Compiler</vt:lpstr>
      <vt:lpstr>Interpreter and Compiler</vt:lpstr>
      <vt:lpstr>Interpreter and Compiler</vt:lpstr>
      <vt:lpstr>Interpreter and Compiler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ShaoWu</dc:creator>
  <cp:lastModifiedBy>WYING</cp:lastModifiedBy>
  <cp:revision>27</cp:revision>
  <dcterms:created xsi:type="dcterms:W3CDTF">2020-02-17T14:12:37Z</dcterms:created>
  <dcterms:modified xsi:type="dcterms:W3CDTF">2021-08-30T16:36:53Z</dcterms:modified>
</cp:coreProperties>
</file>