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15" r:id="rId11"/>
  </p:sldIdLst>
  <p:sldSz cx="10083800" cy="75565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9" autoAdjust="0"/>
    <p:restoredTop sz="94660"/>
  </p:normalViewPr>
  <p:slideViewPr>
    <p:cSldViewPr>
      <p:cViewPr varScale="1">
        <p:scale>
          <a:sx n="62" d="100"/>
          <a:sy n="62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431D5-3188-46BC-9570-2823DD9FE7A7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BD633-2E3E-4DA4-B3BA-DB4782DE1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1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91426-450D-4A6A-B215-42CDDE7F302C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09588"/>
            <a:ext cx="34036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6B01C-4867-475C-9518-FF0C244B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6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B6C313C2-6CE7-40BE-BC8F-F823AFEA63C1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380" y="3228592"/>
            <a:ext cx="7279466" cy="30598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E2B3A5F-C61D-4383-82FB-00D3BB3A50F5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380" y="3228592"/>
            <a:ext cx="7279466" cy="30598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7365D66E-056E-49DD-BD7F-486DE692179E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380" y="3228592"/>
            <a:ext cx="7279466" cy="30598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65D66E-056E-49DD-BD7F-486DE692179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55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380" y="3228592"/>
            <a:ext cx="7279466" cy="30598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387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65D66E-056E-49DD-BD7F-486DE692179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55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380" y="3228592"/>
            <a:ext cx="7279466" cy="30598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3128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65D66E-056E-49DD-BD7F-486DE692179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55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380" y="3228592"/>
            <a:ext cx="7279466" cy="30598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512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65D66E-056E-49DD-BD7F-486DE692179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55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380" y="3228592"/>
            <a:ext cx="7279466" cy="30598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42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16872" indent="-275720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02881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544033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985185" indent="-220576" defTabSz="95583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426338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867490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308642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749794" indent="-220576" defTabSz="9558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558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65D66E-056E-49DD-BD7F-486DE692179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558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380" y="3228592"/>
            <a:ext cx="7279466" cy="30598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31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649A-E36C-4BF9-9D37-D9590E7FF32F}" type="datetime1">
              <a:rPr lang="zh-CN" altLang="en-US" smtClean="0"/>
              <a:t>2022/9/2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1618-BDB9-4954-9807-9895BCBE113F}" type="datetime1">
              <a:rPr lang="zh-CN" altLang="en-US" smtClean="0"/>
              <a:t>2022/9/2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5D6-D628-4EC0-992C-86AA66DDB7F5}" type="datetime1">
              <a:rPr lang="zh-CN" altLang="en-US" smtClean="0"/>
              <a:t>2022/9/2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713-89CF-43DA-AF3B-B72246177187}" type="datetime1">
              <a:rPr lang="zh-CN" altLang="en-US" smtClean="0"/>
              <a:t>2022/9/2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12F0-3CA9-477D-81F6-6D478CD329DC}" type="datetime1">
              <a:rPr lang="zh-CN" altLang="en-US" smtClean="0"/>
              <a:t>2022/9/2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B41A-7EEE-4582-8B2F-0F416B713B0D}" type="datetime1">
              <a:rPr lang="zh-CN" altLang="en-US" smtClean="0"/>
              <a:t>2022/9/2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148A-5940-4B57-A23D-01D88B0EB6F1}" type="datetime1">
              <a:rPr lang="zh-CN" altLang="en-US" smtClean="0"/>
              <a:t>2022/9/2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D276-D287-48D0-B3B1-8809BF6A69F5}" type="datetime1">
              <a:rPr lang="zh-CN" altLang="en-US" smtClean="0"/>
              <a:t>2022/9/2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DAA-BA2A-4179-8714-20C493ACFF9A}" type="datetime1">
              <a:rPr lang="zh-CN" altLang="en-US" smtClean="0"/>
              <a:t>2022/9/2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D3C-6216-4B33-BD88-85E79DF30F29}" type="datetime1">
              <a:rPr lang="zh-CN" altLang="en-US" smtClean="0"/>
              <a:t>2022/9/2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ED60-0449-4237-BCF8-A6C4F3AA924B}" type="datetime1">
              <a:rPr lang="zh-CN" altLang="en-US" smtClean="0"/>
              <a:t>2022/9/2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01F3-9B54-47F3-9915-3A7776AD7B1E}" type="datetime1">
              <a:rPr lang="zh-CN" altLang="en-US" smtClean="0"/>
              <a:t>2022/9/2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80C4A0E-632C-4594-BF56-0FC1A43E9675}" type="datetime1">
              <a:rPr lang="zh-CN" altLang="en-US" smtClean="0">
                <a:latin typeface="Times New Roman" pitchFamily="18" charset="0"/>
                <a:cs typeface="Times New Roman" pitchFamily="18" charset="0"/>
              </a:rPr>
              <a:t>2022/9/2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978C20AD-D2F7-4B5C-9FF8-2681AED01F72}" type="slidenum">
              <a:rPr lang="zh-CN" alt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9" name="Rectangle 2"/>
          <p:cNvSpPr>
            <a:spLocks noGrp="1"/>
          </p:cNvSpPr>
          <p:nvPr>
            <p:ph type="ctrTitle" idx="4294967295"/>
          </p:nvPr>
        </p:nvSpPr>
        <p:spPr>
          <a:xfrm>
            <a:off x="756285" y="2347413"/>
            <a:ext cx="8571230" cy="161975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Introduction to Compilers</a:t>
            </a:r>
          </a:p>
        </p:txBody>
      </p:sp>
      <p:sp>
        <p:nvSpPr>
          <p:cNvPr id="6150" name="Rectangle 3"/>
          <p:cNvSpPr>
            <a:spLocks noGrp="1"/>
          </p:cNvSpPr>
          <p:nvPr>
            <p:ph type="subTitle" idx="4294967295"/>
          </p:nvPr>
        </p:nvSpPr>
        <p:spPr>
          <a:xfrm>
            <a:off x="1512570" y="4282016"/>
            <a:ext cx="7058660" cy="193110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Lecture 1</a:t>
            </a:r>
          </a:p>
          <a:p>
            <a:pPr marL="0" indent="0" algn="ctr">
              <a:buNone/>
            </a:pPr>
            <a:endParaRPr lang="en-US" altLang="zh-CN" sz="1500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altLang="zh-CN" sz="1500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CN" sz="1500" i="1" dirty="0">
                <a:latin typeface="Times New Roman" pitchFamily="18" charset="0"/>
                <a:cs typeface="Times New Roman" pitchFamily="18" charset="0"/>
              </a:rPr>
              <a:t>Ying </a:t>
            </a:r>
            <a:r>
              <a:rPr lang="en-US" altLang="zh-CN" sz="1500" i="1" dirty="0" err="1">
                <a:latin typeface="Times New Roman" pitchFamily="18" charset="0"/>
                <a:cs typeface="Times New Roman" pitchFamily="18" charset="0"/>
              </a:rPr>
              <a:t>Weiqin</a:t>
            </a:r>
            <a:r>
              <a:rPr lang="en-US" altLang="zh-CN" sz="15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(</a:t>
            </a:r>
            <a:r>
              <a:rPr lang="zh-CN" altLang="en-US" sz="1500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应伟勤</a:t>
            </a:r>
            <a:r>
              <a:rPr lang="en-US" altLang="zh-CN" sz="1500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sz="1500" i="1" dirty="0">
                <a:latin typeface="Times New Roman" pitchFamily="18" charset="0"/>
                <a:cs typeface="Times New Roman" pitchFamily="18" charset="0"/>
              </a:rPr>
              <a:t>yingweiqin@scut.edu.cn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155174 - Principle of  Compiler     Lecture 1 Ying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Weiqin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4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657600" y="18288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651250" y="18224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657600" y="25146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651250" y="25082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657600" y="32004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651250" y="31940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57600" y="38862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651250" y="38798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657600" y="45720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651250" y="45656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657600" y="52578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651250" y="52514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657600" y="5943600"/>
            <a:ext cx="2743200" cy="6858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651250" y="5937250"/>
            <a:ext cx="2755900" cy="6985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2286000" y="2057400"/>
            <a:ext cx="1143000" cy="228600"/>
          </a:xfrm>
          <a:custGeom>
            <a:avLst/>
            <a:gdLst>
              <a:gd name="connsiteX0" fmla="*/ 0 w 1143000"/>
              <a:gd name="connsiteY0" fmla="*/ 57150 h 228600"/>
              <a:gd name="connsiteX1" fmla="*/ 857250 w 1143000"/>
              <a:gd name="connsiteY1" fmla="*/ 57150 h 228600"/>
              <a:gd name="connsiteX2" fmla="*/ 857250 w 1143000"/>
              <a:gd name="connsiteY2" fmla="*/ 0 h 228600"/>
              <a:gd name="connsiteX3" fmla="*/ 1143000 w 1143000"/>
              <a:gd name="connsiteY3" fmla="*/ 114300 h 228600"/>
              <a:gd name="connsiteX4" fmla="*/ 857250 w 1143000"/>
              <a:gd name="connsiteY4" fmla="*/ 228600 h 228600"/>
              <a:gd name="connsiteX5" fmla="*/ 857250 w 1143000"/>
              <a:gd name="connsiteY5" fmla="*/ 171450 h 228600"/>
              <a:gd name="connsiteX6" fmla="*/ 0 w 1143000"/>
              <a:gd name="connsiteY6" fmla="*/ 171450 h 228600"/>
              <a:gd name="connsiteX7" fmla="*/ 0 w 1143000"/>
              <a:gd name="connsiteY7" fmla="*/ 571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279650" y="2051050"/>
            <a:ext cx="1155700" cy="241300"/>
          </a:xfrm>
          <a:custGeom>
            <a:avLst/>
            <a:gdLst>
              <a:gd name="connsiteX0" fmla="*/ 6350 w 1155700"/>
              <a:gd name="connsiteY0" fmla="*/ 63500 h 241300"/>
              <a:gd name="connsiteX1" fmla="*/ 863600 w 1155700"/>
              <a:gd name="connsiteY1" fmla="*/ 63500 h 241300"/>
              <a:gd name="connsiteX2" fmla="*/ 863600 w 1155700"/>
              <a:gd name="connsiteY2" fmla="*/ 6350 h 241300"/>
              <a:gd name="connsiteX3" fmla="*/ 1149350 w 1155700"/>
              <a:gd name="connsiteY3" fmla="*/ 120650 h 241300"/>
              <a:gd name="connsiteX4" fmla="*/ 863600 w 1155700"/>
              <a:gd name="connsiteY4" fmla="*/ 234950 h 241300"/>
              <a:gd name="connsiteX5" fmla="*/ 863600 w 1155700"/>
              <a:gd name="connsiteY5" fmla="*/ 177800 h 241300"/>
              <a:gd name="connsiteX6" fmla="*/ 6350 w 1155700"/>
              <a:gd name="connsiteY6" fmla="*/ 177800 h 241300"/>
              <a:gd name="connsiteX7" fmla="*/ 6350 w 1155700"/>
              <a:gd name="connsiteY7" fmla="*/ 6350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241300">
                <a:moveTo>
                  <a:pt x="6350" y="63500"/>
                </a:moveTo>
                <a:lnTo>
                  <a:pt x="863600" y="63500"/>
                </a:lnTo>
                <a:lnTo>
                  <a:pt x="863600" y="6350"/>
                </a:lnTo>
                <a:lnTo>
                  <a:pt x="1149350" y="120650"/>
                </a:lnTo>
                <a:lnTo>
                  <a:pt x="863600" y="234950"/>
                </a:lnTo>
                <a:lnTo>
                  <a:pt x="863600" y="177800"/>
                </a:lnTo>
                <a:lnTo>
                  <a:pt x="6350" y="177800"/>
                </a:ln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6629400" y="6172200"/>
            <a:ext cx="1143000" cy="228600"/>
          </a:xfrm>
          <a:custGeom>
            <a:avLst/>
            <a:gdLst>
              <a:gd name="connsiteX0" fmla="*/ 0 w 1143000"/>
              <a:gd name="connsiteY0" fmla="*/ 57150 h 228600"/>
              <a:gd name="connsiteX1" fmla="*/ 857250 w 1143000"/>
              <a:gd name="connsiteY1" fmla="*/ 57150 h 228600"/>
              <a:gd name="connsiteX2" fmla="*/ 857250 w 1143000"/>
              <a:gd name="connsiteY2" fmla="*/ 0 h 228600"/>
              <a:gd name="connsiteX3" fmla="*/ 1143000 w 1143000"/>
              <a:gd name="connsiteY3" fmla="*/ 114300 h 228600"/>
              <a:gd name="connsiteX4" fmla="*/ 857250 w 1143000"/>
              <a:gd name="connsiteY4" fmla="*/ 228600 h 228600"/>
              <a:gd name="connsiteX5" fmla="*/ 857250 w 1143000"/>
              <a:gd name="connsiteY5" fmla="*/ 171450 h 228600"/>
              <a:gd name="connsiteX6" fmla="*/ 0 w 1143000"/>
              <a:gd name="connsiteY6" fmla="*/ 171450 h 228600"/>
              <a:gd name="connsiteX7" fmla="*/ 0 w 1143000"/>
              <a:gd name="connsiteY7" fmla="*/ 571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623050" y="6165850"/>
            <a:ext cx="1155700" cy="241300"/>
          </a:xfrm>
          <a:custGeom>
            <a:avLst/>
            <a:gdLst>
              <a:gd name="connsiteX0" fmla="*/ 6350 w 1155700"/>
              <a:gd name="connsiteY0" fmla="*/ 63500 h 241300"/>
              <a:gd name="connsiteX1" fmla="*/ 863600 w 1155700"/>
              <a:gd name="connsiteY1" fmla="*/ 63500 h 241300"/>
              <a:gd name="connsiteX2" fmla="*/ 863600 w 1155700"/>
              <a:gd name="connsiteY2" fmla="*/ 6350 h 241300"/>
              <a:gd name="connsiteX3" fmla="*/ 1149350 w 1155700"/>
              <a:gd name="connsiteY3" fmla="*/ 120650 h 241300"/>
              <a:gd name="connsiteX4" fmla="*/ 863600 w 1155700"/>
              <a:gd name="connsiteY4" fmla="*/ 234950 h 241300"/>
              <a:gd name="connsiteX5" fmla="*/ 863600 w 1155700"/>
              <a:gd name="connsiteY5" fmla="*/ 177800 h 241300"/>
              <a:gd name="connsiteX6" fmla="*/ 6350 w 1155700"/>
              <a:gd name="connsiteY6" fmla="*/ 177800 h 241300"/>
              <a:gd name="connsiteX7" fmla="*/ 6350 w 1155700"/>
              <a:gd name="connsiteY7" fmla="*/ 6350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241300">
                <a:moveTo>
                  <a:pt x="6350" y="63500"/>
                </a:moveTo>
                <a:lnTo>
                  <a:pt x="863600" y="63500"/>
                </a:lnTo>
                <a:lnTo>
                  <a:pt x="863600" y="6350"/>
                </a:lnTo>
                <a:lnTo>
                  <a:pt x="1149350" y="120650"/>
                </a:lnTo>
                <a:lnTo>
                  <a:pt x="863600" y="234950"/>
                </a:lnTo>
                <a:lnTo>
                  <a:pt x="863600" y="177800"/>
                </a:lnTo>
                <a:lnTo>
                  <a:pt x="6350" y="177800"/>
                </a:ln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914400" y="1600200"/>
            <a:ext cx="1371600" cy="1371600"/>
          </a:xfrm>
          <a:custGeom>
            <a:avLst/>
            <a:gdLst>
              <a:gd name="connsiteX0" fmla="*/ 85089 w 1371600"/>
              <a:gd name="connsiteY0" fmla="*/ 1371600 h 1371600"/>
              <a:gd name="connsiteX1" fmla="*/ 0 w 1371600"/>
              <a:gd name="connsiteY1" fmla="*/ 1286510 h 1371600"/>
              <a:gd name="connsiteX2" fmla="*/ 85089 w 1371600"/>
              <a:gd name="connsiteY2" fmla="*/ 1200150 h 1371600"/>
              <a:gd name="connsiteX3" fmla="*/ 171450 w 1371600"/>
              <a:gd name="connsiteY3" fmla="*/ 1200150 h 1371600"/>
              <a:gd name="connsiteX4" fmla="*/ 171450 w 1371600"/>
              <a:gd name="connsiteY4" fmla="*/ 85089 h 1371600"/>
              <a:gd name="connsiteX5" fmla="*/ 256539 w 1371600"/>
              <a:gd name="connsiteY5" fmla="*/ 0 h 1371600"/>
              <a:gd name="connsiteX6" fmla="*/ 1286510 w 1371600"/>
              <a:gd name="connsiteY6" fmla="*/ 0 h 1371600"/>
              <a:gd name="connsiteX7" fmla="*/ 1371600 w 1371600"/>
              <a:gd name="connsiteY7" fmla="*/ 85089 h 1371600"/>
              <a:gd name="connsiteX8" fmla="*/ 1286510 w 1371600"/>
              <a:gd name="connsiteY8" fmla="*/ 171450 h 1371600"/>
              <a:gd name="connsiteX9" fmla="*/ 1200150 w 1371600"/>
              <a:gd name="connsiteY9" fmla="*/ 171450 h 1371600"/>
              <a:gd name="connsiteX10" fmla="*/ 1200150 w 1371600"/>
              <a:gd name="connsiteY10" fmla="*/ 1286510 h 1371600"/>
              <a:gd name="connsiteX11" fmla="*/ 1115060 w 1371600"/>
              <a:gd name="connsiteY11" fmla="*/ 1371600 h 1371600"/>
              <a:gd name="connsiteX12" fmla="*/ 85089 w 1371600"/>
              <a:gd name="connsiteY12" fmla="*/ 13716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71600" h="1371600">
                <a:moveTo>
                  <a:pt x="85089" y="1371600"/>
                </a:moveTo>
                <a:cubicBezTo>
                  <a:pt x="43180" y="1371600"/>
                  <a:pt x="0" y="1328420"/>
                  <a:pt x="0" y="1286510"/>
                </a:cubicBezTo>
                <a:cubicBezTo>
                  <a:pt x="0" y="1243329"/>
                  <a:pt x="43180" y="1200150"/>
                  <a:pt x="85089" y="1200150"/>
                </a:cubicBezTo>
                <a:lnTo>
                  <a:pt x="171450" y="1200150"/>
                </a:lnTo>
                <a:lnTo>
                  <a:pt x="171450" y="85089"/>
                </a:lnTo>
                <a:cubicBezTo>
                  <a:pt x="171450" y="43179"/>
                  <a:pt x="214630" y="0"/>
                  <a:pt x="256539" y="0"/>
                </a:cubicBezTo>
                <a:lnTo>
                  <a:pt x="1286510" y="0"/>
                </a:lnTo>
                <a:cubicBezTo>
                  <a:pt x="1328420" y="0"/>
                  <a:pt x="1371600" y="43179"/>
                  <a:pt x="1371600" y="85089"/>
                </a:cubicBezTo>
                <a:cubicBezTo>
                  <a:pt x="1371600" y="128270"/>
                  <a:pt x="1328420" y="171450"/>
                  <a:pt x="1286510" y="171450"/>
                </a:cubicBezTo>
                <a:lnTo>
                  <a:pt x="1200150" y="171450"/>
                </a:lnTo>
                <a:lnTo>
                  <a:pt x="1200150" y="1286510"/>
                </a:lnTo>
                <a:cubicBezTo>
                  <a:pt x="1200150" y="1328420"/>
                  <a:pt x="1156970" y="1371600"/>
                  <a:pt x="1115060" y="1371600"/>
                </a:cubicBezTo>
                <a:lnTo>
                  <a:pt x="85089" y="1371600"/>
                </a:lnTo>
              </a:path>
            </a:pathLst>
          </a:custGeom>
          <a:solidFill>
            <a:srgbClr val="FF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908050" y="1593850"/>
            <a:ext cx="1384300" cy="1384300"/>
          </a:xfrm>
          <a:custGeom>
            <a:avLst/>
            <a:gdLst>
              <a:gd name="connsiteX0" fmla="*/ 91439 w 1384300"/>
              <a:gd name="connsiteY0" fmla="*/ 1377950 h 1384300"/>
              <a:gd name="connsiteX1" fmla="*/ 6350 w 1384300"/>
              <a:gd name="connsiteY1" fmla="*/ 1292860 h 1384300"/>
              <a:gd name="connsiteX2" fmla="*/ 91439 w 1384300"/>
              <a:gd name="connsiteY2" fmla="*/ 1206500 h 1384300"/>
              <a:gd name="connsiteX3" fmla="*/ 177800 w 1384300"/>
              <a:gd name="connsiteY3" fmla="*/ 1206500 h 1384300"/>
              <a:gd name="connsiteX4" fmla="*/ 177800 w 1384300"/>
              <a:gd name="connsiteY4" fmla="*/ 91439 h 1384300"/>
              <a:gd name="connsiteX5" fmla="*/ 262889 w 1384300"/>
              <a:gd name="connsiteY5" fmla="*/ 6350 h 1384300"/>
              <a:gd name="connsiteX6" fmla="*/ 1292860 w 1384300"/>
              <a:gd name="connsiteY6" fmla="*/ 6350 h 1384300"/>
              <a:gd name="connsiteX7" fmla="*/ 1377950 w 1384300"/>
              <a:gd name="connsiteY7" fmla="*/ 91439 h 1384300"/>
              <a:gd name="connsiteX8" fmla="*/ 1292860 w 1384300"/>
              <a:gd name="connsiteY8" fmla="*/ 177800 h 1384300"/>
              <a:gd name="connsiteX9" fmla="*/ 1206500 w 1384300"/>
              <a:gd name="connsiteY9" fmla="*/ 177800 h 1384300"/>
              <a:gd name="connsiteX10" fmla="*/ 1206500 w 1384300"/>
              <a:gd name="connsiteY10" fmla="*/ 1292860 h 1384300"/>
              <a:gd name="connsiteX11" fmla="*/ 1121410 w 1384300"/>
              <a:gd name="connsiteY11" fmla="*/ 1377950 h 1384300"/>
              <a:gd name="connsiteX12" fmla="*/ 91439 w 1384300"/>
              <a:gd name="connsiteY12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4300" h="1384300">
                <a:moveTo>
                  <a:pt x="91439" y="1377950"/>
                </a:moveTo>
                <a:cubicBezTo>
                  <a:pt x="49530" y="1377950"/>
                  <a:pt x="6350" y="1334770"/>
                  <a:pt x="6350" y="1292860"/>
                </a:cubicBezTo>
                <a:cubicBezTo>
                  <a:pt x="6350" y="1249679"/>
                  <a:pt x="49530" y="1206500"/>
                  <a:pt x="91439" y="1206500"/>
                </a:cubicBezTo>
                <a:lnTo>
                  <a:pt x="177800" y="1206500"/>
                </a:lnTo>
                <a:lnTo>
                  <a:pt x="177800" y="91439"/>
                </a:lnTo>
                <a:cubicBezTo>
                  <a:pt x="177800" y="49529"/>
                  <a:pt x="220980" y="6350"/>
                  <a:pt x="262889" y="6350"/>
                </a:cubicBezTo>
                <a:lnTo>
                  <a:pt x="1292860" y="6350"/>
                </a:lnTo>
                <a:cubicBezTo>
                  <a:pt x="1334770" y="6350"/>
                  <a:pt x="1377950" y="49529"/>
                  <a:pt x="1377950" y="91439"/>
                </a:cubicBezTo>
                <a:cubicBezTo>
                  <a:pt x="1377950" y="134620"/>
                  <a:pt x="1334770" y="177800"/>
                  <a:pt x="1292860" y="177800"/>
                </a:cubicBezTo>
                <a:lnTo>
                  <a:pt x="1206500" y="177800"/>
                </a:lnTo>
                <a:lnTo>
                  <a:pt x="1206500" y="1292860"/>
                </a:lnTo>
                <a:cubicBezTo>
                  <a:pt x="1206500" y="1334770"/>
                  <a:pt x="1163320" y="1377950"/>
                  <a:pt x="1121410" y="1377950"/>
                </a:cubicBezTo>
                <a:lnTo>
                  <a:pt x="91439" y="1377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129030" y="1685289"/>
            <a:ext cx="128269" cy="86360"/>
          </a:xfrm>
          <a:custGeom>
            <a:avLst/>
            <a:gdLst>
              <a:gd name="connsiteX0" fmla="*/ 128269 w 128269"/>
              <a:gd name="connsiteY0" fmla="*/ 0 h 86360"/>
              <a:gd name="connsiteX1" fmla="*/ 41909 w 128269"/>
              <a:gd name="connsiteY1" fmla="*/ 86360 h 86360"/>
              <a:gd name="connsiteX2" fmla="*/ 0 w 128269"/>
              <a:gd name="connsiteY2" fmla="*/ 43180 h 86360"/>
              <a:gd name="connsiteX3" fmla="*/ 41909 w 128269"/>
              <a:gd name="connsiteY3" fmla="*/ 0 h 86360"/>
              <a:gd name="connsiteX4" fmla="*/ 128269 w 128269"/>
              <a:gd name="connsiteY4" fmla="*/ 0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269" h="86360">
                <a:moveTo>
                  <a:pt x="128269" y="0"/>
                </a:moveTo>
                <a:cubicBezTo>
                  <a:pt x="128269" y="43180"/>
                  <a:pt x="85089" y="86360"/>
                  <a:pt x="41909" y="86360"/>
                </a:cubicBezTo>
                <a:cubicBezTo>
                  <a:pt x="20319" y="86360"/>
                  <a:pt x="0" y="64770"/>
                  <a:pt x="0" y="43180"/>
                </a:cubicBezTo>
                <a:cubicBezTo>
                  <a:pt x="0" y="21589"/>
                  <a:pt x="20319" y="0"/>
                  <a:pt x="41909" y="0"/>
                </a:cubicBezTo>
                <a:lnTo>
                  <a:pt x="128269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122680" y="1678939"/>
            <a:ext cx="140969" cy="99060"/>
          </a:xfrm>
          <a:custGeom>
            <a:avLst/>
            <a:gdLst>
              <a:gd name="connsiteX0" fmla="*/ 134619 w 140969"/>
              <a:gd name="connsiteY0" fmla="*/ 6350 h 99060"/>
              <a:gd name="connsiteX1" fmla="*/ 48259 w 140969"/>
              <a:gd name="connsiteY1" fmla="*/ 92710 h 99060"/>
              <a:gd name="connsiteX2" fmla="*/ 6350 w 140969"/>
              <a:gd name="connsiteY2" fmla="*/ 49530 h 99060"/>
              <a:gd name="connsiteX3" fmla="*/ 48259 w 140969"/>
              <a:gd name="connsiteY3" fmla="*/ 6350 h 99060"/>
              <a:gd name="connsiteX4" fmla="*/ 134619 w 140969"/>
              <a:gd name="connsiteY4" fmla="*/ 6350 h 99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0969" h="99060">
                <a:moveTo>
                  <a:pt x="134619" y="6350"/>
                </a:moveTo>
                <a:cubicBezTo>
                  <a:pt x="134619" y="49530"/>
                  <a:pt x="91439" y="92710"/>
                  <a:pt x="48259" y="92710"/>
                </a:cubicBezTo>
                <a:cubicBezTo>
                  <a:pt x="26669" y="92710"/>
                  <a:pt x="6350" y="71120"/>
                  <a:pt x="6350" y="49530"/>
                </a:cubicBezTo>
                <a:cubicBezTo>
                  <a:pt x="6350" y="27939"/>
                  <a:pt x="26669" y="6350"/>
                  <a:pt x="48259" y="6350"/>
                </a:cubicBezTo>
                <a:lnTo>
                  <a:pt x="13461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914400" y="2800350"/>
            <a:ext cx="171450" cy="171450"/>
          </a:xfrm>
          <a:custGeom>
            <a:avLst/>
            <a:gdLst>
              <a:gd name="connsiteX0" fmla="*/ 171450 w 171450"/>
              <a:gd name="connsiteY0" fmla="*/ 86360 h 171450"/>
              <a:gd name="connsiteX1" fmla="*/ 85089 w 171450"/>
              <a:gd name="connsiteY1" fmla="*/ 171450 h 171450"/>
              <a:gd name="connsiteX2" fmla="*/ 0 w 171450"/>
              <a:gd name="connsiteY2" fmla="*/ 86360 h 171450"/>
              <a:gd name="connsiteX3" fmla="*/ 85089 w 171450"/>
              <a:gd name="connsiteY3" fmla="*/ 0 h 171450"/>
              <a:gd name="connsiteX4" fmla="*/ 128269 w 171450"/>
              <a:gd name="connsiteY4" fmla="*/ 43179 h 171450"/>
              <a:gd name="connsiteX5" fmla="*/ 85089 w 171450"/>
              <a:gd name="connsiteY5" fmla="*/ 86360 h 171450"/>
              <a:gd name="connsiteX6" fmla="*/ 171450 w 171450"/>
              <a:gd name="connsiteY6" fmla="*/ 86360 h 171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1450" h="171450">
                <a:moveTo>
                  <a:pt x="171450" y="86360"/>
                </a:moveTo>
                <a:cubicBezTo>
                  <a:pt x="171450" y="128270"/>
                  <a:pt x="128269" y="171450"/>
                  <a:pt x="85089" y="171450"/>
                </a:cubicBezTo>
                <a:cubicBezTo>
                  <a:pt x="43180" y="171450"/>
                  <a:pt x="0" y="128270"/>
                  <a:pt x="0" y="86360"/>
                </a:cubicBezTo>
                <a:cubicBezTo>
                  <a:pt x="0" y="43179"/>
                  <a:pt x="43180" y="0"/>
                  <a:pt x="85089" y="0"/>
                </a:cubicBezTo>
                <a:cubicBezTo>
                  <a:pt x="106680" y="0"/>
                  <a:pt x="128269" y="21589"/>
                  <a:pt x="128269" y="43179"/>
                </a:cubicBezTo>
                <a:cubicBezTo>
                  <a:pt x="128269" y="64770"/>
                  <a:pt x="106680" y="86360"/>
                  <a:pt x="85089" y="86360"/>
                </a:cubicBezTo>
                <a:lnTo>
                  <a:pt x="171450" y="8636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908050" y="2794000"/>
            <a:ext cx="184150" cy="184150"/>
          </a:xfrm>
          <a:custGeom>
            <a:avLst/>
            <a:gdLst>
              <a:gd name="connsiteX0" fmla="*/ 177800 w 184150"/>
              <a:gd name="connsiteY0" fmla="*/ 92710 h 184150"/>
              <a:gd name="connsiteX1" fmla="*/ 91439 w 184150"/>
              <a:gd name="connsiteY1" fmla="*/ 177800 h 184150"/>
              <a:gd name="connsiteX2" fmla="*/ 6350 w 184150"/>
              <a:gd name="connsiteY2" fmla="*/ 92710 h 184150"/>
              <a:gd name="connsiteX3" fmla="*/ 91439 w 184150"/>
              <a:gd name="connsiteY3" fmla="*/ 6350 h 184150"/>
              <a:gd name="connsiteX4" fmla="*/ 134619 w 184150"/>
              <a:gd name="connsiteY4" fmla="*/ 49529 h 184150"/>
              <a:gd name="connsiteX5" fmla="*/ 91439 w 184150"/>
              <a:gd name="connsiteY5" fmla="*/ 92710 h 184150"/>
              <a:gd name="connsiteX6" fmla="*/ 177800 w 184150"/>
              <a:gd name="connsiteY6" fmla="*/ 92710 h 184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4150" h="184150">
                <a:moveTo>
                  <a:pt x="177800" y="92710"/>
                </a:moveTo>
                <a:cubicBezTo>
                  <a:pt x="177800" y="134620"/>
                  <a:pt x="134619" y="177800"/>
                  <a:pt x="91439" y="177800"/>
                </a:cubicBezTo>
                <a:cubicBezTo>
                  <a:pt x="49530" y="177800"/>
                  <a:pt x="6350" y="134620"/>
                  <a:pt x="6350" y="92710"/>
                </a:cubicBezTo>
                <a:cubicBezTo>
                  <a:pt x="6350" y="49529"/>
                  <a:pt x="49530" y="6350"/>
                  <a:pt x="91439" y="6350"/>
                </a:cubicBezTo>
                <a:cubicBezTo>
                  <a:pt x="113030" y="6350"/>
                  <a:pt x="134619" y="27939"/>
                  <a:pt x="134619" y="49529"/>
                </a:cubicBezTo>
                <a:cubicBezTo>
                  <a:pt x="134619" y="71120"/>
                  <a:pt x="113030" y="92710"/>
                  <a:pt x="91439" y="92710"/>
                </a:cubicBezTo>
                <a:lnTo>
                  <a:pt x="177800" y="927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170939" y="1600200"/>
            <a:ext cx="86360" cy="85089"/>
          </a:xfrm>
          <a:custGeom>
            <a:avLst/>
            <a:gdLst>
              <a:gd name="connsiteX0" fmla="*/ 0 w 86360"/>
              <a:gd name="connsiteY0" fmla="*/ 0 h 85089"/>
              <a:gd name="connsiteX1" fmla="*/ 86360 w 86360"/>
              <a:gd name="connsiteY1" fmla="*/ 85089 h 85089"/>
              <a:gd name="connsiteX2" fmla="*/ 0 w 86360"/>
              <a:gd name="connsiteY2" fmla="*/ 0 h 850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6360" h="85089">
                <a:moveTo>
                  <a:pt x="0" y="0"/>
                </a:moveTo>
                <a:cubicBezTo>
                  <a:pt x="43180" y="0"/>
                  <a:pt x="86360" y="43179"/>
                  <a:pt x="86360" y="85089"/>
                </a:cubicBez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1164589" y="1593850"/>
            <a:ext cx="99060" cy="97789"/>
          </a:xfrm>
          <a:custGeom>
            <a:avLst/>
            <a:gdLst>
              <a:gd name="connsiteX0" fmla="*/ 6350 w 99060"/>
              <a:gd name="connsiteY0" fmla="*/ 6350 h 97789"/>
              <a:gd name="connsiteX1" fmla="*/ 92710 w 99060"/>
              <a:gd name="connsiteY1" fmla="*/ 91439 h 97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9060" h="97789">
                <a:moveTo>
                  <a:pt x="6350" y="6350"/>
                </a:moveTo>
                <a:cubicBezTo>
                  <a:pt x="49530" y="6350"/>
                  <a:pt x="92710" y="49529"/>
                  <a:pt x="92710" y="91439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1085850" y="2800350"/>
            <a:ext cx="0" cy="86360"/>
          </a:xfrm>
          <a:custGeom>
            <a:avLst/>
            <a:gdLst>
              <a:gd name="connsiteX0" fmla="*/ 0 w 0"/>
              <a:gd name="connsiteY0" fmla="*/ 0 h 86360"/>
              <a:gd name="connsiteX1" fmla="*/ 0 w 0"/>
              <a:gd name="connsiteY1" fmla="*/ 86360 h 86360"/>
              <a:gd name="connsiteX2" fmla="*/ 0 w 0"/>
              <a:gd name="connsiteY2" fmla="*/ 0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h="86360">
                <a:moveTo>
                  <a:pt x="0" y="0"/>
                </a:moveTo>
                <a:lnTo>
                  <a:pt x="0" y="86360"/>
                </a:ln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1079500" y="2794000"/>
            <a:ext cx="12700" cy="99060"/>
          </a:xfrm>
          <a:custGeom>
            <a:avLst/>
            <a:gdLst>
              <a:gd name="connsiteX0" fmla="*/ 6350 w 12700"/>
              <a:gd name="connsiteY0" fmla="*/ 6350 h 99060"/>
              <a:gd name="connsiteX1" fmla="*/ 6350 w 12700"/>
              <a:gd name="connsiteY1" fmla="*/ 92710 h 99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9060">
                <a:moveTo>
                  <a:pt x="6350" y="6350"/>
                </a:moveTo>
                <a:lnTo>
                  <a:pt x="6350" y="9271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1170939" y="1771650"/>
            <a:ext cx="1029969" cy="0"/>
          </a:xfrm>
          <a:custGeom>
            <a:avLst/>
            <a:gdLst>
              <a:gd name="connsiteX0" fmla="*/ 0 w 1029969"/>
              <a:gd name="connsiteY0" fmla="*/ 0 h 0"/>
              <a:gd name="connsiteX1" fmla="*/ 1029970 w 1029969"/>
              <a:gd name="connsiteY1" fmla="*/ 0 h 0"/>
              <a:gd name="connsiteX2" fmla="*/ 0 w 1029969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029969">
                <a:moveTo>
                  <a:pt x="0" y="0"/>
                </a:moveTo>
                <a:lnTo>
                  <a:pt x="1029970" y="0"/>
                </a:ln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1164589" y="1765300"/>
            <a:ext cx="1042669" cy="12700"/>
          </a:xfrm>
          <a:custGeom>
            <a:avLst/>
            <a:gdLst>
              <a:gd name="connsiteX0" fmla="*/ 6350 w 1042669"/>
              <a:gd name="connsiteY0" fmla="*/ 6350 h 12700"/>
              <a:gd name="connsiteX1" fmla="*/ 1036320 w 1042669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2669" h="12700">
                <a:moveTo>
                  <a:pt x="6350" y="6350"/>
                </a:moveTo>
                <a:lnTo>
                  <a:pt x="103632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8001000" y="5715000"/>
            <a:ext cx="1828800" cy="1371600"/>
          </a:xfrm>
          <a:custGeom>
            <a:avLst/>
            <a:gdLst>
              <a:gd name="connsiteX0" fmla="*/ 914400 w 1828800"/>
              <a:gd name="connsiteY0" fmla="*/ 1371600 h 1371600"/>
              <a:gd name="connsiteX1" fmla="*/ 0 w 1828800"/>
              <a:gd name="connsiteY1" fmla="*/ 1371600 h 1371600"/>
              <a:gd name="connsiteX2" fmla="*/ 0 w 1828800"/>
              <a:gd name="connsiteY2" fmla="*/ 0 h 1371600"/>
              <a:gd name="connsiteX3" fmla="*/ 1828800 w 1828800"/>
              <a:gd name="connsiteY3" fmla="*/ 0 h 1371600"/>
              <a:gd name="connsiteX4" fmla="*/ 1828800 w 1828800"/>
              <a:gd name="connsiteY4" fmla="*/ 1371600 h 1371600"/>
              <a:gd name="connsiteX5" fmla="*/ 914400 w 1828800"/>
              <a:gd name="connsiteY5" fmla="*/ 13716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371600">
                <a:moveTo>
                  <a:pt x="9144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371600"/>
                </a:lnTo>
                <a:lnTo>
                  <a:pt x="914400" y="13716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7994650" y="5708650"/>
            <a:ext cx="1841500" cy="1384300"/>
          </a:xfrm>
          <a:custGeom>
            <a:avLst/>
            <a:gdLst>
              <a:gd name="connsiteX0" fmla="*/ 920750 w 1841500"/>
              <a:gd name="connsiteY0" fmla="*/ 1377950 h 1384300"/>
              <a:gd name="connsiteX1" fmla="*/ 6350 w 1841500"/>
              <a:gd name="connsiteY1" fmla="*/ 1377950 h 1384300"/>
              <a:gd name="connsiteX2" fmla="*/ 6350 w 1841500"/>
              <a:gd name="connsiteY2" fmla="*/ 6350 h 1384300"/>
              <a:gd name="connsiteX3" fmla="*/ 1835150 w 1841500"/>
              <a:gd name="connsiteY3" fmla="*/ 6350 h 1384300"/>
              <a:gd name="connsiteX4" fmla="*/ 1835150 w 1841500"/>
              <a:gd name="connsiteY4" fmla="*/ 1377950 h 1384300"/>
              <a:gd name="connsiteX5" fmla="*/ 920750 w 1841500"/>
              <a:gd name="connsiteY5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41500" h="1384300">
                <a:moveTo>
                  <a:pt x="920750" y="1377950"/>
                </a:moveTo>
                <a:lnTo>
                  <a:pt x="6350" y="1377950"/>
                </a:lnTo>
                <a:lnTo>
                  <a:pt x="6350" y="6350"/>
                </a:lnTo>
                <a:lnTo>
                  <a:pt x="1835150" y="6350"/>
                </a:lnTo>
                <a:lnTo>
                  <a:pt x="1835150" y="1377950"/>
                </a:lnTo>
                <a:lnTo>
                  <a:pt x="920750" y="1377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89300" y="622300"/>
            <a:ext cx="34671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Time...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3784600" y="2120900"/>
            <a:ext cx="2476500" cy="375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152400" algn="l"/>
                <a:tab pos="165100" algn="l"/>
                <a:tab pos="203200" algn="l"/>
                <a:tab pos="292100" algn="l"/>
              </a:tabLst>
            </a:pP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Lexical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76200" algn="l"/>
                <a:tab pos="152400" algn="l"/>
                <a:tab pos="165100" algn="l"/>
                <a:tab pos="203200" algn="l"/>
                <a:tab pos="292100" algn="l"/>
              </a:tabLst>
            </a:pPr>
            <a:r>
              <a:rPr lang="en-US" altLang="zh-CN" dirty="0"/>
              <a:t>			</a:t>
            </a:r>
            <a:r>
              <a:rPr lang="en-US" altLang="zh-CN" sz="24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76200" algn="l"/>
                <a:tab pos="152400" algn="l"/>
                <a:tab pos="165100" algn="l"/>
                <a:tab pos="203200" algn="l"/>
                <a:tab pos="292100" algn="l"/>
              </a:tabLst>
            </a:pPr>
            <a:r>
              <a:rPr lang="en-US" altLang="zh-CN" sz="24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Semantic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76200" algn="l"/>
                <a:tab pos="152400" algn="l"/>
                <a:tab pos="165100" algn="l"/>
                <a:tab pos="203200" algn="l"/>
                <a:tab pos="292100" algn="l"/>
              </a:tabLst>
            </a:pPr>
            <a:r>
              <a:rPr lang="en-US" altLang="zh-CN" dirty="0"/>
              <a:t>					</a:t>
            </a:r>
            <a:r>
              <a:rPr lang="en-US" altLang="zh-CN" sz="24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Generation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76200" algn="l"/>
                <a:tab pos="152400" algn="l"/>
                <a:tab pos="165100" algn="l"/>
                <a:tab pos="203200" algn="l"/>
                <a:tab pos="292100" algn="l"/>
              </a:tabLst>
            </a:pPr>
            <a:r>
              <a:rPr lang="en-US" altLang="zh-CN" dirty="0"/>
              <a:t>				</a:t>
            </a:r>
            <a:r>
              <a:rPr lang="en-US" altLang="zh-CN" sz="24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76200" algn="l"/>
                <a:tab pos="152400" algn="l"/>
                <a:tab pos="165100" algn="l"/>
                <a:tab pos="203200" algn="l"/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Generation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178300" y="6121400"/>
            <a:ext cx="1689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B3B3B3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155700" y="1993900"/>
            <a:ext cx="876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01600" algn="l"/>
              </a:tabLst>
            </a:pPr>
            <a:r>
              <a:rPr lang="en-US" altLang="zh-CN" sz="2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pPr>
              <a:lnSpc>
                <a:spcPts val="2400"/>
              </a:lnSpc>
              <a:tabLst>
                <a:tab pos="101600" algn="l"/>
              </a:tabLst>
            </a:pPr>
            <a:r>
              <a:rPr lang="en-US" altLang="zh-CN" dirty="0"/>
              <a:t>	</a:t>
            </a:r>
            <a:r>
              <a:rPr lang="en-US" altLang="zh-CN" sz="2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8267700" y="6070600"/>
            <a:ext cx="1270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US" altLang="zh-CN" sz="2400" b="1" dirty="0">
                <a:solidFill>
                  <a:srgbClr val="00FF00"/>
                </a:solidFill>
                <a:latin typeface="Courier New" pitchFamily="18" charset="0"/>
                <a:cs typeface="Courier New" pitchFamily="18" charset="0"/>
              </a:rPr>
              <a:t>Machine</a:t>
            </a:r>
          </a:p>
          <a:p>
            <a:pPr>
              <a:lnSpc>
                <a:spcPts val="27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FF00"/>
                </a:solidFill>
                <a:latin typeface="Courier New" pitchFamily="18" charset="0"/>
                <a:cs typeface="Courier New" pitchFamily="18" charset="0"/>
              </a:rPr>
              <a:t>Code</a:t>
            </a:r>
          </a:p>
        </p:txBody>
      </p:sp>
      <p:sp>
        <p:nvSpPr>
          <p:cNvPr id="40" name="日期占位符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12AC-C3FD-4BC0-96FF-2B75B9E6916A}" type="datetime1">
              <a:rPr lang="zh-CN" altLang="en-US" smtClean="0"/>
              <a:t>2022/9/2</a:t>
            </a:fld>
            <a:endParaRPr lang="en-US"/>
          </a:p>
        </p:txBody>
      </p:sp>
      <p:sp>
        <p:nvSpPr>
          <p:cNvPr id="41" name="页脚占位符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70D7E9-3819-4776-A511-24292220A811}" type="datetime1">
              <a:rPr lang="zh-CN" altLang="en-US"/>
              <a:pPr>
                <a:defRPr/>
              </a:pPr>
              <a:t>2022/9/2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C8418-907F-4A1F-BFC7-12674E470D72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楷体" pitchFamily="49" charset="-122"/>
                <a:ea typeface="楷体" pitchFamily="49" charset="-122"/>
              </a:rPr>
              <a:t>编译技术应用例子 </a:t>
            </a:r>
            <a:r>
              <a:rPr lang="en-US" altLang="zh-CN" b="1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b="1">
                <a:latin typeface="楷体" pitchFamily="49" charset="-122"/>
                <a:ea typeface="楷体" pitchFamily="49" charset="-122"/>
              </a:rPr>
              <a:t>典型应用</a:t>
            </a:r>
            <a:endParaRPr lang="en-US" altLang="zh-CN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典型的编译器：</a:t>
            </a:r>
            <a:endParaRPr lang="en-US" altLang="zh-CN" dirty="0"/>
          </a:p>
          <a:p>
            <a:pPr lvl="1"/>
            <a:r>
              <a:rPr lang="en-US" altLang="zh-CN" dirty="0"/>
              <a:t>FORTRAN I</a:t>
            </a:r>
          </a:p>
          <a:p>
            <a:pPr lvl="1"/>
            <a:r>
              <a:rPr lang="en-US" altLang="zh-CN" dirty="0"/>
              <a:t>Turbo Pascal (Pascal</a:t>
            </a:r>
            <a:r>
              <a:rPr lang="zh-CN" altLang="en-US" dirty="0"/>
              <a:t>语言编译器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(</a:t>
            </a:r>
            <a:r>
              <a:rPr lang="en-US" altLang="zh-CN" b="1" i="1" dirty="0"/>
              <a:t>Linux</a:t>
            </a:r>
            <a:r>
              <a:rPr lang="zh-CN" altLang="en-US" dirty="0"/>
              <a:t>下最常用的</a:t>
            </a:r>
            <a:r>
              <a:rPr lang="en-US" altLang="zh-CN" dirty="0"/>
              <a:t>C/C++</a:t>
            </a:r>
            <a:r>
              <a:rPr lang="zh-CN" altLang="en-US" dirty="0"/>
              <a:t>编译器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javac</a:t>
            </a:r>
            <a:r>
              <a:rPr lang="en-US" altLang="zh-CN" dirty="0"/>
              <a:t> (Java</a:t>
            </a:r>
            <a:r>
              <a:rPr lang="zh-CN" altLang="en-US" dirty="0"/>
              <a:t>语言编译器</a:t>
            </a:r>
            <a:r>
              <a:rPr lang="en-US" altLang="zh-CN" dirty="0"/>
              <a:t>)</a:t>
            </a:r>
          </a:p>
        </p:txBody>
      </p:sp>
      <p:sp>
        <p:nvSpPr>
          <p:cNvPr id="17414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3151188" y="7003756"/>
            <a:ext cx="3702646" cy="402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898989"/>
                </a:solidFill>
                <a:latin typeface="Calibri" pitchFamily="34" charset="0"/>
              </a:rPr>
              <a:t>155174 - Principle of  Compiler     Lecture 1</a:t>
            </a:r>
          </a:p>
          <a:p>
            <a:pPr eaLnBrk="1" hangingPunct="1"/>
            <a:r>
              <a:rPr lang="en-US" altLang="zh-CN">
                <a:solidFill>
                  <a:srgbClr val="898989"/>
                </a:solidFill>
                <a:latin typeface="Calibri" pitchFamily="34" charset="0"/>
              </a:rPr>
              <a:t>Ying Weiqin</a:t>
            </a:r>
          </a:p>
        </p:txBody>
      </p:sp>
    </p:spTree>
    <p:extLst>
      <p:ext uri="{BB962C8B-B14F-4D97-AF65-F5344CB8AC3E}">
        <p14:creationId xmlns:p14="http://schemas.microsoft.com/office/powerpoint/2010/main" val="278216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70D7E9-3819-4776-A511-24292220A811}" type="datetime1">
              <a:rPr lang="zh-CN" altLang="en-US"/>
              <a:pPr>
                <a:defRPr/>
              </a:pPr>
              <a:t>2022/9/2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C6DEB-3B17-4A92-9329-5E0AE5C77E77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编译技术应用例子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非典型应用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7979" lvl="1" indent="-377979">
              <a:buFont typeface="Arial" pitchFamily="34" charset="0"/>
              <a:buChar char="•"/>
              <a:defRPr/>
            </a:pPr>
            <a:r>
              <a:rPr lang="zh-CN" altLang="en-US" dirty="0"/>
              <a:t>论文排版软件</a:t>
            </a:r>
            <a:r>
              <a:rPr lang="en-US" altLang="zh-CN" dirty="0"/>
              <a:t>latex (document compiler) :</a:t>
            </a:r>
          </a:p>
          <a:p>
            <a:pPr lvl="1">
              <a:defRPr/>
            </a:pPr>
            <a:r>
              <a:rPr lang="en-US" altLang="zh-CN" dirty="0"/>
              <a:t>Transforms a </a:t>
            </a:r>
            <a:r>
              <a:rPr lang="en-US" altLang="zh-CN" dirty="0" err="1"/>
              <a:t>LaTeX</a:t>
            </a:r>
            <a:r>
              <a:rPr lang="en-US" altLang="zh-CN" dirty="0"/>
              <a:t> document into DVI printing commands</a:t>
            </a:r>
          </a:p>
          <a:p>
            <a:pPr lvl="1">
              <a:defRPr/>
            </a:pPr>
            <a:r>
              <a:rPr lang="en-US" altLang="zh-CN" dirty="0"/>
              <a:t>Input information = </a:t>
            </a:r>
            <a:r>
              <a:rPr lang="en-US" altLang="zh-CN" dirty="0" err="1"/>
              <a:t>LaTeX</a:t>
            </a:r>
            <a:r>
              <a:rPr lang="en-US" altLang="zh-CN" dirty="0"/>
              <a:t> document (not program)</a:t>
            </a:r>
          </a:p>
          <a:p>
            <a:pPr lvl="1">
              <a:defRPr/>
            </a:pPr>
            <a:r>
              <a:rPr lang="en-US" altLang="zh-CN" dirty="0"/>
              <a:t>Output = DVI printing commands or </a:t>
            </a:r>
            <a:r>
              <a:rPr lang="en-US" altLang="zh-CN" dirty="0" err="1"/>
              <a:t>pdf</a:t>
            </a:r>
            <a:r>
              <a:rPr lang="en-US" altLang="zh-CN" dirty="0"/>
              <a:t> document (not program)</a:t>
            </a:r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18438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3151188" y="7003756"/>
            <a:ext cx="3702646" cy="402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898989"/>
                </a:solidFill>
                <a:latin typeface="Calibri" pitchFamily="34" charset="0"/>
              </a:rPr>
              <a:t>155174 - Principle of  Compiler     Lecture 1</a:t>
            </a:r>
          </a:p>
          <a:p>
            <a:pPr eaLnBrk="1" hangingPunct="1"/>
            <a:r>
              <a:rPr lang="en-US" altLang="zh-CN">
                <a:solidFill>
                  <a:srgbClr val="898989"/>
                </a:solidFill>
                <a:latin typeface="Calibri" pitchFamily="34" charset="0"/>
              </a:rPr>
              <a:t>Ying Weiqin</a:t>
            </a:r>
          </a:p>
        </p:txBody>
      </p:sp>
    </p:spTree>
    <p:extLst>
      <p:ext uri="{BB962C8B-B14F-4D97-AF65-F5344CB8AC3E}">
        <p14:creationId xmlns:p14="http://schemas.microsoft.com/office/powerpoint/2010/main" val="163156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E70D7E9-3819-4776-A511-24292220A811}" type="datetime1">
              <a:rPr lang="zh-CN" altLang="en-US"/>
              <a:pPr>
                <a:defRPr/>
              </a:pPr>
              <a:t>2022/9/2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F91EB-66B8-4B08-B801-DD4181C93E9E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编译技术应用例子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非典型应用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396634" cy="5226050"/>
          </a:xfrm>
        </p:spPr>
        <p:txBody>
          <a:bodyPr>
            <a:normAutofit fontScale="92500"/>
          </a:bodyPr>
          <a:lstStyle/>
          <a:p>
            <a:pPr marL="377979" lvl="1" indent="-377979">
              <a:buFont typeface="Arial" pitchFamily="34" charset="0"/>
              <a:buChar char="•"/>
              <a:defRPr/>
            </a:pPr>
            <a:r>
              <a:rPr lang="zh-CN" altLang="en-US" sz="3500" b="1" dirty="0"/>
              <a:t>计算机界公认的算法大师</a:t>
            </a:r>
            <a:r>
              <a:rPr lang="en-US" altLang="zh-CN" sz="3500" b="1" dirty="0"/>
              <a:t>Donald E. Knuth</a:t>
            </a:r>
            <a:r>
              <a:rPr lang="en-US" altLang="zh-CN" sz="3500" dirty="0"/>
              <a:t>:</a:t>
            </a:r>
          </a:p>
          <a:p>
            <a:pPr lvl="1">
              <a:defRPr/>
            </a:pPr>
            <a:r>
              <a:rPr lang="zh-CN" altLang="en-US" dirty="0"/>
              <a:t>从</a:t>
            </a:r>
            <a:r>
              <a:rPr lang="en-US" altLang="zh-CN" dirty="0"/>
              <a:t>30</a:t>
            </a:r>
            <a:r>
              <a:rPr lang="zh-CN" altLang="en-US" dirty="0"/>
              <a:t>岁开始出版他的历史性经典巨著：</a:t>
            </a:r>
            <a:r>
              <a:rPr lang="en-US" altLang="zh-CN" dirty="0"/>
              <a:t>The Art of Computer Programming(《</a:t>
            </a:r>
            <a:r>
              <a:rPr lang="zh-CN" altLang="en-US" dirty="0"/>
              <a:t>计算机程序设计艺术</a:t>
            </a:r>
            <a:r>
              <a:rPr lang="en-US" altLang="zh-CN" dirty="0"/>
              <a:t>》)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他计划共写</a:t>
            </a:r>
            <a:r>
              <a:rPr lang="en-US" altLang="zh-CN" dirty="0"/>
              <a:t>7</a:t>
            </a:r>
            <a:r>
              <a:rPr lang="zh-CN" altLang="en-US" dirty="0"/>
              <a:t>卷，然而仅仅出版三卷之后，已经震惊世界，被公认为是算法界的</a:t>
            </a:r>
            <a:r>
              <a:rPr lang="en-US" altLang="zh-CN" dirty="0"/>
              <a:t>“</a:t>
            </a:r>
            <a:r>
              <a:rPr lang="zh-CN" altLang="en-US" dirty="0"/>
              <a:t>葵花宝典</a:t>
            </a:r>
            <a:r>
              <a:rPr lang="en-US" altLang="zh-CN" dirty="0"/>
              <a:t>”</a:t>
            </a:r>
            <a:r>
              <a:rPr lang="zh-CN" altLang="en-US" dirty="0"/>
              <a:t>。后来，此书与牛顿的</a:t>
            </a:r>
            <a:r>
              <a:rPr lang="en-US" altLang="zh-CN" dirty="0"/>
              <a:t>“</a:t>
            </a:r>
            <a:r>
              <a:rPr lang="zh-CN" altLang="en-US" dirty="0"/>
              <a:t>自然哲学的数学原理</a:t>
            </a:r>
            <a:r>
              <a:rPr lang="en-US" altLang="zh-CN" dirty="0"/>
              <a:t>”</a:t>
            </a:r>
            <a:r>
              <a:rPr lang="zh-CN" altLang="en-US" dirty="0"/>
              <a:t>、</a:t>
            </a:r>
            <a:r>
              <a:rPr lang="en-US" altLang="zh-CN" dirty="0"/>
              <a:t>Einstein</a:t>
            </a:r>
            <a:r>
              <a:rPr lang="zh-CN" altLang="en-US" dirty="0"/>
              <a:t>的相对论、</a:t>
            </a:r>
            <a:r>
              <a:rPr lang="en-US" altLang="zh-CN" dirty="0"/>
              <a:t>Dirac</a:t>
            </a:r>
            <a:r>
              <a:rPr lang="zh-CN" altLang="en-US" dirty="0"/>
              <a:t>的量子力学等一起，被评为</a:t>
            </a:r>
            <a:r>
              <a:rPr lang="en-US" altLang="zh-CN" dirty="0"/>
              <a:t>"</a:t>
            </a:r>
            <a:r>
              <a:rPr lang="zh-CN" altLang="en-US" dirty="0"/>
              <a:t>世界历史上最伟大的十种科学著作</a:t>
            </a:r>
            <a:r>
              <a:rPr lang="en-US" altLang="zh-CN" dirty="0"/>
              <a:t>“</a:t>
            </a:r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19462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3151188" y="7003756"/>
            <a:ext cx="3702646" cy="402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898989"/>
                </a:solidFill>
                <a:latin typeface="Calibri" pitchFamily="34" charset="0"/>
              </a:rPr>
              <a:t>155174 - Principle of  Compiler     Lecture 1</a:t>
            </a:r>
          </a:p>
          <a:p>
            <a:pPr eaLnBrk="1" hangingPunct="1"/>
            <a:r>
              <a:rPr lang="en-US" altLang="zh-CN">
                <a:solidFill>
                  <a:srgbClr val="898989"/>
                </a:solidFill>
                <a:latin typeface="Calibri" pitchFamily="34" charset="0"/>
              </a:rPr>
              <a:t>Ying Weiqin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EF6CF0-C4CE-452D-9523-579CA0151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694" y="1604580"/>
            <a:ext cx="2975106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9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70D7E9-3819-4776-A511-24292220A81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3F91EB-66B8-4B08-B801-DD4181C93E9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编译技术应用例子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非典型应用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396634" cy="5226050"/>
          </a:xfrm>
        </p:spPr>
        <p:txBody>
          <a:bodyPr>
            <a:normAutofit lnSpcReduction="10000"/>
          </a:bodyPr>
          <a:lstStyle/>
          <a:p>
            <a:pPr marL="377979" lvl="1" indent="-377979">
              <a:buFont typeface="Arial" pitchFamily="34" charset="0"/>
              <a:buChar char="•"/>
              <a:defRPr/>
            </a:pPr>
            <a:r>
              <a:rPr lang="zh-CN" altLang="en-US" b="1" dirty="0"/>
              <a:t>计算机界公认的算法大师</a:t>
            </a:r>
            <a:r>
              <a:rPr lang="en-US" altLang="zh-CN" b="1" dirty="0"/>
              <a:t>Donald E. Knuth</a:t>
            </a:r>
            <a:r>
              <a:rPr lang="en-US" altLang="zh-CN" dirty="0"/>
              <a:t>:</a:t>
            </a:r>
          </a:p>
          <a:p>
            <a:pPr lvl="1">
              <a:defRPr/>
            </a:pPr>
            <a:r>
              <a:rPr lang="en-US" altLang="zh-CN" dirty="0"/>
              <a:t>Knuth</a:t>
            </a:r>
            <a:r>
              <a:rPr lang="zh-CN" altLang="en-US" dirty="0"/>
              <a:t>是计算机界公认的大师，也是</a:t>
            </a:r>
            <a:r>
              <a:rPr lang="en-US" altLang="zh-CN" dirty="0" err="1"/>
              <a:t>laTeX</a:t>
            </a:r>
            <a:r>
              <a:rPr lang="zh-CN" altLang="en-US" dirty="0"/>
              <a:t>论文排版软件的发明者，是编译原理中</a:t>
            </a:r>
            <a:r>
              <a:rPr lang="en-US" altLang="zh-CN" dirty="0"/>
              <a:t>LR(k)</a:t>
            </a:r>
            <a:r>
              <a:rPr lang="zh-CN" altLang="en-US" dirty="0"/>
              <a:t>语法分析算法以及其它很多著名算法的发明者。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因为他在算法设计和分析领域的贡献，以及这本书，他获得了</a:t>
            </a:r>
            <a:r>
              <a:rPr lang="en-US" altLang="zh-CN" dirty="0"/>
              <a:t>1974</a:t>
            </a:r>
            <a:r>
              <a:rPr lang="zh-CN" altLang="en-US" dirty="0"/>
              <a:t>年计算机界的最高荣誉</a:t>
            </a:r>
            <a:r>
              <a:rPr lang="en-US" altLang="zh-CN" dirty="0"/>
              <a:t>--</a:t>
            </a:r>
            <a:r>
              <a:rPr lang="zh-CN" altLang="en-US" dirty="0"/>
              <a:t>图灵奖。</a:t>
            </a:r>
            <a:r>
              <a:rPr lang="en-US" altLang="zh-CN" dirty="0"/>
              <a:t>Knuth</a:t>
            </a:r>
            <a:r>
              <a:rPr lang="zh-CN" altLang="en-US" dirty="0"/>
              <a:t>获得图灵奖时仅</a:t>
            </a:r>
            <a:r>
              <a:rPr lang="en-US" altLang="zh-CN" dirty="0"/>
              <a:t>36</a:t>
            </a:r>
            <a:r>
              <a:rPr lang="zh-CN" altLang="en-US" dirty="0"/>
              <a:t>岁，是历史上最年轻的图灵奖获得者，甚至有可能永远把这个记录保持下去。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19462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3151188" y="7003756"/>
            <a:ext cx="3702646" cy="402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155174 - Principle of  Compiler     Lecture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Ying Weiqin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F85B8AC-3F0B-41AB-9F94-652654BBD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734" y="1580283"/>
            <a:ext cx="2930623" cy="21979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5246F5-38E4-447F-B063-FA057595E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806" y="3778249"/>
            <a:ext cx="2943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1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70D7E9-3819-4776-A511-24292220A81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3F91EB-66B8-4B08-B801-DD4181C93E9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中国软件事业与编译系统的奠基</a:t>
            </a:r>
            <a:r>
              <a:rPr lang="zh-CN" altLang="en-US" dirty="0"/>
              <a:t>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陈火旺院士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946900" cy="52260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700" dirty="0"/>
              <a:t>陈火旺（</a:t>
            </a:r>
            <a:r>
              <a:rPr lang="en-US" altLang="zh-CN" sz="2700" dirty="0"/>
              <a:t>1936</a:t>
            </a:r>
            <a:r>
              <a:rPr lang="zh-CN" altLang="en-US" sz="2700" dirty="0"/>
              <a:t>年</a:t>
            </a:r>
            <a:r>
              <a:rPr lang="en-US" altLang="zh-CN" sz="2700" dirty="0"/>
              <a:t>2</a:t>
            </a:r>
            <a:r>
              <a:rPr lang="zh-CN" altLang="en-US" sz="2700" dirty="0"/>
              <a:t>月</a:t>
            </a:r>
            <a:r>
              <a:rPr lang="en-US" altLang="zh-CN" sz="2700" dirty="0"/>
              <a:t>5</a:t>
            </a:r>
            <a:r>
              <a:rPr lang="zh-CN" altLang="en-US" sz="2700" dirty="0"/>
              <a:t>日</a:t>
            </a:r>
            <a:r>
              <a:rPr lang="en-US" altLang="zh-CN" sz="2700" dirty="0"/>
              <a:t>—2008</a:t>
            </a:r>
            <a:r>
              <a:rPr lang="zh-CN" altLang="en-US" sz="2700" dirty="0"/>
              <a:t>年</a:t>
            </a:r>
            <a:r>
              <a:rPr lang="en-US" altLang="zh-CN" sz="2700" dirty="0"/>
              <a:t>2</a:t>
            </a:r>
            <a:r>
              <a:rPr lang="zh-CN" altLang="en-US" sz="2700" dirty="0"/>
              <a:t>月</a:t>
            </a:r>
            <a:r>
              <a:rPr lang="en-US" altLang="zh-CN" sz="2700" dirty="0"/>
              <a:t>2</a:t>
            </a:r>
            <a:r>
              <a:rPr lang="zh-CN" altLang="en-US" sz="2700" dirty="0"/>
              <a:t>日），福建安溪人，中国计算机软件事业与编译系统的奠基人，少将军衔，中国工程院院士，国防科学技术大学计算机学院教授。</a:t>
            </a:r>
            <a:endParaRPr lang="en-US" altLang="zh-CN" sz="2700" dirty="0"/>
          </a:p>
          <a:p>
            <a:pPr>
              <a:defRPr/>
            </a:pPr>
            <a:r>
              <a:rPr lang="zh-CN" altLang="en-US" sz="2700" dirty="0"/>
              <a:t>在中国国内率先实现计算机符号宏汇编器。</a:t>
            </a:r>
            <a:endParaRPr lang="en-US" altLang="zh-CN" sz="2700" dirty="0"/>
          </a:p>
          <a:p>
            <a:pPr>
              <a:defRPr/>
            </a:pPr>
            <a:r>
              <a:rPr lang="en-US" altLang="zh-CN" sz="2700" dirty="0"/>
              <a:t>20</a:t>
            </a:r>
            <a:r>
              <a:rPr lang="zh-CN" altLang="en-US" sz="2700" dirty="0"/>
              <a:t>世纪</a:t>
            </a:r>
            <a:r>
              <a:rPr lang="en-US" altLang="zh-CN" sz="2700" dirty="0"/>
              <a:t>70</a:t>
            </a:r>
            <a:r>
              <a:rPr lang="zh-CN" altLang="en-US" sz="2700" dirty="0"/>
              <a:t>年代初主持全国</a:t>
            </a:r>
            <a:r>
              <a:rPr lang="en-US" altLang="zh-CN" sz="2700" dirty="0"/>
              <a:t>Fortran</a:t>
            </a:r>
            <a:r>
              <a:rPr lang="zh-CN" altLang="en-US" sz="2700" dirty="0"/>
              <a:t>编译程序会战，设计成功中国第一个</a:t>
            </a:r>
            <a:r>
              <a:rPr lang="en-US" altLang="zh-CN" sz="2700" dirty="0"/>
              <a:t>Fortran</a:t>
            </a:r>
            <a:r>
              <a:rPr lang="zh-CN" altLang="en-US" sz="2700" dirty="0"/>
              <a:t>编译系统。</a:t>
            </a:r>
            <a:endParaRPr lang="en-US" altLang="zh-CN" sz="2700" dirty="0"/>
          </a:p>
          <a:p>
            <a:pPr>
              <a:defRPr/>
            </a:pPr>
            <a:r>
              <a:rPr lang="en-US" altLang="zh-CN" sz="2700" dirty="0"/>
              <a:t>1979</a:t>
            </a:r>
            <a:r>
              <a:rPr lang="zh-CN" altLang="en-US" sz="2700" dirty="0"/>
              <a:t>年</a:t>
            </a:r>
            <a:r>
              <a:rPr lang="en-US" altLang="zh-CN" sz="2700" dirty="0"/>
              <a:t>—1983</a:t>
            </a:r>
            <a:r>
              <a:rPr lang="zh-CN" altLang="en-US" sz="2700" dirty="0"/>
              <a:t>年担任银河</a:t>
            </a:r>
            <a:r>
              <a:rPr lang="en-US" altLang="zh-CN" sz="2700" dirty="0"/>
              <a:t>-I</a:t>
            </a:r>
            <a:r>
              <a:rPr lang="zh-CN" altLang="en-US" sz="2700" dirty="0"/>
              <a:t>巨型计算机软件总负责人，负责软件系统的总体设计，直接主持向量语言的设计、编译方案的制定和向量识别算法的研究与审定，“银河</a:t>
            </a:r>
            <a:r>
              <a:rPr lang="en-US" altLang="zh-CN" sz="2700" dirty="0"/>
              <a:t>-I”</a:t>
            </a:r>
            <a:r>
              <a:rPr lang="zh-CN" altLang="en-US" sz="2700" dirty="0"/>
              <a:t>获得</a:t>
            </a:r>
            <a:r>
              <a:rPr lang="en-US" altLang="zh-CN" sz="2700" dirty="0"/>
              <a:t>1984</a:t>
            </a:r>
            <a:r>
              <a:rPr lang="zh-CN" altLang="en-US" sz="2700" dirty="0"/>
              <a:t>年中央军委国防科技成果特等奖。</a:t>
            </a:r>
            <a:endParaRPr lang="en-US" altLang="zh-CN" sz="2700" dirty="0"/>
          </a:p>
        </p:txBody>
      </p:sp>
      <p:sp>
        <p:nvSpPr>
          <p:cNvPr id="19462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3151188" y="7003756"/>
            <a:ext cx="3702646" cy="402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155174 - Principle of  Compiler     Lecture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Ying Weiqin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932966-3AC6-4CDA-9E90-3C3B4A80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1809071"/>
            <a:ext cx="2853175" cy="39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7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70D7E9-3819-4776-A511-24292220A81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3F91EB-66B8-4B08-B801-DD4181C93E9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中国软件事业与编译系统的奠基</a:t>
            </a:r>
            <a:r>
              <a:rPr lang="zh-CN" altLang="en-US" dirty="0"/>
              <a:t>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陈火旺院士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396634" cy="5226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1987</a:t>
            </a:r>
            <a:r>
              <a:rPr lang="zh-CN" altLang="en-US" dirty="0"/>
              <a:t>年起主持面向对象集成化开发环境研制，建造了中国国内首例面向对象环境；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1989</a:t>
            </a:r>
            <a:r>
              <a:rPr lang="zh-CN" altLang="en-US" dirty="0"/>
              <a:t>年起领导并主持非单调推理系统研究，把</a:t>
            </a:r>
            <a:r>
              <a:rPr lang="en-US" altLang="zh-CN" dirty="0"/>
              <a:t>PROLOG</a:t>
            </a:r>
            <a:r>
              <a:rPr lang="zh-CN" altLang="en-US" dirty="0"/>
              <a:t>从单调发展到非单调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他撰写的图书</a:t>
            </a:r>
            <a:r>
              <a:rPr lang="en-US" altLang="zh-CN" dirty="0"/>
              <a:t>《</a:t>
            </a:r>
            <a:r>
              <a:rPr lang="zh-CN" altLang="en-US" dirty="0"/>
              <a:t>程序设计语言编译原理</a:t>
            </a:r>
            <a:r>
              <a:rPr lang="en-US" altLang="zh-CN" dirty="0"/>
              <a:t>》</a:t>
            </a:r>
            <a:r>
              <a:rPr lang="zh-CN" altLang="en-US" dirty="0"/>
              <a:t>是国内最经典最流行的中文编译技术教材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19462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3151188" y="7003756"/>
            <a:ext cx="3702646" cy="402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155174 - Principle of  Compiler     Lecture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Ying Weiqin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932966-3AC6-4CDA-9E90-3C3B4A80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71" y="1111250"/>
            <a:ext cx="2286000" cy="315546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8DB3F7F-1781-4C2A-87DE-3366F00A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029" y="4244760"/>
            <a:ext cx="2981471" cy="29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7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70D7E9-3819-4776-A511-24292220A81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3F91EB-66B8-4B08-B801-DD4181C93E9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中国软件事业与编译系统的奠基</a:t>
            </a:r>
            <a:r>
              <a:rPr lang="zh-CN" altLang="en-US" dirty="0"/>
              <a:t>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陈火旺院士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396634" cy="5226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1978</a:t>
            </a:r>
            <a:r>
              <a:rPr lang="zh-CN" altLang="en-US" dirty="0"/>
              <a:t>年，陈火旺完成了远望号测量船中心计算机</a:t>
            </a:r>
            <a:r>
              <a:rPr lang="en-US" altLang="zh-CN" dirty="0"/>
              <a:t>DJ151</a:t>
            </a:r>
            <a:r>
              <a:rPr lang="zh-CN" altLang="en-US" dirty="0"/>
              <a:t>语言系统</a:t>
            </a:r>
            <a:r>
              <a:rPr lang="en-US" altLang="zh-CN" dirty="0"/>
              <a:t>MPL</a:t>
            </a:r>
            <a:r>
              <a:rPr lang="zh-CN" altLang="en-US" dirty="0"/>
              <a:t>和</a:t>
            </a:r>
            <a:r>
              <a:rPr lang="en-US" altLang="zh-CN" dirty="0"/>
              <a:t>Fortran</a:t>
            </a:r>
            <a:r>
              <a:rPr lang="zh-CN" altLang="en-US" dirty="0"/>
              <a:t>编译器的全部框图，并达到了国际先进水平；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1978</a:t>
            </a:r>
            <a:r>
              <a:rPr lang="zh-CN" altLang="en-US" dirty="0"/>
              <a:t>年，陈火旺主持完成的</a:t>
            </a:r>
            <a:r>
              <a:rPr lang="en-US" altLang="zh-CN" dirty="0"/>
              <a:t>441B―III</a:t>
            </a:r>
            <a:r>
              <a:rPr lang="zh-CN" altLang="en-US" dirty="0"/>
              <a:t>的</a:t>
            </a:r>
            <a:r>
              <a:rPr lang="en-US" altLang="zh-CN" dirty="0"/>
              <a:t>Fortran</a:t>
            </a:r>
            <a:r>
              <a:rPr lang="zh-CN" altLang="en-US" dirty="0"/>
              <a:t>编译系统获得全国科学大会奖</a:t>
            </a:r>
            <a:endParaRPr lang="en-US" altLang="zh-CN" dirty="0"/>
          </a:p>
        </p:txBody>
      </p:sp>
      <p:sp>
        <p:nvSpPr>
          <p:cNvPr id="19462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3151188" y="7003756"/>
            <a:ext cx="3702646" cy="402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155174 - Principle of  Compiler     Lecture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Ying Weiqin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932966-3AC6-4CDA-9E90-3C3B4A80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71" y="1111250"/>
            <a:ext cx="2286000" cy="315546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8DB3F7F-1781-4C2A-87DE-3366F00A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029" y="4244760"/>
            <a:ext cx="2981471" cy="29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0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70D7E9-3819-4776-A511-24292220A811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2022/9/2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3F91EB-66B8-4B08-B801-DD4181C93E9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中国软件事业与编译系统的奠基</a:t>
            </a:r>
            <a:r>
              <a:rPr lang="zh-CN" altLang="en-US" dirty="0"/>
              <a:t>人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b="1" dirty="0">
                <a:latin typeface="楷体" pitchFamily="49" charset="-122"/>
                <a:ea typeface="楷体" pitchFamily="49" charset="-122"/>
              </a:rPr>
              <a:t>– </a:t>
            </a:r>
            <a:r>
              <a:rPr lang="zh-CN" altLang="en-US" b="1" dirty="0">
                <a:latin typeface="楷体" pitchFamily="49" charset="-122"/>
                <a:ea typeface="楷体" pitchFamily="49" charset="-122"/>
              </a:rPr>
              <a:t>陈火旺院士</a:t>
            </a:r>
            <a:endParaRPr lang="en-US" altLang="zh-CN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396634" cy="52260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2400" dirty="0"/>
              <a:t>有着军人和科学家双重身份的陈火旺，在软件业上首先考虑到的是国家的安全。他说：“系统软件对国家的安全相当重要。现在我们用的普通基础软件都是别人的，这使得我们的安全很成问题。外国产的</a:t>
            </a:r>
            <a:r>
              <a:rPr lang="en-US" altLang="zh-CN" sz="2400" dirty="0"/>
              <a:t>CPU</a:t>
            </a:r>
            <a:r>
              <a:rPr lang="zh-CN" altLang="en-US" sz="2400" dirty="0"/>
              <a:t>都具有标识码。厂家每卖出一台计算机就留下了这个标识码。表面上他们是为了售后跟踪服务，实质上只要你一上国际互联网，他们就可以通过这个标识码，将你贮存的东西拿走。”</a:t>
            </a:r>
          </a:p>
          <a:p>
            <a:pPr>
              <a:defRPr/>
            </a:pPr>
            <a:r>
              <a:rPr lang="zh-CN" altLang="en-US" sz="2400" dirty="0"/>
              <a:t>为此，陈火旺认为：系统软件和与安全相关的东西都必须我们自己搞。要害部门上网后绝不能再用别人的软件。现在，我国搞计算机及其软件开发的大小企业有数千家，搞软件开发的科研人员有</a:t>
            </a:r>
            <a:r>
              <a:rPr lang="en-US" altLang="zh-CN" sz="2400" dirty="0"/>
              <a:t>50</a:t>
            </a:r>
            <a:r>
              <a:rPr lang="zh-CN" altLang="en-US" sz="2400" dirty="0"/>
              <a:t>多万，相关的技术人员有</a:t>
            </a:r>
            <a:r>
              <a:rPr lang="en-US" altLang="zh-CN" sz="2400" dirty="0"/>
              <a:t>150</a:t>
            </a:r>
            <a:r>
              <a:rPr lang="zh-CN" altLang="en-US" sz="2400" dirty="0"/>
              <a:t>多万，完全具备了全面开发自己的系统软件的条件。</a:t>
            </a:r>
          </a:p>
        </p:txBody>
      </p:sp>
      <p:sp>
        <p:nvSpPr>
          <p:cNvPr id="19462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3151188" y="7003756"/>
            <a:ext cx="3702646" cy="402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155174 - Principle of  Compiler     Lecture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Ying Weiqin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932966-3AC6-4CDA-9E90-3C3B4A80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71" y="1111250"/>
            <a:ext cx="2286000" cy="315546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8DB3F7F-1781-4C2A-87DE-3366F00A4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029" y="4244760"/>
            <a:ext cx="2981471" cy="29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1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892</Words>
  <Application>Microsoft Office PowerPoint</Application>
  <PresentationFormat>自定义</PresentationFormat>
  <Paragraphs>108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楷体</vt:lpstr>
      <vt:lpstr>宋体</vt:lpstr>
      <vt:lpstr>Arial</vt:lpstr>
      <vt:lpstr>Calibri</vt:lpstr>
      <vt:lpstr>Courier New</vt:lpstr>
      <vt:lpstr>Times New Roman</vt:lpstr>
      <vt:lpstr>Office Theme</vt:lpstr>
      <vt:lpstr>Introduction to Compilers</vt:lpstr>
      <vt:lpstr>编译技术应用例子 – 典型应用</vt:lpstr>
      <vt:lpstr>编译技术应用例子 – 非典型应用</vt:lpstr>
      <vt:lpstr>编译技术应用例子 – 非典型应用</vt:lpstr>
      <vt:lpstr>编译技术应用例子 – 非典型应用</vt:lpstr>
      <vt:lpstr>中国软件事业与编译系统的奠基人 – 陈火旺院士</vt:lpstr>
      <vt:lpstr>中国软件事业与编译系统的奠基人 – 陈火旺院士</vt:lpstr>
      <vt:lpstr>中国软件事业与编译系统的奠基人 – 陈火旺院士</vt:lpstr>
      <vt:lpstr>中国软件事业与编译系统的奠基人 – 陈火旺院士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WYING</cp:lastModifiedBy>
  <cp:revision>107</cp:revision>
  <cp:lastPrinted>2017-09-12T01:45:52Z</cp:lastPrinted>
  <dcterms:created xsi:type="dcterms:W3CDTF">2006-08-16T00:00:00Z</dcterms:created>
  <dcterms:modified xsi:type="dcterms:W3CDTF">2022-09-02T03:45:07Z</dcterms:modified>
</cp:coreProperties>
</file>