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721" r:id="rId2"/>
    <p:sldId id="643" r:id="rId3"/>
    <p:sldId id="644" r:id="rId4"/>
    <p:sldId id="655" r:id="rId5"/>
    <p:sldId id="647" r:id="rId6"/>
    <p:sldId id="656" r:id="rId7"/>
    <p:sldId id="657" r:id="rId8"/>
    <p:sldId id="658" r:id="rId9"/>
    <p:sldId id="659" r:id="rId10"/>
    <p:sldId id="712" r:id="rId11"/>
    <p:sldId id="661" r:id="rId12"/>
    <p:sldId id="662" r:id="rId13"/>
    <p:sldId id="663" r:id="rId14"/>
    <p:sldId id="722" r:id="rId15"/>
    <p:sldId id="723" r:id="rId16"/>
  </p:sldIdLst>
  <p:sldSz cx="10083800" cy="7556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4CF9"/>
    <a:srgbClr val="D9D9D9"/>
    <a:srgbClr val="FFFFCC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 autoAdjust="0"/>
    <p:restoredTop sz="94660"/>
  </p:normalViewPr>
  <p:slideViewPr>
    <p:cSldViewPr>
      <p:cViewPr varScale="1">
        <p:scale>
          <a:sx n="65" d="100"/>
          <a:sy n="65" d="100"/>
        </p:scale>
        <p:origin x="118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ABA06-D620-40CB-9E5F-55E7CA6CA24B}" type="datetimeFigureOut">
              <a:rPr lang="zh-CN" altLang="en-US" smtClean="0"/>
              <a:pPr/>
              <a:t>2021/9/26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85800"/>
            <a:ext cx="4575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14846-3464-4D2F-B0B0-A23010FD41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049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639D64-2287-4C7B-A849-9573C7DF9322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76608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9A24DF-80FE-4142-BEBE-94D21B00A862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75019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51D34-5D93-4141-B283-7D8F03AAC468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3791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DD18B8-9DC1-4C4F-BB85-8A69C6ABD903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4445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0CAE2D-414D-4761-89FF-69A4F357D09A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7641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DE90C7-4B53-433A-9AB5-605DDB167824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1213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9C9DBE-6E05-4777-B219-03FCEE1A50FD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05922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B0D573-B328-4910-A12B-5202BA7A3C7B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51887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448798-C2F6-443F-8E9F-1B4A11A5B6BB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60082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330836-A156-43B0-91A9-9B94A1755FCE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0383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90043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Outline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9004300" cy="4525963"/>
          </a:xfrm>
        </p:spPr>
        <p:txBody>
          <a:bodyPr/>
          <a:lstStyle/>
          <a:p>
            <a:pPr>
              <a:lnSpc>
                <a:spcPts val="3700"/>
              </a:lnSpc>
              <a:tabLst/>
            </a:pPr>
            <a:r>
              <a:rPr lang="en-US" altLang="zh-CN" sz="2800" dirty="0">
                <a:latin typeface="Sitka Small" panose="02000505000000020004" pitchFamily="2" charset="0"/>
                <a:cs typeface="Times New Roman" pitchFamily="18" charset="0"/>
              </a:rPr>
              <a:t>From Regular Expressions to Implementation</a:t>
            </a:r>
          </a:p>
          <a:p>
            <a:pPr lvl="1">
              <a:lnSpc>
                <a:spcPts val="3700"/>
              </a:lnSpc>
            </a:pPr>
            <a:r>
              <a:rPr lang="en-US" altLang="zh-CN" sz="2400" dirty="0">
                <a:latin typeface="Sitka Small" panose="02000505000000020004" pitchFamily="2" charset="0"/>
                <a:cs typeface="Times New Roman" pitchFamily="18" charset="0"/>
              </a:rPr>
              <a:t>From Regular expressions to NFAs</a:t>
            </a:r>
          </a:p>
          <a:p>
            <a:pPr lvl="2">
              <a:lnSpc>
                <a:spcPts val="3700"/>
              </a:lnSpc>
            </a:pPr>
            <a:r>
              <a:rPr lang="en-US" altLang="zh-CN" sz="2000" dirty="0">
                <a:latin typeface="Sitka Text" panose="02000505000000020004" pitchFamily="2" charset="0"/>
                <a:cs typeface="Times New Roman" pitchFamily="18" charset="0"/>
              </a:rPr>
              <a:t>Inductive method</a:t>
            </a:r>
            <a:endParaRPr lang="en-US" altLang="zh-CN" sz="2000" dirty="0">
              <a:latin typeface="Sitka Small" panose="02000505000000020004" pitchFamily="2" charset="0"/>
              <a:cs typeface="Times New Roman" pitchFamily="18" charset="0"/>
            </a:endParaRPr>
          </a:p>
          <a:p>
            <a:pPr lvl="1">
              <a:lnSpc>
                <a:spcPts val="37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Sitka Small" panose="02000505000000020004" pitchFamily="2" charset="0"/>
                <a:cs typeface="Times New Roman" pitchFamily="18" charset="0"/>
              </a:rPr>
              <a:t>From NFA to DFA</a:t>
            </a:r>
          </a:p>
          <a:p>
            <a:pPr lvl="2">
              <a:lnSpc>
                <a:spcPts val="37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Sitka Small" panose="02000505000000020004" pitchFamily="2" charset="0"/>
                <a:cs typeface="Times New Roman" pitchFamily="18" charset="0"/>
              </a:rPr>
              <a:t>Subset construction </a:t>
            </a:r>
            <a:r>
              <a:rPr lang="en-US" altLang="zh-CN" sz="20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algorithm</a:t>
            </a:r>
            <a:endParaRPr lang="en-US" altLang="zh-CN" sz="2000" dirty="0">
              <a:solidFill>
                <a:srgbClr val="FF0000"/>
              </a:solidFill>
              <a:latin typeface="Sitka Small" panose="02000505000000020004" pitchFamily="2" charset="0"/>
              <a:cs typeface="Times New Roman" pitchFamily="18" charset="0"/>
            </a:endParaRPr>
          </a:p>
          <a:p>
            <a:pPr lvl="1">
              <a:lnSpc>
                <a:spcPts val="3700"/>
              </a:lnSpc>
            </a:pPr>
            <a:r>
              <a:rPr lang="en-US" altLang="zh-CN" sz="2400" dirty="0">
                <a:latin typeface="Sitka Small" panose="02000505000000020004" pitchFamily="2" charset="0"/>
                <a:cs typeface="Times New Roman" pitchFamily="18" charset="0"/>
              </a:rPr>
              <a:t>Minimizing DFA</a:t>
            </a:r>
          </a:p>
          <a:p>
            <a:pPr lvl="2">
              <a:lnSpc>
                <a:spcPts val="3700"/>
              </a:lnSpc>
            </a:pPr>
            <a:r>
              <a:rPr lang="en-US" altLang="zh-CN" sz="2000" dirty="0">
                <a:latin typeface="Sitka Text" panose="02000505000000020004" pitchFamily="2" charset="0"/>
                <a:cs typeface="Times New Roman" pitchFamily="18" charset="0"/>
              </a:rPr>
              <a:t>State-Minimization Algorithm</a:t>
            </a:r>
          </a:p>
          <a:p>
            <a:pPr lvl="1">
              <a:lnSpc>
                <a:spcPts val="3700"/>
              </a:lnSpc>
            </a:pP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Conflict resolutions</a:t>
            </a:r>
          </a:p>
        </p:txBody>
      </p:sp>
    </p:spTree>
    <p:extLst>
      <p:ext uri="{BB962C8B-B14F-4D97-AF65-F5344CB8AC3E}">
        <p14:creationId xmlns:p14="http://schemas.microsoft.com/office/powerpoint/2010/main" val="3888816252"/>
      </p:ext>
    </p:extLst>
  </p:cSld>
  <p:clrMapOvr>
    <a:masterClrMapping/>
  </p:clrMapOvr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1184248" y="4726493"/>
            <a:ext cx="7554687" cy="4341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1" dirty="0">
                <a:latin typeface="Sitka Text" panose="02000505000000020004" pitchFamily="2" charset="0"/>
                <a:cs typeface="Times New Roman" pitchFamily="18" charset="0"/>
              </a:rPr>
              <a:t>if I={0},the </a:t>
            </a:r>
            <a:r>
              <a:rPr lang="en-US" altLang="zh-CN" sz="2400" b="1" dirty="0" err="1">
                <a:latin typeface="Sitka Text" panose="02000505000000020004" pitchFamily="2" charset="0"/>
                <a:cs typeface="Times New Roman" pitchFamily="18" charset="0"/>
              </a:rPr>
              <a:t>ε_closure</a:t>
            </a:r>
            <a:r>
              <a:rPr lang="en-US" altLang="zh-CN" sz="2400" b="1" dirty="0">
                <a:latin typeface="Sitka Text" panose="02000505000000020004" pitchFamily="2" charset="0"/>
                <a:cs typeface="Times New Roman" pitchFamily="18" charset="0"/>
              </a:rPr>
              <a:t>( I )={                          }</a:t>
            </a:r>
          </a:p>
        </p:txBody>
      </p:sp>
      <p:sp>
        <p:nvSpPr>
          <p:cNvPr id="80943" name="Text Box 47"/>
          <p:cNvSpPr txBox="1">
            <a:spLocks noChangeArrowheads="1"/>
          </p:cNvSpPr>
          <p:nvPr/>
        </p:nvSpPr>
        <p:spPr bwMode="auto">
          <a:xfrm>
            <a:off x="7387785" y="4714354"/>
            <a:ext cx="430662" cy="4341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latin typeface="Sitka Text" panose="02000505000000020004" pitchFamily="2" charset="0"/>
                <a:cs typeface="Times New Roman" pitchFamily="18" charset="0"/>
              </a:rPr>
              <a:t>7</a:t>
            </a:r>
          </a:p>
        </p:txBody>
      </p:sp>
      <p:sp>
        <p:nvSpPr>
          <p:cNvPr id="80944" name="Text Box 48"/>
          <p:cNvSpPr txBox="1">
            <a:spLocks noChangeArrowheads="1"/>
          </p:cNvSpPr>
          <p:nvPr/>
        </p:nvSpPr>
        <p:spPr bwMode="auto">
          <a:xfrm>
            <a:off x="6827573" y="4714354"/>
            <a:ext cx="514694" cy="4341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latin typeface="Sitka Text" panose="02000505000000020004" pitchFamily="2" charset="0"/>
                <a:cs typeface="Times New Roman" pitchFamily="18" charset="0"/>
              </a:rPr>
              <a:t>4,</a:t>
            </a:r>
          </a:p>
        </p:txBody>
      </p:sp>
      <p:sp>
        <p:nvSpPr>
          <p:cNvPr id="80945" name="Text Box 49"/>
          <p:cNvSpPr txBox="1">
            <a:spLocks noChangeArrowheads="1"/>
          </p:cNvSpPr>
          <p:nvPr/>
        </p:nvSpPr>
        <p:spPr bwMode="auto">
          <a:xfrm>
            <a:off x="6344391" y="4714354"/>
            <a:ext cx="602227" cy="4341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latin typeface="Sitka Text" panose="02000505000000020004" pitchFamily="2" charset="0"/>
                <a:cs typeface="Times New Roman" pitchFamily="18" charset="0"/>
              </a:rPr>
              <a:t>2,</a:t>
            </a:r>
          </a:p>
        </p:txBody>
      </p:sp>
      <p:sp>
        <p:nvSpPr>
          <p:cNvPr id="80946" name="Text Box 50"/>
          <p:cNvSpPr txBox="1">
            <a:spLocks noChangeArrowheads="1"/>
          </p:cNvSpPr>
          <p:nvPr/>
        </p:nvSpPr>
        <p:spPr bwMode="auto">
          <a:xfrm>
            <a:off x="5873464" y="4726599"/>
            <a:ext cx="516444" cy="4341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latin typeface="Sitka Text" panose="02000505000000020004" pitchFamily="2" charset="0"/>
                <a:cs typeface="Times New Roman" pitchFamily="18" charset="0"/>
              </a:rPr>
              <a:t>1,</a:t>
            </a:r>
          </a:p>
        </p:txBody>
      </p:sp>
      <p:sp>
        <p:nvSpPr>
          <p:cNvPr id="80947" name="Text Box 51"/>
          <p:cNvSpPr txBox="1">
            <a:spLocks noChangeArrowheads="1"/>
          </p:cNvSpPr>
          <p:nvPr/>
        </p:nvSpPr>
        <p:spPr bwMode="auto">
          <a:xfrm>
            <a:off x="5477815" y="4714354"/>
            <a:ext cx="514694" cy="4341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latin typeface="Sitka Text" panose="02000505000000020004" pitchFamily="2" charset="0"/>
                <a:cs typeface="Times New Roman" pitchFamily="18" charset="0"/>
              </a:rPr>
              <a:t>0,</a:t>
            </a:r>
          </a:p>
        </p:txBody>
      </p:sp>
      <p:sp>
        <p:nvSpPr>
          <p:cNvPr id="56" name="Rectangle 2">
            <a:extLst>
              <a:ext uri="{FF2B5EF4-FFF2-40B4-BE49-F238E27FC236}">
                <a16:creationId xmlns:a16="http://schemas.microsoft.com/office/drawing/2014/main" id="{A5CCC3AA-3A35-4A1F-BEFD-9E63C3093ABC}"/>
              </a:ext>
            </a:extLst>
          </p:cNvPr>
          <p:cNvSpPr txBox="1">
            <a:spLocks noChangeArrowheads="1"/>
          </p:cNvSpPr>
          <p:nvPr/>
        </p:nvSpPr>
        <p:spPr>
          <a:xfrm>
            <a:off x="671545" y="467483"/>
            <a:ext cx="9044143" cy="700192"/>
          </a:xfrm>
          <a:prstGeom prst="rect">
            <a:avLst/>
          </a:prstGeom>
          <a:noFill/>
        </p:spPr>
        <p:txBody>
          <a:bodyPr vert="horz" wrap="none" lIns="0" tIns="0" rIns="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100"/>
              </a:lnSpc>
            </a:pPr>
            <a:r>
              <a:rPr lang="en-US" altLang="zh-CN" dirty="0">
                <a:latin typeface="Sitka Small" panose="02000505000000020004" pitchFamily="2" charset="0"/>
                <a:ea typeface="+mn-ea"/>
                <a:cs typeface="Times New Roman" pitchFamily="18" charset="0"/>
              </a:rPr>
              <a:t>From an NFA to a DFA -- Detail </a:t>
            </a:r>
          </a:p>
        </p:txBody>
      </p:sp>
      <p:sp>
        <p:nvSpPr>
          <p:cNvPr id="53" name="Text Box 4">
            <a:extLst>
              <a:ext uri="{FF2B5EF4-FFF2-40B4-BE49-F238E27FC236}">
                <a16:creationId xmlns:a16="http://schemas.microsoft.com/office/drawing/2014/main" id="{53CEB723-AF2D-4BE7-BEE3-6CB10387F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4714" y="3672300"/>
            <a:ext cx="317666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latin typeface="Sitka Text" panose="02000505000000020004" pitchFamily="2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ε</a:t>
            </a:r>
          </a:p>
        </p:txBody>
      </p:sp>
      <p:sp>
        <p:nvSpPr>
          <p:cNvPr id="54" name="Oval 5">
            <a:extLst>
              <a:ext uri="{FF2B5EF4-FFF2-40B4-BE49-F238E27FC236}">
                <a16:creationId xmlns:a16="http://schemas.microsoft.com/office/drawing/2014/main" id="{480F1FF4-75F1-4673-877D-891C222CC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4107" y="2466820"/>
            <a:ext cx="636265" cy="612216"/>
          </a:xfrm>
          <a:prstGeom prst="ellipse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/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 Box 6">
            <a:extLst>
              <a:ext uri="{FF2B5EF4-FFF2-40B4-BE49-F238E27FC236}">
                <a16:creationId xmlns:a16="http://schemas.microsoft.com/office/drawing/2014/main" id="{991E2EFB-94CF-4439-A928-6B370FE95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7211" y="1185962"/>
            <a:ext cx="331150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latin typeface="Sitka Text" panose="02000505000000020004" pitchFamily="2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ε</a:t>
            </a:r>
          </a:p>
        </p:txBody>
      </p:sp>
      <p:sp>
        <p:nvSpPr>
          <p:cNvPr id="57" name="Oval 7">
            <a:extLst>
              <a:ext uri="{FF2B5EF4-FFF2-40B4-BE49-F238E27FC236}">
                <a16:creationId xmlns:a16="http://schemas.microsoft.com/office/drawing/2014/main" id="{70C8D3B6-3C35-482A-AA5D-EC367DD3E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877" y="2561276"/>
            <a:ext cx="425912" cy="423304"/>
          </a:xfrm>
          <a:prstGeom prst="ellipse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58" name="Oval 11">
            <a:extLst>
              <a:ext uri="{FF2B5EF4-FFF2-40B4-BE49-F238E27FC236}">
                <a16:creationId xmlns:a16="http://schemas.microsoft.com/office/drawing/2014/main" id="{F55348F3-1D80-4FD4-8897-195D9A037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908" y="2553794"/>
            <a:ext cx="425912" cy="423304"/>
          </a:xfrm>
          <a:prstGeom prst="ellipse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9" name="Oval 12">
            <a:extLst>
              <a:ext uri="{FF2B5EF4-FFF2-40B4-BE49-F238E27FC236}">
                <a16:creationId xmlns:a16="http://schemas.microsoft.com/office/drawing/2014/main" id="{0967AB62-78C1-440F-8B99-8ECDB8150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890" y="2564349"/>
            <a:ext cx="425912" cy="423304"/>
          </a:xfrm>
          <a:prstGeom prst="ellipse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0" name="Oval 13">
            <a:extLst>
              <a:ext uri="{FF2B5EF4-FFF2-40B4-BE49-F238E27FC236}">
                <a16:creationId xmlns:a16="http://schemas.microsoft.com/office/drawing/2014/main" id="{B9EC5C66-8640-4A6E-95BF-5538C80A7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9251" y="2005038"/>
            <a:ext cx="425912" cy="423304"/>
          </a:xfrm>
          <a:prstGeom prst="ellipse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1" name="Oval 14">
            <a:extLst>
              <a:ext uri="{FF2B5EF4-FFF2-40B4-BE49-F238E27FC236}">
                <a16:creationId xmlns:a16="http://schemas.microsoft.com/office/drawing/2014/main" id="{955DAD1C-DE6E-451A-8B12-7E56D73AE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949" y="3124444"/>
            <a:ext cx="425912" cy="423304"/>
          </a:xfrm>
          <a:prstGeom prst="ellipse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62" name="Oval 15">
            <a:extLst>
              <a:ext uri="{FF2B5EF4-FFF2-40B4-BE49-F238E27FC236}">
                <a16:creationId xmlns:a16="http://schemas.microsoft.com/office/drawing/2014/main" id="{DE0593D2-1E94-4654-A8AA-321E27930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9645" y="3131309"/>
            <a:ext cx="425912" cy="423304"/>
          </a:xfrm>
          <a:prstGeom prst="ellipse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63" name="Oval 16">
            <a:extLst>
              <a:ext uri="{FF2B5EF4-FFF2-40B4-BE49-F238E27FC236}">
                <a16:creationId xmlns:a16="http://schemas.microsoft.com/office/drawing/2014/main" id="{625CFE53-AEC5-4CAA-9C99-93BD23FCC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945" y="2017270"/>
            <a:ext cx="425912" cy="423304"/>
          </a:xfrm>
          <a:prstGeom prst="ellipse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4" name="Oval 17">
            <a:extLst>
              <a:ext uri="{FF2B5EF4-FFF2-40B4-BE49-F238E27FC236}">
                <a16:creationId xmlns:a16="http://schemas.microsoft.com/office/drawing/2014/main" id="{49908347-73E8-43F4-8938-4133B5B8C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5457" y="2564583"/>
            <a:ext cx="425912" cy="423304"/>
          </a:xfrm>
          <a:prstGeom prst="ellipse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65" name="Oval 18">
            <a:extLst>
              <a:ext uri="{FF2B5EF4-FFF2-40B4-BE49-F238E27FC236}">
                <a16:creationId xmlns:a16="http://schemas.microsoft.com/office/drawing/2014/main" id="{0F3CD80B-6DCE-49FC-80A5-24FF65EAD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0671" y="2562833"/>
            <a:ext cx="425912" cy="425053"/>
          </a:xfrm>
          <a:prstGeom prst="ellipse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66" name="Oval 19">
            <a:extLst>
              <a:ext uri="{FF2B5EF4-FFF2-40B4-BE49-F238E27FC236}">
                <a16:creationId xmlns:a16="http://schemas.microsoft.com/office/drawing/2014/main" id="{298EBEFC-43D8-4AE6-B3E9-A32952C8B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2647" y="2564583"/>
            <a:ext cx="425912" cy="423304"/>
          </a:xfrm>
          <a:prstGeom prst="ellipse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67" name="Oval 20">
            <a:extLst>
              <a:ext uri="{FF2B5EF4-FFF2-40B4-BE49-F238E27FC236}">
                <a16:creationId xmlns:a16="http://schemas.microsoft.com/office/drawing/2014/main" id="{87AA9E72-19A0-4F50-9774-F5FC1DBF2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8249" y="2562833"/>
            <a:ext cx="425912" cy="425053"/>
          </a:xfrm>
          <a:prstGeom prst="ellipse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68" name="Text Box 35">
            <a:extLst>
              <a:ext uri="{FF2B5EF4-FFF2-40B4-BE49-F238E27FC236}">
                <a16:creationId xmlns:a16="http://schemas.microsoft.com/office/drawing/2014/main" id="{204B9119-F441-4208-AFCE-1C1E5D961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8829" y="1827757"/>
            <a:ext cx="236386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latin typeface="Sitka Text" panose="02000505000000020004" pitchFamily="2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a</a:t>
            </a:r>
          </a:p>
        </p:txBody>
      </p:sp>
      <p:sp>
        <p:nvSpPr>
          <p:cNvPr id="69" name="Text Box 36">
            <a:extLst>
              <a:ext uri="{FF2B5EF4-FFF2-40B4-BE49-F238E27FC236}">
                <a16:creationId xmlns:a16="http://schemas.microsoft.com/office/drawing/2014/main" id="{6DD9F779-46FE-4C43-93BC-9805B3170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6205" y="2930101"/>
            <a:ext cx="331149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latin typeface="Sitka Text" panose="02000505000000020004" pitchFamily="2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b</a:t>
            </a:r>
          </a:p>
        </p:txBody>
      </p:sp>
      <p:sp>
        <p:nvSpPr>
          <p:cNvPr id="70" name="Text Box 37">
            <a:extLst>
              <a:ext uri="{FF2B5EF4-FFF2-40B4-BE49-F238E27FC236}">
                <a16:creationId xmlns:a16="http://schemas.microsoft.com/office/drawing/2014/main" id="{688776EC-9655-4C47-B4AB-BB814FC61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6735" y="2347987"/>
            <a:ext cx="236387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latin typeface="Sitka Text" panose="02000505000000020004" pitchFamily="2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a</a:t>
            </a:r>
          </a:p>
        </p:txBody>
      </p:sp>
      <p:sp>
        <p:nvSpPr>
          <p:cNvPr id="71" name="Text Box 38">
            <a:extLst>
              <a:ext uri="{FF2B5EF4-FFF2-40B4-BE49-F238E27FC236}">
                <a16:creationId xmlns:a16="http://schemas.microsoft.com/office/drawing/2014/main" id="{2CDBDFAD-4E88-4F3C-AC33-25E2AF712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8711" y="2373202"/>
            <a:ext cx="234173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latin typeface="Sitka Text" panose="02000505000000020004" pitchFamily="2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b</a:t>
            </a:r>
          </a:p>
        </p:txBody>
      </p:sp>
      <p:sp>
        <p:nvSpPr>
          <p:cNvPr id="72" name="Text Box 39">
            <a:extLst>
              <a:ext uri="{FF2B5EF4-FFF2-40B4-BE49-F238E27FC236}">
                <a16:creationId xmlns:a16="http://schemas.microsoft.com/office/drawing/2014/main" id="{2CB5C54D-DD61-4912-9FCF-B7D395CBF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5545" y="2371144"/>
            <a:ext cx="283247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b</a:t>
            </a:r>
          </a:p>
        </p:txBody>
      </p:sp>
      <p:sp>
        <p:nvSpPr>
          <p:cNvPr id="73" name="Text Box 40">
            <a:extLst>
              <a:ext uri="{FF2B5EF4-FFF2-40B4-BE49-F238E27FC236}">
                <a16:creationId xmlns:a16="http://schemas.microsoft.com/office/drawing/2014/main" id="{26159F72-B41E-4FFE-A30D-1BAFC4DCF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8823" y="2379739"/>
            <a:ext cx="331150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latin typeface="Sitka Text" panose="02000505000000020004" pitchFamily="2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ε</a:t>
            </a:r>
          </a:p>
        </p:txBody>
      </p:sp>
      <p:sp>
        <p:nvSpPr>
          <p:cNvPr id="74" name="Text Box 41">
            <a:extLst>
              <a:ext uri="{FF2B5EF4-FFF2-40B4-BE49-F238E27FC236}">
                <a16:creationId xmlns:a16="http://schemas.microsoft.com/office/drawing/2014/main" id="{DDA7008E-6594-425F-BB6D-878B82ECE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011" y="1997701"/>
            <a:ext cx="331150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latin typeface="Sitka Text" panose="02000505000000020004" pitchFamily="2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ε</a:t>
            </a:r>
          </a:p>
        </p:txBody>
      </p:sp>
      <p:sp>
        <p:nvSpPr>
          <p:cNvPr id="75" name="Text Box 42">
            <a:extLst>
              <a:ext uri="{FF2B5EF4-FFF2-40B4-BE49-F238E27FC236}">
                <a16:creationId xmlns:a16="http://schemas.microsoft.com/office/drawing/2014/main" id="{E3BE88D0-4F80-4B47-B6BC-3FF03954C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2432" y="2695937"/>
            <a:ext cx="331150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latin typeface="Sitka Text" panose="02000505000000020004" pitchFamily="2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ε</a:t>
            </a:r>
          </a:p>
        </p:txBody>
      </p:sp>
      <p:sp>
        <p:nvSpPr>
          <p:cNvPr id="76" name="Text Box 43">
            <a:extLst>
              <a:ext uri="{FF2B5EF4-FFF2-40B4-BE49-F238E27FC236}">
                <a16:creationId xmlns:a16="http://schemas.microsoft.com/office/drawing/2014/main" id="{68C852A6-D81F-495B-963A-62EBA125B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6869" y="2059160"/>
            <a:ext cx="331150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latin typeface="Sitka Text" panose="02000505000000020004" pitchFamily="2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ε</a:t>
            </a:r>
          </a:p>
        </p:txBody>
      </p:sp>
      <p:sp>
        <p:nvSpPr>
          <p:cNvPr id="77" name="Text Box 44">
            <a:extLst>
              <a:ext uri="{FF2B5EF4-FFF2-40B4-BE49-F238E27FC236}">
                <a16:creationId xmlns:a16="http://schemas.microsoft.com/office/drawing/2014/main" id="{DE03C1BB-7DBB-4D10-8ABC-607A1CBAE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917" y="2758930"/>
            <a:ext cx="331150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latin typeface="Sitka Text" panose="02000505000000020004" pitchFamily="2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ε</a:t>
            </a:r>
          </a:p>
        </p:txBody>
      </p:sp>
      <p:sp>
        <p:nvSpPr>
          <p:cNvPr id="78" name="Text Box 45">
            <a:extLst>
              <a:ext uri="{FF2B5EF4-FFF2-40B4-BE49-F238E27FC236}">
                <a16:creationId xmlns:a16="http://schemas.microsoft.com/office/drawing/2014/main" id="{F5229700-8D9F-4DAF-B8BE-BF5DAD4A3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5856" y="2328442"/>
            <a:ext cx="331150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latin typeface="Sitka Text" panose="02000505000000020004" pitchFamily="2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ε</a:t>
            </a:r>
          </a:p>
        </p:txBody>
      </p:sp>
      <p:sp>
        <p:nvSpPr>
          <p:cNvPr id="79" name="Line 25">
            <a:extLst>
              <a:ext uri="{FF2B5EF4-FFF2-40B4-BE49-F238E27FC236}">
                <a16:creationId xmlns:a16="http://schemas.microsoft.com/office/drawing/2014/main" id="{F5E6E30E-D136-4C84-864D-E1514A544E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845" y="2749456"/>
            <a:ext cx="340228" cy="4753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100794" tIns="50397" rIns="100794" bIns="50397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88DA8A96-4261-44C8-9FCD-05CD6EBD6536}"/>
              </a:ext>
            </a:extLst>
          </p:cNvPr>
          <p:cNvCxnSpPr>
            <a:stCxn id="66" idx="6"/>
            <a:endCxn id="67" idx="2"/>
          </p:cNvCxnSpPr>
          <p:nvPr/>
        </p:nvCxnSpPr>
        <p:spPr>
          <a:xfrm flipV="1">
            <a:off x="7148559" y="2775360"/>
            <a:ext cx="549690" cy="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E9F6E1B7-FF80-4401-A61E-E7E649A48B20}"/>
              </a:ext>
            </a:extLst>
          </p:cNvPr>
          <p:cNvCxnSpPr>
            <a:cxnSpLocks/>
            <a:stCxn id="67" idx="6"/>
            <a:endCxn id="54" idx="2"/>
          </p:cNvCxnSpPr>
          <p:nvPr/>
        </p:nvCxnSpPr>
        <p:spPr>
          <a:xfrm flipV="1">
            <a:off x="8124161" y="2772928"/>
            <a:ext cx="529946" cy="243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A153CAA6-525A-43E8-BF2F-FB1E59C0F9A2}"/>
              </a:ext>
            </a:extLst>
          </p:cNvPr>
          <p:cNvCxnSpPr>
            <a:stCxn id="65" idx="6"/>
            <a:endCxn id="66" idx="2"/>
          </p:cNvCxnSpPr>
          <p:nvPr/>
        </p:nvCxnSpPr>
        <p:spPr>
          <a:xfrm>
            <a:off x="6146583" y="2775360"/>
            <a:ext cx="576064" cy="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8C559C36-7029-4A73-9F25-A155465E8A32}"/>
              </a:ext>
            </a:extLst>
          </p:cNvPr>
          <p:cNvCxnSpPr>
            <a:cxnSpLocks/>
            <a:endCxn id="65" idx="2"/>
          </p:cNvCxnSpPr>
          <p:nvPr/>
        </p:nvCxnSpPr>
        <p:spPr>
          <a:xfrm>
            <a:off x="5174670" y="2765446"/>
            <a:ext cx="546001" cy="991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88DC7DF9-B416-4D95-BEC0-3378DB96BFF5}"/>
              </a:ext>
            </a:extLst>
          </p:cNvPr>
          <p:cNvCxnSpPr>
            <a:cxnSpLocks/>
            <a:stCxn id="63" idx="6"/>
            <a:endCxn id="64" idx="1"/>
          </p:cNvCxnSpPr>
          <p:nvPr/>
        </p:nvCxnSpPr>
        <p:spPr>
          <a:xfrm>
            <a:off x="4324857" y="2228922"/>
            <a:ext cx="482973" cy="3976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1E6469B9-2CE0-4806-AA22-A0B6B66FE482}"/>
              </a:ext>
            </a:extLst>
          </p:cNvPr>
          <p:cNvCxnSpPr>
            <a:cxnSpLocks/>
            <a:stCxn id="62" idx="6"/>
            <a:endCxn id="64" idx="3"/>
          </p:cNvCxnSpPr>
          <p:nvPr/>
        </p:nvCxnSpPr>
        <p:spPr>
          <a:xfrm flipV="1">
            <a:off x="4325557" y="2925896"/>
            <a:ext cx="482273" cy="417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0388E12-643B-482C-94FF-64038234CF98}"/>
              </a:ext>
            </a:extLst>
          </p:cNvPr>
          <p:cNvCxnSpPr>
            <a:stCxn id="60" idx="6"/>
            <a:endCxn id="63" idx="2"/>
          </p:cNvCxnSpPr>
          <p:nvPr/>
        </p:nvCxnSpPr>
        <p:spPr>
          <a:xfrm>
            <a:off x="3335163" y="2216690"/>
            <a:ext cx="563782" cy="12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D6EE128E-8681-473E-A0F1-6E6B9DC1C9AE}"/>
              </a:ext>
            </a:extLst>
          </p:cNvPr>
          <p:cNvCxnSpPr>
            <a:stCxn id="61" idx="6"/>
            <a:endCxn id="62" idx="2"/>
          </p:cNvCxnSpPr>
          <p:nvPr/>
        </p:nvCxnSpPr>
        <p:spPr>
          <a:xfrm>
            <a:off x="3320861" y="3336096"/>
            <a:ext cx="578784" cy="686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3DBC1FE4-8A2B-4D72-B668-21EAF165A85D}"/>
              </a:ext>
            </a:extLst>
          </p:cNvPr>
          <p:cNvCxnSpPr>
            <a:stCxn id="59" idx="7"/>
            <a:endCxn id="60" idx="2"/>
          </p:cNvCxnSpPr>
          <p:nvPr/>
        </p:nvCxnSpPr>
        <p:spPr>
          <a:xfrm flipV="1">
            <a:off x="2357429" y="2216690"/>
            <a:ext cx="551822" cy="40965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D9E9077D-E4E7-4D4E-897E-60553D70B19D}"/>
              </a:ext>
            </a:extLst>
          </p:cNvPr>
          <p:cNvCxnSpPr>
            <a:stCxn id="59" idx="5"/>
            <a:endCxn id="61" idx="2"/>
          </p:cNvCxnSpPr>
          <p:nvPr/>
        </p:nvCxnSpPr>
        <p:spPr>
          <a:xfrm>
            <a:off x="2357429" y="2925662"/>
            <a:ext cx="537520" cy="41043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4FAB2FDF-C9D7-4592-BC57-687D959BF975}"/>
              </a:ext>
            </a:extLst>
          </p:cNvPr>
          <p:cNvCxnSpPr>
            <a:stCxn id="58" idx="6"/>
            <a:endCxn id="59" idx="2"/>
          </p:cNvCxnSpPr>
          <p:nvPr/>
        </p:nvCxnSpPr>
        <p:spPr>
          <a:xfrm>
            <a:off x="1425820" y="2765446"/>
            <a:ext cx="568070" cy="1055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曲线 90">
            <a:extLst>
              <a:ext uri="{FF2B5EF4-FFF2-40B4-BE49-F238E27FC236}">
                <a16:creationId xmlns:a16="http://schemas.microsoft.com/office/drawing/2014/main" id="{FE09FEE7-3D27-446D-8308-D8FB5DF65A9B}"/>
              </a:ext>
            </a:extLst>
          </p:cNvPr>
          <p:cNvCxnSpPr>
            <a:stCxn id="64" idx="0"/>
            <a:endCxn id="59" idx="0"/>
          </p:cNvCxnSpPr>
          <p:nvPr/>
        </p:nvCxnSpPr>
        <p:spPr>
          <a:xfrm rot="16200000" flipV="1">
            <a:off x="3582513" y="1188682"/>
            <a:ext cx="234" cy="2751567"/>
          </a:xfrm>
          <a:prstGeom prst="curvedConnector3">
            <a:avLst>
              <a:gd name="adj1" fmla="val 399010256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948" name="Line 52"/>
          <p:cNvSpPr>
            <a:spLocks noChangeShapeType="1"/>
          </p:cNvSpPr>
          <p:nvPr/>
        </p:nvSpPr>
        <p:spPr bwMode="auto">
          <a:xfrm>
            <a:off x="1444200" y="2772928"/>
            <a:ext cx="552992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lIns="100794" tIns="50397" rIns="100794" bIns="50397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950" name="Line 54"/>
          <p:cNvSpPr>
            <a:spLocks noChangeShapeType="1"/>
          </p:cNvSpPr>
          <p:nvPr/>
        </p:nvSpPr>
        <p:spPr bwMode="auto">
          <a:xfrm flipV="1">
            <a:off x="2338047" y="2212199"/>
            <a:ext cx="567903" cy="42330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lIns="100794" tIns="50397" rIns="100794" bIns="50397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951" name="Line 55"/>
          <p:cNvSpPr>
            <a:spLocks noChangeShapeType="1"/>
          </p:cNvSpPr>
          <p:nvPr/>
        </p:nvSpPr>
        <p:spPr bwMode="auto">
          <a:xfrm>
            <a:off x="2356048" y="2918355"/>
            <a:ext cx="535600" cy="417741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lIns="100794" tIns="50397" rIns="100794" bIns="50397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623362D6-0782-4A75-9335-75790923F2C0}"/>
              </a:ext>
            </a:extLst>
          </p:cNvPr>
          <p:cNvCxnSpPr>
            <a:cxnSpLocks/>
            <a:stCxn id="58" idx="4"/>
            <a:endCxn id="65" idx="4"/>
          </p:cNvCxnSpPr>
          <p:nvPr/>
        </p:nvCxnSpPr>
        <p:spPr>
          <a:xfrm rot="16200000" flipH="1">
            <a:off x="3567851" y="622110"/>
            <a:ext cx="10788" cy="4720763"/>
          </a:xfrm>
          <a:prstGeom prst="curvedConnector3">
            <a:avLst>
              <a:gd name="adj1" fmla="val 10518521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0F1B7220-589D-4790-8EA2-57169164B821}"/>
              </a:ext>
            </a:extLst>
          </p:cNvPr>
          <p:cNvCxnSpPr>
            <a:stCxn id="58" idx="4"/>
            <a:endCxn id="65" idx="4"/>
          </p:cNvCxnSpPr>
          <p:nvPr/>
        </p:nvCxnSpPr>
        <p:spPr>
          <a:xfrm rot="16200000" flipH="1">
            <a:off x="3567851" y="622110"/>
            <a:ext cx="10788" cy="4720763"/>
          </a:xfrm>
          <a:prstGeom prst="curvedConnector3">
            <a:avLst>
              <a:gd name="adj1" fmla="val 10606813"/>
            </a:avLst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46916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0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0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0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0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0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0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0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0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0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43" grpId="0" autoUpdateAnimBg="0"/>
      <p:bldP spid="80944" grpId="0" autoUpdateAnimBg="0"/>
      <p:bldP spid="80945" grpId="0" autoUpdateAnimBg="0"/>
      <p:bldP spid="80946" grpId="0" autoUpdateAnimBg="0"/>
      <p:bldP spid="80948" grpId="0" animBg="1"/>
      <p:bldP spid="80950" grpId="0" animBg="1"/>
      <p:bldP spid="80951" grpId="0" animBg="1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20" y="1420796"/>
            <a:ext cx="8571230" cy="596123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3.2 </a:t>
            </a:r>
            <a:r>
              <a:rPr lang="en-US" altLang="zh-CN" dirty="0" err="1">
                <a:latin typeface="Sitka Text" panose="02000505000000020004" pitchFamily="2" charset="0"/>
                <a:cs typeface="Times New Roman" pitchFamily="18" charset="0"/>
              </a:rPr>
              <a:t>I</a:t>
            </a:r>
            <a:r>
              <a:rPr lang="en-US" altLang="zh-CN" baseline="-25000" dirty="0" err="1">
                <a:latin typeface="Sitka Text" panose="02000505000000020004" pitchFamily="2" charset="0"/>
                <a:cs typeface="Times New Roman" pitchFamily="18" charset="0"/>
              </a:rPr>
              <a:t>a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Subset</a:t>
            </a:r>
            <a:endParaRPr lang="zh-CN" altLang="en-US" dirty="0">
              <a:latin typeface="Sitka Text" panose="02000505000000020004" pitchFamily="2" charset="0"/>
              <a:cs typeface="Times New Roman" pitchFamily="18" charset="0"/>
            </a:endParaRPr>
          </a:p>
          <a:p>
            <a:pPr marL="1072012" lvl="1" indent="-671962" algn="just"/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I</a:t>
            </a:r>
            <a:r>
              <a:rPr lang="zh-CN" altLang="en-US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is a set of states,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 a 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is a character in the alphabet</a:t>
            </a:r>
          </a:p>
          <a:p>
            <a:pPr marL="1072012" lvl="1" indent="-671962" algn="just"/>
            <a:r>
              <a:rPr lang="en-US" altLang="zh-CN" dirty="0" err="1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Move（I，a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）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={</a:t>
            </a:r>
            <a:r>
              <a:rPr lang="en-US" altLang="zh-CN" dirty="0" err="1">
                <a:latin typeface="Sitka Text" panose="02000505000000020004" pitchFamily="2" charset="0"/>
                <a:cs typeface="Times New Roman" pitchFamily="18" charset="0"/>
              </a:rPr>
              <a:t>t|s∈I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, and                 }</a:t>
            </a:r>
          </a:p>
          <a:p>
            <a:pPr marL="1072012" lvl="1" indent="-671962" algn="just"/>
            <a:r>
              <a:rPr lang="en-US" altLang="zh-CN" dirty="0" err="1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I</a:t>
            </a:r>
            <a:r>
              <a:rPr lang="en-US" altLang="zh-CN" baseline="-25000" dirty="0" err="1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a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= </a:t>
            </a:r>
            <a:r>
              <a:rPr lang="en-US" altLang="zh-CN" dirty="0" err="1">
                <a:latin typeface="Sitka Text" panose="02000505000000020004" pitchFamily="2" charset="0"/>
                <a:cs typeface="Times New Roman" pitchFamily="18" charset="0"/>
              </a:rPr>
              <a:t>ε_closure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( Move( I , a ) )</a:t>
            </a:r>
          </a:p>
          <a:p>
            <a:pPr marL="671962" indent="-671962"/>
            <a:endParaRPr lang="zh-CN" altLang="en-US" dirty="0">
              <a:latin typeface="Sitka Text" panose="02000505000000020004" pitchFamily="2" charset="0"/>
              <a:cs typeface="Times New Roman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49A639D-33B0-4050-A3F7-25F9F32C39BC}"/>
              </a:ext>
            </a:extLst>
          </p:cNvPr>
          <p:cNvSpPr txBox="1">
            <a:spLocks noChangeArrowheads="1"/>
          </p:cNvSpPr>
          <p:nvPr/>
        </p:nvSpPr>
        <p:spPr>
          <a:xfrm>
            <a:off x="671545" y="467483"/>
            <a:ext cx="9044143" cy="700192"/>
          </a:xfrm>
          <a:prstGeom prst="rect">
            <a:avLst/>
          </a:prstGeom>
          <a:noFill/>
        </p:spPr>
        <p:txBody>
          <a:bodyPr vert="horz" wrap="none" lIns="0" tIns="0" rIns="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100"/>
              </a:lnSpc>
            </a:pPr>
            <a:r>
              <a:rPr lang="en-US" altLang="zh-CN" dirty="0">
                <a:latin typeface="Sitka Small" panose="02000505000000020004" pitchFamily="2" charset="0"/>
                <a:ea typeface="+mn-ea"/>
                <a:cs typeface="Times New Roman" pitchFamily="18" charset="0"/>
              </a:rPr>
              <a:t>From an NFA to a DFA -- Detail </a:t>
            </a:r>
          </a:p>
        </p:txBody>
      </p:sp>
      <p:grpSp>
        <p:nvGrpSpPr>
          <p:cNvPr id="9" name="Group 41">
            <a:extLst>
              <a:ext uri="{FF2B5EF4-FFF2-40B4-BE49-F238E27FC236}">
                <a16:creationId xmlns:a16="http://schemas.microsoft.com/office/drawing/2014/main" id="{1FBB8E75-5F08-489E-AA05-DA2EF48D6D3E}"/>
              </a:ext>
            </a:extLst>
          </p:cNvPr>
          <p:cNvGrpSpPr>
            <a:grpSpLocks/>
          </p:cNvGrpSpPr>
          <p:nvPr/>
        </p:nvGrpSpPr>
        <p:grpSpPr bwMode="auto">
          <a:xfrm>
            <a:off x="6540030" y="2770138"/>
            <a:ext cx="1900017" cy="728477"/>
            <a:chOff x="1285" y="1655"/>
            <a:chExt cx="1301" cy="444"/>
          </a:xfrm>
        </p:grpSpPr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CCA33DC2-1BEE-48CE-A74F-A63513892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5" y="1781"/>
              <a:ext cx="528" cy="3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Sitka Text" panose="02000505000000020004" pitchFamily="2" charset="0"/>
                  <a:cs typeface="Times New Roman" pitchFamily="18" charset="0"/>
                </a:rPr>
                <a:t>S</a:t>
              </a:r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53325CF2-1122-4094-9ACD-85EAAB8E7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1" y="1738"/>
              <a:ext cx="475" cy="31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Sitka Text" panose="02000505000000020004" pitchFamily="2" charset="0"/>
                  <a:cs typeface="Times New Roman" pitchFamily="18" charset="0"/>
                </a:rPr>
                <a:t>t</a:t>
              </a:r>
            </a:p>
          </p:txBody>
        </p:sp>
        <p:sp>
          <p:nvSpPr>
            <p:cNvPr id="12" name="Line 7">
              <a:extLst>
                <a:ext uri="{FF2B5EF4-FFF2-40B4-BE49-F238E27FC236}">
                  <a16:creationId xmlns:a16="http://schemas.microsoft.com/office/drawing/2014/main" id="{1FCC1542-D441-492B-A983-1817F06964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7" y="1939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/>
            <a:lstStyle/>
            <a:p>
              <a:endParaRPr lang="zh-CN" altLang="en-US" sz="1400"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sp>
          <p:nvSpPr>
            <p:cNvPr id="13" name="Text Box 8">
              <a:extLst>
                <a:ext uri="{FF2B5EF4-FFF2-40B4-BE49-F238E27FC236}">
                  <a16:creationId xmlns:a16="http://schemas.microsoft.com/office/drawing/2014/main" id="{2F05700D-C30C-472B-96CF-10D48816C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1" y="1655"/>
              <a:ext cx="288" cy="36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Sitka Text" panose="02000505000000020004" pitchFamily="2" charset="0"/>
                  <a:cs typeface="Times New Roman" pitchFamily="18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3774179"/>
      </p:ext>
    </p:extLst>
  </p:cSld>
  <p:clrMapOvr>
    <a:masterClrMapping/>
  </p:clrMapOvr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316870" y="5586912"/>
            <a:ext cx="3930231" cy="4341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>
                <a:latin typeface="Sitka Text" panose="02000505000000020004" pitchFamily="2" charset="0"/>
                <a:cs typeface="Times New Roman" pitchFamily="18" charset="0"/>
              </a:rPr>
              <a:t>I</a:t>
            </a:r>
            <a:r>
              <a:rPr lang="en-US" altLang="zh-CN" sz="2400" baseline="-25000">
                <a:latin typeface="Sitka Text" panose="02000505000000020004" pitchFamily="2" charset="0"/>
                <a:cs typeface="Times New Roman" pitchFamily="18" charset="0"/>
              </a:rPr>
              <a:t>b</a:t>
            </a:r>
            <a:r>
              <a:rPr lang="en-US" altLang="zh-CN" sz="2400">
                <a:latin typeface="Sitka Text" panose="02000505000000020004" pitchFamily="2" charset="0"/>
                <a:cs typeface="Times New Roman" pitchFamily="18" charset="0"/>
              </a:rPr>
              <a:t>  = ε_closure( {   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3468281" y="3667180"/>
            <a:ext cx="317666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latin typeface="Sitka Text" panose="02000505000000020004" pitchFamily="2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ε</a:t>
            </a:r>
          </a:p>
        </p:txBody>
      </p:sp>
      <p:sp>
        <p:nvSpPr>
          <p:cNvPr id="82949" name="Oval 5"/>
          <p:cNvSpPr>
            <a:spLocks noChangeArrowheads="1"/>
          </p:cNvSpPr>
          <p:nvPr/>
        </p:nvSpPr>
        <p:spPr bwMode="auto">
          <a:xfrm>
            <a:off x="8647674" y="2461700"/>
            <a:ext cx="636265" cy="612216"/>
          </a:xfrm>
          <a:prstGeom prst="ellipse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/>
            <a:endParaRPr lang="zh-CN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3440778" y="1180842"/>
            <a:ext cx="331150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latin typeface="Sitka Text" panose="02000505000000020004" pitchFamily="2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ε</a:t>
            </a:r>
          </a:p>
        </p:txBody>
      </p:sp>
      <p:sp>
        <p:nvSpPr>
          <p:cNvPr id="82951" name="Oval 7"/>
          <p:cNvSpPr>
            <a:spLocks noChangeArrowheads="1"/>
          </p:cNvSpPr>
          <p:nvPr/>
        </p:nvSpPr>
        <p:spPr bwMode="auto">
          <a:xfrm>
            <a:off x="8757444" y="2556156"/>
            <a:ext cx="425912" cy="423304"/>
          </a:xfrm>
          <a:prstGeom prst="ellipse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82955" name="Oval 11"/>
          <p:cNvSpPr>
            <a:spLocks noChangeArrowheads="1"/>
          </p:cNvSpPr>
          <p:nvPr/>
        </p:nvSpPr>
        <p:spPr bwMode="auto">
          <a:xfrm>
            <a:off x="993475" y="2548674"/>
            <a:ext cx="425912" cy="423304"/>
          </a:xfrm>
          <a:prstGeom prst="ellipse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82956" name="Oval 12"/>
          <p:cNvSpPr>
            <a:spLocks noChangeArrowheads="1"/>
          </p:cNvSpPr>
          <p:nvPr/>
        </p:nvSpPr>
        <p:spPr bwMode="auto">
          <a:xfrm>
            <a:off x="1987457" y="2559229"/>
            <a:ext cx="425912" cy="423304"/>
          </a:xfrm>
          <a:prstGeom prst="ellipse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82957" name="Oval 13"/>
          <p:cNvSpPr>
            <a:spLocks noChangeArrowheads="1"/>
          </p:cNvSpPr>
          <p:nvPr/>
        </p:nvSpPr>
        <p:spPr bwMode="auto">
          <a:xfrm>
            <a:off x="2902818" y="1999918"/>
            <a:ext cx="425912" cy="423304"/>
          </a:xfrm>
          <a:prstGeom prst="ellipse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82958" name="Oval 14"/>
          <p:cNvSpPr>
            <a:spLocks noChangeArrowheads="1"/>
          </p:cNvSpPr>
          <p:nvPr/>
        </p:nvSpPr>
        <p:spPr bwMode="auto">
          <a:xfrm>
            <a:off x="2888516" y="3119324"/>
            <a:ext cx="425912" cy="423304"/>
          </a:xfrm>
          <a:prstGeom prst="ellipse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82959" name="Oval 15"/>
          <p:cNvSpPr>
            <a:spLocks noChangeArrowheads="1"/>
          </p:cNvSpPr>
          <p:nvPr/>
        </p:nvSpPr>
        <p:spPr bwMode="auto">
          <a:xfrm>
            <a:off x="3893212" y="3126189"/>
            <a:ext cx="425912" cy="423304"/>
          </a:xfrm>
          <a:prstGeom prst="ellipse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82960" name="Oval 16"/>
          <p:cNvSpPr>
            <a:spLocks noChangeArrowheads="1"/>
          </p:cNvSpPr>
          <p:nvPr/>
        </p:nvSpPr>
        <p:spPr bwMode="auto">
          <a:xfrm>
            <a:off x="3892512" y="2012150"/>
            <a:ext cx="425912" cy="423304"/>
          </a:xfrm>
          <a:prstGeom prst="ellipse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/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2961" name="Oval 17"/>
          <p:cNvSpPr>
            <a:spLocks noChangeArrowheads="1"/>
          </p:cNvSpPr>
          <p:nvPr/>
        </p:nvSpPr>
        <p:spPr bwMode="auto">
          <a:xfrm>
            <a:off x="4739024" y="2559463"/>
            <a:ext cx="425912" cy="423304"/>
          </a:xfrm>
          <a:prstGeom prst="ellipse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82962" name="Oval 18"/>
          <p:cNvSpPr>
            <a:spLocks noChangeArrowheads="1"/>
          </p:cNvSpPr>
          <p:nvPr/>
        </p:nvSpPr>
        <p:spPr bwMode="auto">
          <a:xfrm>
            <a:off x="5714238" y="2557713"/>
            <a:ext cx="425912" cy="425053"/>
          </a:xfrm>
          <a:prstGeom prst="ellipse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82963" name="Oval 19"/>
          <p:cNvSpPr>
            <a:spLocks noChangeArrowheads="1"/>
          </p:cNvSpPr>
          <p:nvPr/>
        </p:nvSpPr>
        <p:spPr bwMode="auto">
          <a:xfrm>
            <a:off x="6716214" y="2559463"/>
            <a:ext cx="425912" cy="423304"/>
          </a:xfrm>
          <a:prstGeom prst="ellipse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82964" name="Oval 20"/>
          <p:cNvSpPr>
            <a:spLocks noChangeArrowheads="1"/>
          </p:cNvSpPr>
          <p:nvPr/>
        </p:nvSpPr>
        <p:spPr bwMode="auto">
          <a:xfrm>
            <a:off x="7691816" y="2557713"/>
            <a:ext cx="425912" cy="425053"/>
          </a:xfrm>
          <a:prstGeom prst="ellipse">
            <a:avLst/>
          </a:prstGeom>
          <a:solidFill>
            <a:srgbClr val="D9D9D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pPr algn="ctr"/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82979" name="Text Box 35"/>
          <p:cNvSpPr txBox="1">
            <a:spLocks noChangeArrowheads="1"/>
          </p:cNvSpPr>
          <p:nvPr/>
        </p:nvSpPr>
        <p:spPr bwMode="auto">
          <a:xfrm>
            <a:off x="3452396" y="1822637"/>
            <a:ext cx="236386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latin typeface="Sitka Text" panose="02000505000000020004" pitchFamily="2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a</a:t>
            </a:r>
          </a:p>
        </p:txBody>
      </p:sp>
      <p:sp>
        <p:nvSpPr>
          <p:cNvPr id="82980" name="Text Box 36"/>
          <p:cNvSpPr txBox="1">
            <a:spLocks noChangeArrowheads="1"/>
          </p:cNvSpPr>
          <p:nvPr/>
        </p:nvSpPr>
        <p:spPr bwMode="auto">
          <a:xfrm>
            <a:off x="3399772" y="2924981"/>
            <a:ext cx="331149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latin typeface="Sitka Text" panose="02000505000000020004" pitchFamily="2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b</a:t>
            </a:r>
          </a:p>
        </p:txBody>
      </p:sp>
      <p:sp>
        <p:nvSpPr>
          <p:cNvPr id="82981" name="Text Box 37"/>
          <p:cNvSpPr txBox="1">
            <a:spLocks noChangeArrowheads="1"/>
          </p:cNvSpPr>
          <p:nvPr/>
        </p:nvSpPr>
        <p:spPr bwMode="auto">
          <a:xfrm>
            <a:off x="6290302" y="2342867"/>
            <a:ext cx="236387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latin typeface="Sitka Text" panose="02000505000000020004" pitchFamily="2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a</a:t>
            </a:r>
          </a:p>
        </p:txBody>
      </p:sp>
      <p:sp>
        <p:nvSpPr>
          <p:cNvPr id="82982" name="Text Box 38"/>
          <p:cNvSpPr txBox="1">
            <a:spLocks noChangeArrowheads="1"/>
          </p:cNvSpPr>
          <p:nvPr/>
        </p:nvSpPr>
        <p:spPr bwMode="auto">
          <a:xfrm>
            <a:off x="7292278" y="2368082"/>
            <a:ext cx="234173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latin typeface="Sitka Text" panose="02000505000000020004" pitchFamily="2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b</a:t>
            </a:r>
          </a:p>
        </p:txBody>
      </p:sp>
      <p:sp>
        <p:nvSpPr>
          <p:cNvPr id="82983" name="Text Box 39"/>
          <p:cNvSpPr txBox="1">
            <a:spLocks noChangeArrowheads="1"/>
          </p:cNvSpPr>
          <p:nvPr/>
        </p:nvSpPr>
        <p:spPr bwMode="auto">
          <a:xfrm>
            <a:off x="8189112" y="2366024"/>
            <a:ext cx="283247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b</a:t>
            </a:r>
          </a:p>
        </p:txBody>
      </p:sp>
      <p:sp>
        <p:nvSpPr>
          <p:cNvPr id="82984" name="Text Box 40"/>
          <p:cNvSpPr txBox="1">
            <a:spLocks noChangeArrowheads="1"/>
          </p:cNvSpPr>
          <p:nvPr/>
        </p:nvSpPr>
        <p:spPr bwMode="auto">
          <a:xfrm>
            <a:off x="1482390" y="2374619"/>
            <a:ext cx="331150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latin typeface="Sitka Text" panose="02000505000000020004" pitchFamily="2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ε</a:t>
            </a:r>
          </a:p>
        </p:txBody>
      </p:sp>
      <p:sp>
        <p:nvSpPr>
          <p:cNvPr id="82985" name="Text Box 41"/>
          <p:cNvSpPr txBox="1">
            <a:spLocks noChangeArrowheads="1"/>
          </p:cNvSpPr>
          <p:nvPr/>
        </p:nvSpPr>
        <p:spPr bwMode="auto">
          <a:xfrm>
            <a:off x="2375578" y="1992581"/>
            <a:ext cx="331150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latin typeface="Sitka Text" panose="02000505000000020004" pitchFamily="2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ε</a:t>
            </a:r>
          </a:p>
        </p:txBody>
      </p:sp>
      <p:sp>
        <p:nvSpPr>
          <p:cNvPr id="82986" name="Text Box 42"/>
          <p:cNvSpPr txBox="1">
            <a:spLocks noChangeArrowheads="1"/>
          </p:cNvSpPr>
          <p:nvPr/>
        </p:nvSpPr>
        <p:spPr bwMode="auto">
          <a:xfrm>
            <a:off x="2495999" y="2690817"/>
            <a:ext cx="331150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latin typeface="Sitka Text" panose="02000505000000020004" pitchFamily="2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ε</a:t>
            </a:r>
          </a:p>
        </p:txBody>
      </p:sp>
      <p:sp>
        <p:nvSpPr>
          <p:cNvPr id="82987" name="Text Box 43"/>
          <p:cNvSpPr txBox="1">
            <a:spLocks noChangeArrowheads="1"/>
          </p:cNvSpPr>
          <p:nvPr/>
        </p:nvSpPr>
        <p:spPr bwMode="auto">
          <a:xfrm>
            <a:off x="4480436" y="2054040"/>
            <a:ext cx="331150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latin typeface="Sitka Text" panose="02000505000000020004" pitchFamily="2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ε</a:t>
            </a:r>
          </a:p>
        </p:txBody>
      </p:sp>
      <p:sp>
        <p:nvSpPr>
          <p:cNvPr id="82988" name="Text Box 44"/>
          <p:cNvSpPr txBox="1">
            <a:spLocks noChangeArrowheads="1"/>
          </p:cNvSpPr>
          <p:nvPr/>
        </p:nvSpPr>
        <p:spPr bwMode="auto">
          <a:xfrm>
            <a:off x="4309484" y="2753810"/>
            <a:ext cx="331150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latin typeface="Sitka Text" panose="02000505000000020004" pitchFamily="2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ε</a:t>
            </a:r>
          </a:p>
        </p:txBody>
      </p:sp>
      <p:sp>
        <p:nvSpPr>
          <p:cNvPr id="82989" name="Text Box 45"/>
          <p:cNvSpPr txBox="1">
            <a:spLocks noChangeArrowheads="1"/>
          </p:cNvSpPr>
          <p:nvPr/>
        </p:nvSpPr>
        <p:spPr bwMode="auto">
          <a:xfrm>
            <a:off x="5259423" y="2323322"/>
            <a:ext cx="331150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sz="2400">
                <a:latin typeface="Sitka Text" panose="02000505000000020004" pitchFamily="2" charset="0"/>
                <a:cs typeface="Times New Roman" pitchFamily="18" charset="0"/>
              </a:defRPr>
            </a:lvl1pPr>
          </a:lstStyle>
          <a:p>
            <a:r>
              <a:rPr lang="en-US" altLang="zh-CN" dirty="0"/>
              <a:t>ε</a:t>
            </a:r>
          </a:p>
        </p:txBody>
      </p:sp>
      <p:sp>
        <p:nvSpPr>
          <p:cNvPr id="82991" name="Text Box 47"/>
          <p:cNvSpPr txBox="1">
            <a:spLocks noChangeArrowheads="1"/>
          </p:cNvSpPr>
          <p:nvPr/>
        </p:nvSpPr>
        <p:spPr bwMode="auto">
          <a:xfrm>
            <a:off x="326152" y="4447224"/>
            <a:ext cx="8953565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If   I={0,1,2,4,7}</a:t>
            </a:r>
            <a:r>
              <a:rPr lang="zh-CN" altLang="en-US" sz="2400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then</a:t>
            </a:r>
          </a:p>
        </p:txBody>
      </p:sp>
      <p:sp>
        <p:nvSpPr>
          <p:cNvPr id="82992" name="Text Box 48"/>
          <p:cNvSpPr txBox="1">
            <a:spLocks noChangeArrowheads="1"/>
          </p:cNvSpPr>
          <p:nvPr/>
        </p:nvSpPr>
        <p:spPr bwMode="auto">
          <a:xfrm>
            <a:off x="316870" y="5002683"/>
            <a:ext cx="3294742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err="1">
                <a:latin typeface="Sitka Text" panose="02000505000000020004" pitchFamily="2" charset="0"/>
                <a:cs typeface="Times New Roman" pitchFamily="18" charset="0"/>
              </a:rPr>
              <a:t>I</a:t>
            </a:r>
            <a:r>
              <a:rPr lang="en-US" altLang="zh-CN" sz="2400" baseline="-25000" dirty="0" err="1">
                <a:latin typeface="Sitka Text" panose="02000505000000020004" pitchFamily="2" charset="0"/>
                <a:cs typeface="Times New Roman" pitchFamily="18" charset="0"/>
              </a:rPr>
              <a:t>a</a:t>
            </a: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  = </a:t>
            </a:r>
            <a:r>
              <a:rPr lang="en-US" altLang="zh-CN" sz="2400" dirty="0" err="1">
                <a:latin typeface="Sitka Text" panose="02000505000000020004" pitchFamily="2" charset="0"/>
                <a:cs typeface="Times New Roman" pitchFamily="18" charset="0"/>
              </a:rPr>
              <a:t>ε_closure</a:t>
            </a: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( {</a:t>
            </a:r>
          </a:p>
        </p:txBody>
      </p:sp>
      <p:sp>
        <p:nvSpPr>
          <p:cNvPr id="82993" name="Text Box 49"/>
          <p:cNvSpPr txBox="1">
            <a:spLocks noChangeArrowheads="1"/>
          </p:cNvSpPr>
          <p:nvPr/>
        </p:nvSpPr>
        <p:spPr bwMode="auto">
          <a:xfrm>
            <a:off x="4247101" y="5002683"/>
            <a:ext cx="556710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Sitka Text" panose="02000505000000020004" pitchFamily="2" charset="0"/>
                <a:cs typeface="Times New Roman" pitchFamily="18" charset="0"/>
              </a:rPr>
              <a:t>} )</a:t>
            </a:r>
          </a:p>
        </p:txBody>
      </p: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3452301" y="5002684"/>
            <a:ext cx="954110" cy="503767"/>
            <a:chOff x="1791" y="2341"/>
            <a:chExt cx="545" cy="288"/>
          </a:xfrm>
        </p:grpSpPr>
        <p:sp>
          <p:nvSpPr>
            <p:cNvPr id="82995" name="Text Box 51"/>
            <p:cNvSpPr txBox="1">
              <a:spLocks noChangeArrowheads="1"/>
            </p:cNvSpPr>
            <p:nvPr/>
          </p:nvSpPr>
          <p:spPr bwMode="auto">
            <a:xfrm>
              <a:off x="1791" y="2341"/>
              <a:ext cx="272" cy="2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Sitka Text" panose="02000505000000020004" pitchFamily="2" charset="0"/>
                  <a:cs typeface="Times New Roman" pitchFamily="18" charset="0"/>
                </a:rPr>
                <a:t>3,</a:t>
              </a:r>
            </a:p>
          </p:txBody>
        </p:sp>
        <p:sp>
          <p:nvSpPr>
            <p:cNvPr id="82996" name="Text Box 52"/>
            <p:cNvSpPr txBox="1">
              <a:spLocks noChangeArrowheads="1"/>
            </p:cNvSpPr>
            <p:nvPr/>
          </p:nvSpPr>
          <p:spPr bwMode="auto">
            <a:xfrm>
              <a:off x="2064" y="2365"/>
              <a:ext cx="272" cy="26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Sitka Text" panose="02000505000000020004" pitchFamily="2" charset="0"/>
                  <a:cs typeface="Times New Roman" pitchFamily="18" charset="0"/>
                </a:rPr>
                <a:t>8</a:t>
              </a:r>
            </a:p>
          </p:txBody>
        </p:sp>
      </p:grpSp>
      <p:sp>
        <p:nvSpPr>
          <p:cNvPr id="82997" name="Text Box 53"/>
          <p:cNvSpPr txBox="1">
            <a:spLocks noChangeArrowheads="1"/>
          </p:cNvSpPr>
          <p:nvPr/>
        </p:nvSpPr>
        <p:spPr bwMode="auto">
          <a:xfrm>
            <a:off x="4723280" y="5055158"/>
            <a:ext cx="714269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Sitka Text" panose="02000505000000020004" pitchFamily="2" charset="0"/>
                <a:cs typeface="Times New Roman" pitchFamily="18" charset="0"/>
              </a:rPr>
              <a:t>= {</a:t>
            </a:r>
          </a:p>
        </p:txBody>
      </p:sp>
      <p:sp>
        <p:nvSpPr>
          <p:cNvPr id="83001" name="Text Box 57"/>
          <p:cNvSpPr txBox="1">
            <a:spLocks noChangeArrowheads="1"/>
          </p:cNvSpPr>
          <p:nvPr/>
        </p:nvSpPr>
        <p:spPr bwMode="auto">
          <a:xfrm>
            <a:off x="5358770" y="5035332"/>
            <a:ext cx="943605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Sitka Text" panose="02000505000000020004" pitchFamily="2" charset="0"/>
                <a:cs typeface="Times New Roman" pitchFamily="18" charset="0"/>
              </a:rPr>
              <a:t>3,  8,</a:t>
            </a:r>
          </a:p>
        </p:txBody>
      </p:sp>
      <p:sp>
        <p:nvSpPr>
          <p:cNvPr id="83002" name="Text Box 58"/>
          <p:cNvSpPr txBox="1">
            <a:spLocks noChangeArrowheads="1"/>
          </p:cNvSpPr>
          <p:nvPr/>
        </p:nvSpPr>
        <p:spPr bwMode="auto">
          <a:xfrm>
            <a:off x="6353145" y="5074394"/>
            <a:ext cx="476179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Sitka Text" panose="02000505000000020004" pitchFamily="2" charset="0"/>
                <a:cs typeface="Times New Roman" pitchFamily="18" charset="0"/>
              </a:rPr>
              <a:t>6,</a:t>
            </a:r>
          </a:p>
        </p:txBody>
      </p:sp>
      <p:sp>
        <p:nvSpPr>
          <p:cNvPr id="83004" name="Text Box 60"/>
          <p:cNvSpPr txBox="1">
            <a:spLocks noChangeArrowheads="1"/>
          </p:cNvSpPr>
          <p:nvPr/>
        </p:nvSpPr>
        <p:spPr bwMode="auto">
          <a:xfrm>
            <a:off x="6748794" y="5037667"/>
            <a:ext cx="476179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Sitka Text" panose="02000505000000020004" pitchFamily="2" charset="0"/>
                <a:cs typeface="Times New Roman" pitchFamily="18" charset="0"/>
              </a:rPr>
              <a:t>7,</a:t>
            </a:r>
          </a:p>
        </p:txBody>
      </p:sp>
      <p:sp>
        <p:nvSpPr>
          <p:cNvPr id="83008" name="Text Box 64"/>
          <p:cNvSpPr txBox="1">
            <a:spLocks noChangeArrowheads="1"/>
          </p:cNvSpPr>
          <p:nvPr/>
        </p:nvSpPr>
        <p:spPr bwMode="auto">
          <a:xfrm>
            <a:off x="7224973" y="5055158"/>
            <a:ext cx="476179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Sitka Text" panose="02000505000000020004" pitchFamily="2" charset="0"/>
                <a:cs typeface="Times New Roman" pitchFamily="18" charset="0"/>
              </a:rPr>
              <a:t>1,</a:t>
            </a:r>
          </a:p>
        </p:txBody>
      </p:sp>
      <p:sp>
        <p:nvSpPr>
          <p:cNvPr id="83010" name="Text Box 66"/>
          <p:cNvSpPr txBox="1">
            <a:spLocks noChangeArrowheads="1"/>
          </p:cNvSpPr>
          <p:nvPr/>
        </p:nvSpPr>
        <p:spPr bwMode="auto">
          <a:xfrm>
            <a:off x="7702903" y="5055158"/>
            <a:ext cx="477931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Sitka Text" panose="02000505000000020004" pitchFamily="2" charset="0"/>
                <a:cs typeface="Times New Roman" pitchFamily="18" charset="0"/>
              </a:rPr>
              <a:t>2,</a:t>
            </a:r>
          </a:p>
        </p:txBody>
      </p:sp>
      <p:sp>
        <p:nvSpPr>
          <p:cNvPr id="83012" name="Text Box 68"/>
          <p:cNvSpPr txBox="1">
            <a:spLocks noChangeArrowheads="1"/>
          </p:cNvSpPr>
          <p:nvPr/>
        </p:nvSpPr>
        <p:spPr bwMode="auto">
          <a:xfrm>
            <a:off x="8179082" y="5055158"/>
            <a:ext cx="476179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Sitka Text" panose="02000505000000020004" pitchFamily="2" charset="0"/>
                <a:cs typeface="Times New Roman" pitchFamily="18" charset="0"/>
              </a:rPr>
              <a:t>4</a:t>
            </a:r>
          </a:p>
        </p:txBody>
      </p:sp>
      <p:sp>
        <p:nvSpPr>
          <p:cNvPr id="83013" name="Text Box 69"/>
          <p:cNvSpPr txBox="1">
            <a:spLocks noChangeArrowheads="1"/>
          </p:cNvSpPr>
          <p:nvPr/>
        </p:nvSpPr>
        <p:spPr bwMode="auto">
          <a:xfrm>
            <a:off x="8614997" y="5083146"/>
            <a:ext cx="397399" cy="4341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400">
                <a:latin typeface="Sitka Text" panose="02000505000000020004" pitchFamily="2" charset="0"/>
                <a:cs typeface="Times New Roman" pitchFamily="18" charset="0"/>
              </a:rPr>
              <a:t>}</a:t>
            </a:r>
          </a:p>
        </p:txBody>
      </p:sp>
      <p:sp>
        <p:nvSpPr>
          <p:cNvPr id="83014" name="Text Box 70"/>
          <p:cNvSpPr txBox="1">
            <a:spLocks noChangeArrowheads="1"/>
          </p:cNvSpPr>
          <p:nvPr/>
        </p:nvSpPr>
        <p:spPr bwMode="auto">
          <a:xfrm>
            <a:off x="3532832" y="5539388"/>
            <a:ext cx="556710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latin typeface="Sitka Text" panose="02000505000000020004" pitchFamily="2" charset="0"/>
                <a:cs typeface="Times New Roman" pitchFamily="18" charset="0"/>
              </a:rPr>
              <a:t> 5</a:t>
            </a:r>
          </a:p>
        </p:txBody>
      </p:sp>
      <p:sp>
        <p:nvSpPr>
          <p:cNvPr id="83015" name="Text Box 71"/>
          <p:cNvSpPr txBox="1">
            <a:spLocks noChangeArrowheads="1"/>
          </p:cNvSpPr>
          <p:nvPr/>
        </p:nvSpPr>
        <p:spPr bwMode="auto">
          <a:xfrm>
            <a:off x="5836700" y="5653381"/>
            <a:ext cx="556710" cy="4341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400">
                <a:latin typeface="Sitka Text" panose="02000505000000020004" pitchFamily="2" charset="0"/>
                <a:cs typeface="Times New Roman" pitchFamily="18" charset="0"/>
              </a:rPr>
              <a:t> 6, </a:t>
            </a:r>
          </a:p>
        </p:txBody>
      </p:sp>
      <p:sp>
        <p:nvSpPr>
          <p:cNvPr id="83016" name="Text Box 72"/>
          <p:cNvSpPr txBox="1">
            <a:spLocks noChangeArrowheads="1"/>
          </p:cNvSpPr>
          <p:nvPr/>
        </p:nvSpPr>
        <p:spPr bwMode="auto">
          <a:xfrm>
            <a:off x="4247101" y="5590411"/>
            <a:ext cx="1111669" cy="4341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400">
                <a:latin typeface="Sitka Text" panose="02000505000000020004" pitchFamily="2" charset="0"/>
                <a:cs typeface="Times New Roman" pitchFamily="18" charset="0"/>
              </a:rPr>
              <a:t>} ) = {</a:t>
            </a:r>
          </a:p>
        </p:txBody>
      </p:sp>
      <p:sp>
        <p:nvSpPr>
          <p:cNvPr id="83017" name="Text Box 73"/>
          <p:cNvSpPr txBox="1">
            <a:spLocks noChangeArrowheads="1"/>
          </p:cNvSpPr>
          <p:nvPr/>
        </p:nvSpPr>
        <p:spPr bwMode="auto">
          <a:xfrm>
            <a:off x="8614997" y="5665627"/>
            <a:ext cx="397399" cy="4341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400">
                <a:latin typeface="Sitka Text" panose="02000505000000020004" pitchFamily="2" charset="0"/>
                <a:cs typeface="Times New Roman" pitchFamily="18" charset="0"/>
              </a:rPr>
              <a:t>}</a:t>
            </a:r>
          </a:p>
        </p:txBody>
      </p:sp>
      <p:sp>
        <p:nvSpPr>
          <p:cNvPr id="83018" name="Text Box 74"/>
          <p:cNvSpPr txBox="1">
            <a:spLocks noChangeArrowheads="1"/>
          </p:cNvSpPr>
          <p:nvPr/>
        </p:nvSpPr>
        <p:spPr bwMode="auto">
          <a:xfrm>
            <a:off x="5279990" y="5653381"/>
            <a:ext cx="556710" cy="4341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400">
                <a:latin typeface="Sitka Text" panose="02000505000000020004" pitchFamily="2" charset="0"/>
                <a:cs typeface="Times New Roman" pitchFamily="18" charset="0"/>
              </a:rPr>
              <a:t> 5, </a:t>
            </a:r>
          </a:p>
        </p:txBody>
      </p:sp>
      <p:sp>
        <p:nvSpPr>
          <p:cNvPr id="83019" name="Text Box 75"/>
          <p:cNvSpPr txBox="1">
            <a:spLocks noChangeArrowheads="1"/>
          </p:cNvSpPr>
          <p:nvPr/>
        </p:nvSpPr>
        <p:spPr bwMode="auto">
          <a:xfrm>
            <a:off x="6328636" y="5653381"/>
            <a:ext cx="476179" cy="4341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400">
                <a:latin typeface="Sitka Text" panose="02000505000000020004" pitchFamily="2" charset="0"/>
                <a:cs typeface="Times New Roman" pitchFamily="18" charset="0"/>
              </a:rPr>
              <a:t>7, </a:t>
            </a:r>
          </a:p>
        </p:txBody>
      </p:sp>
      <p:sp>
        <p:nvSpPr>
          <p:cNvPr id="83020" name="Text Box 76"/>
          <p:cNvSpPr txBox="1">
            <a:spLocks noChangeArrowheads="1"/>
          </p:cNvSpPr>
          <p:nvPr/>
        </p:nvSpPr>
        <p:spPr bwMode="auto">
          <a:xfrm>
            <a:off x="7265238" y="5653381"/>
            <a:ext cx="477931" cy="4341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400">
                <a:latin typeface="Sitka Text" panose="02000505000000020004" pitchFamily="2" charset="0"/>
                <a:cs typeface="Times New Roman" pitchFamily="18" charset="0"/>
              </a:rPr>
              <a:t>2,</a:t>
            </a:r>
          </a:p>
        </p:txBody>
      </p:sp>
      <p:sp>
        <p:nvSpPr>
          <p:cNvPr id="83021" name="Text Box 77"/>
          <p:cNvSpPr txBox="1">
            <a:spLocks noChangeArrowheads="1"/>
          </p:cNvSpPr>
          <p:nvPr/>
        </p:nvSpPr>
        <p:spPr bwMode="auto">
          <a:xfrm>
            <a:off x="6789058" y="5653381"/>
            <a:ext cx="477931" cy="4341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400">
                <a:latin typeface="Sitka Text" panose="02000505000000020004" pitchFamily="2" charset="0"/>
                <a:cs typeface="Times New Roman" pitchFamily="18" charset="0"/>
              </a:rPr>
              <a:t>1, </a:t>
            </a:r>
          </a:p>
        </p:txBody>
      </p:sp>
      <p:sp>
        <p:nvSpPr>
          <p:cNvPr id="83022" name="Text Box 78"/>
          <p:cNvSpPr txBox="1">
            <a:spLocks noChangeArrowheads="1"/>
          </p:cNvSpPr>
          <p:nvPr/>
        </p:nvSpPr>
        <p:spPr bwMode="auto">
          <a:xfrm>
            <a:off x="7821948" y="5653381"/>
            <a:ext cx="397400" cy="4341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zh-CN" altLang="en-US" sz="2400">
                <a:latin typeface="Sitka Text" panose="02000505000000020004" pitchFamily="2" charset="0"/>
                <a:cs typeface="Times New Roman" pitchFamily="18" charset="0"/>
              </a:rPr>
              <a:t>4</a:t>
            </a:r>
          </a:p>
        </p:txBody>
      </p:sp>
      <p:sp>
        <p:nvSpPr>
          <p:cNvPr id="86" name="Line 25">
            <a:extLst>
              <a:ext uri="{FF2B5EF4-FFF2-40B4-BE49-F238E27FC236}">
                <a16:creationId xmlns:a16="http://schemas.microsoft.com/office/drawing/2014/main" id="{C3E2AB57-0F3A-4E9A-9969-ADF1C00B77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412" y="2744336"/>
            <a:ext cx="340228" cy="4753"/>
          </a:xfrm>
          <a:prstGeom prst="line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100794" tIns="50397" rIns="100794" bIns="50397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A196083-422C-4071-953F-EB5BF4F29E68}"/>
              </a:ext>
            </a:extLst>
          </p:cNvPr>
          <p:cNvCxnSpPr>
            <a:stCxn id="82963" idx="6"/>
            <a:endCxn id="82964" idx="2"/>
          </p:cNvCxnSpPr>
          <p:nvPr/>
        </p:nvCxnSpPr>
        <p:spPr>
          <a:xfrm flipV="1">
            <a:off x="7142126" y="2770240"/>
            <a:ext cx="549690" cy="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5F70FB29-28D3-43E2-A615-A60DE75073D0}"/>
              </a:ext>
            </a:extLst>
          </p:cNvPr>
          <p:cNvCxnSpPr>
            <a:cxnSpLocks/>
            <a:stCxn id="82964" idx="6"/>
            <a:endCxn id="82949" idx="2"/>
          </p:cNvCxnSpPr>
          <p:nvPr/>
        </p:nvCxnSpPr>
        <p:spPr>
          <a:xfrm flipV="1">
            <a:off x="8117728" y="2767808"/>
            <a:ext cx="529946" cy="243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A4EE4E9-DF24-4101-B189-5A6A401F8B22}"/>
              </a:ext>
            </a:extLst>
          </p:cNvPr>
          <p:cNvCxnSpPr>
            <a:stCxn id="82962" idx="6"/>
            <a:endCxn id="82963" idx="2"/>
          </p:cNvCxnSpPr>
          <p:nvPr/>
        </p:nvCxnSpPr>
        <p:spPr>
          <a:xfrm>
            <a:off x="6140150" y="2770240"/>
            <a:ext cx="576064" cy="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999" name="Line 55"/>
          <p:cNvSpPr>
            <a:spLocks noChangeShapeType="1"/>
          </p:cNvSpPr>
          <p:nvPr/>
        </p:nvSpPr>
        <p:spPr bwMode="auto">
          <a:xfrm>
            <a:off x="6137482" y="2765176"/>
            <a:ext cx="576065" cy="87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lIns="100794" tIns="50397" rIns="100794" bIns="50397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B8653D5-1FC1-4489-BDE5-C705ACD24287}"/>
              </a:ext>
            </a:extLst>
          </p:cNvPr>
          <p:cNvCxnSpPr>
            <a:cxnSpLocks/>
            <a:stCxn id="83003" idx="0"/>
            <a:endCxn id="82962" idx="2"/>
          </p:cNvCxnSpPr>
          <p:nvPr/>
        </p:nvCxnSpPr>
        <p:spPr>
          <a:xfrm>
            <a:off x="5168237" y="2760326"/>
            <a:ext cx="546001" cy="991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003" name="Line 59"/>
          <p:cNvSpPr>
            <a:spLocks noChangeShapeType="1"/>
          </p:cNvSpPr>
          <p:nvPr/>
        </p:nvSpPr>
        <p:spPr bwMode="auto">
          <a:xfrm>
            <a:off x="5168237" y="2760326"/>
            <a:ext cx="543334" cy="4849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lIns="100794" tIns="50397" rIns="100794" bIns="50397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025" name="Line 81"/>
          <p:cNvSpPr>
            <a:spLocks noChangeShapeType="1"/>
          </p:cNvSpPr>
          <p:nvPr/>
        </p:nvSpPr>
        <p:spPr bwMode="auto">
          <a:xfrm>
            <a:off x="5184291" y="2765951"/>
            <a:ext cx="526645" cy="0"/>
          </a:xfrm>
          <a:prstGeom prst="line">
            <a:avLst/>
          </a:prstGeom>
          <a:noFill/>
          <a:ln w="50800">
            <a:solidFill>
              <a:srgbClr val="354CF9"/>
            </a:solidFill>
            <a:round/>
            <a:headEnd/>
            <a:tailEnd type="triangle" w="med" len="med"/>
          </a:ln>
          <a:effectLst/>
        </p:spPr>
        <p:txBody>
          <a:bodyPr wrap="none" lIns="100794" tIns="50397" rIns="100794" bIns="50397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C7B44BA-F01B-47E3-BD49-DF0DA7D27900}"/>
              </a:ext>
            </a:extLst>
          </p:cNvPr>
          <p:cNvCxnSpPr>
            <a:cxnSpLocks/>
            <a:stCxn id="82960" idx="6"/>
            <a:endCxn id="82961" idx="1"/>
          </p:cNvCxnSpPr>
          <p:nvPr/>
        </p:nvCxnSpPr>
        <p:spPr>
          <a:xfrm>
            <a:off x="4318424" y="2223802"/>
            <a:ext cx="482973" cy="39765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000" name="Line 56"/>
          <p:cNvSpPr>
            <a:spLocks noChangeShapeType="1"/>
          </p:cNvSpPr>
          <p:nvPr/>
        </p:nvSpPr>
        <p:spPr bwMode="auto">
          <a:xfrm>
            <a:off x="4319125" y="2240120"/>
            <a:ext cx="481266" cy="379096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lIns="100794" tIns="50397" rIns="100794" bIns="50397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03F96D0-7514-421B-BC3E-86FCD7114022}"/>
              </a:ext>
            </a:extLst>
          </p:cNvPr>
          <p:cNvCxnSpPr>
            <a:cxnSpLocks/>
            <a:stCxn id="82959" idx="6"/>
            <a:endCxn id="82961" idx="3"/>
          </p:cNvCxnSpPr>
          <p:nvPr/>
        </p:nvCxnSpPr>
        <p:spPr>
          <a:xfrm flipV="1">
            <a:off x="4319124" y="2920776"/>
            <a:ext cx="482273" cy="417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024" name="Line 80"/>
          <p:cNvSpPr>
            <a:spLocks noChangeShapeType="1"/>
          </p:cNvSpPr>
          <p:nvPr/>
        </p:nvSpPr>
        <p:spPr bwMode="auto">
          <a:xfrm flipV="1">
            <a:off x="4322426" y="2932028"/>
            <a:ext cx="477965" cy="391110"/>
          </a:xfrm>
          <a:prstGeom prst="line">
            <a:avLst/>
          </a:prstGeom>
          <a:noFill/>
          <a:ln w="50800">
            <a:solidFill>
              <a:srgbClr val="354CF9"/>
            </a:solidFill>
            <a:round/>
            <a:headEnd/>
            <a:tailEnd type="triangle" w="med" len="med"/>
          </a:ln>
          <a:effectLst/>
        </p:spPr>
        <p:txBody>
          <a:bodyPr wrap="none" lIns="100794" tIns="50397" rIns="100794" bIns="50397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80769A66-25FB-4485-898E-8A43F8B1712B}"/>
              </a:ext>
            </a:extLst>
          </p:cNvPr>
          <p:cNvCxnSpPr>
            <a:stCxn id="82957" idx="6"/>
            <a:endCxn id="82960" idx="2"/>
          </p:cNvCxnSpPr>
          <p:nvPr/>
        </p:nvCxnSpPr>
        <p:spPr>
          <a:xfrm>
            <a:off x="3328730" y="2211570"/>
            <a:ext cx="563782" cy="12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998" name="Line 54"/>
          <p:cNvSpPr>
            <a:spLocks noChangeShapeType="1"/>
          </p:cNvSpPr>
          <p:nvPr/>
        </p:nvSpPr>
        <p:spPr bwMode="auto">
          <a:xfrm>
            <a:off x="3361717" y="2208070"/>
            <a:ext cx="530795" cy="10551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lIns="100794" tIns="50397" rIns="100794" bIns="50397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E5B154B-BF86-4DDF-AA77-33BF28886313}"/>
              </a:ext>
            </a:extLst>
          </p:cNvPr>
          <p:cNvCxnSpPr>
            <a:stCxn id="82958" idx="6"/>
            <a:endCxn id="82959" idx="2"/>
          </p:cNvCxnSpPr>
          <p:nvPr/>
        </p:nvCxnSpPr>
        <p:spPr>
          <a:xfrm>
            <a:off x="3314428" y="3330976"/>
            <a:ext cx="578784" cy="686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023" name="Line 79"/>
          <p:cNvSpPr>
            <a:spLocks noChangeShapeType="1"/>
          </p:cNvSpPr>
          <p:nvPr/>
        </p:nvSpPr>
        <p:spPr bwMode="auto">
          <a:xfrm>
            <a:off x="3313727" y="3330975"/>
            <a:ext cx="578784" cy="6865"/>
          </a:xfrm>
          <a:prstGeom prst="line">
            <a:avLst/>
          </a:prstGeom>
          <a:noFill/>
          <a:ln w="50800">
            <a:solidFill>
              <a:srgbClr val="354CF9"/>
            </a:solidFill>
            <a:round/>
            <a:headEnd/>
            <a:tailEnd type="triangle" w="med" len="med"/>
          </a:ln>
          <a:effectLst/>
        </p:spPr>
        <p:txBody>
          <a:bodyPr wrap="none" lIns="100794" tIns="50397" rIns="100794" bIns="50397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AF723E7-E7A7-4B76-B313-6695F76730F4}"/>
              </a:ext>
            </a:extLst>
          </p:cNvPr>
          <p:cNvCxnSpPr>
            <a:stCxn id="82956" idx="7"/>
            <a:endCxn id="82957" idx="2"/>
          </p:cNvCxnSpPr>
          <p:nvPr/>
        </p:nvCxnSpPr>
        <p:spPr>
          <a:xfrm flipV="1">
            <a:off x="2350996" y="2211570"/>
            <a:ext cx="551822" cy="40965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009" name="Line 65"/>
          <p:cNvSpPr>
            <a:spLocks noChangeShapeType="1"/>
          </p:cNvSpPr>
          <p:nvPr/>
        </p:nvSpPr>
        <p:spPr bwMode="auto">
          <a:xfrm flipV="1">
            <a:off x="2347694" y="2210984"/>
            <a:ext cx="558425" cy="408232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lIns="100794" tIns="50397" rIns="100794" bIns="50397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029" name="Line 85"/>
          <p:cNvSpPr>
            <a:spLocks noChangeShapeType="1"/>
          </p:cNvSpPr>
          <p:nvPr/>
        </p:nvSpPr>
        <p:spPr bwMode="auto">
          <a:xfrm flipV="1">
            <a:off x="2368386" y="2218623"/>
            <a:ext cx="535639" cy="393980"/>
          </a:xfrm>
          <a:prstGeom prst="line">
            <a:avLst/>
          </a:prstGeom>
          <a:noFill/>
          <a:ln w="50800">
            <a:solidFill>
              <a:srgbClr val="354CF9"/>
            </a:solidFill>
            <a:round/>
            <a:headEnd/>
            <a:tailEnd type="triangle" w="med" len="med"/>
          </a:ln>
          <a:effectLst/>
        </p:spPr>
        <p:txBody>
          <a:bodyPr wrap="none" lIns="100794" tIns="50397" rIns="100794" bIns="50397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82C87B27-BC27-4DFD-A26B-9EF6FE853898}"/>
              </a:ext>
            </a:extLst>
          </p:cNvPr>
          <p:cNvCxnSpPr>
            <a:stCxn id="82956" idx="5"/>
            <a:endCxn id="82958" idx="2"/>
          </p:cNvCxnSpPr>
          <p:nvPr/>
        </p:nvCxnSpPr>
        <p:spPr>
          <a:xfrm>
            <a:off x="2350996" y="2920542"/>
            <a:ext cx="537520" cy="41043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011" name="Line 67"/>
          <p:cNvSpPr>
            <a:spLocks noChangeShapeType="1"/>
          </p:cNvSpPr>
          <p:nvPr/>
        </p:nvSpPr>
        <p:spPr bwMode="auto">
          <a:xfrm>
            <a:off x="2356631" y="2924982"/>
            <a:ext cx="521570" cy="39815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lIns="100794" tIns="50397" rIns="100794" bIns="50397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030" name="Line 86"/>
          <p:cNvSpPr>
            <a:spLocks noChangeShapeType="1"/>
          </p:cNvSpPr>
          <p:nvPr/>
        </p:nvSpPr>
        <p:spPr bwMode="auto">
          <a:xfrm>
            <a:off x="2362230" y="2939682"/>
            <a:ext cx="529588" cy="398157"/>
          </a:xfrm>
          <a:prstGeom prst="line">
            <a:avLst/>
          </a:prstGeom>
          <a:noFill/>
          <a:ln w="50800">
            <a:solidFill>
              <a:srgbClr val="354CF9"/>
            </a:solidFill>
            <a:round/>
            <a:headEnd/>
            <a:tailEnd type="triangle" w="med" len="med"/>
          </a:ln>
          <a:effectLst/>
        </p:spPr>
        <p:txBody>
          <a:bodyPr wrap="none" lIns="100794" tIns="50397" rIns="100794" bIns="50397" anchor="ctr"/>
          <a:lstStyle/>
          <a:p>
            <a:endParaRPr lang="zh-CN" altLang="en-US" sz="28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43C69C06-AE33-462F-A16E-DB5B2FD813E5}"/>
              </a:ext>
            </a:extLst>
          </p:cNvPr>
          <p:cNvCxnSpPr>
            <a:stCxn id="82955" idx="6"/>
            <a:endCxn id="82956" idx="2"/>
          </p:cNvCxnSpPr>
          <p:nvPr/>
        </p:nvCxnSpPr>
        <p:spPr>
          <a:xfrm>
            <a:off x="1419387" y="2760326"/>
            <a:ext cx="568070" cy="1055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B28C7BEA-A9EA-4EC1-864C-C330A30CA4AD}"/>
              </a:ext>
            </a:extLst>
          </p:cNvPr>
          <p:cNvCxnSpPr>
            <a:stCxn id="82955" idx="4"/>
            <a:endCxn id="82962" idx="4"/>
          </p:cNvCxnSpPr>
          <p:nvPr/>
        </p:nvCxnSpPr>
        <p:spPr>
          <a:xfrm rot="16200000" flipH="1">
            <a:off x="3561418" y="616990"/>
            <a:ext cx="10788" cy="4720763"/>
          </a:xfrm>
          <a:prstGeom prst="curvedConnector3">
            <a:avLst>
              <a:gd name="adj1" fmla="val 10253661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82320311-48D2-41C9-878A-8B3955E7CE92}"/>
              </a:ext>
            </a:extLst>
          </p:cNvPr>
          <p:cNvCxnSpPr>
            <a:stCxn id="82961" idx="0"/>
            <a:endCxn id="82956" idx="0"/>
          </p:cNvCxnSpPr>
          <p:nvPr/>
        </p:nvCxnSpPr>
        <p:spPr>
          <a:xfrm rot="16200000" flipV="1">
            <a:off x="3576080" y="1183562"/>
            <a:ext cx="234" cy="2751567"/>
          </a:xfrm>
          <a:prstGeom prst="curvedConnector3">
            <a:avLst>
              <a:gd name="adj1" fmla="val 399010256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连接符: 曲线 92">
            <a:extLst>
              <a:ext uri="{FF2B5EF4-FFF2-40B4-BE49-F238E27FC236}">
                <a16:creationId xmlns:a16="http://schemas.microsoft.com/office/drawing/2014/main" id="{20D764BA-6ECB-4F78-AB94-DD6524F3E791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72778" y="1183073"/>
            <a:ext cx="234" cy="2751567"/>
          </a:xfrm>
          <a:prstGeom prst="curvedConnector3">
            <a:avLst>
              <a:gd name="adj1" fmla="val 394939744"/>
            </a:avLst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连接符: 曲线 145">
            <a:extLst>
              <a:ext uri="{FF2B5EF4-FFF2-40B4-BE49-F238E27FC236}">
                <a16:creationId xmlns:a16="http://schemas.microsoft.com/office/drawing/2014/main" id="{8051E1D2-057B-43B0-938D-BEBA958D97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76968" y="1190433"/>
            <a:ext cx="234" cy="2751567"/>
          </a:xfrm>
          <a:prstGeom prst="curvedConnector3">
            <a:avLst>
              <a:gd name="adj1" fmla="val 399010256"/>
            </a:avLst>
          </a:prstGeom>
          <a:ln w="44450">
            <a:solidFill>
              <a:srgbClr val="354CF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2">
            <a:extLst>
              <a:ext uri="{FF2B5EF4-FFF2-40B4-BE49-F238E27FC236}">
                <a16:creationId xmlns:a16="http://schemas.microsoft.com/office/drawing/2014/main" id="{925E26B7-775E-4D8F-9AEE-5480CA1F5CFF}"/>
              </a:ext>
            </a:extLst>
          </p:cNvPr>
          <p:cNvSpPr txBox="1">
            <a:spLocks noChangeArrowheads="1"/>
          </p:cNvSpPr>
          <p:nvPr/>
        </p:nvSpPr>
        <p:spPr>
          <a:xfrm>
            <a:off x="671545" y="467483"/>
            <a:ext cx="9044143" cy="700192"/>
          </a:xfrm>
          <a:prstGeom prst="rect">
            <a:avLst/>
          </a:prstGeom>
          <a:noFill/>
        </p:spPr>
        <p:txBody>
          <a:bodyPr vert="horz" wrap="none" lIns="0" tIns="0" rIns="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100"/>
              </a:lnSpc>
            </a:pPr>
            <a:r>
              <a:rPr lang="en-US" altLang="zh-CN" dirty="0">
                <a:latin typeface="Sitka Small" panose="02000505000000020004" pitchFamily="2" charset="0"/>
                <a:ea typeface="+mn-ea"/>
                <a:cs typeface="Times New Roman" pitchFamily="18" charset="0"/>
              </a:rPr>
              <a:t>From an NFA to a DFA -- Detail </a:t>
            </a:r>
          </a:p>
        </p:txBody>
      </p:sp>
    </p:spTree>
    <p:extLst>
      <p:ext uri="{BB962C8B-B14F-4D97-AF65-F5344CB8AC3E}">
        <p14:creationId xmlns:p14="http://schemas.microsoft.com/office/powerpoint/2010/main" val="321940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8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3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3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8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3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3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8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8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3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3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8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8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3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3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8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8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3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3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8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83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3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8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8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3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3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8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83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83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0" dur="500"/>
                                        <p:tgtEl>
                                          <p:spTgt spid="8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01" grpId="0" autoUpdateAnimBg="0"/>
      <p:bldP spid="83002" grpId="0" autoUpdateAnimBg="0"/>
      <p:bldP spid="83004" grpId="0" autoUpdateAnimBg="0"/>
      <p:bldP spid="83008" grpId="0" autoUpdateAnimBg="0"/>
      <p:bldP spid="83010" grpId="0" autoUpdateAnimBg="0"/>
      <p:bldP spid="83012" grpId="0" autoUpdateAnimBg="0"/>
      <p:bldP spid="83014" grpId="0" autoUpdateAnimBg="0"/>
      <p:bldP spid="83015" grpId="0" autoUpdateAnimBg="0"/>
      <p:bldP spid="83018" grpId="0" autoUpdateAnimBg="0"/>
      <p:bldP spid="83019" grpId="0" autoUpdateAnimBg="0"/>
      <p:bldP spid="83020" grpId="0" autoUpdateAnimBg="0"/>
      <p:bldP spid="83021" grpId="0" autoUpdateAnimBg="0"/>
      <p:bldP spid="83022" grpId="0" autoUpdateAnimBg="0"/>
      <p:bldP spid="82999" grpId="0" animBg="1"/>
      <p:bldP spid="83003" grpId="0" animBg="1"/>
      <p:bldP spid="83025" grpId="0" animBg="1"/>
      <p:bldP spid="83000" grpId="0" animBg="1"/>
      <p:bldP spid="83024" grpId="0" animBg="1"/>
      <p:bldP spid="82998" grpId="0" animBg="1"/>
      <p:bldP spid="83023" grpId="0" animBg="1"/>
      <p:bldP spid="83009" grpId="0" animBg="1"/>
      <p:bldP spid="83029" grpId="0" animBg="1"/>
      <p:bldP spid="83011" grpId="0" animBg="1"/>
      <p:bldP spid="830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9085294" cy="5130378"/>
          </a:xfrm>
        </p:spPr>
        <p:txBody>
          <a:bodyPr>
            <a:normAutofit/>
          </a:bodyPr>
          <a:lstStyle/>
          <a:p>
            <a:pPr marL="587967" indent="-587967">
              <a:buNone/>
            </a:pPr>
            <a:r>
              <a:rPr lang="en-US" altLang="zh-CN" sz="28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4.</a:t>
            </a:r>
            <a:r>
              <a:rPr lang="zh-CN" altLang="en-US" sz="28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Algorithm for constructing a DFA M</a:t>
            </a:r>
            <a:r>
              <a:rPr lang="en-US" altLang="zh-CN" sz="280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’ from </a:t>
            </a:r>
            <a:r>
              <a:rPr lang="en-US" altLang="zh-CN" sz="28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a given NFA M</a:t>
            </a:r>
          </a:p>
          <a:p>
            <a:pPr lvl="1"/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Compute the </a:t>
            </a:r>
            <a:r>
              <a:rPr lang="en-US" altLang="zh-CN" sz="2400" dirty="0" err="1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ε_closure</a:t>
            </a: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 of the start state of 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M</a:t>
            </a: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, this becomes the start state of 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M’</a:t>
            </a:r>
          </a:p>
          <a:p>
            <a:pPr lvl="1"/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For this set, and for each subsequent set 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S</a:t>
            </a: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 ,we compute transitions 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Sa</a:t>
            </a: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 on each character </a:t>
            </a:r>
            <a:r>
              <a:rPr lang="en-US" altLang="zh-CN" sz="2400" dirty="0" err="1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a∈Σ</a:t>
            </a: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, this defines a new state  together with a new transition</a:t>
            </a:r>
            <a:endParaRPr lang="en-US" altLang="zh-CN" sz="2400" dirty="0">
              <a:solidFill>
                <a:srgbClr val="FF0000"/>
              </a:solidFill>
              <a:latin typeface="Sitka Text" panose="02000505000000020004" pitchFamily="2" charset="0"/>
              <a:cs typeface="Times New Roman" pitchFamily="18" charset="0"/>
            </a:endParaRPr>
          </a:p>
          <a:p>
            <a:pPr lvl="1"/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Continue with this process until no new states or transitions are created.</a:t>
            </a:r>
          </a:p>
          <a:p>
            <a:pPr lvl="1"/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Mark as accepting those states that contain an accepting state of 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M</a:t>
            </a:r>
            <a:r>
              <a:rPr lang="en-US" altLang="zh-CN" sz="2400" b="1" dirty="0">
                <a:solidFill>
                  <a:srgbClr val="FFFF00"/>
                </a:solidFill>
                <a:latin typeface="Sitka Text" panose="02000505000000020004" pitchFamily="2" charset="0"/>
                <a:cs typeface="Times New Roman" pitchFamily="18" charset="0"/>
              </a:rPr>
              <a:t>	</a:t>
            </a:r>
            <a:endParaRPr lang="en-US" altLang="zh-CN" sz="2400" dirty="0">
              <a:latin typeface="Sitka Text" panose="02000505000000020004" pitchFamily="2" charset="0"/>
              <a:cs typeface="Times New Roman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A033AD8-AFE1-4FB7-9B28-87E640BEB496}"/>
              </a:ext>
            </a:extLst>
          </p:cNvPr>
          <p:cNvSpPr txBox="1">
            <a:spLocks noChangeArrowheads="1"/>
          </p:cNvSpPr>
          <p:nvPr/>
        </p:nvSpPr>
        <p:spPr>
          <a:xfrm>
            <a:off x="671545" y="467483"/>
            <a:ext cx="9044143" cy="700192"/>
          </a:xfrm>
          <a:prstGeom prst="rect">
            <a:avLst/>
          </a:prstGeom>
          <a:noFill/>
        </p:spPr>
        <p:txBody>
          <a:bodyPr vert="horz" wrap="none" lIns="0" tIns="0" rIns="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100"/>
              </a:lnSpc>
            </a:pPr>
            <a:r>
              <a:rPr lang="en-US" altLang="zh-CN" dirty="0">
                <a:latin typeface="Sitka Small" panose="02000505000000020004" pitchFamily="2" charset="0"/>
                <a:ea typeface="+mn-ea"/>
                <a:cs typeface="Times New Roman" pitchFamily="18" charset="0"/>
              </a:rPr>
              <a:t>From an NFA to a DFA -- Detail </a:t>
            </a:r>
          </a:p>
        </p:txBody>
      </p:sp>
      <p:grpSp>
        <p:nvGrpSpPr>
          <p:cNvPr id="7" name="Group 41">
            <a:extLst>
              <a:ext uri="{FF2B5EF4-FFF2-40B4-BE49-F238E27FC236}">
                <a16:creationId xmlns:a16="http://schemas.microsoft.com/office/drawing/2014/main" id="{C76E45DC-E76A-4232-A8F4-E7FF5C55E50F}"/>
              </a:ext>
            </a:extLst>
          </p:cNvPr>
          <p:cNvGrpSpPr>
            <a:grpSpLocks/>
          </p:cNvGrpSpPr>
          <p:nvPr/>
        </p:nvGrpSpPr>
        <p:grpSpPr bwMode="auto">
          <a:xfrm>
            <a:off x="6554068" y="3922266"/>
            <a:ext cx="1900017" cy="667771"/>
            <a:chOff x="1285" y="1655"/>
            <a:chExt cx="1301" cy="407"/>
          </a:xfrm>
        </p:grpSpPr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417FA62E-AE7F-41EE-B576-85DD4098E7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5" y="1781"/>
              <a:ext cx="528" cy="28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FF0000"/>
                  </a:solidFill>
                  <a:latin typeface="Sitka Text" panose="02000505000000020004" pitchFamily="2" charset="0"/>
                  <a:cs typeface="Times New Roman" pitchFamily="18" charset="0"/>
                </a:rPr>
                <a:t>S</a:t>
              </a:r>
            </a:p>
          </p:txBody>
        </p:sp>
        <p:sp>
          <p:nvSpPr>
            <p:cNvPr id="10" name="Text Box 6">
              <a:extLst>
                <a:ext uri="{FF2B5EF4-FFF2-40B4-BE49-F238E27FC236}">
                  <a16:creationId xmlns:a16="http://schemas.microsoft.com/office/drawing/2014/main" id="{F4CF5E21-3420-4419-BE97-6D723A57B3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1" y="1738"/>
              <a:ext cx="475" cy="28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FF0000"/>
                  </a:solidFill>
                  <a:latin typeface="Sitka Text" panose="02000505000000020004" pitchFamily="2" charset="0"/>
                  <a:cs typeface="Times New Roman" pitchFamily="18" charset="0"/>
                </a:rPr>
                <a:t>Sa</a:t>
              </a:r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3C7FD31D-C8D4-4F86-A8EF-64770DC31B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7" y="1939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/>
            <a:lstStyle/>
            <a:p>
              <a:endParaRPr lang="zh-CN" altLang="en-US" sz="1400"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sp>
          <p:nvSpPr>
            <p:cNvPr id="14" name="Text Box 8">
              <a:extLst>
                <a:ext uri="{FF2B5EF4-FFF2-40B4-BE49-F238E27FC236}">
                  <a16:creationId xmlns:a16="http://schemas.microsoft.com/office/drawing/2014/main" id="{4288E04B-8781-4F9C-B027-2F4AD6F9D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1" y="1655"/>
              <a:ext cx="288" cy="36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Sitka Text" panose="02000505000000020004" pitchFamily="2" charset="0"/>
                  <a:cs typeface="Times New Roman" pitchFamily="18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9557488"/>
      </p:ext>
    </p:extLst>
  </p:cSld>
  <p:clrMapOvr>
    <a:masterClrMapping/>
  </p:clrMapOvr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483183" y="4444692"/>
            <a:ext cx="1985248" cy="502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/>
          <a:lstStyle/>
          <a:p>
            <a:pPr algn="just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,1, 7,2,4}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760417" y="6466755"/>
            <a:ext cx="6743541" cy="502017"/>
            <a:chOff x="2148" y="3461"/>
            <a:chExt cx="3363" cy="287"/>
          </a:xfrm>
        </p:grpSpPr>
        <p:sp>
          <p:nvSpPr>
            <p:cNvPr id="84996" name="Rectangle 4"/>
            <p:cNvSpPr>
              <a:spLocks noChangeArrowheads="1"/>
            </p:cNvSpPr>
            <p:nvPr/>
          </p:nvSpPr>
          <p:spPr bwMode="auto">
            <a:xfrm>
              <a:off x="3684" y="3461"/>
              <a:ext cx="182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zh-CN" altLang="en-US" b="1" dirty="0">
                  <a:latin typeface="Times New Roman" pitchFamily="18" charset="0"/>
                  <a:cs typeface="Times New Roman" pitchFamily="18" charset="0"/>
                </a:rPr>
                <a:t>{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zh-CN" altLang="en-US" b="1" dirty="0">
                  <a:latin typeface="Times New Roman" pitchFamily="18" charset="0"/>
                  <a:cs typeface="Times New Roman" pitchFamily="18" charset="0"/>
                </a:rPr>
                <a:t>,6,7,1,2,4}=</a:t>
              </a:r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T2</a:t>
              </a:r>
            </a:p>
          </p:txBody>
        </p:sp>
        <p:sp>
          <p:nvSpPr>
            <p:cNvPr id="84997" name="Rectangle 5"/>
            <p:cNvSpPr>
              <a:spLocks noChangeArrowheads="1"/>
            </p:cNvSpPr>
            <p:nvPr/>
          </p:nvSpPr>
          <p:spPr bwMode="auto">
            <a:xfrm>
              <a:off x="2148" y="3461"/>
              <a:ext cx="153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zh-CN" altLang="en-US" b="1" dirty="0">
                  <a:latin typeface="Times New Roman" pitchFamily="18" charset="0"/>
                  <a:cs typeface="Times New Roman" pitchFamily="18" charset="0"/>
                </a:rPr>
                <a:t>{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8,3</a:t>
              </a:r>
              <a:r>
                <a:rPr lang="zh-CN" altLang="en-US" b="1" dirty="0">
                  <a:latin typeface="Times New Roman" pitchFamily="18" charset="0"/>
                  <a:cs typeface="Times New Roman" pitchFamily="18" charset="0"/>
                </a:rPr>
                <a:t>,6,7,1,2,4}=</a:t>
              </a:r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T1</a:t>
              </a:r>
            </a:p>
          </p:txBody>
        </p:sp>
      </p:grp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435915" y="6466755"/>
            <a:ext cx="2620737" cy="502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/>
          <a:lstStyle/>
          <a:p>
            <a:pPr algn="just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{10,5,6,7,1,2,4}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760417" y="5964738"/>
            <a:ext cx="6743541" cy="502018"/>
            <a:chOff x="2148" y="3174"/>
            <a:chExt cx="3363" cy="287"/>
          </a:xfrm>
        </p:grpSpPr>
        <p:sp>
          <p:nvSpPr>
            <p:cNvPr id="85000" name="Rectangle 8"/>
            <p:cNvSpPr>
              <a:spLocks noChangeArrowheads="1"/>
            </p:cNvSpPr>
            <p:nvPr/>
          </p:nvSpPr>
          <p:spPr bwMode="auto">
            <a:xfrm>
              <a:off x="3684" y="3174"/>
              <a:ext cx="182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zh-CN" altLang="en-US" b="1" dirty="0">
                  <a:latin typeface="Times New Roman" pitchFamily="18" charset="0"/>
                  <a:cs typeface="Times New Roman" pitchFamily="18" charset="0"/>
                </a:rPr>
                <a:t>{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10,5</a:t>
              </a:r>
              <a:r>
                <a:rPr lang="zh-CN" altLang="en-US" b="1" dirty="0">
                  <a:latin typeface="Times New Roman" pitchFamily="18" charset="0"/>
                  <a:cs typeface="Times New Roman" pitchFamily="18" charset="0"/>
                </a:rPr>
                <a:t>,6,7,1,2,4}</a:t>
              </a:r>
            </a:p>
          </p:txBody>
        </p:sp>
        <p:sp>
          <p:nvSpPr>
            <p:cNvPr id="85001" name="Rectangle 9"/>
            <p:cNvSpPr>
              <a:spLocks noChangeArrowheads="1"/>
            </p:cNvSpPr>
            <p:nvPr/>
          </p:nvSpPr>
          <p:spPr bwMode="auto">
            <a:xfrm>
              <a:off x="2148" y="3174"/>
              <a:ext cx="153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zh-CN" altLang="en-US" b="1" dirty="0">
                  <a:latin typeface="Times New Roman" pitchFamily="18" charset="0"/>
                  <a:cs typeface="Times New Roman" pitchFamily="18" charset="0"/>
                </a:rPr>
                <a:t>{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8,3</a:t>
              </a:r>
              <a:r>
                <a:rPr lang="zh-CN" altLang="en-US" b="1" dirty="0">
                  <a:latin typeface="Times New Roman" pitchFamily="18" charset="0"/>
                  <a:cs typeface="Times New Roman" pitchFamily="18" charset="0"/>
                </a:rPr>
                <a:t>,6,7,1,2,4}=</a:t>
              </a:r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T1</a:t>
              </a:r>
            </a:p>
          </p:txBody>
        </p:sp>
      </p:grpSp>
      <p:sp>
        <p:nvSpPr>
          <p:cNvPr id="85002" name="Rectangle 10"/>
          <p:cNvSpPr>
            <a:spLocks noChangeArrowheads="1"/>
          </p:cNvSpPr>
          <p:nvPr/>
        </p:nvSpPr>
        <p:spPr bwMode="auto">
          <a:xfrm>
            <a:off x="435915" y="5964738"/>
            <a:ext cx="2303868" cy="502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/>
          <a:lstStyle/>
          <a:p>
            <a:pPr algn="just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{9,5,6,7,1,2,4}</a:t>
            </a:r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760417" y="5462720"/>
            <a:ext cx="6743541" cy="502017"/>
            <a:chOff x="2148" y="2887"/>
            <a:chExt cx="3363" cy="287"/>
          </a:xfrm>
        </p:grpSpPr>
        <p:sp>
          <p:nvSpPr>
            <p:cNvPr id="85004" name="Rectangle 12"/>
            <p:cNvSpPr>
              <a:spLocks noChangeArrowheads="1"/>
            </p:cNvSpPr>
            <p:nvPr/>
          </p:nvSpPr>
          <p:spPr bwMode="auto">
            <a:xfrm>
              <a:off x="3684" y="2887"/>
              <a:ext cx="182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zh-CN" altLang="en-US" b="1" dirty="0">
                  <a:latin typeface="Times New Roman" pitchFamily="18" charset="0"/>
                  <a:cs typeface="Times New Roman" pitchFamily="18" charset="0"/>
                </a:rPr>
                <a:t>{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zh-CN" altLang="en-US" b="1" dirty="0">
                  <a:latin typeface="Times New Roman" pitchFamily="18" charset="0"/>
                  <a:cs typeface="Times New Roman" pitchFamily="18" charset="0"/>
                </a:rPr>
                <a:t>,6,7, 1,2,4}=</a:t>
              </a:r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T2</a:t>
              </a:r>
            </a:p>
          </p:txBody>
        </p:sp>
        <p:sp>
          <p:nvSpPr>
            <p:cNvPr id="85005" name="Rectangle 13"/>
            <p:cNvSpPr>
              <a:spLocks noChangeArrowheads="1"/>
            </p:cNvSpPr>
            <p:nvPr/>
          </p:nvSpPr>
          <p:spPr bwMode="auto">
            <a:xfrm>
              <a:off x="2148" y="2887"/>
              <a:ext cx="153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zh-CN" altLang="en-US" b="1" dirty="0">
                  <a:latin typeface="Times New Roman" pitchFamily="18" charset="0"/>
                  <a:cs typeface="Times New Roman" pitchFamily="18" charset="0"/>
                </a:rPr>
                <a:t>{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8,3</a:t>
              </a:r>
              <a:r>
                <a:rPr lang="zh-CN" altLang="en-US" b="1" dirty="0">
                  <a:latin typeface="Times New Roman" pitchFamily="18" charset="0"/>
                  <a:cs typeface="Times New Roman" pitchFamily="18" charset="0"/>
                </a:rPr>
                <a:t>,6,7,1,2,4}=</a:t>
              </a:r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T1</a:t>
              </a:r>
            </a:p>
          </p:txBody>
        </p:sp>
      </p:grpSp>
      <p:sp>
        <p:nvSpPr>
          <p:cNvPr id="85006" name="Rectangle 14"/>
          <p:cNvSpPr>
            <a:spLocks noChangeArrowheads="1"/>
          </p:cNvSpPr>
          <p:nvPr/>
        </p:nvSpPr>
        <p:spPr bwMode="auto">
          <a:xfrm>
            <a:off x="435915" y="5462720"/>
            <a:ext cx="2144558" cy="502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/>
          <a:lstStyle/>
          <a:p>
            <a:pPr algn="just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{5,6,7,1,2,4}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760417" y="4960703"/>
            <a:ext cx="6743541" cy="502018"/>
            <a:chOff x="2148" y="2600"/>
            <a:chExt cx="3363" cy="287"/>
          </a:xfrm>
        </p:grpSpPr>
        <p:sp>
          <p:nvSpPr>
            <p:cNvPr id="85008" name="Rectangle 16"/>
            <p:cNvSpPr>
              <a:spLocks noChangeArrowheads="1"/>
            </p:cNvSpPr>
            <p:nvPr/>
          </p:nvSpPr>
          <p:spPr bwMode="auto">
            <a:xfrm>
              <a:off x="3684" y="2600"/>
              <a:ext cx="182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zh-CN" altLang="en-US" b="1" dirty="0">
                  <a:latin typeface="Times New Roman" pitchFamily="18" charset="0"/>
                  <a:cs typeface="Times New Roman" pitchFamily="18" charset="0"/>
                </a:rPr>
                <a:t>{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9,5</a:t>
              </a:r>
              <a:r>
                <a:rPr lang="zh-CN" altLang="en-US" b="1" dirty="0">
                  <a:latin typeface="Times New Roman" pitchFamily="18" charset="0"/>
                  <a:cs typeface="Times New Roman" pitchFamily="18" charset="0"/>
                </a:rPr>
                <a:t>,6,7,1,2,4}</a:t>
              </a:r>
            </a:p>
          </p:txBody>
        </p:sp>
        <p:sp>
          <p:nvSpPr>
            <p:cNvPr id="85009" name="Rectangle 17"/>
            <p:cNvSpPr>
              <a:spLocks noChangeArrowheads="1"/>
            </p:cNvSpPr>
            <p:nvPr/>
          </p:nvSpPr>
          <p:spPr bwMode="auto">
            <a:xfrm>
              <a:off x="2148" y="2600"/>
              <a:ext cx="153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zh-CN" altLang="en-US" b="1" dirty="0">
                  <a:latin typeface="Times New Roman" pitchFamily="18" charset="0"/>
                  <a:cs typeface="Times New Roman" pitchFamily="18" charset="0"/>
                </a:rPr>
                <a:t>{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8,3</a:t>
              </a:r>
              <a:r>
                <a:rPr lang="zh-CN" altLang="en-US" b="1" dirty="0">
                  <a:latin typeface="Times New Roman" pitchFamily="18" charset="0"/>
                  <a:cs typeface="Times New Roman" pitchFamily="18" charset="0"/>
                </a:rPr>
                <a:t>,6,7,1,2,4}=</a:t>
              </a:r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T1</a:t>
              </a:r>
            </a:p>
          </p:txBody>
        </p:sp>
      </p:grpSp>
      <p:sp>
        <p:nvSpPr>
          <p:cNvPr id="85010" name="Rectangle 18"/>
          <p:cNvSpPr>
            <a:spLocks noChangeArrowheads="1"/>
          </p:cNvSpPr>
          <p:nvPr/>
        </p:nvSpPr>
        <p:spPr bwMode="auto">
          <a:xfrm>
            <a:off x="435915" y="4960703"/>
            <a:ext cx="2303868" cy="502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/>
          <a:lstStyle/>
          <a:p>
            <a:pPr algn="just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{8,3,6,7,1,2,4}</a:t>
            </a:r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3760417" y="4458685"/>
            <a:ext cx="6659510" cy="502017"/>
            <a:chOff x="2148" y="2313"/>
            <a:chExt cx="3363" cy="287"/>
          </a:xfrm>
        </p:grpSpPr>
        <p:sp>
          <p:nvSpPr>
            <p:cNvPr id="85012" name="Rectangle 20"/>
            <p:cNvSpPr>
              <a:spLocks noChangeArrowheads="1"/>
            </p:cNvSpPr>
            <p:nvPr/>
          </p:nvSpPr>
          <p:spPr bwMode="auto">
            <a:xfrm>
              <a:off x="3684" y="2313"/>
              <a:ext cx="182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zh-CN" altLang="en-US" b="1" dirty="0">
                  <a:latin typeface="Times New Roman" pitchFamily="18" charset="0"/>
                  <a:cs typeface="Times New Roman" pitchFamily="18" charset="0"/>
                </a:rPr>
                <a:t>{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zh-CN" altLang="en-US" b="1" dirty="0">
                  <a:latin typeface="Times New Roman" pitchFamily="18" charset="0"/>
                  <a:cs typeface="Times New Roman" pitchFamily="18" charset="0"/>
                </a:rPr>
                <a:t>,6,7,1,2,4}</a:t>
              </a:r>
            </a:p>
          </p:txBody>
        </p:sp>
        <p:sp>
          <p:nvSpPr>
            <p:cNvPr id="85013" name="Rectangle 21"/>
            <p:cNvSpPr>
              <a:spLocks noChangeArrowheads="1"/>
            </p:cNvSpPr>
            <p:nvPr/>
          </p:nvSpPr>
          <p:spPr bwMode="auto">
            <a:xfrm>
              <a:off x="2148" y="2313"/>
              <a:ext cx="153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zh-CN" altLang="en-US" b="1" dirty="0">
                  <a:latin typeface="Times New Roman" pitchFamily="18" charset="0"/>
                  <a:cs typeface="Times New Roman" pitchFamily="18" charset="0"/>
                </a:rPr>
                <a:t>{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8,3</a:t>
              </a:r>
              <a:r>
                <a:rPr lang="zh-CN" altLang="en-US" b="1" dirty="0">
                  <a:latin typeface="Times New Roman" pitchFamily="18" charset="0"/>
                  <a:cs typeface="Times New Roman" pitchFamily="18" charset="0"/>
                </a:rPr>
                <a:t>,6,7,1,2,4}</a:t>
              </a:r>
            </a:p>
          </p:txBody>
        </p:sp>
      </p:grpSp>
      <p:sp>
        <p:nvSpPr>
          <p:cNvPr id="85014" name="Rectangle 22"/>
          <p:cNvSpPr>
            <a:spLocks noChangeArrowheads="1"/>
          </p:cNvSpPr>
          <p:nvPr/>
        </p:nvSpPr>
        <p:spPr bwMode="auto">
          <a:xfrm>
            <a:off x="6449431" y="3888450"/>
            <a:ext cx="3198456" cy="570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/>
          <a:lstStyle/>
          <a:p>
            <a:pPr algn="ctr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en-US" altLang="zh-CN" sz="3100" b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100" b="1" baseline="-250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85015" name="Rectangle 23"/>
          <p:cNvSpPr>
            <a:spLocks noChangeArrowheads="1"/>
          </p:cNvSpPr>
          <p:nvPr/>
        </p:nvSpPr>
        <p:spPr bwMode="auto">
          <a:xfrm>
            <a:off x="3760417" y="3888450"/>
            <a:ext cx="2689013" cy="570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/>
          <a:lstStyle/>
          <a:p>
            <a:pPr algn="ctr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en-US" altLang="zh-CN" sz="3100" b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100" b="1" baseline="-250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85016" name="Rectangle 24"/>
          <p:cNvSpPr>
            <a:spLocks noChangeArrowheads="1"/>
          </p:cNvSpPr>
          <p:nvPr/>
        </p:nvSpPr>
        <p:spPr bwMode="auto">
          <a:xfrm>
            <a:off x="435915" y="3888450"/>
            <a:ext cx="3324502" cy="570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/>
          <a:lstStyle/>
          <a:p>
            <a:pPr algn="ctr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en-US" altLang="zh-CN" sz="3100" b="1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85017" name="Line 25"/>
          <p:cNvSpPr>
            <a:spLocks noChangeShapeType="1"/>
          </p:cNvSpPr>
          <p:nvPr/>
        </p:nvSpPr>
        <p:spPr bwMode="auto">
          <a:xfrm>
            <a:off x="435916" y="3888450"/>
            <a:ext cx="9211971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018" name="Line 26"/>
          <p:cNvSpPr>
            <a:spLocks noChangeShapeType="1"/>
          </p:cNvSpPr>
          <p:nvPr/>
        </p:nvSpPr>
        <p:spPr bwMode="auto">
          <a:xfrm>
            <a:off x="435916" y="4458685"/>
            <a:ext cx="9211971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019" name="Line 27"/>
          <p:cNvSpPr>
            <a:spLocks noChangeShapeType="1"/>
          </p:cNvSpPr>
          <p:nvPr/>
        </p:nvSpPr>
        <p:spPr bwMode="auto">
          <a:xfrm>
            <a:off x="435916" y="4960702"/>
            <a:ext cx="9211971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020" name="Line 28"/>
          <p:cNvSpPr>
            <a:spLocks noChangeShapeType="1"/>
          </p:cNvSpPr>
          <p:nvPr/>
        </p:nvSpPr>
        <p:spPr bwMode="auto">
          <a:xfrm>
            <a:off x="435916" y="5462720"/>
            <a:ext cx="9211971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021" name="Line 29"/>
          <p:cNvSpPr>
            <a:spLocks noChangeShapeType="1"/>
          </p:cNvSpPr>
          <p:nvPr/>
        </p:nvSpPr>
        <p:spPr bwMode="auto">
          <a:xfrm>
            <a:off x="435916" y="5964737"/>
            <a:ext cx="9211971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023" name="Line 31"/>
          <p:cNvSpPr>
            <a:spLocks noChangeShapeType="1"/>
          </p:cNvSpPr>
          <p:nvPr/>
        </p:nvSpPr>
        <p:spPr bwMode="auto">
          <a:xfrm>
            <a:off x="435916" y="6968772"/>
            <a:ext cx="9211971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024" name="Line 32"/>
          <p:cNvSpPr>
            <a:spLocks noChangeShapeType="1"/>
          </p:cNvSpPr>
          <p:nvPr/>
        </p:nvSpPr>
        <p:spPr bwMode="auto">
          <a:xfrm>
            <a:off x="435915" y="3888450"/>
            <a:ext cx="0" cy="3080323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025" name="Line 33"/>
          <p:cNvSpPr>
            <a:spLocks noChangeShapeType="1"/>
          </p:cNvSpPr>
          <p:nvPr/>
        </p:nvSpPr>
        <p:spPr bwMode="auto">
          <a:xfrm>
            <a:off x="3760417" y="3888450"/>
            <a:ext cx="0" cy="3080323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026" name="Line 34"/>
          <p:cNvSpPr>
            <a:spLocks noChangeShapeType="1"/>
          </p:cNvSpPr>
          <p:nvPr/>
        </p:nvSpPr>
        <p:spPr bwMode="auto">
          <a:xfrm>
            <a:off x="6806565" y="3888450"/>
            <a:ext cx="0" cy="3080323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027" name="Line 35"/>
          <p:cNvSpPr>
            <a:spLocks noChangeShapeType="1"/>
          </p:cNvSpPr>
          <p:nvPr/>
        </p:nvSpPr>
        <p:spPr bwMode="auto">
          <a:xfrm>
            <a:off x="9647886" y="3888450"/>
            <a:ext cx="0" cy="3080323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074" name="Rectangle 82"/>
          <p:cNvSpPr>
            <a:spLocks noChangeArrowheads="1"/>
          </p:cNvSpPr>
          <p:nvPr/>
        </p:nvSpPr>
        <p:spPr bwMode="auto">
          <a:xfrm>
            <a:off x="2942860" y="4444692"/>
            <a:ext cx="714269" cy="502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/>
          <a:lstStyle/>
          <a:p>
            <a:pPr algn="just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T0</a:t>
            </a:r>
          </a:p>
        </p:txBody>
      </p:sp>
      <p:sp>
        <p:nvSpPr>
          <p:cNvPr id="85075" name="Rectangle 83"/>
          <p:cNvSpPr>
            <a:spLocks noChangeArrowheads="1"/>
          </p:cNvSpPr>
          <p:nvPr/>
        </p:nvSpPr>
        <p:spPr bwMode="auto">
          <a:xfrm>
            <a:off x="2962116" y="4958954"/>
            <a:ext cx="714269" cy="502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/>
          <a:lstStyle/>
          <a:p>
            <a:pPr algn="just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T1</a:t>
            </a:r>
          </a:p>
        </p:txBody>
      </p:sp>
      <p:sp>
        <p:nvSpPr>
          <p:cNvPr id="85076" name="Rectangle 84"/>
          <p:cNvSpPr>
            <a:spLocks noChangeArrowheads="1"/>
          </p:cNvSpPr>
          <p:nvPr/>
        </p:nvSpPr>
        <p:spPr bwMode="auto">
          <a:xfrm>
            <a:off x="2977873" y="5434733"/>
            <a:ext cx="714269" cy="502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/>
          <a:lstStyle/>
          <a:p>
            <a:pPr algn="just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T2</a:t>
            </a:r>
          </a:p>
        </p:txBody>
      </p:sp>
      <p:sp>
        <p:nvSpPr>
          <p:cNvPr id="85077" name="Rectangle 85"/>
          <p:cNvSpPr>
            <a:spLocks noChangeArrowheads="1"/>
          </p:cNvSpPr>
          <p:nvPr/>
        </p:nvSpPr>
        <p:spPr bwMode="auto">
          <a:xfrm>
            <a:off x="2977873" y="5989226"/>
            <a:ext cx="714269" cy="502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/>
          <a:lstStyle/>
          <a:p>
            <a:pPr algn="just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T3</a:t>
            </a:r>
          </a:p>
        </p:txBody>
      </p:sp>
      <p:sp>
        <p:nvSpPr>
          <p:cNvPr id="85078" name="Rectangle 86"/>
          <p:cNvSpPr>
            <a:spLocks noChangeArrowheads="1"/>
          </p:cNvSpPr>
          <p:nvPr/>
        </p:nvSpPr>
        <p:spPr bwMode="auto">
          <a:xfrm>
            <a:off x="2977873" y="6466755"/>
            <a:ext cx="714269" cy="502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/>
          <a:lstStyle/>
          <a:p>
            <a:pPr algn="just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T4</a:t>
            </a:r>
          </a:p>
        </p:txBody>
      </p:sp>
      <p:grpSp>
        <p:nvGrpSpPr>
          <p:cNvPr id="7" name="Group 87"/>
          <p:cNvGrpSpPr>
            <a:grpSpLocks/>
          </p:cNvGrpSpPr>
          <p:nvPr/>
        </p:nvGrpSpPr>
        <p:grpSpPr bwMode="auto">
          <a:xfrm>
            <a:off x="9663642" y="4449938"/>
            <a:ext cx="336127" cy="2468106"/>
            <a:chOff x="5520" y="2544"/>
            <a:chExt cx="192" cy="1411"/>
          </a:xfrm>
        </p:grpSpPr>
        <p:sp>
          <p:nvSpPr>
            <p:cNvPr id="85080" name="Text Box 88"/>
            <p:cNvSpPr txBox="1">
              <a:spLocks noChangeArrowheads="1"/>
            </p:cNvSpPr>
            <p:nvPr/>
          </p:nvSpPr>
          <p:spPr bwMode="auto">
            <a:xfrm>
              <a:off x="5520" y="2544"/>
              <a:ext cx="192" cy="2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85081" name="Text Box 89"/>
            <p:cNvSpPr txBox="1">
              <a:spLocks noChangeArrowheads="1"/>
            </p:cNvSpPr>
            <p:nvPr/>
          </p:nvSpPr>
          <p:spPr bwMode="auto">
            <a:xfrm>
              <a:off x="5520" y="2880"/>
              <a:ext cx="192" cy="2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85082" name="Text Box 90"/>
            <p:cNvSpPr txBox="1">
              <a:spLocks noChangeArrowheads="1"/>
            </p:cNvSpPr>
            <p:nvPr/>
          </p:nvSpPr>
          <p:spPr bwMode="auto">
            <a:xfrm>
              <a:off x="5520" y="3168"/>
              <a:ext cx="192" cy="2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85083" name="Text Box 91"/>
            <p:cNvSpPr txBox="1">
              <a:spLocks noChangeArrowheads="1"/>
            </p:cNvSpPr>
            <p:nvPr/>
          </p:nvSpPr>
          <p:spPr bwMode="auto">
            <a:xfrm>
              <a:off x="5520" y="3456"/>
              <a:ext cx="192" cy="2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85084" name="Text Box 92"/>
            <p:cNvSpPr txBox="1">
              <a:spLocks noChangeArrowheads="1"/>
            </p:cNvSpPr>
            <p:nvPr/>
          </p:nvSpPr>
          <p:spPr bwMode="auto">
            <a:xfrm>
              <a:off x="5520" y="3744"/>
              <a:ext cx="192" cy="2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8" name="Group 95"/>
          <p:cNvGrpSpPr>
            <a:grpSpLocks/>
          </p:cNvGrpSpPr>
          <p:nvPr/>
        </p:nvGrpSpPr>
        <p:grpSpPr bwMode="auto">
          <a:xfrm>
            <a:off x="0" y="425054"/>
            <a:ext cx="9756808" cy="3208013"/>
            <a:chOff x="0" y="243"/>
            <a:chExt cx="5760" cy="1834"/>
          </a:xfrm>
        </p:grpSpPr>
        <p:sp>
          <p:nvSpPr>
            <p:cNvPr id="85029" name="Text Box 37"/>
            <p:cNvSpPr txBox="1">
              <a:spLocks noChangeArrowheads="1"/>
            </p:cNvSpPr>
            <p:nvPr/>
          </p:nvSpPr>
          <p:spPr bwMode="auto">
            <a:xfrm>
              <a:off x="1882" y="1759"/>
              <a:ext cx="318" cy="2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ε</a:t>
              </a:r>
            </a:p>
          </p:txBody>
        </p:sp>
        <p:sp>
          <p:nvSpPr>
            <p:cNvPr id="85033" name="Text Box 41"/>
            <p:cNvSpPr txBox="1">
              <a:spLocks noChangeArrowheads="1"/>
            </p:cNvSpPr>
            <p:nvPr/>
          </p:nvSpPr>
          <p:spPr bwMode="auto">
            <a:xfrm>
              <a:off x="1810" y="243"/>
              <a:ext cx="318" cy="2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ε</a:t>
              </a:r>
            </a:p>
          </p:txBody>
        </p:sp>
        <p:grpSp>
          <p:nvGrpSpPr>
            <p:cNvPr id="9" name="Group 43"/>
            <p:cNvGrpSpPr>
              <a:grpSpLocks/>
            </p:cNvGrpSpPr>
            <p:nvPr/>
          </p:nvGrpSpPr>
          <p:grpSpPr bwMode="auto">
            <a:xfrm>
              <a:off x="430" y="1182"/>
              <a:ext cx="3102" cy="895"/>
              <a:chOff x="431" y="1888"/>
              <a:chExt cx="3102" cy="1505"/>
            </a:xfrm>
          </p:grpSpPr>
          <p:sp>
            <p:nvSpPr>
              <p:cNvPr id="85036" name="Freeform 44"/>
              <p:cNvSpPr>
                <a:spLocks/>
              </p:cNvSpPr>
              <p:nvPr/>
            </p:nvSpPr>
            <p:spPr bwMode="auto">
              <a:xfrm>
                <a:off x="431" y="1933"/>
                <a:ext cx="3039" cy="1460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1633" y="1452"/>
                  </a:cxn>
                  <a:cxn ang="0">
                    <a:pos x="3039" y="0"/>
                  </a:cxn>
                </a:cxnLst>
                <a:rect l="0" t="0" r="r" b="b"/>
                <a:pathLst>
                  <a:path w="3039" h="1460">
                    <a:moveTo>
                      <a:pt x="0" y="46"/>
                    </a:moveTo>
                    <a:cubicBezTo>
                      <a:pt x="563" y="753"/>
                      <a:pt x="1127" y="1460"/>
                      <a:pt x="1633" y="1452"/>
                    </a:cubicBezTo>
                    <a:cubicBezTo>
                      <a:pt x="2139" y="1444"/>
                      <a:pt x="2589" y="722"/>
                      <a:pt x="3039" y="0"/>
                    </a:cubicBezTo>
                  </a:path>
                </a:pathLst>
              </a:custGeom>
              <a:noFill/>
              <a:ln w="508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5037" name="Line 45"/>
              <p:cNvSpPr>
                <a:spLocks noChangeShapeType="1"/>
              </p:cNvSpPr>
              <p:nvPr/>
            </p:nvSpPr>
            <p:spPr bwMode="auto">
              <a:xfrm flipV="1">
                <a:off x="3397" y="1888"/>
                <a:ext cx="136" cy="13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85038" name="Oval 46"/>
            <p:cNvSpPr>
              <a:spLocks noChangeArrowheads="1"/>
            </p:cNvSpPr>
            <p:nvPr/>
          </p:nvSpPr>
          <p:spPr bwMode="auto">
            <a:xfrm>
              <a:off x="249" y="994"/>
              <a:ext cx="409" cy="24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85039" name="Oval 47"/>
            <p:cNvSpPr>
              <a:spLocks noChangeArrowheads="1"/>
            </p:cNvSpPr>
            <p:nvPr/>
          </p:nvSpPr>
          <p:spPr bwMode="auto">
            <a:xfrm>
              <a:off x="839" y="994"/>
              <a:ext cx="409" cy="24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85040" name="Oval 48"/>
            <p:cNvSpPr>
              <a:spLocks noChangeArrowheads="1"/>
            </p:cNvSpPr>
            <p:nvPr/>
          </p:nvSpPr>
          <p:spPr bwMode="auto">
            <a:xfrm>
              <a:off x="1382" y="670"/>
              <a:ext cx="409" cy="24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85041" name="Oval 49"/>
            <p:cNvSpPr>
              <a:spLocks noChangeArrowheads="1"/>
            </p:cNvSpPr>
            <p:nvPr/>
          </p:nvSpPr>
          <p:spPr bwMode="auto">
            <a:xfrm>
              <a:off x="1293" y="1291"/>
              <a:ext cx="409" cy="24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85042" name="Oval 50"/>
            <p:cNvSpPr>
              <a:spLocks noChangeArrowheads="1"/>
            </p:cNvSpPr>
            <p:nvPr/>
          </p:nvSpPr>
          <p:spPr bwMode="auto">
            <a:xfrm>
              <a:off x="2063" y="1291"/>
              <a:ext cx="409" cy="24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85043" name="Oval 51"/>
            <p:cNvSpPr>
              <a:spLocks noChangeArrowheads="1"/>
            </p:cNvSpPr>
            <p:nvPr/>
          </p:nvSpPr>
          <p:spPr bwMode="auto">
            <a:xfrm>
              <a:off x="2063" y="670"/>
              <a:ext cx="409" cy="24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85044" name="Oval 52"/>
            <p:cNvSpPr>
              <a:spLocks noChangeArrowheads="1"/>
            </p:cNvSpPr>
            <p:nvPr/>
          </p:nvSpPr>
          <p:spPr bwMode="auto">
            <a:xfrm>
              <a:off x="2652" y="940"/>
              <a:ext cx="409" cy="24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85045" name="Oval 53"/>
            <p:cNvSpPr>
              <a:spLocks noChangeArrowheads="1"/>
            </p:cNvSpPr>
            <p:nvPr/>
          </p:nvSpPr>
          <p:spPr bwMode="auto">
            <a:xfrm>
              <a:off x="3287" y="939"/>
              <a:ext cx="409" cy="243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85046" name="Oval 54"/>
            <p:cNvSpPr>
              <a:spLocks noChangeArrowheads="1"/>
            </p:cNvSpPr>
            <p:nvPr/>
          </p:nvSpPr>
          <p:spPr bwMode="auto">
            <a:xfrm>
              <a:off x="3968" y="940"/>
              <a:ext cx="409" cy="242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85047" name="Oval 55"/>
            <p:cNvSpPr>
              <a:spLocks noChangeArrowheads="1"/>
            </p:cNvSpPr>
            <p:nvPr/>
          </p:nvSpPr>
          <p:spPr bwMode="auto">
            <a:xfrm>
              <a:off x="4603" y="939"/>
              <a:ext cx="409" cy="243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85048" name="Line 56"/>
            <p:cNvSpPr>
              <a:spLocks noChangeShapeType="1"/>
            </p:cNvSpPr>
            <p:nvPr/>
          </p:nvSpPr>
          <p:spPr bwMode="auto">
            <a:xfrm>
              <a:off x="5012" y="1074"/>
              <a:ext cx="13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049" name="Line 57"/>
            <p:cNvSpPr>
              <a:spLocks noChangeShapeType="1"/>
            </p:cNvSpPr>
            <p:nvPr/>
          </p:nvSpPr>
          <p:spPr bwMode="auto">
            <a:xfrm>
              <a:off x="4395" y="1074"/>
              <a:ext cx="181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050" name="Line 58"/>
            <p:cNvSpPr>
              <a:spLocks noChangeShapeType="1"/>
            </p:cNvSpPr>
            <p:nvPr/>
          </p:nvSpPr>
          <p:spPr bwMode="auto">
            <a:xfrm>
              <a:off x="3714" y="1074"/>
              <a:ext cx="227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051" name="Line 59"/>
            <p:cNvSpPr>
              <a:spLocks noChangeShapeType="1"/>
            </p:cNvSpPr>
            <p:nvPr/>
          </p:nvSpPr>
          <p:spPr bwMode="auto">
            <a:xfrm>
              <a:off x="3071" y="1074"/>
              <a:ext cx="217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052" name="Line 60"/>
            <p:cNvSpPr>
              <a:spLocks noChangeShapeType="1"/>
            </p:cNvSpPr>
            <p:nvPr/>
          </p:nvSpPr>
          <p:spPr bwMode="auto">
            <a:xfrm>
              <a:off x="675" y="1128"/>
              <a:ext cx="16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053" name="Line 61"/>
            <p:cNvSpPr>
              <a:spLocks noChangeShapeType="1"/>
            </p:cNvSpPr>
            <p:nvPr/>
          </p:nvSpPr>
          <p:spPr bwMode="auto">
            <a:xfrm>
              <a:off x="1701" y="1425"/>
              <a:ext cx="363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054" name="Line 62"/>
            <p:cNvSpPr>
              <a:spLocks noChangeShapeType="1"/>
            </p:cNvSpPr>
            <p:nvPr/>
          </p:nvSpPr>
          <p:spPr bwMode="auto">
            <a:xfrm>
              <a:off x="1791" y="805"/>
              <a:ext cx="273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055" name="Line 63"/>
            <p:cNvSpPr>
              <a:spLocks noChangeShapeType="1"/>
            </p:cNvSpPr>
            <p:nvPr/>
          </p:nvSpPr>
          <p:spPr bwMode="auto">
            <a:xfrm flipV="1">
              <a:off x="1202" y="886"/>
              <a:ext cx="227" cy="13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056" name="Line 64"/>
            <p:cNvSpPr>
              <a:spLocks noChangeShapeType="1"/>
            </p:cNvSpPr>
            <p:nvPr/>
          </p:nvSpPr>
          <p:spPr bwMode="auto">
            <a:xfrm>
              <a:off x="1202" y="1210"/>
              <a:ext cx="136" cy="13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057" name="Line 65"/>
            <p:cNvSpPr>
              <a:spLocks noChangeShapeType="1"/>
            </p:cNvSpPr>
            <p:nvPr/>
          </p:nvSpPr>
          <p:spPr bwMode="auto">
            <a:xfrm>
              <a:off x="2462" y="864"/>
              <a:ext cx="227" cy="10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058" name="Line 66"/>
            <p:cNvSpPr>
              <a:spLocks noChangeShapeType="1"/>
            </p:cNvSpPr>
            <p:nvPr/>
          </p:nvSpPr>
          <p:spPr bwMode="auto">
            <a:xfrm flipV="1">
              <a:off x="2435" y="1173"/>
              <a:ext cx="317" cy="1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" name="Group 67"/>
            <p:cNvGrpSpPr>
              <a:grpSpLocks/>
            </p:cNvGrpSpPr>
            <p:nvPr/>
          </p:nvGrpSpPr>
          <p:grpSpPr bwMode="auto">
            <a:xfrm>
              <a:off x="1020" y="319"/>
              <a:ext cx="1905" cy="674"/>
              <a:chOff x="1020" y="436"/>
              <a:chExt cx="1905" cy="1134"/>
            </a:xfrm>
          </p:grpSpPr>
          <p:sp>
            <p:nvSpPr>
              <p:cNvPr id="85060" name="Freeform 68"/>
              <p:cNvSpPr>
                <a:spLocks/>
              </p:cNvSpPr>
              <p:nvPr/>
            </p:nvSpPr>
            <p:spPr bwMode="auto">
              <a:xfrm>
                <a:off x="1020" y="436"/>
                <a:ext cx="1905" cy="1134"/>
              </a:xfrm>
              <a:custGeom>
                <a:avLst/>
                <a:gdLst/>
                <a:ahLst/>
                <a:cxnLst>
                  <a:cxn ang="0">
                    <a:pos x="1905" y="1195"/>
                  </a:cxn>
                  <a:cxn ang="0">
                    <a:pos x="953" y="15"/>
                  </a:cxn>
                  <a:cxn ang="0">
                    <a:pos x="0" y="1285"/>
                  </a:cxn>
                </a:cxnLst>
                <a:rect l="0" t="0" r="r" b="b"/>
                <a:pathLst>
                  <a:path w="1905" h="1285">
                    <a:moveTo>
                      <a:pt x="1905" y="1195"/>
                    </a:moveTo>
                    <a:cubicBezTo>
                      <a:pt x="1587" y="597"/>
                      <a:pt x="1270" y="0"/>
                      <a:pt x="953" y="15"/>
                    </a:cubicBezTo>
                    <a:cubicBezTo>
                      <a:pt x="636" y="30"/>
                      <a:pt x="159" y="1073"/>
                      <a:pt x="0" y="1285"/>
                    </a:cubicBezTo>
                  </a:path>
                </a:pathLst>
              </a:custGeom>
              <a:noFill/>
              <a:ln w="508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5061" name="Line 69"/>
              <p:cNvSpPr>
                <a:spLocks noChangeShapeType="1"/>
              </p:cNvSpPr>
              <p:nvPr/>
            </p:nvSpPr>
            <p:spPr bwMode="auto">
              <a:xfrm flipH="1">
                <a:off x="1030" y="1480"/>
                <a:ext cx="45" cy="9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85062" name="Text Box 70"/>
            <p:cNvSpPr txBox="1">
              <a:spLocks noChangeArrowheads="1"/>
            </p:cNvSpPr>
            <p:nvPr/>
          </p:nvSpPr>
          <p:spPr bwMode="auto">
            <a:xfrm>
              <a:off x="1773" y="455"/>
              <a:ext cx="227" cy="2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85063" name="Text Box 71"/>
            <p:cNvSpPr txBox="1">
              <a:spLocks noChangeArrowheads="1"/>
            </p:cNvSpPr>
            <p:nvPr/>
          </p:nvSpPr>
          <p:spPr bwMode="auto">
            <a:xfrm>
              <a:off x="1746" y="1378"/>
              <a:ext cx="272" cy="2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85064" name="Text Box 72"/>
            <p:cNvSpPr txBox="1">
              <a:spLocks noChangeArrowheads="1"/>
            </p:cNvSpPr>
            <p:nvPr/>
          </p:nvSpPr>
          <p:spPr bwMode="auto">
            <a:xfrm>
              <a:off x="3678" y="729"/>
              <a:ext cx="227" cy="2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85065" name="Text Box 73"/>
            <p:cNvSpPr txBox="1">
              <a:spLocks noChangeArrowheads="1"/>
            </p:cNvSpPr>
            <p:nvPr/>
          </p:nvSpPr>
          <p:spPr bwMode="auto">
            <a:xfrm>
              <a:off x="4359" y="724"/>
              <a:ext cx="272" cy="2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85066" name="Text Box 74"/>
            <p:cNvSpPr txBox="1">
              <a:spLocks noChangeArrowheads="1"/>
            </p:cNvSpPr>
            <p:nvPr/>
          </p:nvSpPr>
          <p:spPr bwMode="auto">
            <a:xfrm>
              <a:off x="4931" y="723"/>
              <a:ext cx="272" cy="2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85067" name="Text Box 75"/>
            <p:cNvSpPr txBox="1">
              <a:spLocks noChangeArrowheads="1"/>
            </p:cNvSpPr>
            <p:nvPr/>
          </p:nvSpPr>
          <p:spPr bwMode="auto">
            <a:xfrm>
              <a:off x="566" y="785"/>
              <a:ext cx="318" cy="2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ε</a:t>
              </a:r>
            </a:p>
          </p:txBody>
        </p:sp>
        <p:sp>
          <p:nvSpPr>
            <p:cNvPr id="85068" name="Text Box 76"/>
            <p:cNvSpPr txBox="1">
              <a:spLocks noChangeArrowheads="1"/>
            </p:cNvSpPr>
            <p:nvPr/>
          </p:nvSpPr>
          <p:spPr bwMode="auto">
            <a:xfrm>
              <a:off x="1140" y="717"/>
              <a:ext cx="318" cy="2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latin typeface="Times New Roman" pitchFamily="18" charset="0"/>
                  <a:cs typeface="Times New Roman" pitchFamily="18" charset="0"/>
                </a:rPr>
                <a:t>ε</a:t>
              </a:r>
            </a:p>
          </p:txBody>
        </p:sp>
        <p:sp>
          <p:nvSpPr>
            <p:cNvPr id="85069" name="Text Box 77"/>
            <p:cNvSpPr txBox="1">
              <a:spLocks noChangeArrowheads="1"/>
            </p:cNvSpPr>
            <p:nvPr/>
          </p:nvSpPr>
          <p:spPr bwMode="auto">
            <a:xfrm>
              <a:off x="965" y="1129"/>
              <a:ext cx="318" cy="2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ε</a:t>
              </a:r>
            </a:p>
          </p:txBody>
        </p:sp>
        <p:sp>
          <p:nvSpPr>
            <p:cNvPr id="85070" name="Text Box 78"/>
            <p:cNvSpPr txBox="1">
              <a:spLocks noChangeArrowheads="1"/>
            </p:cNvSpPr>
            <p:nvPr/>
          </p:nvSpPr>
          <p:spPr bwMode="auto">
            <a:xfrm>
              <a:off x="2436" y="615"/>
              <a:ext cx="318" cy="2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ε</a:t>
              </a:r>
            </a:p>
          </p:txBody>
        </p:sp>
        <p:sp>
          <p:nvSpPr>
            <p:cNvPr id="85071" name="Text Box 79"/>
            <p:cNvSpPr txBox="1">
              <a:spLocks noChangeArrowheads="1"/>
            </p:cNvSpPr>
            <p:nvPr/>
          </p:nvSpPr>
          <p:spPr bwMode="auto">
            <a:xfrm>
              <a:off x="2426" y="1210"/>
              <a:ext cx="318" cy="2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ε</a:t>
              </a:r>
            </a:p>
          </p:txBody>
        </p:sp>
        <p:sp>
          <p:nvSpPr>
            <p:cNvPr id="85072" name="Text Box 80"/>
            <p:cNvSpPr txBox="1">
              <a:spLocks noChangeArrowheads="1"/>
            </p:cNvSpPr>
            <p:nvPr/>
          </p:nvSpPr>
          <p:spPr bwMode="auto">
            <a:xfrm>
              <a:off x="2962" y="729"/>
              <a:ext cx="318" cy="2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itchFamily="18" charset="0"/>
                  <a:cs typeface="Times New Roman" pitchFamily="18" charset="0"/>
                </a:rPr>
                <a:t>ε</a:t>
              </a:r>
            </a:p>
          </p:txBody>
        </p:sp>
        <p:sp>
          <p:nvSpPr>
            <p:cNvPr id="85073" name="AutoShape 81"/>
            <p:cNvSpPr>
              <a:spLocks noChangeArrowheads="1"/>
            </p:cNvSpPr>
            <p:nvPr/>
          </p:nvSpPr>
          <p:spPr bwMode="auto">
            <a:xfrm>
              <a:off x="0" y="1083"/>
              <a:ext cx="249" cy="81"/>
            </a:xfrm>
            <a:prstGeom prst="rightArrow">
              <a:avLst>
                <a:gd name="adj1" fmla="val 50000"/>
                <a:gd name="adj2" fmla="val 76852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085" name="Oval 93"/>
            <p:cNvSpPr>
              <a:spLocks noChangeArrowheads="1"/>
            </p:cNvSpPr>
            <p:nvPr/>
          </p:nvSpPr>
          <p:spPr bwMode="auto">
            <a:xfrm>
              <a:off x="5149" y="912"/>
              <a:ext cx="611" cy="35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086" name="Oval 94"/>
            <p:cNvSpPr>
              <a:spLocks noChangeArrowheads="1"/>
            </p:cNvSpPr>
            <p:nvPr/>
          </p:nvSpPr>
          <p:spPr bwMode="auto">
            <a:xfrm>
              <a:off x="5248" y="966"/>
              <a:ext cx="409" cy="242"/>
            </a:xfrm>
            <a:prstGeom prst="ellipse">
              <a:avLst/>
            </a:prstGeom>
            <a:solidFill>
              <a:schemeClr val="accent1"/>
            </a:solidFill>
            <a:ln w="254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chemeClr val="bg2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1" name="Line 29"/>
          <p:cNvSpPr>
            <a:spLocks noChangeShapeType="1"/>
          </p:cNvSpPr>
          <p:nvPr/>
        </p:nvSpPr>
        <p:spPr bwMode="auto">
          <a:xfrm>
            <a:off x="433388" y="6442546"/>
            <a:ext cx="9211971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Text Box 2">
            <a:extLst>
              <a:ext uri="{FF2B5EF4-FFF2-40B4-BE49-F238E27FC236}">
                <a16:creationId xmlns:a16="http://schemas.microsoft.com/office/drawing/2014/main" id="{BCFE03FF-CB5E-4DD7-B3FA-345C54E65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52" y="36563"/>
            <a:ext cx="7554687" cy="4341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2400" b="1" dirty="0">
                <a:latin typeface="Sitka Text" panose="02000505000000020004" pitchFamily="2" charset="0"/>
                <a:cs typeface="Times New Roman" pitchFamily="18" charset="0"/>
              </a:rPr>
              <a:t>if I={0},the </a:t>
            </a:r>
            <a:r>
              <a:rPr lang="en-US" altLang="zh-CN" sz="2400" b="1" dirty="0" err="1">
                <a:latin typeface="Sitka Text" panose="02000505000000020004" pitchFamily="2" charset="0"/>
                <a:cs typeface="Times New Roman" pitchFamily="18" charset="0"/>
              </a:rPr>
              <a:t>ε_closure</a:t>
            </a:r>
            <a:r>
              <a:rPr lang="en-US" altLang="zh-CN" sz="2400" b="1" dirty="0">
                <a:latin typeface="Sitka Text" panose="02000505000000020004" pitchFamily="2" charset="0"/>
                <a:cs typeface="Times New Roman" pitchFamily="18" charset="0"/>
              </a:rPr>
              <a:t>( I )={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0</a:t>
            </a: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,1,2,4,7</a:t>
            </a:r>
            <a:r>
              <a:rPr lang="en-US" altLang="zh-CN" sz="2400" b="1" dirty="0">
                <a:latin typeface="Sitka Text" panose="02000505000000020004" pitchFamily="2" charset="0"/>
                <a:cs typeface="Times New Roman" pitchFamily="18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02361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8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8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 autoUpdateAnimBg="0"/>
      <p:bldP spid="84998" grpId="0" autoUpdateAnimBg="0"/>
      <p:bldP spid="85002" grpId="0" autoUpdateAnimBg="0"/>
      <p:bldP spid="85006" grpId="0" autoUpdateAnimBg="0"/>
      <p:bldP spid="85010" grpId="0" autoUpdateAnimBg="0"/>
      <p:bldP spid="85074" grpId="0" autoUpdateAnimBg="0"/>
      <p:bldP spid="85075" grpId="0" autoUpdateAnimBg="0"/>
      <p:bldP spid="85076" grpId="0" autoUpdateAnimBg="0"/>
      <p:bldP spid="85077" grpId="0" autoUpdateAnimBg="0"/>
      <p:bldP spid="8507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96602" y="3694289"/>
            <a:ext cx="4446676" cy="4026635"/>
            <a:chOff x="2290" y="1808"/>
            <a:chExt cx="2540" cy="2302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290" y="1808"/>
              <a:ext cx="2540" cy="2302"/>
              <a:chOff x="2290" y="391"/>
              <a:chExt cx="2994" cy="3016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4673" y="2050"/>
                <a:ext cx="611" cy="590"/>
                <a:chOff x="5149" y="1125"/>
                <a:chExt cx="611" cy="590"/>
              </a:xfrm>
            </p:grpSpPr>
            <p:sp>
              <p:nvSpPr>
                <p:cNvPr id="86021" name="Oval 5"/>
                <p:cNvSpPr>
                  <a:spLocks noChangeArrowheads="1"/>
                </p:cNvSpPr>
                <p:nvPr/>
              </p:nvSpPr>
              <p:spPr bwMode="auto">
                <a:xfrm>
                  <a:off x="5149" y="1125"/>
                  <a:ext cx="611" cy="590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6022" name="Oval 6"/>
                <p:cNvSpPr>
                  <a:spLocks noChangeArrowheads="1"/>
                </p:cNvSpPr>
                <p:nvPr/>
              </p:nvSpPr>
              <p:spPr bwMode="auto">
                <a:xfrm>
                  <a:off x="5248" y="1207"/>
                  <a:ext cx="409" cy="408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zh-CN" altLang="en-US" sz="3100">
                      <a:solidFill>
                        <a:schemeClr val="bg2"/>
                      </a:solidFill>
                      <a:latin typeface="Times New Roman" pitchFamily="18" charset="0"/>
                      <a:cs typeface="Times New Roman" pitchFamily="18" charset="0"/>
                    </a:rPr>
                    <a:t>4</a:t>
                  </a:r>
                </a:p>
              </p:txBody>
            </p:sp>
          </p:grpSp>
          <p:sp>
            <p:nvSpPr>
              <p:cNvPr id="86023" name="Oval 7"/>
              <p:cNvSpPr>
                <a:spLocks noChangeArrowheads="1"/>
              </p:cNvSpPr>
              <p:nvPr/>
            </p:nvSpPr>
            <p:spPr bwMode="auto">
              <a:xfrm>
                <a:off x="2539" y="1642"/>
                <a:ext cx="409" cy="408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sz="3100">
                    <a:solidFill>
                      <a:schemeClr val="bg2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86024" name="Line 8"/>
              <p:cNvSpPr>
                <a:spLocks noChangeShapeType="1"/>
              </p:cNvSpPr>
              <p:nvPr/>
            </p:nvSpPr>
            <p:spPr bwMode="auto">
              <a:xfrm flipV="1">
                <a:off x="2907" y="1324"/>
                <a:ext cx="699" cy="409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6025" name="Text Box 9"/>
              <p:cNvSpPr txBox="1">
                <a:spLocks noChangeArrowheads="1"/>
              </p:cNvSpPr>
              <p:nvPr/>
            </p:nvSpPr>
            <p:spPr bwMode="auto">
              <a:xfrm>
                <a:off x="4286" y="751"/>
                <a:ext cx="272" cy="47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3500"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86026" name="AutoShape 10"/>
              <p:cNvSpPr>
                <a:spLocks noChangeArrowheads="1"/>
              </p:cNvSpPr>
              <p:nvPr/>
            </p:nvSpPr>
            <p:spPr bwMode="auto">
              <a:xfrm>
                <a:off x="2290" y="1797"/>
                <a:ext cx="249" cy="136"/>
              </a:xfrm>
              <a:prstGeom prst="rightArrow">
                <a:avLst>
                  <a:gd name="adj1" fmla="val 50000"/>
                  <a:gd name="adj2" fmla="val 45772"/>
                </a:avLst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6027" name="Oval 11"/>
              <p:cNvSpPr>
                <a:spLocks noChangeArrowheads="1"/>
              </p:cNvSpPr>
              <p:nvPr/>
            </p:nvSpPr>
            <p:spPr bwMode="auto">
              <a:xfrm>
                <a:off x="3650" y="2141"/>
                <a:ext cx="409" cy="408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sz="3100">
                    <a:solidFill>
                      <a:schemeClr val="bg2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86028" name="Oval 12"/>
              <p:cNvSpPr>
                <a:spLocks noChangeArrowheads="1"/>
              </p:cNvSpPr>
              <p:nvPr/>
            </p:nvSpPr>
            <p:spPr bwMode="auto">
              <a:xfrm>
                <a:off x="3605" y="1007"/>
                <a:ext cx="409" cy="408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sz="3100">
                    <a:solidFill>
                      <a:schemeClr val="bg2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86029" name="Oval 13"/>
              <p:cNvSpPr>
                <a:spLocks noChangeArrowheads="1"/>
              </p:cNvSpPr>
              <p:nvPr/>
            </p:nvSpPr>
            <p:spPr bwMode="auto">
              <a:xfrm>
                <a:off x="4784" y="1007"/>
                <a:ext cx="409" cy="408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sz="3100">
                    <a:solidFill>
                      <a:schemeClr val="bg2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86030" name="Line 14"/>
              <p:cNvSpPr>
                <a:spLocks noChangeShapeType="1"/>
              </p:cNvSpPr>
              <p:nvPr/>
            </p:nvSpPr>
            <p:spPr bwMode="auto">
              <a:xfrm>
                <a:off x="2923" y="1946"/>
                <a:ext cx="728" cy="33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6031" name="Line 15"/>
              <p:cNvSpPr>
                <a:spLocks noChangeShapeType="1"/>
              </p:cNvSpPr>
              <p:nvPr/>
            </p:nvSpPr>
            <p:spPr bwMode="auto">
              <a:xfrm flipV="1">
                <a:off x="4003" y="1111"/>
                <a:ext cx="790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6032" name="Line 16"/>
              <p:cNvSpPr>
                <a:spLocks noChangeShapeType="1"/>
              </p:cNvSpPr>
              <p:nvPr/>
            </p:nvSpPr>
            <p:spPr bwMode="auto">
              <a:xfrm flipH="1" flipV="1">
                <a:off x="3960" y="1346"/>
                <a:ext cx="849" cy="8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6033" name="Line 17"/>
              <p:cNvSpPr>
                <a:spLocks noChangeShapeType="1"/>
              </p:cNvSpPr>
              <p:nvPr/>
            </p:nvSpPr>
            <p:spPr bwMode="auto">
              <a:xfrm flipH="1" flipV="1">
                <a:off x="4046" y="2397"/>
                <a:ext cx="619" cy="8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6034" name="Line 18"/>
              <p:cNvSpPr>
                <a:spLocks noChangeShapeType="1"/>
              </p:cNvSpPr>
              <p:nvPr/>
            </p:nvSpPr>
            <p:spPr bwMode="auto">
              <a:xfrm flipH="1">
                <a:off x="5001" y="1415"/>
                <a:ext cx="24" cy="635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6035" name="Line 19"/>
              <p:cNvSpPr>
                <a:spLocks noChangeShapeType="1"/>
              </p:cNvSpPr>
              <p:nvPr/>
            </p:nvSpPr>
            <p:spPr bwMode="auto">
              <a:xfrm flipH="1" flipV="1">
                <a:off x="3894" y="1431"/>
                <a:ext cx="862" cy="68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6036" name="Line 20"/>
              <p:cNvSpPr>
                <a:spLocks noChangeShapeType="1"/>
              </p:cNvSpPr>
              <p:nvPr/>
            </p:nvSpPr>
            <p:spPr bwMode="auto">
              <a:xfrm flipV="1">
                <a:off x="3825" y="1437"/>
                <a:ext cx="8" cy="6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6037" name="Text Box 21"/>
              <p:cNvSpPr txBox="1">
                <a:spLocks noChangeArrowheads="1"/>
              </p:cNvSpPr>
              <p:nvPr/>
            </p:nvSpPr>
            <p:spPr bwMode="auto">
              <a:xfrm>
                <a:off x="5012" y="1505"/>
                <a:ext cx="272" cy="47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3500"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86038" name="Text Box 22"/>
              <p:cNvSpPr txBox="1">
                <a:spLocks noChangeArrowheads="1"/>
              </p:cNvSpPr>
              <p:nvPr/>
            </p:nvSpPr>
            <p:spPr bwMode="auto">
              <a:xfrm>
                <a:off x="4286" y="2365"/>
                <a:ext cx="272" cy="47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3500"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86039" name="Text Box 23"/>
              <p:cNvSpPr txBox="1">
                <a:spLocks noChangeArrowheads="1"/>
              </p:cNvSpPr>
              <p:nvPr/>
            </p:nvSpPr>
            <p:spPr bwMode="auto">
              <a:xfrm>
                <a:off x="4422" y="1549"/>
                <a:ext cx="271" cy="47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3500">
                    <a:latin typeface="Times New Roman" pitchFamily="18" charset="0"/>
                    <a:cs typeface="Times New Roman" pitchFamily="18" charset="0"/>
                  </a:rPr>
                  <a:t>a</a:t>
                </a:r>
              </a:p>
            </p:txBody>
          </p:sp>
          <p:sp>
            <p:nvSpPr>
              <p:cNvPr id="86040" name="Text Box 24"/>
              <p:cNvSpPr txBox="1">
                <a:spLocks noChangeArrowheads="1"/>
              </p:cNvSpPr>
              <p:nvPr/>
            </p:nvSpPr>
            <p:spPr bwMode="auto">
              <a:xfrm>
                <a:off x="3878" y="1687"/>
                <a:ext cx="272" cy="47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3500">
                    <a:latin typeface="Times New Roman" pitchFamily="18" charset="0"/>
                    <a:cs typeface="Times New Roman" pitchFamily="18" charset="0"/>
                  </a:rPr>
                  <a:t>a</a:t>
                </a:r>
              </a:p>
            </p:txBody>
          </p:sp>
          <p:sp>
            <p:nvSpPr>
              <p:cNvPr id="86041" name="Text Box 25"/>
              <p:cNvSpPr txBox="1">
                <a:spLocks noChangeArrowheads="1"/>
              </p:cNvSpPr>
              <p:nvPr/>
            </p:nvSpPr>
            <p:spPr bwMode="auto">
              <a:xfrm>
                <a:off x="3016" y="1233"/>
                <a:ext cx="272" cy="47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3500">
                    <a:latin typeface="Times New Roman" pitchFamily="18" charset="0"/>
                    <a:cs typeface="Times New Roman" pitchFamily="18" charset="0"/>
                  </a:rPr>
                  <a:t>a</a:t>
                </a:r>
              </a:p>
            </p:txBody>
          </p:sp>
          <p:sp>
            <p:nvSpPr>
              <p:cNvPr id="86042" name="Text Box 26"/>
              <p:cNvSpPr txBox="1">
                <a:spLocks noChangeArrowheads="1"/>
              </p:cNvSpPr>
              <p:nvPr/>
            </p:nvSpPr>
            <p:spPr bwMode="auto">
              <a:xfrm>
                <a:off x="3061" y="2005"/>
                <a:ext cx="272" cy="47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3500"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3651" y="709"/>
                <a:ext cx="329" cy="362"/>
                <a:chOff x="3651" y="709"/>
                <a:chExt cx="329" cy="362"/>
              </a:xfrm>
            </p:grpSpPr>
            <p:sp>
              <p:nvSpPr>
                <p:cNvPr id="86044" name="Freeform 28"/>
                <p:cNvSpPr>
                  <a:spLocks/>
                </p:cNvSpPr>
                <p:nvPr/>
              </p:nvSpPr>
              <p:spPr bwMode="auto">
                <a:xfrm>
                  <a:off x="3651" y="709"/>
                  <a:ext cx="318" cy="362"/>
                </a:xfrm>
                <a:custGeom>
                  <a:avLst/>
                  <a:gdLst/>
                  <a:ahLst/>
                  <a:cxnLst>
                    <a:cxn ang="0">
                      <a:pos x="0" y="362"/>
                    </a:cxn>
                    <a:cxn ang="0">
                      <a:pos x="136" y="0"/>
                    </a:cxn>
                    <a:cxn ang="0">
                      <a:pos x="318" y="362"/>
                    </a:cxn>
                  </a:cxnLst>
                  <a:rect l="0" t="0" r="r" b="b"/>
                  <a:pathLst>
                    <a:path w="318" h="362">
                      <a:moveTo>
                        <a:pt x="0" y="362"/>
                      </a:moveTo>
                      <a:cubicBezTo>
                        <a:pt x="41" y="181"/>
                        <a:pt x="83" y="0"/>
                        <a:pt x="136" y="0"/>
                      </a:cubicBezTo>
                      <a:cubicBezTo>
                        <a:pt x="189" y="0"/>
                        <a:pt x="288" y="309"/>
                        <a:pt x="318" y="362"/>
                      </a:cubicBezTo>
                    </a:path>
                  </a:pathLst>
                </a:custGeom>
                <a:noFill/>
                <a:ln w="508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6045" name="Line 29"/>
                <p:cNvSpPr>
                  <a:spLocks noChangeShapeType="1"/>
                </p:cNvSpPr>
                <p:nvPr/>
              </p:nvSpPr>
              <p:spPr bwMode="auto">
                <a:xfrm>
                  <a:off x="3889" y="919"/>
                  <a:ext cx="91" cy="136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86046" name="Text Box 30"/>
              <p:cNvSpPr txBox="1">
                <a:spLocks noChangeArrowheads="1"/>
              </p:cNvSpPr>
              <p:nvPr/>
            </p:nvSpPr>
            <p:spPr bwMode="auto">
              <a:xfrm>
                <a:off x="3651" y="391"/>
                <a:ext cx="272" cy="47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3500">
                    <a:latin typeface="Times New Roman" pitchFamily="18" charset="0"/>
                    <a:cs typeface="Times New Roman" pitchFamily="18" charset="0"/>
                  </a:rPr>
                  <a:t>a</a:t>
                </a:r>
              </a:p>
            </p:txBody>
          </p:sp>
          <p:grpSp>
            <p:nvGrpSpPr>
              <p:cNvPr id="6" name="Group 31"/>
              <p:cNvGrpSpPr>
                <a:grpSpLocks/>
              </p:cNvGrpSpPr>
              <p:nvPr/>
            </p:nvGrpSpPr>
            <p:grpSpPr bwMode="auto">
              <a:xfrm>
                <a:off x="3696" y="2523"/>
                <a:ext cx="273" cy="408"/>
                <a:chOff x="3696" y="2523"/>
                <a:chExt cx="273" cy="408"/>
              </a:xfrm>
            </p:grpSpPr>
            <p:sp>
              <p:nvSpPr>
                <p:cNvPr id="86048" name="Freeform 32"/>
                <p:cNvSpPr>
                  <a:spLocks/>
                </p:cNvSpPr>
                <p:nvPr/>
              </p:nvSpPr>
              <p:spPr bwMode="auto">
                <a:xfrm>
                  <a:off x="3696" y="2523"/>
                  <a:ext cx="273" cy="40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37" y="408"/>
                    </a:cxn>
                    <a:cxn ang="0">
                      <a:pos x="273" y="0"/>
                    </a:cxn>
                  </a:cxnLst>
                  <a:rect l="0" t="0" r="r" b="b"/>
                  <a:pathLst>
                    <a:path w="273" h="408">
                      <a:moveTo>
                        <a:pt x="0" y="0"/>
                      </a:moveTo>
                      <a:cubicBezTo>
                        <a:pt x="46" y="204"/>
                        <a:pt x="92" y="408"/>
                        <a:pt x="137" y="408"/>
                      </a:cubicBezTo>
                      <a:cubicBezTo>
                        <a:pt x="182" y="408"/>
                        <a:pt x="250" y="68"/>
                        <a:pt x="273" y="0"/>
                      </a:cubicBezTo>
                    </a:path>
                  </a:pathLst>
                </a:custGeom>
                <a:noFill/>
                <a:ln w="5080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6049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3923" y="2523"/>
                  <a:ext cx="46" cy="136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86050" name="Text Box 34"/>
              <p:cNvSpPr txBox="1">
                <a:spLocks noChangeArrowheads="1"/>
              </p:cNvSpPr>
              <p:nvPr/>
            </p:nvSpPr>
            <p:spPr bwMode="auto">
              <a:xfrm>
                <a:off x="3697" y="2928"/>
                <a:ext cx="272" cy="47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3500">
                    <a:latin typeface="Times New Roman" pitchFamily="18" charset="0"/>
                    <a:cs typeface="Times New Roman" pitchFamily="18" charset="0"/>
                  </a:rPr>
                  <a:t>b</a:t>
                </a:r>
              </a:p>
            </p:txBody>
          </p:sp>
        </p:grpSp>
        <p:sp>
          <p:nvSpPr>
            <p:cNvPr id="86051" name="Text Box 35"/>
            <p:cNvSpPr txBox="1">
              <a:spLocks noChangeArrowheads="1"/>
            </p:cNvSpPr>
            <p:nvPr/>
          </p:nvSpPr>
          <p:spPr bwMode="auto">
            <a:xfrm>
              <a:off x="3969" y="2432"/>
              <a:ext cx="317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50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</p:grpSp>
      <p:sp>
        <p:nvSpPr>
          <p:cNvPr id="86052" name="Text Box 36"/>
          <p:cNvSpPr txBox="1">
            <a:spLocks noChangeArrowheads="1"/>
          </p:cNvSpPr>
          <p:nvPr/>
        </p:nvSpPr>
        <p:spPr bwMode="auto">
          <a:xfrm>
            <a:off x="252095" y="167923"/>
            <a:ext cx="8151072" cy="57883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med"/>
          </a:ln>
          <a:effectLst/>
        </p:spPr>
        <p:txBody>
          <a:bodyPr lIns="100794" tIns="50397" rIns="100794" bIns="50397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100" b="1" dirty="0">
                <a:latin typeface="Times New Roman" pitchFamily="18" charset="0"/>
                <a:cs typeface="Times New Roman" pitchFamily="18" charset="0"/>
              </a:rPr>
              <a:t>Rename </a:t>
            </a:r>
            <a:r>
              <a:rPr lang="en-US" altLang="zh-CN" sz="3100" b="1">
                <a:latin typeface="Times New Roman" pitchFamily="18" charset="0"/>
                <a:cs typeface="Times New Roman" pitchFamily="18" charset="0"/>
              </a:rPr>
              <a:t>the states </a:t>
            </a:r>
            <a:r>
              <a:rPr lang="en-US" altLang="zh-CN" sz="3100" b="1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altLang="zh-CN" sz="3100" b="1" dirty="0" err="1">
                <a:latin typeface="Times New Roman" pitchFamily="18" charset="0"/>
                <a:cs typeface="Times New Roman" pitchFamily="18" charset="0"/>
              </a:rPr>
              <a:t>DFA,we</a:t>
            </a:r>
            <a:r>
              <a:rPr lang="en-US" altLang="zh-CN" sz="3100" b="1" dirty="0">
                <a:latin typeface="Times New Roman" pitchFamily="18" charset="0"/>
                <a:cs typeface="Times New Roman" pitchFamily="18" charset="0"/>
              </a:rPr>
              <a:t> get</a:t>
            </a:r>
          </a:p>
        </p:txBody>
      </p:sp>
      <p:grpSp>
        <p:nvGrpSpPr>
          <p:cNvPr id="7" name="Group 82"/>
          <p:cNvGrpSpPr>
            <a:grpSpLocks/>
          </p:cNvGrpSpPr>
          <p:nvPr/>
        </p:nvGrpSpPr>
        <p:grpSpPr bwMode="auto">
          <a:xfrm>
            <a:off x="183820" y="839611"/>
            <a:ext cx="10068044" cy="3080324"/>
            <a:chOff x="9" y="480"/>
            <a:chExt cx="5751" cy="1761"/>
          </a:xfrm>
        </p:grpSpPr>
        <p:sp>
          <p:nvSpPr>
            <p:cNvPr id="86053" name="Rectangle 37"/>
            <p:cNvSpPr>
              <a:spLocks noChangeArrowheads="1"/>
            </p:cNvSpPr>
            <p:nvPr/>
          </p:nvSpPr>
          <p:spPr bwMode="auto">
            <a:xfrm>
              <a:off x="36" y="798"/>
              <a:ext cx="113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zh-CN" altLang="en-US" b="1" dirty="0">
                  <a:latin typeface="Times New Roman" pitchFamily="18" charset="0"/>
                  <a:cs typeface="Times New Roman" pitchFamily="18" charset="0"/>
                </a:rPr>
                <a:t>{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zh-CN" altLang="en-US" b="1" dirty="0">
                  <a:latin typeface="Times New Roman" pitchFamily="18" charset="0"/>
                  <a:cs typeface="Times New Roman" pitchFamily="18" charset="0"/>
                </a:rPr>
                <a:t>,1, 7,2,4}</a:t>
              </a:r>
            </a:p>
          </p:txBody>
        </p:sp>
        <p:grpSp>
          <p:nvGrpSpPr>
            <p:cNvPr id="8" name="Group 38"/>
            <p:cNvGrpSpPr>
              <a:grpSpLocks/>
            </p:cNvGrpSpPr>
            <p:nvPr/>
          </p:nvGrpSpPr>
          <p:grpSpPr bwMode="auto">
            <a:xfrm>
              <a:off x="1908" y="1954"/>
              <a:ext cx="3852" cy="287"/>
              <a:chOff x="2148" y="3461"/>
              <a:chExt cx="3363" cy="287"/>
            </a:xfrm>
          </p:grpSpPr>
          <p:sp>
            <p:nvSpPr>
              <p:cNvPr id="86055" name="Rectangle 39"/>
              <p:cNvSpPr>
                <a:spLocks noChangeArrowheads="1"/>
              </p:cNvSpPr>
              <p:nvPr/>
            </p:nvSpPr>
            <p:spPr bwMode="auto">
              <a:xfrm>
                <a:off x="3684" y="3461"/>
                <a:ext cx="1827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b="1" dirty="0">
                    <a:latin typeface="Times New Roman" pitchFamily="18" charset="0"/>
                    <a:cs typeface="Times New Roman" pitchFamily="18" charset="0"/>
                  </a:rPr>
                  <a:t>{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5</a:t>
                </a:r>
                <a:r>
                  <a:rPr lang="zh-CN" altLang="en-US" b="1" dirty="0">
                    <a:latin typeface="Times New Roman" pitchFamily="18" charset="0"/>
                    <a:cs typeface="Times New Roman" pitchFamily="18" charset="0"/>
                  </a:rPr>
                  <a:t>,6,7,1,2,4}=</a:t>
                </a:r>
                <a:r>
                  <a:rPr lang="en-US" altLang="zh-CN" b="1" dirty="0">
                    <a:latin typeface="Times New Roman" pitchFamily="18" charset="0"/>
                    <a:cs typeface="Times New Roman" pitchFamily="18" charset="0"/>
                  </a:rPr>
                  <a:t>T2</a:t>
                </a:r>
              </a:p>
            </p:txBody>
          </p:sp>
          <p:sp>
            <p:nvSpPr>
              <p:cNvPr id="86056" name="Rectangle 40"/>
              <p:cNvSpPr>
                <a:spLocks noChangeArrowheads="1"/>
              </p:cNvSpPr>
              <p:nvPr/>
            </p:nvSpPr>
            <p:spPr bwMode="auto">
              <a:xfrm>
                <a:off x="2148" y="3461"/>
                <a:ext cx="153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b="1" dirty="0">
                    <a:latin typeface="Times New Roman" pitchFamily="18" charset="0"/>
                    <a:cs typeface="Times New Roman" pitchFamily="18" charset="0"/>
                  </a:rPr>
                  <a:t>{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8,3</a:t>
                </a:r>
                <a:r>
                  <a:rPr lang="zh-CN" altLang="en-US" b="1" dirty="0">
                    <a:latin typeface="Times New Roman" pitchFamily="18" charset="0"/>
                    <a:cs typeface="Times New Roman" pitchFamily="18" charset="0"/>
                  </a:rPr>
                  <a:t>,6,7,1,2,4}=</a:t>
                </a:r>
                <a:r>
                  <a:rPr lang="en-US" altLang="zh-CN" b="1" dirty="0">
                    <a:latin typeface="Times New Roman" pitchFamily="18" charset="0"/>
                    <a:cs typeface="Times New Roman" pitchFamily="18" charset="0"/>
                  </a:rPr>
                  <a:t>T1</a:t>
                </a:r>
              </a:p>
            </p:txBody>
          </p:sp>
        </p:grpSp>
        <p:sp>
          <p:nvSpPr>
            <p:cNvPr id="86057" name="Rectangle 41"/>
            <p:cNvSpPr>
              <a:spLocks noChangeArrowheads="1"/>
            </p:cNvSpPr>
            <p:nvPr/>
          </p:nvSpPr>
          <p:spPr bwMode="auto">
            <a:xfrm>
              <a:off x="9" y="1954"/>
              <a:ext cx="149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zh-CN" altLang="en-US" b="1">
                  <a:latin typeface="Times New Roman" pitchFamily="18" charset="0"/>
                  <a:cs typeface="Times New Roman" pitchFamily="18" charset="0"/>
                </a:rPr>
                <a:t>{10,5,6,7,1,2,4}</a:t>
              </a:r>
            </a:p>
          </p:txBody>
        </p:sp>
        <p:grpSp>
          <p:nvGrpSpPr>
            <p:cNvPr id="9" name="Group 42"/>
            <p:cNvGrpSpPr>
              <a:grpSpLocks/>
            </p:cNvGrpSpPr>
            <p:nvPr/>
          </p:nvGrpSpPr>
          <p:grpSpPr bwMode="auto">
            <a:xfrm>
              <a:off x="1908" y="1667"/>
              <a:ext cx="3852" cy="287"/>
              <a:chOff x="2148" y="3174"/>
              <a:chExt cx="3363" cy="287"/>
            </a:xfrm>
          </p:grpSpPr>
          <p:sp>
            <p:nvSpPr>
              <p:cNvPr id="86059" name="Rectangle 43"/>
              <p:cNvSpPr>
                <a:spLocks noChangeArrowheads="1"/>
              </p:cNvSpPr>
              <p:nvPr/>
            </p:nvSpPr>
            <p:spPr bwMode="auto">
              <a:xfrm>
                <a:off x="3684" y="3174"/>
                <a:ext cx="1827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b="1" dirty="0">
                    <a:latin typeface="Times New Roman" pitchFamily="18" charset="0"/>
                    <a:cs typeface="Times New Roman" pitchFamily="18" charset="0"/>
                  </a:rPr>
                  <a:t>{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10,5</a:t>
                </a:r>
                <a:r>
                  <a:rPr lang="zh-CN" altLang="en-US" b="1" dirty="0">
                    <a:latin typeface="Times New Roman" pitchFamily="18" charset="0"/>
                    <a:cs typeface="Times New Roman" pitchFamily="18" charset="0"/>
                  </a:rPr>
                  <a:t>,6,7,1,2,4}</a:t>
                </a:r>
              </a:p>
            </p:txBody>
          </p:sp>
          <p:sp>
            <p:nvSpPr>
              <p:cNvPr id="86060" name="Rectangle 44"/>
              <p:cNvSpPr>
                <a:spLocks noChangeArrowheads="1"/>
              </p:cNvSpPr>
              <p:nvPr/>
            </p:nvSpPr>
            <p:spPr bwMode="auto">
              <a:xfrm>
                <a:off x="2148" y="3174"/>
                <a:ext cx="153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b="1" dirty="0">
                    <a:latin typeface="Times New Roman" pitchFamily="18" charset="0"/>
                    <a:cs typeface="Times New Roman" pitchFamily="18" charset="0"/>
                  </a:rPr>
                  <a:t>{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8,3</a:t>
                </a:r>
                <a:r>
                  <a:rPr lang="zh-CN" altLang="en-US" b="1" dirty="0">
                    <a:latin typeface="Times New Roman" pitchFamily="18" charset="0"/>
                    <a:cs typeface="Times New Roman" pitchFamily="18" charset="0"/>
                  </a:rPr>
                  <a:t>,6,7,1,2,4}=</a:t>
                </a:r>
                <a:r>
                  <a:rPr lang="en-US" altLang="zh-CN" b="1" dirty="0">
                    <a:latin typeface="Times New Roman" pitchFamily="18" charset="0"/>
                    <a:cs typeface="Times New Roman" pitchFamily="18" charset="0"/>
                  </a:rPr>
                  <a:t>T1</a:t>
                </a:r>
              </a:p>
            </p:txBody>
          </p:sp>
        </p:grpSp>
        <p:sp>
          <p:nvSpPr>
            <p:cNvPr id="86061" name="Rectangle 45"/>
            <p:cNvSpPr>
              <a:spLocks noChangeArrowheads="1"/>
            </p:cNvSpPr>
            <p:nvPr/>
          </p:nvSpPr>
          <p:spPr bwMode="auto">
            <a:xfrm>
              <a:off x="9" y="1667"/>
              <a:ext cx="131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zh-CN" altLang="en-US" b="1">
                  <a:latin typeface="Times New Roman" pitchFamily="18" charset="0"/>
                  <a:cs typeface="Times New Roman" pitchFamily="18" charset="0"/>
                </a:rPr>
                <a:t>{9,5,6,7,1,2,4}</a:t>
              </a:r>
            </a:p>
          </p:txBody>
        </p:sp>
        <p:grpSp>
          <p:nvGrpSpPr>
            <p:cNvPr id="10" name="Group 46"/>
            <p:cNvGrpSpPr>
              <a:grpSpLocks/>
            </p:cNvGrpSpPr>
            <p:nvPr/>
          </p:nvGrpSpPr>
          <p:grpSpPr bwMode="auto">
            <a:xfrm>
              <a:off x="1908" y="1380"/>
              <a:ext cx="3852" cy="287"/>
              <a:chOff x="2148" y="2887"/>
              <a:chExt cx="3363" cy="287"/>
            </a:xfrm>
          </p:grpSpPr>
          <p:sp>
            <p:nvSpPr>
              <p:cNvPr id="86063" name="Rectangle 47"/>
              <p:cNvSpPr>
                <a:spLocks noChangeArrowheads="1"/>
              </p:cNvSpPr>
              <p:nvPr/>
            </p:nvSpPr>
            <p:spPr bwMode="auto">
              <a:xfrm>
                <a:off x="3684" y="2887"/>
                <a:ext cx="1827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b="1" dirty="0">
                    <a:latin typeface="Times New Roman" pitchFamily="18" charset="0"/>
                    <a:cs typeface="Times New Roman" pitchFamily="18" charset="0"/>
                  </a:rPr>
                  <a:t>{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5</a:t>
                </a:r>
                <a:r>
                  <a:rPr lang="zh-CN" altLang="en-US" b="1" dirty="0">
                    <a:latin typeface="Times New Roman" pitchFamily="18" charset="0"/>
                    <a:cs typeface="Times New Roman" pitchFamily="18" charset="0"/>
                  </a:rPr>
                  <a:t>,6,7, 1,2,4}=</a:t>
                </a:r>
                <a:r>
                  <a:rPr lang="en-US" altLang="zh-CN" b="1" dirty="0">
                    <a:latin typeface="Times New Roman" pitchFamily="18" charset="0"/>
                    <a:cs typeface="Times New Roman" pitchFamily="18" charset="0"/>
                  </a:rPr>
                  <a:t>T2</a:t>
                </a:r>
              </a:p>
            </p:txBody>
          </p:sp>
          <p:sp>
            <p:nvSpPr>
              <p:cNvPr id="86064" name="Rectangle 48"/>
              <p:cNvSpPr>
                <a:spLocks noChangeArrowheads="1"/>
              </p:cNvSpPr>
              <p:nvPr/>
            </p:nvSpPr>
            <p:spPr bwMode="auto">
              <a:xfrm>
                <a:off x="2148" y="2887"/>
                <a:ext cx="153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b="1" dirty="0">
                    <a:latin typeface="Times New Roman" pitchFamily="18" charset="0"/>
                    <a:cs typeface="Times New Roman" pitchFamily="18" charset="0"/>
                  </a:rPr>
                  <a:t>{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8,3</a:t>
                </a:r>
                <a:r>
                  <a:rPr lang="zh-CN" altLang="en-US" b="1" dirty="0">
                    <a:latin typeface="Times New Roman" pitchFamily="18" charset="0"/>
                    <a:cs typeface="Times New Roman" pitchFamily="18" charset="0"/>
                  </a:rPr>
                  <a:t>,6,7,1,2,4}=</a:t>
                </a:r>
                <a:r>
                  <a:rPr lang="en-US" altLang="zh-CN" b="1" dirty="0">
                    <a:latin typeface="Times New Roman" pitchFamily="18" charset="0"/>
                    <a:cs typeface="Times New Roman" pitchFamily="18" charset="0"/>
                  </a:rPr>
                  <a:t>T1</a:t>
                </a:r>
              </a:p>
            </p:txBody>
          </p:sp>
        </p:grpSp>
        <p:sp>
          <p:nvSpPr>
            <p:cNvPr id="86065" name="Rectangle 49"/>
            <p:cNvSpPr>
              <a:spLocks noChangeArrowheads="1"/>
            </p:cNvSpPr>
            <p:nvPr/>
          </p:nvSpPr>
          <p:spPr bwMode="auto">
            <a:xfrm>
              <a:off x="9" y="1380"/>
              <a:ext cx="1225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zh-CN" altLang="en-US" b="1">
                  <a:latin typeface="Times New Roman" pitchFamily="18" charset="0"/>
                  <a:cs typeface="Times New Roman" pitchFamily="18" charset="0"/>
                </a:rPr>
                <a:t>{5,6,7,1,2,4}</a:t>
              </a:r>
            </a:p>
          </p:txBody>
        </p:sp>
        <p:grpSp>
          <p:nvGrpSpPr>
            <p:cNvPr id="11" name="Group 50"/>
            <p:cNvGrpSpPr>
              <a:grpSpLocks/>
            </p:cNvGrpSpPr>
            <p:nvPr/>
          </p:nvGrpSpPr>
          <p:grpSpPr bwMode="auto">
            <a:xfrm>
              <a:off x="1908" y="1093"/>
              <a:ext cx="3852" cy="287"/>
              <a:chOff x="2148" y="2600"/>
              <a:chExt cx="3363" cy="287"/>
            </a:xfrm>
          </p:grpSpPr>
          <p:sp>
            <p:nvSpPr>
              <p:cNvPr id="86067" name="Rectangle 51"/>
              <p:cNvSpPr>
                <a:spLocks noChangeArrowheads="1"/>
              </p:cNvSpPr>
              <p:nvPr/>
            </p:nvSpPr>
            <p:spPr bwMode="auto">
              <a:xfrm>
                <a:off x="3684" y="2600"/>
                <a:ext cx="1827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b="1" dirty="0">
                    <a:latin typeface="Times New Roman" pitchFamily="18" charset="0"/>
                    <a:cs typeface="Times New Roman" pitchFamily="18" charset="0"/>
                  </a:rPr>
                  <a:t>{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9,5</a:t>
                </a:r>
                <a:r>
                  <a:rPr lang="zh-CN" altLang="en-US" b="1" dirty="0">
                    <a:latin typeface="Times New Roman" pitchFamily="18" charset="0"/>
                    <a:cs typeface="Times New Roman" pitchFamily="18" charset="0"/>
                  </a:rPr>
                  <a:t>,6,7,1,2,4}</a:t>
                </a:r>
              </a:p>
            </p:txBody>
          </p:sp>
          <p:sp>
            <p:nvSpPr>
              <p:cNvPr id="86068" name="Rectangle 52"/>
              <p:cNvSpPr>
                <a:spLocks noChangeArrowheads="1"/>
              </p:cNvSpPr>
              <p:nvPr/>
            </p:nvSpPr>
            <p:spPr bwMode="auto">
              <a:xfrm>
                <a:off x="2148" y="2600"/>
                <a:ext cx="153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b="1" dirty="0">
                    <a:latin typeface="Times New Roman" pitchFamily="18" charset="0"/>
                    <a:cs typeface="Times New Roman" pitchFamily="18" charset="0"/>
                  </a:rPr>
                  <a:t>{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8,3</a:t>
                </a:r>
                <a:r>
                  <a:rPr lang="zh-CN" altLang="en-US" b="1" dirty="0">
                    <a:latin typeface="Times New Roman" pitchFamily="18" charset="0"/>
                    <a:cs typeface="Times New Roman" pitchFamily="18" charset="0"/>
                  </a:rPr>
                  <a:t>,6,7,1,2,4}=</a:t>
                </a:r>
                <a:r>
                  <a:rPr lang="en-US" altLang="zh-CN" b="1" dirty="0">
                    <a:latin typeface="Times New Roman" pitchFamily="18" charset="0"/>
                    <a:cs typeface="Times New Roman" pitchFamily="18" charset="0"/>
                  </a:rPr>
                  <a:t>T1</a:t>
                </a:r>
              </a:p>
            </p:txBody>
          </p:sp>
        </p:grpSp>
        <p:sp>
          <p:nvSpPr>
            <p:cNvPr id="86069" name="Rectangle 53"/>
            <p:cNvSpPr>
              <a:spLocks noChangeArrowheads="1"/>
            </p:cNvSpPr>
            <p:nvPr/>
          </p:nvSpPr>
          <p:spPr bwMode="auto">
            <a:xfrm>
              <a:off x="9" y="1093"/>
              <a:ext cx="131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zh-CN" altLang="en-US" b="1">
                  <a:latin typeface="Times New Roman" pitchFamily="18" charset="0"/>
                  <a:cs typeface="Times New Roman" pitchFamily="18" charset="0"/>
                </a:rPr>
                <a:t>{8,3,6,7,1,2,4}</a:t>
              </a:r>
            </a:p>
          </p:txBody>
        </p:sp>
        <p:grpSp>
          <p:nvGrpSpPr>
            <p:cNvPr id="12" name="Group 54"/>
            <p:cNvGrpSpPr>
              <a:grpSpLocks/>
            </p:cNvGrpSpPr>
            <p:nvPr/>
          </p:nvGrpSpPr>
          <p:grpSpPr bwMode="auto">
            <a:xfrm>
              <a:off x="1908" y="806"/>
              <a:ext cx="3804" cy="287"/>
              <a:chOff x="2148" y="2313"/>
              <a:chExt cx="3363" cy="287"/>
            </a:xfrm>
          </p:grpSpPr>
          <p:sp>
            <p:nvSpPr>
              <p:cNvPr id="86071" name="Rectangle 55"/>
              <p:cNvSpPr>
                <a:spLocks noChangeArrowheads="1"/>
              </p:cNvSpPr>
              <p:nvPr/>
            </p:nvSpPr>
            <p:spPr bwMode="auto">
              <a:xfrm>
                <a:off x="3684" y="2313"/>
                <a:ext cx="1827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b="1" dirty="0">
                    <a:latin typeface="Times New Roman" pitchFamily="18" charset="0"/>
                    <a:cs typeface="Times New Roman" pitchFamily="18" charset="0"/>
                  </a:rPr>
                  <a:t>{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5</a:t>
                </a:r>
                <a:r>
                  <a:rPr lang="zh-CN" altLang="en-US" b="1" dirty="0">
                    <a:latin typeface="Times New Roman" pitchFamily="18" charset="0"/>
                    <a:cs typeface="Times New Roman" pitchFamily="18" charset="0"/>
                  </a:rPr>
                  <a:t>,6,7,1,2,4}</a:t>
                </a:r>
              </a:p>
            </p:txBody>
          </p:sp>
          <p:sp>
            <p:nvSpPr>
              <p:cNvPr id="86072" name="Rectangle 56"/>
              <p:cNvSpPr>
                <a:spLocks noChangeArrowheads="1"/>
              </p:cNvSpPr>
              <p:nvPr/>
            </p:nvSpPr>
            <p:spPr bwMode="auto">
              <a:xfrm>
                <a:off x="2148" y="2313"/>
                <a:ext cx="153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just">
                  <a:spcBef>
                    <a:spcPct val="20000"/>
                  </a:spcBef>
                  <a:buClr>
                    <a:srgbClr val="FFFF00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b="1" dirty="0">
                    <a:latin typeface="Times New Roman" pitchFamily="18" charset="0"/>
                    <a:cs typeface="Times New Roman" pitchFamily="18" charset="0"/>
                  </a:rPr>
                  <a:t>{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8,3</a:t>
                </a:r>
                <a:r>
                  <a:rPr lang="zh-CN" altLang="en-US" b="1" dirty="0">
                    <a:latin typeface="Times New Roman" pitchFamily="18" charset="0"/>
                    <a:cs typeface="Times New Roman" pitchFamily="18" charset="0"/>
                  </a:rPr>
                  <a:t>,6,7,1,2,4}</a:t>
                </a:r>
              </a:p>
            </p:txBody>
          </p:sp>
        </p:grpSp>
        <p:sp>
          <p:nvSpPr>
            <p:cNvPr id="86073" name="Rectangle 57"/>
            <p:cNvSpPr>
              <a:spLocks noChangeArrowheads="1"/>
            </p:cNvSpPr>
            <p:nvPr/>
          </p:nvSpPr>
          <p:spPr bwMode="auto">
            <a:xfrm>
              <a:off x="3444" y="480"/>
              <a:ext cx="182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en-US" altLang="zh-CN" sz="3100" b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3100" b="1" baseline="-2500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86074" name="Rectangle 58"/>
            <p:cNvSpPr>
              <a:spLocks noChangeArrowheads="1"/>
            </p:cNvSpPr>
            <p:nvPr/>
          </p:nvSpPr>
          <p:spPr bwMode="auto">
            <a:xfrm>
              <a:off x="1908" y="480"/>
              <a:ext cx="153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en-US" altLang="zh-CN" sz="3100" b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3100" b="1" baseline="-2500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86075" name="Rectangle 59"/>
            <p:cNvSpPr>
              <a:spLocks noChangeArrowheads="1"/>
            </p:cNvSpPr>
            <p:nvPr/>
          </p:nvSpPr>
          <p:spPr bwMode="auto">
            <a:xfrm>
              <a:off x="9" y="480"/>
              <a:ext cx="189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en-US" altLang="zh-CN" sz="3100" b="1"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86076" name="Line 60"/>
            <p:cNvSpPr>
              <a:spLocks noChangeShapeType="1"/>
            </p:cNvSpPr>
            <p:nvPr/>
          </p:nvSpPr>
          <p:spPr bwMode="auto">
            <a:xfrm>
              <a:off x="9" y="480"/>
              <a:ext cx="526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077" name="Line 61"/>
            <p:cNvSpPr>
              <a:spLocks noChangeShapeType="1"/>
            </p:cNvSpPr>
            <p:nvPr/>
          </p:nvSpPr>
          <p:spPr bwMode="auto">
            <a:xfrm>
              <a:off x="9" y="806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078" name="Line 62"/>
            <p:cNvSpPr>
              <a:spLocks noChangeShapeType="1"/>
            </p:cNvSpPr>
            <p:nvPr/>
          </p:nvSpPr>
          <p:spPr bwMode="auto">
            <a:xfrm>
              <a:off x="9" y="1093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079" name="Line 63"/>
            <p:cNvSpPr>
              <a:spLocks noChangeShapeType="1"/>
            </p:cNvSpPr>
            <p:nvPr/>
          </p:nvSpPr>
          <p:spPr bwMode="auto">
            <a:xfrm>
              <a:off x="9" y="1380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080" name="Line 64"/>
            <p:cNvSpPr>
              <a:spLocks noChangeShapeType="1"/>
            </p:cNvSpPr>
            <p:nvPr/>
          </p:nvSpPr>
          <p:spPr bwMode="auto">
            <a:xfrm>
              <a:off x="9" y="1667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081" name="Line 65"/>
            <p:cNvSpPr>
              <a:spLocks noChangeShapeType="1"/>
            </p:cNvSpPr>
            <p:nvPr/>
          </p:nvSpPr>
          <p:spPr bwMode="auto">
            <a:xfrm>
              <a:off x="9" y="1954"/>
              <a:ext cx="52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082" name="Line 66"/>
            <p:cNvSpPr>
              <a:spLocks noChangeShapeType="1"/>
            </p:cNvSpPr>
            <p:nvPr/>
          </p:nvSpPr>
          <p:spPr bwMode="auto">
            <a:xfrm>
              <a:off x="9" y="2241"/>
              <a:ext cx="526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083" name="Line 67"/>
            <p:cNvSpPr>
              <a:spLocks noChangeShapeType="1"/>
            </p:cNvSpPr>
            <p:nvPr/>
          </p:nvSpPr>
          <p:spPr bwMode="auto">
            <a:xfrm>
              <a:off x="9" y="480"/>
              <a:ext cx="0" cy="176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084" name="Line 68"/>
            <p:cNvSpPr>
              <a:spLocks noChangeShapeType="1"/>
            </p:cNvSpPr>
            <p:nvPr/>
          </p:nvSpPr>
          <p:spPr bwMode="auto">
            <a:xfrm>
              <a:off x="1908" y="480"/>
              <a:ext cx="0" cy="17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085" name="Line 69"/>
            <p:cNvSpPr>
              <a:spLocks noChangeShapeType="1"/>
            </p:cNvSpPr>
            <p:nvPr/>
          </p:nvSpPr>
          <p:spPr bwMode="auto">
            <a:xfrm>
              <a:off x="3648" y="480"/>
              <a:ext cx="0" cy="17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086" name="Line 70"/>
            <p:cNvSpPr>
              <a:spLocks noChangeShapeType="1"/>
            </p:cNvSpPr>
            <p:nvPr/>
          </p:nvSpPr>
          <p:spPr bwMode="auto">
            <a:xfrm>
              <a:off x="5271" y="480"/>
              <a:ext cx="0" cy="176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087" name="Rectangle 71"/>
            <p:cNvSpPr>
              <a:spLocks noChangeArrowheads="1"/>
            </p:cNvSpPr>
            <p:nvPr/>
          </p:nvSpPr>
          <p:spPr bwMode="auto">
            <a:xfrm>
              <a:off x="1441" y="798"/>
              <a:ext cx="40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T0</a:t>
              </a:r>
            </a:p>
          </p:txBody>
        </p:sp>
        <p:sp>
          <p:nvSpPr>
            <p:cNvPr id="86088" name="Rectangle 72"/>
            <p:cNvSpPr>
              <a:spLocks noChangeArrowheads="1"/>
            </p:cNvSpPr>
            <p:nvPr/>
          </p:nvSpPr>
          <p:spPr bwMode="auto">
            <a:xfrm>
              <a:off x="1452" y="1092"/>
              <a:ext cx="40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T1</a:t>
              </a:r>
            </a:p>
          </p:txBody>
        </p:sp>
        <p:sp>
          <p:nvSpPr>
            <p:cNvPr id="86089" name="Rectangle 73"/>
            <p:cNvSpPr>
              <a:spLocks noChangeArrowheads="1"/>
            </p:cNvSpPr>
            <p:nvPr/>
          </p:nvSpPr>
          <p:spPr bwMode="auto">
            <a:xfrm>
              <a:off x="1461" y="1364"/>
              <a:ext cx="40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T2</a:t>
              </a:r>
            </a:p>
          </p:txBody>
        </p:sp>
        <p:sp>
          <p:nvSpPr>
            <p:cNvPr id="86090" name="Rectangle 74"/>
            <p:cNvSpPr>
              <a:spLocks noChangeArrowheads="1"/>
            </p:cNvSpPr>
            <p:nvPr/>
          </p:nvSpPr>
          <p:spPr bwMode="auto">
            <a:xfrm>
              <a:off x="1461" y="1681"/>
              <a:ext cx="40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T3</a:t>
              </a:r>
            </a:p>
          </p:txBody>
        </p:sp>
        <p:sp>
          <p:nvSpPr>
            <p:cNvPr id="86091" name="Rectangle 75"/>
            <p:cNvSpPr>
              <a:spLocks noChangeArrowheads="1"/>
            </p:cNvSpPr>
            <p:nvPr/>
          </p:nvSpPr>
          <p:spPr bwMode="auto">
            <a:xfrm>
              <a:off x="1461" y="1954"/>
              <a:ext cx="40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itchFamily="2" charset="2"/>
                <a:buNone/>
              </a:pPr>
              <a:r>
                <a:rPr lang="en-US" altLang="zh-CN" b="1">
                  <a:latin typeface="Times New Roman" pitchFamily="18" charset="0"/>
                  <a:cs typeface="Times New Roman" pitchFamily="18" charset="0"/>
                </a:rPr>
                <a:t>T4</a:t>
              </a:r>
            </a:p>
          </p:txBody>
        </p:sp>
        <p:grpSp>
          <p:nvGrpSpPr>
            <p:cNvPr id="13" name="Group 76"/>
            <p:cNvGrpSpPr>
              <a:grpSpLocks/>
            </p:cNvGrpSpPr>
            <p:nvPr/>
          </p:nvGrpSpPr>
          <p:grpSpPr bwMode="auto">
            <a:xfrm>
              <a:off x="5280" y="801"/>
              <a:ext cx="192" cy="1411"/>
              <a:chOff x="5520" y="2544"/>
              <a:chExt cx="192" cy="1411"/>
            </a:xfrm>
          </p:grpSpPr>
          <p:sp>
            <p:nvSpPr>
              <p:cNvPr id="86093" name="Text Box 77"/>
              <p:cNvSpPr txBox="1">
                <a:spLocks noChangeArrowheads="1"/>
              </p:cNvSpPr>
              <p:nvPr/>
            </p:nvSpPr>
            <p:spPr bwMode="auto">
              <a:xfrm>
                <a:off x="5520" y="2544"/>
                <a:ext cx="192" cy="21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med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86094" name="Text Box 78"/>
              <p:cNvSpPr txBox="1">
                <a:spLocks noChangeArrowheads="1"/>
              </p:cNvSpPr>
              <p:nvPr/>
            </p:nvSpPr>
            <p:spPr bwMode="auto">
              <a:xfrm>
                <a:off x="5520" y="2880"/>
                <a:ext cx="192" cy="21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med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86095" name="Text Box 79"/>
              <p:cNvSpPr txBox="1">
                <a:spLocks noChangeArrowheads="1"/>
              </p:cNvSpPr>
              <p:nvPr/>
            </p:nvSpPr>
            <p:spPr bwMode="auto">
              <a:xfrm>
                <a:off x="5520" y="3168"/>
                <a:ext cx="192" cy="21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med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86096" name="Text Box 80"/>
              <p:cNvSpPr txBox="1">
                <a:spLocks noChangeArrowheads="1"/>
              </p:cNvSpPr>
              <p:nvPr/>
            </p:nvSpPr>
            <p:spPr bwMode="auto">
              <a:xfrm>
                <a:off x="5520" y="3456"/>
                <a:ext cx="192" cy="21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med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86097" name="Text Box 81"/>
              <p:cNvSpPr txBox="1">
                <a:spLocks noChangeArrowheads="1"/>
              </p:cNvSpPr>
              <p:nvPr/>
            </p:nvSpPr>
            <p:spPr bwMode="auto">
              <a:xfrm>
                <a:off x="5520" y="3744"/>
                <a:ext cx="192" cy="21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med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</p:grp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1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90043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Challenges in Scanning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9337228" cy="4525963"/>
          </a:xfrm>
        </p:spPr>
        <p:txBody>
          <a:bodyPr/>
          <a:lstStyle/>
          <a:p>
            <a:pPr>
              <a:lnSpc>
                <a:spcPts val="3700"/>
              </a:lnSpc>
              <a:tabLst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How do we determine which lexemes are associated with each token?</a:t>
            </a:r>
          </a:p>
          <a:p>
            <a:pPr>
              <a:lnSpc>
                <a:spcPts val="1000"/>
              </a:lnSpc>
            </a:pPr>
            <a:endParaRPr lang="en-US" altLang="zh-CN" dirty="0">
              <a:latin typeface="Sitka Text" panose="02000505000000020004" pitchFamily="2" charset="0"/>
            </a:endParaRPr>
          </a:p>
          <a:p>
            <a:pPr>
              <a:lnSpc>
                <a:spcPts val="4100"/>
              </a:lnSpc>
              <a:tabLst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When there are multiple ways we could scan the input, how do we know which one to pick?</a:t>
            </a:r>
          </a:p>
          <a:p>
            <a:pPr>
              <a:lnSpc>
                <a:spcPts val="1000"/>
              </a:lnSpc>
            </a:pPr>
            <a:endParaRPr lang="en-US" altLang="zh-CN" dirty="0">
              <a:latin typeface="Sitka Text" panose="02000505000000020004" pitchFamily="2" charset="0"/>
            </a:endParaRPr>
          </a:p>
          <a:p>
            <a:pPr>
              <a:lnSpc>
                <a:spcPts val="4100"/>
              </a:lnSpc>
              <a:tabLst/>
            </a:pPr>
            <a:r>
              <a:rPr lang="en-US" altLang="zh-CN" dirty="0">
                <a:solidFill>
                  <a:srgbClr val="354CF9"/>
                </a:solidFill>
                <a:latin typeface="Sitka Text" panose="02000505000000020004" pitchFamily="2" charset="0"/>
                <a:cs typeface="Times New Roman" pitchFamily="18" charset="0"/>
              </a:rPr>
              <a:t>How do we address these concerns efficiently?</a:t>
            </a:r>
          </a:p>
          <a:p>
            <a:pPr lvl="1">
              <a:lnSpc>
                <a:spcPts val="4100"/>
              </a:lnSpc>
            </a:pPr>
            <a:r>
              <a:rPr lang="en-US" altLang="zh-CN" dirty="0">
                <a:solidFill>
                  <a:srgbClr val="354CF9"/>
                </a:solidFill>
                <a:latin typeface="Sitka Text" panose="02000505000000020004" pitchFamily="2" charset="0"/>
                <a:cs typeface="Times New Roman" pitchFamily="18" charset="0"/>
              </a:rPr>
              <a:t>DFA-based scanner</a:t>
            </a:r>
            <a:endParaRPr lang="zh-CN" altLang="en-US" dirty="0">
              <a:solidFill>
                <a:srgbClr val="354CF9"/>
              </a:solidFill>
              <a:latin typeface="Sitka Text" panose="02000505000000020004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9281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Recall DFAs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928100" cy="4525963"/>
          </a:xfrm>
        </p:spPr>
        <p:txBody>
          <a:bodyPr/>
          <a:lstStyle/>
          <a:p>
            <a:pPr>
              <a:lnSpc>
                <a:spcPts val="4100"/>
              </a:lnSpc>
              <a:tabLst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A </a:t>
            </a:r>
            <a:r>
              <a:rPr lang="en-US" altLang="zh-CN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Deterministic Finite Automata(DFA) 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is like an NFA, but with tighter restrictions:</a:t>
            </a:r>
          </a:p>
          <a:p>
            <a:pPr lvl="1">
              <a:lnSpc>
                <a:spcPts val="4100"/>
              </a:lnSpc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Every state must have </a:t>
            </a:r>
            <a:r>
              <a:rPr lang="en-US" altLang="zh-CN" sz="3200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exactly one 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transition defined for every letter.</a:t>
            </a:r>
          </a:p>
          <a:p>
            <a:pPr lvl="1">
              <a:lnSpc>
                <a:spcPts val="3200"/>
              </a:lnSpc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ε-moves are not allowed.</a:t>
            </a:r>
          </a:p>
          <a:p>
            <a:pPr lvl="1">
              <a:lnSpc>
                <a:spcPts val="3200"/>
              </a:lnSpc>
            </a:pPr>
            <a:endParaRPr lang="en-US" altLang="zh-CN" dirty="0">
              <a:latin typeface="Sitka Text" panose="02000505000000020004" pitchFamily="2" charset="0"/>
              <a:cs typeface="Times New Roman" pitchFamily="18" charset="0"/>
            </a:endParaRPr>
          </a:p>
          <a:p>
            <a:pPr>
              <a:lnSpc>
                <a:spcPts val="4100"/>
              </a:lnSpc>
              <a:tabLst/>
            </a:pPr>
            <a:endParaRPr lang="en-US" altLang="zh-CN" dirty="0">
              <a:latin typeface="Sitka Text" panose="02000505000000020004" pitchFamily="2" charset="0"/>
              <a:cs typeface="Times New Roman" pitchFamily="18" charset="0"/>
            </a:endParaRPr>
          </a:p>
          <a:p>
            <a:endParaRPr lang="zh-CN" altLang="en-US" dirty="0">
              <a:latin typeface="Sitka Text" panose="02000505000000020004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9281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Recall DFAs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928100" cy="4525963"/>
          </a:xfrm>
        </p:spPr>
        <p:txBody>
          <a:bodyPr>
            <a:norm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</a:rPr>
              <a:t>In the worst-case, an NFA with </a:t>
            </a:r>
            <a:r>
              <a:rPr lang="en-US" altLang="zh-CN" sz="2800" i="1" dirty="0">
                <a:latin typeface="Sitka Text" panose="02000505000000020004" pitchFamily="2" charset="0"/>
                <a:cs typeface="Times New Roman" pitchFamily="18" charset="0"/>
              </a:rPr>
              <a:t>n</a:t>
            </a: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</a:rPr>
              <a:t> states takes time O(</a:t>
            </a:r>
            <a:r>
              <a:rPr lang="en-US" altLang="zh-CN" sz="2800" i="1" dirty="0">
                <a:latin typeface="Sitka Text" panose="02000505000000020004" pitchFamily="2" charset="0"/>
                <a:cs typeface="Times New Roman" pitchFamily="18" charset="0"/>
              </a:rPr>
              <a:t>mn</a:t>
            </a:r>
            <a:r>
              <a:rPr lang="en-US" altLang="zh-CN" sz="2800" i="1" baseline="30000" dirty="0">
                <a:latin typeface="Sitka Text" panose="02000505000000020004" pitchFamily="2" charset="0"/>
                <a:cs typeface="Times New Roman" pitchFamily="18" charset="0"/>
              </a:rPr>
              <a:t>2</a:t>
            </a: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</a:rPr>
              <a:t>) to match a string of length </a:t>
            </a:r>
            <a:r>
              <a:rPr lang="en-US" altLang="zh-CN" sz="2800" i="1" dirty="0">
                <a:latin typeface="Sitka Text" panose="02000505000000020004" pitchFamily="2" charset="0"/>
                <a:cs typeface="Times New Roman" pitchFamily="18" charset="0"/>
              </a:rPr>
              <a:t>m</a:t>
            </a: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</a:rPr>
              <a:t>.</a:t>
            </a:r>
            <a:endParaRPr lang="en-US" altLang="zh-CN" sz="2800" dirty="0">
              <a:latin typeface="Sitka Text" panose="02000505000000020004" pitchFamily="2" charset="0"/>
            </a:endParaRPr>
          </a:p>
          <a:p>
            <a:pPr>
              <a:lnSpc>
                <a:spcPts val="4100"/>
              </a:lnSpc>
              <a:tabLst/>
            </a:pP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</a:rPr>
              <a:t>DFAs, on the other hand, take only O(</a:t>
            </a:r>
            <a:r>
              <a:rPr lang="en-US" altLang="zh-CN" sz="2800" i="1" dirty="0">
                <a:latin typeface="Sitka Text" panose="02000505000000020004" pitchFamily="2" charset="0"/>
                <a:cs typeface="Times New Roman" pitchFamily="18" charset="0"/>
              </a:rPr>
              <a:t>m</a:t>
            </a: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</a:rPr>
              <a:t>).</a:t>
            </a:r>
            <a:endParaRPr lang="en-US" altLang="zh-CN" sz="2800" dirty="0">
              <a:latin typeface="Sitka Text" panose="02000505000000020004" pitchFamily="2" charset="0"/>
            </a:endParaRPr>
          </a:p>
          <a:p>
            <a:pPr>
              <a:lnSpc>
                <a:spcPts val="4100"/>
              </a:lnSpc>
              <a:tabLst/>
            </a:pP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</a:rPr>
              <a:t>There is another (beautiful!) algorithm to convert NFAs to DFAs.</a:t>
            </a:r>
          </a:p>
          <a:p>
            <a:endParaRPr lang="zh-CN" altLang="en-US" sz="2800" dirty="0"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497832"/>
      </p:ext>
    </p:extLst>
  </p:cSld>
  <p:clrMapOvr>
    <a:masterClrMapping/>
  </p:clrMapOvr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0043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Subset Construction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9004300" cy="4525963"/>
          </a:xfrm>
        </p:spPr>
        <p:txBody>
          <a:bodyPr>
            <a:norm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NFAs can be in many states at once, while DFAs can only be in a single state at a time.</a:t>
            </a:r>
            <a:endParaRPr lang="en-US" altLang="zh-CN" dirty="0">
              <a:latin typeface="Sitka Text" panose="02000505000000020004" pitchFamily="2" charset="0"/>
            </a:endParaRPr>
          </a:p>
          <a:p>
            <a:pPr>
              <a:lnSpc>
                <a:spcPts val="3800"/>
              </a:lnSpc>
              <a:tabLst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Key idea: </a:t>
            </a:r>
            <a:r>
              <a:rPr lang="en-US" altLang="zh-CN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Make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the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DFA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simulate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the NFA</a:t>
            </a:r>
            <a:r>
              <a:rPr lang="en-US" altLang="zh-CN" dirty="0">
                <a:solidFill>
                  <a:srgbClr val="3C3C3C"/>
                </a:solidFill>
                <a:latin typeface="Sitka Text" panose="02000505000000020004" pitchFamily="2" charset="0"/>
                <a:cs typeface="Times New Roman" pitchFamily="18" charset="0"/>
              </a:rPr>
              <a:t>.</a:t>
            </a:r>
            <a:endParaRPr lang="en-US" altLang="zh-CN" dirty="0">
              <a:latin typeface="Sitka Text" panose="02000505000000020004" pitchFamily="2" charset="0"/>
            </a:endParaRPr>
          </a:p>
          <a:p>
            <a:pPr>
              <a:lnSpc>
                <a:spcPts val="3800"/>
              </a:lnSpc>
              <a:tabLst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Have the states of the DFA correspond to the </a:t>
            </a:r>
            <a:r>
              <a:rPr lang="en-US" altLang="zh-CN" b="1" i="1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sets</a:t>
            </a:r>
            <a:r>
              <a:rPr lang="en-US" altLang="zh-CN" b="1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of</a:t>
            </a:r>
            <a:r>
              <a:rPr lang="en-US" altLang="zh-CN" b="1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states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of the NFA.</a:t>
            </a:r>
            <a:endParaRPr lang="en-US" altLang="zh-CN" dirty="0">
              <a:latin typeface="Sitka Text" panose="02000505000000020004" pitchFamily="2" charset="0"/>
            </a:endParaRPr>
          </a:p>
          <a:p>
            <a:pPr>
              <a:lnSpc>
                <a:spcPts val="3800"/>
              </a:lnSpc>
              <a:tabLst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Transitions between states of DFA correspond to transitions between </a:t>
            </a:r>
            <a:r>
              <a:rPr lang="en-US" altLang="zh-CN" b="1" i="1" dirty="0">
                <a:latin typeface="Sitka Text" panose="02000505000000020004" pitchFamily="2" charset="0"/>
                <a:cs typeface="Times New Roman" pitchFamily="18" charset="0"/>
              </a:rPr>
              <a:t>sets</a:t>
            </a:r>
            <a:r>
              <a:rPr lang="en-US" altLang="zh-CN" b="1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b="1" i="1" dirty="0">
                <a:latin typeface="Sitka Text" panose="02000505000000020004" pitchFamily="2" charset="0"/>
                <a:cs typeface="Times New Roman" pitchFamily="18" charset="0"/>
              </a:rPr>
              <a:t>of states</a:t>
            </a:r>
            <a:r>
              <a:rPr lang="en-US" altLang="zh-CN" b="1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in the NFA.</a:t>
            </a:r>
          </a:p>
          <a:p>
            <a:endParaRPr lang="zh-CN" altLang="en-US" dirty="0">
              <a:latin typeface="Sitka Text" panose="02000505000000020004" pitchFamily="2" charset="0"/>
            </a:endParaRPr>
          </a:p>
        </p:txBody>
      </p:sp>
    </p:spTree>
  </p:cSld>
  <p:clrMapOvr>
    <a:masterClrMapping/>
  </p:clrMapOvr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45" y="467483"/>
            <a:ext cx="9044143" cy="700192"/>
          </a:xfr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5100"/>
              </a:lnSpc>
            </a:pPr>
            <a:r>
              <a:rPr lang="en-US" altLang="zh-CN" dirty="0">
                <a:latin typeface="Sitka Small" panose="02000505000000020004" pitchFamily="2" charset="0"/>
                <a:ea typeface="+mn-ea"/>
                <a:cs typeface="Times New Roman" pitchFamily="18" charset="0"/>
              </a:rPr>
              <a:t>From an NFA to a DFA -- Detail 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5396" y="1427339"/>
            <a:ext cx="9242277" cy="2434872"/>
          </a:xfrm>
        </p:spPr>
        <p:txBody>
          <a:bodyPr/>
          <a:lstStyle/>
          <a:p>
            <a:pPr marL="587967" indent="-587967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1. Two problems need to be solved in translation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1.1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Eliminate ε-transition</a:t>
            </a:r>
          </a:p>
          <a:p>
            <a:pPr marL="587967" indent="-587967">
              <a:lnSpc>
                <a:spcPct val="90000"/>
              </a:lnSpc>
              <a:buNone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	If                        , then S2 is eliminated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732041" y="2765907"/>
            <a:ext cx="2383590" cy="694427"/>
            <a:chOff x="1196" y="1697"/>
            <a:chExt cx="1390" cy="397"/>
          </a:xfrm>
        </p:grpSpPr>
        <p:sp>
          <p:nvSpPr>
            <p:cNvPr id="75781" name="Text Box 5"/>
            <p:cNvSpPr txBox="1">
              <a:spLocks noChangeArrowheads="1"/>
            </p:cNvSpPr>
            <p:nvPr/>
          </p:nvSpPr>
          <p:spPr bwMode="auto">
            <a:xfrm>
              <a:off x="1196" y="1795"/>
              <a:ext cx="528" cy="2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Sitka Text" panose="02000505000000020004" pitchFamily="2" charset="0"/>
                  <a:cs typeface="Times New Roman" pitchFamily="18" charset="0"/>
                </a:rPr>
                <a:t>S1</a:t>
              </a:r>
            </a:p>
          </p:txBody>
        </p:sp>
        <p:sp>
          <p:nvSpPr>
            <p:cNvPr id="75782" name="Text Box 6"/>
            <p:cNvSpPr txBox="1">
              <a:spLocks noChangeArrowheads="1"/>
            </p:cNvSpPr>
            <p:nvPr/>
          </p:nvSpPr>
          <p:spPr bwMode="auto">
            <a:xfrm>
              <a:off x="2154" y="1781"/>
              <a:ext cx="432" cy="2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Sitka Text" panose="02000505000000020004" pitchFamily="2" charset="0"/>
                  <a:cs typeface="Times New Roman" pitchFamily="18" charset="0"/>
                </a:rPr>
                <a:t>S2</a:t>
              </a:r>
            </a:p>
          </p:txBody>
        </p:sp>
        <p:sp>
          <p:nvSpPr>
            <p:cNvPr id="75783" name="Line 7"/>
            <p:cNvSpPr>
              <a:spLocks noChangeShapeType="1"/>
            </p:cNvSpPr>
            <p:nvPr/>
          </p:nvSpPr>
          <p:spPr bwMode="auto">
            <a:xfrm>
              <a:off x="1487" y="1939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 wrap="none"/>
            <a:lstStyle/>
            <a:p>
              <a:endParaRPr lang="zh-CN" altLang="en-US" sz="1400"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sp>
          <p:nvSpPr>
            <p:cNvPr id="75784" name="Text Box 8"/>
            <p:cNvSpPr txBox="1">
              <a:spLocks noChangeArrowheads="1"/>
            </p:cNvSpPr>
            <p:nvPr/>
          </p:nvSpPr>
          <p:spPr bwMode="auto">
            <a:xfrm>
              <a:off x="1699" y="1697"/>
              <a:ext cx="288" cy="2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Sitka Text" panose="02000505000000020004" pitchFamily="2" charset="0"/>
                  <a:cs typeface="Times New Roman" pitchFamily="18" charset="0"/>
                </a:rPr>
                <a:t>ε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5BB69E9-116C-4FB7-B14D-E41889BD5AE3}"/>
              </a:ext>
            </a:extLst>
          </p:cNvPr>
          <p:cNvGrpSpPr/>
          <p:nvPr/>
        </p:nvGrpSpPr>
        <p:grpSpPr>
          <a:xfrm>
            <a:off x="937444" y="3994274"/>
            <a:ext cx="3882839" cy="2883517"/>
            <a:chOff x="1327124" y="3994274"/>
            <a:chExt cx="3882839" cy="2883517"/>
          </a:xfrm>
        </p:grpSpPr>
        <p:sp>
          <p:nvSpPr>
            <p:cNvPr id="75786" name="Oval 10"/>
            <p:cNvSpPr>
              <a:spLocks noChangeArrowheads="1"/>
            </p:cNvSpPr>
            <p:nvPr/>
          </p:nvSpPr>
          <p:spPr bwMode="auto">
            <a:xfrm>
              <a:off x="1327124" y="4869744"/>
              <a:ext cx="662924" cy="671689"/>
            </a:xfrm>
            <a:prstGeom prst="ellipse">
              <a:avLst/>
            </a:prstGeom>
            <a:solidFill>
              <a:srgbClr val="D9D9D9"/>
            </a:solidFill>
            <a:ln w="9525">
              <a:solidFill>
                <a:schemeClr val="tx1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3500"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75787" name="Oval 11"/>
            <p:cNvSpPr>
              <a:spLocks noChangeArrowheads="1"/>
            </p:cNvSpPr>
            <p:nvPr/>
          </p:nvSpPr>
          <p:spPr bwMode="auto">
            <a:xfrm>
              <a:off x="2747675" y="4198055"/>
              <a:ext cx="662924" cy="671689"/>
            </a:xfrm>
            <a:prstGeom prst="ellipse">
              <a:avLst/>
            </a:prstGeom>
            <a:solidFill>
              <a:srgbClr val="D9D9D9"/>
            </a:solidFill>
            <a:ln w="9525">
              <a:solidFill>
                <a:schemeClr val="tx1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3500"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75788" name="Oval 12"/>
            <p:cNvSpPr>
              <a:spLocks noChangeArrowheads="1"/>
            </p:cNvSpPr>
            <p:nvPr/>
          </p:nvSpPr>
          <p:spPr bwMode="auto">
            <a:xfrm>
              <a:off x="2747675" y="5457472"/>
              <a:ext cx="662924" cy="671689"/>
            </a:xfrm>
            <a:prstGeom prst="ellipse">
              <a:avLst/>
            </a:prstGeom>
            <a:solidFill>
              <a:srgbClr val="354CF9"/>
            </a:solidFill>
            <a:ln w="9525">
              <a:solidFill>
                <a:schemeClr val="tx1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</a:p>
          </p:txBody>
        </p:sp>
        <p:sp>
          <p:nvSpPr>
            <p:cNvPr id="75789" name="Oval 13"/>
            <p:cNvSpPr>
              <a:spLocks noChangeArrowheads="1"/>
            </p:cNvSpPr>
            <p:nvPr/>
          </p:nvSpPr>
          <p:spPr bwMode="auto">
            <a:xfrm>
              <a:off x="4547039" y="4121855"/>
              <a:ext cx="662924" cy="671689"/>
            </a:xfrm>
            <a:prstGeom prst="ellipse">
              <a:avLst/>
            </a:prstGeom>
            <a:solidFill>
              <a:srgbClr val="354CF9"/>
            </a:solidFill>
            <a:ln w="9525">
              <a:solidFill>
                <a:schemeClr val="tx1"/>
              </a:solidFill>
              <a:round/>
              <a:headEnd/>
              <a:tailEnd type="none" w="lg" len="med"/>
            </a:ln>
            <a:effectLst/>
          </p:spPr>
          <p:txBody>
            <a:bodyPr wrap="none" anchor="ctr" anchorCtr="1"/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75794" name="Text Box 18"/>
            <p:cNvSpPr txBox="1">
              <a:spLocks noChangeArrowheads="1"/>
            </p:cNvSpPr>
            <p:nvPr/>
          </p:nvSpPr>
          <p:spPr bwMode="auto">
            <a:xfrm>
              <a:off x="1982499" y="4160447"/>
              <a:ext cx="51726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ε</a:t>
              </a:r>
            </a:p>
          </p:txBody>
        </p:sp>
        <p:sp>
          <p:nvSpPr>
            <p:cNvPr id="75795" name="Text Box 19"/>
            <p:cNvSpPr txBox="1">
              <a:spLocks noChangeArrowheads="1"/>
            </p:cNvSpPr>
            <p:nvPr/>
          </p:nvSpPr>
          <p:spPr bwMode="auto">
            <a:xfrm>
              <a:off x="2105582" y="5289145"/>
              <a:ext cx="568220" cy="523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75796" name="Text Box 20"/>
            <p:cNvSpPr txBox="1">
              <a:spLocks noChangeArrowheads="1"/>
            </p:cNvSpPr>
            <p:nvPr/>
          </p:nvSpPr>
          <p:spPr bwMode="auto">
            <a:xfrm>
              <a:off x="3893301" y="4943979"/>
              <a:ext cx="473517" cy="523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75797" name="Text Box 21"/>
            <p:cNvSpPr txBox="1">
              <a:spLocks noChangeArrowheads="1"/>
            </p:cNvSpPr>
            <p:nvPr/>
          </p:nvSpPr>
          <p:spPr bwMode="auto">
            <a:xfrm>
              <a:off x="3825608" y="3994274"/>
              <a:ext cx="568220" cy="523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75800" name="Oval 24"/>
            <p:cNvSpPr>
              <a:spLocks noChangeArrowheads="1"/>
            </p:cNvSpPr>
            <p:nvPr/>
          </p:nvSpPr>
          <p:spPr bwMode="auto">
            <a:xfrm>
              <a:off x="4547039" y="5205589"/>
              <a:ext cx="662924" cy="671689"/>
            </a:xfrm>
            <a:prstGeom prst="ellipse">
              <a:avLst/>
            </a:prstGeom>
            <a:solidFill>
              <a:srgbClr val="354CF9"/>
            </a:solidFill>
            <a:ln w="9525">
              <a:solidFill>
                <a:schemeClr val="tx1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35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75801" name="Text Box 25"/>
            <p:cNvSpPr txBox="1">
              <a:spLocks noChangeArrowheads="1"/>
            </p:cNvSpPr>
            <p:nvPr/>
          </p:nvSpPr>
          <p:spPr bwMode="auto">
            <a:xfrm>
              <a:off x="2898915" y="6354571"/>
              <a:ext cx="1231144" cy="523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(a)</a:t>
              </a:r>
            </a:p>
          </p:txBody>
        </p:sp>
        <p:cxnSp>
          <p:nvCxnSpPr>
            <p:cNvPr id="7" name="连接符: 曲线 6">
              <a:extLst>
                <a:ext uri="{FF2B5EF4-FFF2-40B4-BE49-F238E27FC236}">
                  <a16:creationId xmlns:a16="http://schemas.microsoft.com/office/drawing/2014/main" id="{73C3018D-8F1E-4EAC-BC22-958BDBDD5E32}"/>
                </a:ext>
              </a:extLst>
            </p:cNvPr>
            <p:cNvCxnSpPr>
              <a:stCxn id="75786" idx="0"/>
              <a:endCxn id="75787" idx="2"/>
            </p:cNvCxnSpPr>
            <p:nvPr/>
          </p:nvCxnSpPr>
          <p:spPr>
            <a:xfrm rot="5400000" flipH="1" flipV="1">
              <a:off x="2035208" y="4157278"/>
              <a:ext cx="335844" cy="1089089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连接符: 曲线 8">
              <a:extLst>
                <a:ext uri="{FF2B5EF4-FFF2-40B4-BE49-F238E27FC236}">
                  <a16:creationId xmlns:a16="http://schemas.microsoft.com/office/drawing/2014/main" id="{76AB7D9F-460C-4FCB-945B-1FAA04341227}"/>
                </a:ext>
              </a:extLst>
            </p:cNvPr>
            <p:cNvCxnSpPr>
              <a:stCxn id="75786" idx="4"/>
              <a:endCxn id="75788" idx="2"/>
            </p:cNvCxnSpPr>
            <p:nvPr/>
          </p:nvCxnSpPr>
          <p:spPr>
            <a:xfrm rot="16200000" flipH="1">
              <a:off x="2077188" y="5122830"/>
              <a:ext cx="251884" cy="1089089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连接符: 曲线 10">
              <a:extLst>
                <a:ext uri="{FF2B5EF4-FFF2-40B4-BE49-F238E27FC236}">
                  <a16:creationId xmlns:a16="http://schemas.microsoft.com/office/drawing/2014/main" id="{1CB71F1C-5024-4930-9133-CD9D1B9328A2}"/>
                </a:ext>
              </a:extLst>
            </p:cNvPr>
            <p:cNvCxnSpPr>
              <a:stCxn id="75787" idx="6"/>
              <a:endCxn id="75789" idx="2"/>
            </p:cNvCxnSpPr>
            <p:nvPr/>
          </p:nvCxnSpPr>
          <p:spPr>
            <a:xfrm flipV="1">
              <a:off x="3410599" y="4457700"/>
              <a:ext cx="1136440" cy="76200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连接符: 曲线 12">
              <a:extLst>
                <a:ext uri="{FF2B5EF4-FFF2-40B4-BE49-F238E27FC236}">
                  <a16:creationId xmlns:a16="http://schemas.microsoft.com/office/drawing/2014/main" id="{0FEB3B8B-3799-40BF-80B6-1E1FC9DE79A7}"/>
                </a:ext>
              </a:extLst>
            </p:cNvPr>
            <p:cNvCxnSpPr>
              <a:stCxn id="75787" idx="5"/>
              <a:endCxn id="75800" idx="2"/>
            </p:cNvCxnSpPr>
            <p:nvPr/>
          </p:nvCxnSpPr>
          <p:spPr>
            <a:xfrm rot="16200000" flipH="1">
              <a:off x="3545249" y="4539643"/>
              <a:ext cx="770057" cy="1233523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9051DBB-6A83-4A10-959D-D54888F8BD45}"/>
              </a:ext>
            </a:extLst>
          </p:cNvPr>
          <p:cNvGrpSpPr/>
          <p:nvPr/>
        </p:nvGrpSpPr>
        <p:grpSpPr>
          <a:xfrm>
            <a:off x="6302374" y="4098394"/>
            <a:ext cx="2827625" cy="2850388"/>
            <a:chOff x="6302374" y="4098394"/>
            <a:chExt cx="2827625" cy="2850388"/>
          </a:xfrm>
        </p:grpSpPr>
        <p:sp>
          <p:nvSpPr>
            <p:cNvPr id="75804" name="Oval 28"/>
            <p:cNvSpPr>
              <a:spLocks noChangeArrowheads="1"/>
            </p:cNvSpPr>
            <p:nvPr/>
          </p:nvSpPr>
          <p:spPr bwMode="auto">
            <a:xfrm>
              <a:off x="6302374" y="4869744"/>
              <a:ext cx="699377" cy="67168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35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i,j</a:t>
              </a:r>
              <a:endParaRPr lang="en-US" altLang="zh-CN" sz="35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805" name="Oval 29"/>
            <p:cNvSpPr>
              <a:spLocks noChangeArrowheads="1"/>
            </p:cNvSpPr>
            <p:nvPr/>
          </p:nvSpPr>
          <p:spPr bwMode="auto">
            <a:xfrm>
              <a:off x="7801040" y="4198055"/>
              <a:ext cx="699377" cy="671689"/>
            </a:xfrm>
            <a:prstGeom prst="ellipse">
              <a:avLst/>
            </a:prstGeom>
            <a:solidFill>
              <a:srgbClr val="354CF9"/>
            </a:solidFill>
            <a:ln w="9525">
              <a:solidFill>
                <a:srgbClr val="354CF9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75806" name="Oval 30"/>
            <p:cNvSpPr>
              <a:spLocks noChangeArrowheads="1"/>
            </p:cNvSpPr>
            <p:nvPr/>
          </p:nvSpPr>
          <p:spPr bwMode="auto">
            <a:xfrm>
              <a:off x="7649091" y="5753873"/>
              <a:ext cx="699377" cy="671689"/>
            </a:xfrm>
            <a:prstGeom prst="ellipse">
              <a:avLst/>
            </a:prstGeom>
            <a:solidFill>
              <a:srgbClr val="354CF9"/>
            </a:solidFill>
            <a:ln w="9525">
              <a:solidFill>
                <a:schemeClr val="tx1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</a:p>
          </p:txBody>
        </p:sp>
        <p:sp>
          <p:nvSpPr>
            <p:cNvPr id="75811" name="Text Box 35"/>
            <p:cNvSpPr txBox="1">
              <a:spLocks noChangeArrowheads="1"/>
            </p:cNvSpPr>
            <p:nvPr/>
          </p:nvSpPr>
          <p:spPr bwMode="auto">
            <a:xfrm>
              <a:off x="6914595" y="4098394"/>
              <a:ext cx="699377" cy="523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sz="28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zh-CN" dirty="0"/>
                <a:t>a</a:t>
              </a:r>
            </a:p>
          </p:txBody>
        </p:sp>
        <p:sp>
          <p:nvSpPr>
            <p:cNvPr id="75812" name="Text Box 36"/>
            <p:cNvSpPr txBox="1">
              <a:spLocks noChangeArrowheads="1"/>
            </p:cNvSpPr>
            <p:nvPr/>
          </p:nvSpPr>
          <p:spPr bwMode="auto">
            <a:xfrm>
              <a:off x="6939623" y="5492263"/>
              <a:ext cx="599466" cy="523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sz="28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zh-CN" dirty="0"/>
                <a:t>a</a:t>
              </a:r>
            </a:p>
          </p:txBody>
        </p:sp>
        <p:sp>
          <p:nvSpPr>
            <p:cNvPr id="75813" name="Text Box 37"/>
            <p:cNvSpPr txBox="1">
              <a:spLocks noChangeArrowheads="1"/>
            </p:cNvSpPr>
            <p:nvPr/>
          </p:nvSpPr>
          <p:spPr bwMode="auto">
            <a:xfrm>
              <a:off x="7351440" y="4793544"/>
              <a:ext cx="547430" cy="523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sz="28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zh-CN" dirty="0"/>
                <a:t>b</a:t>
              </a:r>
            </a:p>
          </p:txBody>
        </p:sp>
        <p:sp>
          <p:nvSpPr>
            <p:cNvPr id="75815" name="Oval 39"/>
            <p:cNvSpPr>
              <a:spLocks noChangeArrowheads="1"/>
            </p:cNvSpPr>
            <p:nvPr/>
          </p:nvSpPr>
          <p:spPr bwMode="auto">
            <a:xfrm>
              <a:off x="8430622" y="5107219"/>
              <a:ext cx="699377" cy="671689"/>
            </a:xfrm>
            <a:prstGeom prst="ellipse">
              <a:avLst/>
            </a:prstGeom>
            <a:solidFill>
              <a:srgbClr val="354CF9"/>
            </a:solidFill>
            <a:ln w="9525">
              <a:solidFill>
                <a:schemeClr val="tx1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35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75816" name="Text Box 40"/>
            <p:cNvSpPr txBox="1">
              <a:spLocks noChangeArrowheads="1"/>
            </p:cNvSpPr>
            <p:nvPr/>
          </p:nvSpPr>
          <p:spPr bwMode="auto">
            <a:xfrm>
              <a:off x="7451350" y="6425562"/>
              <a:ext cx="1398755" cy="523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med"/>
            </a:ln>
            <a:effectLst/>
          </p:spPr>
          <p:txBody>
            <a:bodyPr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sz="28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zh-CN" dirty="0"/>
                <a:t>(b)</a:t>
              </a:r>
            </a:p>
          </p:txBody>
        </p:sp>
        <p:cxnSp>
          <p:nvCxnSpPr>
            <p:cNvPr id="16" name="连接符: 曲线 15">
              <a:extLst>
                <a:ext uri="{FF2B5EF4-FFF2-40B4-BE49-F238E27FC236}">
                  <a16:creationId xmlns:a16="http://schemas.microsoft.com/office/drawing/2014/main" id="{AA1061AB-0A2F-40C8-9BC4-D9673BC1A8CD}"/>
                </a:ext>
              </a:extLst>
            </p:cNvPr>
            <p:cNvCxnSpPr>
              <a:cxnSpLocks/>
              <a:stCxn id="75804" idx="0"/>
              <a:endCxn id="75805" idx="2"/>
            </p:cNvCxnSpPr>
            <p:nvPr/>
          </p:nvCxnSpPr>
          <p:spPr>
            <a:xfrm rot="5400000" flipH="1" flipV="1">
              <a:off x="7058629" y="4127334"/>
              <a:ext cx="335844" cy="1148977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连接符: 曲线 17">
              <a:extLst>
                <a:ext uri="{FF2B5EF4-FFF2-40B4-BE49-F238E27FC236}">
                  <a16:creationId xmlns:a16="http://schemas.microsoft.com/office/drawing/2014/main" id="{F5B131A1-3181-41D8-A53A-0AF19AE5DA11}"/>
                </a:ext>
              </a:extLst>
            </p:cNvPr>
            <p:cNvCxnSpPr>
              <a:stCxn id="75804" idx="6"/>
              <a:endCxn id="75815" idx="2"/>
            </p:cNvCxnSpPr>
            <p:nvPr/>
          </p:nvCxnSpPr>
          <p:spPr>
            <a:xfrm>
              <a:off x="7001751" y="5205589"/>
              <a:ext cx="1428871" cy="237475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连接符: 曲线 19">
              <a:extLst>
                <a:ext uri="{FF2B5EF4-FFF2-40B4-BE49-F238E27FC236}">
                  <a16:creationId xmlns:a16="http://schemas.microsoft.com/office/drawing/2014/main" id="{F8C29E11-B091-4D0C-BFBC-C4B6250514F9}"/>
                </a:ext>
              </a:extLst>
            </p:cNvPr>
            <p:cNvCxnSpPr>
              <a:cxnSpLocks/>
              <a:stCxn id="75804" idx="4"/>
              <a:endCxn id="75806" idx="2"/>
            </p:cNvCxnSpPr>
            <p:nvPr/>
          </p:nvCxnSpPr>
          <p:spPr>
            <a:xfrm rot="16200000" flipH="1">
              <a:off x="6876435" y="5317061"/>
              <a:ext cx="548285" cy="997028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6839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087" y="1610932"/>
            <a:ext cx="8571230" cy="117545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1.2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 Eliminate multiple transitions from a state on a single character</a:t>
            </a:r>
            <a:endParaRPr lang="zh-CN" altLang="en-US" dirty="0">
              <a:latin typeface="Sitka Text" panose="02000505000000020004" pitchFamily="2" charset="0"/>
              <a:cs typeface="Times New Roman" pitchFamily="18" charset="0"/>
            </a:endParaRP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771BCBBE-DC36-4896-8D5C-A7BF9DFDF7C1}"/>
              </a:ext>
            </a:extLst>
          </p:cNvPr>
          <p:cNvSpPr txBox="1">
            <a:spLocks noChangeArrowheads="1"/>
          </p:cNvSpPr>
          <p:nvPr/>
        </p:nvSpPr>
        <p:spPr>
          <a:xfrm>
            <a:off x="671545" y="467483"/>
            <a:ext cx="9044143" cy="700192"/>
          </a:xfrm>
          <a:prstGeom prst="rect">
            <a:avLst/>
          </a:prstGeom>
          <a:noFill/>
        </p:spPr>
        <p:txBody>
          <a:bodyPr vert="horz" wrap="none" lIns="0" tIns="0" rIns="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100"/>
              </a:lnSpc>
            </a:pPr>
            <a:r>
              <a:rPr lang="en-US" altLang="zh-CN" dirty="0">
                <a:latin typeface="Sitka Small" panose="02000505000000020004" pitchFamily="2" charset="0"/>
                <a:ea typeface="+mn-ea"/>
                <a:cs typeface="Times New Roman" pitchFamily="18" charset="0"/>
              </a:rPr>
              <a:t>From an NFA to a DFA -- Detail 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D69884A-5AAA-4322-9573-5BBF3C29C819}"/>
              </a:ext>
            </a:extLst>
          </p:cNvPr>
          <p:cNvGrpSpPr/>
          <p:nvPr/>
        </p:nvGrpSpPr>
        <p:grpSpPr>
          <a:xfrm>
            <a:off x="605820" y="3681942"/>
            <a:ext cx="4167718" cy="2760305"/>
            <a:chOff x="605820" y="3681942"/>
            <a:chExt cx="4167718" cy="2760305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8ACC645A-8AD6-4330-BBC2-3FCFD319805A}"/>
                </a:ext>
              </a:extLst>
            </p:cNvPr>
            <p:cNvGrpSpPr/>
            <p:nvPr/>
          </p:nvGrpSpPr>
          <p:grpSpPr>
            <a:xfrm>
              <a:off x="605820" y="3681942"/>
              <a:ext cx="4167718" cy="2760305"/>
              <a:chOff x="958990" y="4112179"/>
              <a:chExt cx="4167718" cy="2760305"/>
            </a:xfrm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0E47CAC0-4DCF-4030-A425-26EFA614B4DC}"/>
                  </a:ext>
                </a:extLst>
              </p:cNvPr>
              <p:cNvGrpSpPr/>
              <p:nvPr/>
            </p:nvGrpSpPr>
            <p:grpSpPr>
              <a:xfrm>
                <a:off x="1569864" y="4112179"/>
                <a:ext cx="3556844" cy="2760305"/>
                <a:chOff x="1327124" y="4117486"/>
                <a:chExt cx="3556844" cy="2760305"/>
              </a:xfrm>
            </p:grpSpPr>
            <p:sp>
              <p:nvSpPr>
                <p:cNvPr id="42" name="Oval 10">
                  <a:extLst>
                    <a:ext uri="{FF2B5EF4-FFF2-40B4-BE49-F238E27FC236}">
                      <a16:creationId xmlns:a16="http://schemas.microsoft.com/office/drawing/2014/main" id="{305AA6C2-FFF4-4DB9-A35C-B5C32184A6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27124" y="4869744"/>
                  <a:ext cx="662924" cy="671689"/>
                </a:xfrm>
                <a:prstGeom prst="ellipse">
                  <a:avLst/>
                </a:prstGeom>
                <a:solidFill>
                  <a:srgbClr val="D9D9D9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med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 sz="3500" dirty="0"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43" name="Oval 11">
                  <a:extLst>
                    <a:ext uri="{FF2B5EF4-FFF2-40B4-BE49-F238E27FC236}">
                      <a16:creationId xmlns:a16="http://schemas.microsoft.com/office/drawing/2014/main" id="{B4BF13FA-53CF-4D07-BE53-F181F7B020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7675" y="4198055"/>
                  <a:ext cx="662924" cy="671689"/>
                </a:xfrm>
                <a:prstGeom prst="ellipse">
                  <a:avLst/>
                </a:prstGeom>
                <a:solidFill>
                  <a:srgbClr val="354CF9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med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 sz="3500" dirty="0">
                      <a:solidFill>
                        <a:schemeClr val="bg1"/>
                      </a:solidFill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44" name="Oval 12">
                  <a:extLst>
                    <a:ext uri="{FF2B5EF4-FFF2-40B4-BE49-F238E27FC236}">
                      <a16:creationId xmlns:a16="http://schemas.microsoft.com/office/drawing/2014/main" id="{761D5DB7-5088-4EA5-84E0-6BDE3CCF56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7675" y="5457472"/>
                  <a:ext cx="662924" cy="671689"/>
                </a:xfrm>
                <a:prstGeom prst="ellipse">
                  <a:avLst/>
                </a:prstGeom>
                <a:solidFill>
                  <a:srgbClr val="354CF9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med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 sz="3500" dirty="0">
                      <a:solidFill>
                        <a:schemeClr val="bg1"/>
                      </a:solidFill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46" name="Text Box 18">
                  <a:extLst>
                    <a:ext uri="{FF2B5EF4-FFF2-40B4-BE49-F238E27FC236}">
                      <a16:creationId xmlns:a16="http://schemas.microsoft.com/office/drawing/2014/main" id="{6F7FDC98-21FE-4EEF-AE1B-DAF5B7A917E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31238" y="4117486"/>
                  <a:ext cx="517261" cy="5232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med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dirty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47" name="Text Box 19">
                  <a:extLst>
                    <a:ext uri="{FF2B5EF4-FFF2-40B4-BE49-F238E27FC236}">
                      <a16:creationId xmlns:a16="http://schemas.microsoft.com/office/drawing/2014/main" id="{D189DA7C-267F-49A0-8B9C-613B30680C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05582" y="5289145"/>
                  <a:ext cx="568220" cy="52322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 type="none" w="lg" len="med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dirty="0"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48" name="Text Box 20">
                  <a:extLst>
                    <a:ext uri="{FF2B5EF4-FFF2-40B4-BE49-F238E27FC236}">
                      <a16:creationId xmlns:a16="http://schemas.microsoft.com/office/drawing/2014/main" id="{DBD0629B-89EA-4E4B-B676-7172EDE191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03895" y="5289145"/>
                  <a:ext cx="662923" cy="52322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 type="none" w="lg" len="med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</a:p>
              </p:txBody>
            </p:sp>
            <p:sp>
              <p:nvSpPr>
                <p:cNvPr id="50" name="Oval 24">
                  <a:extLst>
                    <a:ext uri="{FF2B5EF4-FFF2-40B4-BE49-F238E27FC236}">
                      <a16:creationId xmlns:a16="http://schemas.microsoft.com/office/drawing/2014/main" id="{E21F1977-B58C-4ADC-A66A-AAFA48D210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1044" y="4879066"/>
                  <a:ext cx="662924" cy="671689"/>
                </a:xfrm>
                <a:prstGeom prst="ellipse">
                  <a:avLst/>
                </a:prstGeom>
                <a:solidFill>
                  <a:srgbClr val="D9D9D9"/>
                </a:solidFill>
                <a:ln w="9525">
                  <a:solidFill>
                    <a:schemeClr val="tx1"/>
                  </a:solidFill>
                  <a:round/>
                  <a:headEnd/>
                  <a:tailEnd type="none" w="lg" len="med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altLang="zh-CN" sz="3500" dirty="0">
                      <a:latin typeface="Times New Roman" pitchFamily="18" charset="0"/>
                      <a:cs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51" name="Text Box 25">
                  <a:extLst>
                    <a:ext uri="{FF2B5EF4-FFF2-40B4-BE49-F238E27FC236}">
                      <a16:creationId xmlns:a16="http://schemas.microsoft.com/office/drawing/2014/main" id="{D9AA5094-2576-4933-9290-9610895FAF2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98915" y="6354571"/>
                  <a:ext cx="1231144" cy="52322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 type="none" w="lg" len="med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dirty="0">
                      <a:latin typeface="Times New Roman" pitchFamily="18" charset="0"/>
                      <a:cs typeface="Times New Roman" pitchFamily="18" charset="0"/>
                    </a:rPr>
                    <a:t>(a)</a:t>
                  </a:r>
                </a:p>
              </p:txBody>
            </p:sp>
            <p:cxnSp>
              <p:nvCxnSpPr>
                <p:cNvPr id="52" name="连接符: 曲线 51">
                  <a:extLst>
                    <a:ext uri="{FF2B5EF4-FFF2-40B4-BE49-F238E27FC236}">
                      <a16:creationId xmlns:a16="http://schemas.microsoft.com/office/drawing/2014/main" id="{0CE28DC3-E3E6-495A-9F4B-57223442EFC9}"/>
                    </a:ext>
                  </a:extLst>
                </p:cNvPr>
                <p:cNvCxnSpPr>
                  <a:stCxn id="42" idx="0"/>
                  <a:endCxn id="43" idx="2"/>
                </p:cNvCxnSpPr>
                <p:nvPr/>
              </p:nvCxnSpPr>
              <p:spPr>
                <a:xfrm rot="5400000" flipH="1" flipV="1">
                  <a:off x="2035208" y="4157278"/>
                  <a:ext cx="335844" cy="1089089"/>
                </a:xfrm>
                <a:prstGeom prst="curvedConnector2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连接符: 曲线 52">
                  <a:extLst>
                    <a:ext uri="{FF2B5EF4-FFF2-40B4-BE49-F238E27FC236}">
                      <a16:creationId xmlns:a16="http://schemas.microsoft.com/office/drawing/2014/main" id="{4AB59E5B-6F8A-4B3F-AC93-6604EAF80E6D}"/>
                    </a:ext>
                  </a:extLst>
                </p:cNvPr>
                <p:cNvCxnSpPr>
                  <a:stCxn id="42" idx="4"/>
                  <a:endCxn id="44" idx="2"/>
                </p:cNvCxnSpPr>
                <p:nvPr/>
              </p:nvCxnSpPr>
              <p:spPr>
                <a:xfrm rot="16200000" flipH="1">
                  <a:off x="2077188" y="5122830"/>
                  <a:ext cx="251884" cy="1089089"/>
                </a:xfrm>
                <a:prstGeom prst="curvedConnector2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连接符: 曲线 54">
                  <a:extLst>
                    <a:ext uri="{FF2B5EF4-FFF2-40B4-BE49-F238E27FC236}">
                      <a16:creationId xmlns:a16="http://schemas.microsoft.com/office/drawing/2014/main" id="{A98DCF9A-A4C9-4F8E-858F-F443753801B1}"/>
                    </a:ext>
                  </a:extLst>
                </p:cNvPr>
                <p:cNvCxnSpPr>
                  <a:cxnSpLocks/>
                  <a:stCxn id="43" idx="6"/>
                  <a:endCxn id="50" idx="0"/>
                </p:cNvCxnSpPr>
                <p:nvPr/>
              </p:nvCxnSpPr>
              <p:spPr>
                <a:xfrm>
                  <a:off x="3410599" y="4533900"/>
                  <a:ext cx="1141907" cy="345166"/>
                </a:xfrm>
                <a:prstGeom prst="curvedConnector2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A1051EA7-E9C7-425F-9228-2B50EDFD8D88}"/>
                  </a:ext>
                </a:extLst>
              </p:cNvPr>
              <p:cNvCxnSpPr>
                <a:cxnSpLocks/>
                <a:endCxn id="42" idx="2"/>
              </p:cNvCxnSpPr>
              <p:nvPr/>
            </p:nvCxnSpPr>
            <p:spPr>
              <a:xfrm>
                <a:off x="958990" y="5200281"/>
                <a:ext cx="610874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连接符: 曲线 14">
                <a:extLst>
                  <a:ext uri="{FF2B5EF4-FFF2-40B4-BE49-F238E27FC236}">
                    <a16:creationId xmlns:a16="http://schemas.microsoft.com/office/drawing/2014/main" id="{20246DE0-3353-401F-A6BE-B839FF7D4EAD}"/>
                  </a:ext>
                </a:extLst>
              </p:cNvPr>
              <p:cNvCxnSpPr>
                <a:stCxn id="44" idx="6"/>
                <a:endCxn id="50" idx="4"/>
              </p:cNvCxnSpPr>
              <p:nvPr/>
            </p:nvCxnSpPr>
            <p:spPr>
              <a:xfrm flipV="1">
                <a:off x="3653339" y="5545448"/>
                <a:ext cx="1141907" cy="242562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 Box 20">
                <a:extLst>
                  <a:ext uri="{FF2B5EF4-FFF2-40B4-BE49-F238E27FC236}">
                    <a16:creationId xmlns:a16="http://schemas.microsoft.com/office/drawing/2014/main" id="{8E42CB2E-9E53-4455-9E4A-8112452384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6593" y="4117942"/>
                <a:ext cx="662923" cy="52322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c</a:t>
                </a:r>
              </a:p>
            </p:txBody>
          </p:sp>
        </p:grpSp>
        <p:sp>
          <p:nvSpPr>
            <p:cNvPr id="97" name="Oval 24">
              <a:extLst>
                <a:ext uri="{FF2B5EF4-FFF2-40B4-BE49-F238E27FC236}">
                  <a16:creationId xmlns:a16="http://schemas.microsoft.com/office/drawing/2014/main" id="{8F784426-E6C4-4C79-8D7B-EEF8B5522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5104" y="4517380"/>
              <a:ext cx="551661" cy="537589"/>
            </a:xfrm>
            <a:prstGeom prst="ellipse">
              <a:avLst/>
            </a:prstGeom>
            <a:solidFill>
              <a:srgbClr val="D9D9D9"/>
            </a:solidFill>
            <a:ln w="9525">
              <a:solidFill>
                <a:schemeClr val="tx1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35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4121C19-3651-4095-9975-CB804C3AEE47}"/>
              </a:ext>
            </a:extLst>
          </p:cNvPr>
          <p:cNvGrpSpPr/>
          <p:nvPr/>
        </p:nvGrpSpPr>
        <p:grpSpPr>
          <a:xfrm>
            <a:off x="5041900" y="3915292"/>
            <a:ext cx="4167718" cy="2545452"/>
            <a:chOff x="5041900" y="3915292"/>
            <a:chExt cx="4167718" cy="2545452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0B4931AB-932F-430D-BF92-9243B0711DAF}"/>
                </a:ext>
              </a:extLst>
            </p:cNvPr>
            <p:cNvGrpSpPr/>
            <p:nvPr/>
          </p:nvGrpSpPr>
          <p:grpSpPr>
            <a:xfrm>
              <a:off x="5041900" y="3915292"/>
              <a:ext cx="4167718" cy="2545452"/>
              <a:chOff x="4891354" y="3921315"/>
              <a:chExt cx="4167718" cy="2545452"/>
            </a:xfrm>
          </p:grpSpPr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877300AC-9AF1-4836-9824-52900A8B3111}"/>
                  </a:ext>
                </a:extLst>
              </p:cNvPr>
              <p:cNvGrpSpPr/>
              <p:nvPr/>
            </p:nvGrpSpPr>
            <p:grpSpPr>
              <a:xfrm>
                <a:off x="4891354" y="3921315"/>
                <a:ext cx="4167718" cy="2545452"/>
                <a:chOff x="958990" y="4181817"/>
                <a:chExt cx="4167718" cy="2545452"/>
              </a:xfrm>
            </p:grpSpPr>
            <p:grpSp>
              <p:nvGrpSpPr>
                <p:cNvPr id="74" name="组合 73">
                  <a:extLst>
                    <a:ext uri="{FF2B5EF4-FFF2-40B4-BE49-F238E27FC236}">
                      <a16:creationId xmlns:a16="http://schemas.microsoft.com/office/drawing/2014/main" id="{CADC612A-38B1-4257-AE50-B299D2DE12CD}"/>
                    </a:ext>
                  </a:extLst>
                </p:cNvPr>
                <p:cNvGrpSpPr/>
                <p:nvPr/>
              </p:nvGrpSpPr>
              <p:grpSpPr>
                <a:xfrm>
                  <a:off x="1569864" y="4758838"/>
                  <a:ext cx="3556844" cy="1968431"/>
                  <a:chOff x="1327124" y="4764145"/>
                  <a:chExt cx="3556844" cy="1968431"/>
                </a:xfrm>
              </p:grpSpPr>
              <p:sp>
                <p:nvSpPr>
                  <p:cNvPr id="78" name="Oval 10">
                    <a:extLst>
                      <a:ext uri="{FF2B5EF4-FFF2-40B4-BE49-F238E27FC236}">
                        <a16:creationId xmlns:a16="http://schemas.microsoft.com/office/drawing/2014/main" id="{7613839F-514B-4C14-A10C-816BE5F4C2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27124" y="4869744"/>
                    <a:ext cx="662924" cy="671689"/>
                  </a:xfrm>
                  <a:prstGeom prst="ellipse">
                    <a:avLst/>
                  </a:prstGeom>
                  <a:solidFill>
                    <a:srgbClr val="D9D9D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med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3500" dirty="0">
                        <a:latin typeface="Times New Roman" pitchFamily="18" charset="0"/>
                        <a:cs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82" name="Text Box 19">
                    <a:extLst>
                      <a:ext uri="{FF2B5EF4-FFF2-40B4-BE49-F238E27FC236}">
                        <a16:creationId xmlns:a16="http://schemas.microsoft.com/office/drawing/2014/main" id="{C9DD26DC-38DA-4237-8EE4-5B62D628258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3264" y="4764145"/>
                    <a:ext cx="590538" cy="523220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 type="none" w="lg" len="med"/>
                  </a:ln>
                  <a:effectLst/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dirty="0">
                        <a:latin typeface="Times New Roman" pitchFamily="18" charset="0"/>
                        <a:cs typeface="Times New Roman" pitchFamily="18" charset="0"/>
                      </a:rPr>
                      <a:t>a</a:t>
                    </a:r>
                  </a:p>
                </p:txBody>
              </p:sp>
              <p:sp>
                <p:nvSpPr>
                  <p:cNvPr id="83" name="Text Box 20">
                    <a:extLst>
                      <a:ext uri="{FF2B5EF4-FFF2-40B4-BE49-F238E27FC236}">
                        <a16:creationId xmlns:a16="http://schemas.microsoft.com/office/drawing/2014/main" id="{562A0B1C-A4A6-444A-B3D2-0B91DE222A5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06663" y="5279721"/>
                    <a:ext cx="662923" cy="523220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 type="none" w="lg" len="med"/>
                  </a:ln>
                  <a:effectLst/>
                </p:spPr>
                <p:txBody>
                  <a:bodyPr wrap="square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dirty="0">
                        <a:latin typeface="Times New Roman" pitchFamily="18" charset="0"/>
                        <a:cs typeface="Times New Roman" pitchFamily="18" charset="0"/>
                      </a:rPr>
                      <a:t>b</a:t>
                    </a:r>
                  </a:p>
                </p:txBody>
              </p:sp>
              <p:sp>
                <p:nvSpPr>
                  <p:cNvPr id="84" name="Oval 24">
                    <a:extLst>
                      <a:ext uri="{FF2B5EF4-FFF2-40B4-BE49-F238E27FC236}">
                        <a16:creationId xmlns:a16="http://schemas.microsoft.com/office/drawing/2014/main" id="{16D310D1-1857-49CF-A4F3-7C96395BF0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1044" y="4879066"/>
                    <a:ext cx="662924" cy="671689"/>
                  </a:xfrm>
                  <a:prstGeom prst="ellipse">
                    <a:avLst/>
                  </a:prstGeom>
                  <a:solidFill>
                    <a:srgbClr val="D9D9D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 type="none" w="lg" len="med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3500" dirty="0">
                        <a:latin typeface="Times New Roman" pitchFamily="18" charset="0"/>
                        <a:cs typeface="Times New Roman" pitchFamily="18" charset="0"/>
                      </a:rPr>
                      <a:t>3</a:t>
                    </a:r>
                  </a:p>
                </p:txBody>
              </p:sp>
              <p:sp>
                <p:nvSpPr>
                  <p:cNvPr id="85" name="Text Box 25">
                    <a:extLst>
                      <a:ext uri="{FF2B5EF4-FFF2-40B4-BE49-F238E27FC236}">
                        <a16:creationId xmlns:a16="http://schemas.microsoft.com/office/drawing/2014/main" id="{F6DA1B15-1518-4506-A0F5-860AF51C067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58438" y="6209356"/>
                    <a:ext cx="1231144" cy="523220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 type="none" w="lg" len="med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dirty="0">
                        <a:latin typeface="Times New Roman" pitchFamily="18" charset="0"/>
                        <a:cs typeface="Times New Roman" pitchFamily="18" charset="0"/>
                      </a:rPr>
                      <a:t>(b)</a:t>
                    </a:r>
                  </a:p>
                </p:txBody>
              </p:sp>
              <p:cxnSp>
                <p:nvCxnSpPr>
                  <p:cNvPr id="87" name="连接符: 曲线 86">
                    <a:extLst>
                      <a:ext uri="{FF2B5EF4-FFF2-40B4-BE49-F238E27FC236}">
                        <a16:creationId xmlns:a16="http://schemas.microsoft.com/office/drawing/2014/main" id="{8BECBFE0-1136-4302-96AC-BF4BF5AF5AC8}"/>
                      </a:ext>
                    </a:extLst>
                  </p:cNvPr>
                  <p:cNvCxnSpPr>
                    <a:cxnSpLocks/>
                    <a:stCxn id="78" idx="6"/>
                    <a:endCxn id="89" idx="2"/>
                  </p:cNvCxnSpPr>
                  <p:nvPr/>
                </p:nvCxnSpPr>
                <p:spPr>
                  <a:xfrm flipV="1">
                    <a:off x="1990048" y="5205587"/>
                    <a:ext cx="590538" cy="2"/>
                  </a:xfrm>
                  <a:prstGeom prst="curvedConnector3">
                    <a:avLst>
                      <a:gd name="adj1" fmla="val 50000"/>
                    </a:avLst>
                  </a:prstGeom>
                  <a:ln w="127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连接符: 曲线 87">
                    <a:extLst>
                      <a:ext uri="{FF2B5EF4-FFF2-40B4-BE49-F238E27FC236}">
                        <a16:creationId xmlns:a16="http://schemas.microsoft.com/office/drawing/2014/main" id="{C5A21315-3C46-426D-8749-4772FEFA409E}"/>
                      </a:ext>
                    </a:extLst>
                  </p:cNvPr>
                  <p:cNvCxnSpPr>
                    <a:cxnSpLocks/>
                    <a:stCxn id="89" idx="7"/>
                    <a:endCxn id="84" idx="1"/>
                  </p:cNvCxnSpPr>
                  <p:nvPr/>
                </p:nvCxnSpPr>
                <p:spPr>
                  <a:xfrm rot="16200000" flipH="1">
                    <a:off x="3743172" y="4402479"/>
                    <a:ext cx="9324" cy="1140585"/>
                  </a:xfrm>
                  <a:prstGeom prst="curvedConnector3">
                    <a:avLst>
                      <a:gd name="adj1" fmla="val -3506725"/>
                    </a:avLst>
                  </a:prstGeom>
                  <a:ln w="127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5" name="直接箭头连接符 74">
                  <a:extLst>
                    <a:ext uri="{FF2B5EF4-FFF2-40B4-BE49-F238E27FC236}">
                      <a16:creationId xmlns:a16="http://schemas.microsoft.com/office/drawing/2014/main" id="{A6D83779-247D-43D3-9E2C-657D38410B6A}"/>
                    </a:ext>
                  </a:extLst>
                </p:cNvPr>
                <p:cNvCxnSpPr>
                  <a:cxnSpLocks/>
                  <a:endCxn id="78" idx="2"/>
                </p:cNvCxnSpPr>
                <p:nvPr/>
              </p:nvCxnSpPr>
              <p:spPr>
                <a:xfrm>
                  <a:off x="958990" y="5200281"/>
                  <a:ext cx="610874" cy="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连接符: 曲线 75">
                  <a:extLst>
                    <a:ext uri="{FF2B5EF4-FFF2-40B4-BE49-F238E27FC236}">
                      <a16:creationId xmlns:a16="http://schemas.microsoft.com/office/drawing/2014/main" id="{714F21A7-CEDB-4585-B90A-8D5872836980}"/>
                    </a:ext>
                  </a:extLst>
                </p:cNvPr>
                <p:cNvCxnSpPr>
                  <a:cxnSpLocks/>
                  <a:stCxn id="89" idx="5"/>
                  <a:endCxn id="84" idx="3"/>
                </p:cNvCxnSpPr>
                <p:nvPr/>
              </p:nvCxnSpPr>
              <p:spPr>
                <a:xfrm rot="16200000" flipH="1">
                  <a:off x="3985912" y="4872126"/>
                  <a:ext cx="9324" cy="1140585"/>
                </a:xfrm>
                <a:prstGeom prst="curvedConnector3">
                  <a:avLst>
                    <a:gd name="adj1" fmla="val 3606725"/>
                  </a:avLst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Text Box 20">
                  <a:extLst>
                    <a:ext uri="{FF2B5EF4-FFF2-40B4-BE49-F238E27FC236}">
                      <a16:creationId xmlns:a16="http://schemas.microsoft.com/office/drawing/2014/main" id="{4708EDFA-9DC0-45B9-9002-D034106BBCD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00861" y="4181817"/>
                  <a:ext cx="662923" cy="52322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 type="none" w="lg" len="med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</a:p>
              </p:txBody>
            </p:sp>
          </p:grpSp>
          <p:sp>
            <p:nvSpPr>
              <p:cNvPr id="89" name="Oval 28">
                <a:extLst>
                  <a:ext uri="{FF2B5EF4-FFF2-40B4-BE49-F238E27FC236}">
                    <a16:creationId xmlns:a16="http://schemas.microsoft.com/office/drawing/2014/main" id="{759D8192-F597-44D5-B654-43940F0CA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5690" y="4603933"/>
                <a:ext cx="699377" cy="671689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 type="none" w="lg" len="med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3500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1,2</a:t>
                </a:r>
              </a:p>
            </p:txBody>
          </p:sp>
        </p:grpSp>
        <p:sp>
          <p:nvSpPr>
            <p:cNvPr id="99" name="Oval 24">
              <a:extLst>
                <a:ext uri="{FF2B5EF4-FFF2-40B4-BE49-F238E27FC236}">
                  <a16:creationId xmlns:a16="http://schemas.microsoft.com/office/drawing/2014/main" id="{7A5BDC8D-173F-4A7A-84CB-14D3B5A75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6343" y="4678275"/>
              <a:ext cx="551661" cy="537589"/>
            </a:xfrm>
            <a:prstGeom prst="ellipse">
              <a:avLst/>
            </a:prstGeom>
            <a:solidFill>
              <a:srgbClr val="D9D9D9"/>
            </a:solidFill>
            <a:ln w="9525">
              <a:solidFill>
                <a:schemeClr val="tx1"/>
              </a:solidFill>
              <a:round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35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6263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9121204" cy="4525963"/>
          </a:xfrm>
        </p:spPr>
        <p:txBody>
          <a:bodyPr vert="horz" lIns="91440" tIns="45720" rIns="91440" bIns="45720" rtlCol="0">
            <a:normAutofit/>
          </a:bodyPr>
          <a:lstStyle/>
          <a:p>
            <a:pPr marL="587967" indent="-587967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2. Transition Method--Subset Construction</a:t>
            </a:r>
          </a:p>
          <a:p>
            <a:pPr marL="988017" lvl="1" indent="-587967">
              <a:lnSpc>
                <a:spcPct val="90000"/>
              </a:lnSpc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The states of DFA are the sets of states of the origin NFA </a:t>
            </a:r>
          </a:p>
          <a:p>
            <a:pPr marL="988017" lvl="1" indent="-587967">
              <a:lnSpc>
                <a:spcPct val="90000"/>
              </a:lnSpc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That is, we use one state of DFA to substitute the set of states of NFA reachable by transition from a state on a single input character</a:t>
            </a:r>
            <a:endParaRPr lang="zh-CN" altLang="en-US" dirty="0">
              <a:latin typeface="Sitka Text" panose="02000505000000020004" pitchFamily="2" charset="0"/>
              <a:cs typeface="Times New Roman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26DF977-3AD2-40F4-BD8A-85941BB55BF6}"/>
              </a:ext>
            </a:extLst>
          </p:cNvPr>
          <p:cNvSpPr txBox="1">
            <a:spLocks noChangeArrowheads="1"/>
          </p:cNvSpPr>
          <p:nvPr/>
        </p:nvSpPr>
        <p:spPr>
          <a:xfrm>
            <a:off x="671545" y="467483"/>
            <a:ext cx="9044143" cy="700192"/>
          </a:xfrm>
          <a:prstGeom prst="rect">
            <a:avLst/>
          </a:prstGeom>
          <a:noFill/>
        </p:spPr>
        <p:txBody>
          <a:bodyPr vert="horz" wrap="none" lIns="0" tIns="0" rIns="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100"/>
              </a:lnSpc>
            </a:pPr>
            <a:r>
              <a:rPr lang="en-US" altLang="zh-CN" dirty="0">
                <a:latin typeface="Sitka Small" panose="02000505000000020004" pitchFamily="2" charset="0"/>
                <a:ea typeface="+mn-ea"/>
                <a:cs typeface="Times New Roman" pitchFamily="18" charset="0"/>
              </a:rPr>
              <a:t>From an NFA to a DFA -- Detail </a:t>
            </a:r>
          </a:p>
        </p:txBody>
      </p:sp>
    </p:spTree>
    <p:extLst>
      <p:ext uri="{BB962C8B-B14F-4D97-AF65-F5344CB8AC3E}">
        <p14:creationId xmlns:p14="http://schemas.microsoft.com/office/powerpoint/2010/main" val="2842264984"/>
      </p:ext>
    </p:extLst>
  </p:cSld>
  <p:clrMapOvr>
    <a:masterClrMapping/>
  </p:clrMapOvr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9121204" cy="4525963"/>
          </a:xfrm>
        </p:spPr>
        <p:txBody>
          <a:bodyPr/>
          <a:lstStyle/>
          <a:p>
            <a:pPr marL="587967" indent="-587967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3. Associated computation on the set of states</a:t>
            </a:r>
          </a:p>
          <a:p>
            <a:pPr marL="587967" indent="-587967">
              <a:lnSpc>
                <a:spcPct val="90000"/>
              </a:lnSpc>
              <a:buNone/>
            </a:pPr>
            <a:r>
              <a:rPr lang="en-US" altLang="zh-CN" sz="28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3.1 </a:t>
            </a: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</a:rPr>
              <a:t>The </a:t>
            </a:r>
            <a:r>
              <a:rPr lang="en-US" altLang="zh-CN" sz="28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ε-closure</a:t>
            </a: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</a:rPr>
              <a:t> of a set of states</a:t>
            </a:r>
          </a:p>
          <a:p>
            <a:pPr marL="587967" indent="-587967">
              <a:lnSpc>
                <a:spcPct val="90000"/>
              </a:lnSpc>
              <a:buNone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	</a:t>
            </a: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</a:rPr>
              <a:t>The set of all states reachable by a series of zero or more ε-transitions from the set of states</a:t>
            </a:r>
            <a:endParaRPr lang="zh-CN" altLang="en-US" sz="2800" dirty="0">
              <a:latin typeface="Sitka Text" panose="02000505000000020004" pitchFamily="2" charset="0"/>
              <a:cs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4182" y="3778250"/>
            <a:ext cx="8574755" cy="3312368"/>
            <a:chOff x="672" y="1872"/>
            <a:chExt cx="4426" cy="1999"/>
          </a:xfrm>
        </p:grpSpPr>
        <p:sp>
          <p:nvSpPr>
            <p:cNvPr id="143365" name="Rectangle 5"/>
            <p:cNvSpPr>
              <a:spLocks noChangeArrowheads="1"/>
            </p:cNvSpPr>
            <p:nvPr/>
          </p:nvSpPr>
          <p:spPr bwMode="auto">
            <a:xfrm>
              <a:off x="2281" y="2238"/>
              <a:ext cx="23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 eaLnBrk="0" hangingPunct="0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ε</a:t>
              </a:r>
            </a:p>
          </p:txBody>
        </p:sp>
        <p:sp>
          <p:nvSpPr>
            <p:cNvPr id="143366" name="Rectangle 6"/>
            <p:cNvSpPr>
              <a:spLocks noChangeArrowheads="1"/>
            </p:cNvSpPr>
            <p:nvPr/>
          </p:nvSpPr>
          <p:spPr bwMode="auto">
            <a:xfrm>
              <a:off x="1536" y="2016"/>
              <a:ext cx="23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 eaLnBrk="0" hangingPunct="0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ε</a:t>
              </a:r>
            </a:p>
          </p:txBody>
        </p:sp>
        <p:sp>
          <p:nvSpPr>
            <p:cNvPr id="143367" name="Rectangle 7"/>
            <p:cNvSpPr>
              <a:spLocks noChangeArrowheads="1"/>
            </p:cNvSpPr>
            <p:nvPr/>
          </p:nvSpPr>
          <p:spPr bwMode="auto">
            <a:xfrm>
              <a:off x="1515" y="2602"/>
              <a:ext cx="23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 eaLnBrk="0" hangingPunct="0"/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ε</a:t>
              </a:r>
            </a:p>
          </p:txBody>
        </p:sp>
        <p:sp>
          <p:nvSpPr>
            <p:cNvPr id="143368" name="Rectangle 8"/>
            <p:cNvSpPr>
              <a:spLocks noChangeArrowheads="1"/>
            </p:cNvSpPr>
            <p:nvPr/>
          </p:nvSpPr>
          <p:spPr bwMode="auto">
            <a:xfrm>
              <a:off x="3967" y="2418"/>
              <a:ext cx="30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143369" name="Rectangle 9"/>
            <p:cNvSpPr>
              <a:spLocks noChangeArrowheads="1"/>
            </p:cNvSpPr>
            <p:nvPr/>
          </p:nvSpPr>
          <p:spPr bwMode="auto">
            <a:xfrm>
              <a:off x="893" y="2516"/>
              <a:ext cx="307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143370" name="Arc 10"/>
            <p:cNvSpPr>
              <a:spLocks/>
            </p:cNvSpPr>
            <p:nvPr/>
          </p:nvSpPr>
          <p:spPr bwMode="auto">
            <a:xfrm flipH="1">
              <a:off x="3967" y="1872"/>
              <a:ext cx="230" cy="36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371" name="Arc 11"/>
            <p:cNvSpPr>
              <a:spLocks/>
            </p:cNvSpPr>
            <p:nvPr/>
          </p:nvSpPr>
          <p:spPr bwMode="auto">
            <a:xfrm>
              <a:off x="4196" y="1872"/>
              <a:ext cx="231" cy="36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372" name="Arc 12"/>
            <p:cNvSpPr>
              <a:spLocks/>
            </p:cNvSpPr>
            <p:nvPr/>
          </p:nvSpPr>
          <p:spPr bwMode="auto">
            <a:xfrm>
              <a:off x="4733" y="2328"/>
              <a:ext cx="307" cy="45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373" name="Arc 13"/>
            <p:cNvSpPr>
              <a:spLocks/>
            </p:cNvSpPr>
            <p:nvPr/>
          </p:nvSpPr>
          <p:spPr bwMode="auto">
            <a:xfrm flipV="1">
              <a:off x="4733" y="2784"/>
              <a:ext cx="307" cy="18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672" y="2055"/>
              <a:ext cx="767" cy="1277"/>
              <a:chOff x="-4" y="0"/>
              <a:chExt cx="20004" cy="20000"/>
            </a:xfrm>
          </p:grpSpPr>
          <p:sp>
            <p:nvSpPr>
              <p:cNvPr id="143375" name="Arc 15"/>
              <p:cNvSpPr>
                <a:spLocks/>
              </p:cNvSpPr>
              <p:nvPr/>
            </p:nvSpPr>
            <p:spPr bwMode="auto">
              <a:xfrm flipV="1">
                <a:off x="13987" y="7138"/>
                <a:ext cx="6013" cy="715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3376" name="Arc 16"/>
              <p:cNvSpPr>
                <a:spLocks/>
              </p:cNvSpPr>
              <p:nvPr/>
            </p:nvSpPr>
            <p:spPr bwMode="auto">
              <a:xfrm flipH="1">
                <a:off x="9992" y="14276"/>
                <a:ext cx="4012" cy="286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3377" name="Arc 17"/>
              <p:cNvSpPr>
                <a:spLocks/>
              </p:cNvSpPr>
              <p:nvPr/>
            </p:nvSpPr>
            <p:spPr bwMode="auto">
              <a:xfrm>
                <a:off x="15988" y="0"/>
                <a:ext cx="4012" cy="715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3378" name="Arc 18"/>
              <p:cNvSpPr>
                <a:spLocks/>
              </p:cNvSpPr>
              <p:nvPr/>
            </p:nvSpPr>
            <p:spPr bwMode="auto">
              <a:xfrm flipH="1" flipV="1">
                <a:off x="1996" y="17131"/>
                <a:ext cx="4018" cy="286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3379" name="Arc 19"/>
              <p:cNvSpPr>
                <a:spLocks/>
              </p:cNvSpPr>
              <p:nvPr/>
            </p:nvSpPr>
            <p:spPr bwMode="auto">
              <a:xfrm flipV="1">
                <a:off x="5991" y="17131"/>
                <a:ext cx="4012" cy="286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3380" name="Arc 20"/>
              <p:cNvSpPr>
                <a:spLocks/>
              </p:cNvSpPr>
              <p:nvPr/>
            </p:nvSpPr>
            <p:spPr bwMode="auto">
              <a:xfrm flipH="1">
                <a:off x="9986" y="0"/>
                <a:ext cx="6013" cy="42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3381" name="Arc 21"/>
              <p:cNvSpPr>
                <a:spLocks/>
              </p:cNvSpPr>
              <p:nvPr/>
            </p:nvSpPr>
            <p:spPr bwMode="auto">
              <a:xfrm flipV="1">
                <a:off x="3996" y="4283"/>
                <a:ext cx="6007" cy="286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3382" name="Arc 22"/>
              <p:cNvSpPr>
                <a:spLocks/>
              </p:cNvSpPr>
              <p:nvPr/>
            </p:nvSpPr>
            <p:spPr bwMode="auto">
              <a:xfrm flipH="1">
                <a:off x="-4" y="7138"/>
                <a:ext cx="4018" cy="42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3383" name="Arc 23"/>
              <p:cNvSpPr>
                <a:spLocks/>
              </p:cNvSpPr>
              <p:nvPr/>
            </p:nvSpPr>
            <p:spPr bwMode="auto">
              <a:xfrm flipH="1" flipV="1">
                <a:off x="-4" y="11420"/>
                <a:ext cx="4012" cy="287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3384" name="Arc 24"/>
              <p:cNvSpPr>
                <a:spLocks/>
              </p:cNvSpPr>
              <p:nvPr/>
            </p:nvSpPr>
            <p:spPr bwMode="auto">
              <a:xfrm flipH="1">
                <a:off x="1996" y="14276"/>
                <a:ext cx="2012" cy="286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43385" name="Line 25"/>
            <p:cNvSpPr>
              <a:spLocks noChangeShapeType="1"/>
            </p:cNvSpPr>
            <p:nvPr/>
          </p:nvSpPr>
          <p:spPr bwMode="auto">
            <a:xfrm>
              <a:off x="1239" y="2495"/>
              <a:ext cx="53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sm"/>
              <a:tailEnd type="triangle" w="lg" len="med"/>
            </a:ln>
            <a:effectLst/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386" name="Oval 26"/>
            <p:cNvSpPr>
              <a:spLocks noChangeArrowheads="1"/>
            </p:cNvSpPr>
            <p:nvPr/>
          </p:nvSpPr>
          <p:spPr bwMode="auto">
            <a:xfrm>
              <a:off x="1821" y="2238"/>
              <a:ext cx="384" cy="4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387" name="Line 27"/>
            <p:cNvSpPr>
              <a:spLocks noChangeShapeType="1"/>
            </p:cNvSpPr>
            <p:nvPr/>
          </p:nvSpPr>
          <p:spPr bwMode="auto">
            <a:xfrm>
              <a:off x="2204" y="2511"/>
              <a:ext cx="46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sm"/>
              <a:tailEnd type="triangle" w="lg" len="med"/>
            </a:ln>
            <a:effectLst/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388" name="Oval 28"/>
            <p:cNvSpPr>
              <a:spLocks noChangeArrowheads="1"/>
            </p:cNvSpPr>
            <p:nvPr/>
          </p:nvSpPr>
          <p:spPr bwMode="auto">
            <a:xfrm>
              <a:off x="2664" y="2238"/>
              <a:ext cx="384" cy="4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389" name="Line 29"/>
            <p:cNvSpPr>
              <a:spLocks noChangeShapeType="1"/>
            </p:cNvSpPr>
            <p:nvPr/>
          </p:nvSpPr>
          <p:spPr bwMode="auto">
            <a:xfrm>
              <a:off x="978" y="2876"/>
              <a:ext cx="115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sm"/>
              <a:tailEnd type="triangle" w="lg" len="med"/>
            </a:ln>
            <a:effectLst/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390" name="Oval 30"/>
            <p:cNvSpPr>
              <a:spLocks noChangeArrowheads="1"/>
            </p:cNvSpPr>
            <p:nvPr/>
          </p:nvSpPr>
          <p:spPr bwMode="auto">
            <a:xfrm>
              <a:off x="2128" y="2693"/>
              <a:ext cx="384" cy="4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391" name="Rectangle 31"/>
            <p:cNvSpPr>
              <a:spLocks noChangeArrowheads="1"/>
            </p:cNvSpPr>
            <p:nvPr/>
          </p:nvSpPr>
          <p:spPr bwMode="auto">
            <a:xfrm>
              <a:off x="2669" y="2328"/>
              <a:ext cx="427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S2</a:t>
              </a:r>
            </a:p>
          </p:txBody>
        </p:sp>
        <p:sp>
          <p:nvSpPr>
            <p:cNvPr id="143392" name="Rectangle 32"/>
            <p:cNvSpPr>
              <a:spLocks noChangeArrowheads="1"/>
            </p:cNvSpPr>
            <p:nvPr/>
          </p:nvSpPr>
          <p:spPr bwMode="auto">
            <a:xfrm>
              <a:off x="4656" y="2601"/>
              <a:ext cx="355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S2</a:t>
              </a:r>
            </a:p>
          </p:txBody>
        </p:sp>
        <p:sp>
          <p:nvSpPr>
            <p:cNvPr id="143393" name="Rectangle 33"/>
            <p:cNvSpPr>
              <a:spLocks noChangeArrowheads="1"/>
            </p:cNvSpPr>
            <p:nvPr/>
          </p:nvSpPr>
          <p:spPr bwMode="auto">
            <a:xfrm>
              <a:off x="4503" y="2328"/>
              <a:ext cx="345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S1</a:t>
              </a:r>
            </a:p>
          </p:txBody>
        </p:sp>
        <p:sp>
          <p:nvSpPr>
            <p:cNvPr id="143394" name="Rectangle 34"/>
            <p:cNvSpPr>
              <a:spLocks noChangeArrowheads="1"/>
            </p:cNvSpPr>
            <p:nvPr/>
          </p:nvSpPr>
          <p:spPr bwMode="auto">
            <a:xfrm>
              <a:off x="1850" y="2329"/>
              <a:ext cx="406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S1</a:t>
              </a:r>
            </a:p>
          </p:txBody>
        </p:sp>
        <p:sp>
          <p:nvSpPr>
            <p:cNvPr id="143395" name="Rectangle 35"/>
            <p:cNvSpPr>
              <a:spLocks noChangeArrowheads="1"/>
            </p:cNvSpPr>
            <p:nvPr/>
          </p:nvSpPr>
          <p:spPr bwMode="auto">
            <a:xfrm>
              <a:off x="2144" y="2784"/>
              <a:ext cx="388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S3</a:t>
              </a:r>
            </a:p>
          </p:txBody>
        </p:sp>
        <p:sp>
          <p:nvSpPr>
            <p:cNvPr id="143396" name="Rectangle 36"/>
            <p:cNvSpPr>
              <a:spLocks noChangeArrowheads="1"/>
            </p:cNvSpPr>
            <p:nvPr/>
          </p:nvSpPr>
          <p:spPr bwMode="auto">
            <a:xfrm>
              <a:off x="4320" y="2875"/>
              <a:ext cx="326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 eaLnBrk="0" hangingPunct="0"/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S3</a:t>
              </a:r>
            </a:p>
          </p:txBody>
        </p: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3660" y="2054"/>
              <a:ext cx="767" cy="1277"/>
              <a:chOff x="2" y="0"/>
              <a:chExt cx="19998" cy="20000"/>
            </a:xfrm>
          </p:grpSpPr>
          <p:sp>
            <p:nvSpPr>
              <p:cNvPr id="143398" name="Arc 38"/>
              <p:cNvSpPr>
                <a:spLocks/>
              </p:cNvSpPr>
              <p:nvPr/>
            </p:nvSpPr>
            <p:spPr bwMode="auto">
              <a:xfrm flipV="1">
                <a:off x="13987" y="7138"/>
                <a:ext cx="6013" cy="715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3399" name="Arc 39"/>
              <p:cNvSpPr>
                <a:spLocks/>
              </p:cNvSpPr>
              <p:nvPr/>
            </p:nvSpPr>
            <p:spPr bwMode="auto">
              <a:xfrm flipH="1">
                <a:off x="9992" y="14277"/>
                <a:ext cx="4012" cy="286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3400" name="Arc 40"/>
              <p:cNvSpPr>
                <a:spLocks/>
              </p:cNvSpPr>
              <p:nvPr/>
            </p:nvSpPr>
            <p:spPr bwMode="auto">
              <a:xfrm>
                <a:off x="15988" y="0"/>
                <a:ext cx="4012" cy="715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3401" name="Arc 41"/>
              <p:cNvSpPr>
                <a:spLocks/>
              </p:cNvSpPr>
              <p:nvPr/>
            </p:nvSpPr>
            <p:spPr bwMode="auto">
              <a:xfrm flipH="1" flipV="1">
                <a:off x="2002" y="17132"/>
                <a:ext cx="4012" cy="286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3402" name="Arc 42"/>
              <p:cNvSpPr>
                <a:spLocks/>
              </p:cNvSpPr>
              <p:nvPr/>
            </p:nvSpPr>
            <p:spPr bwMode="auto">
              <a:xfrm flipV="1">
                <a:off x="5997" y="17132"/>
                <a:ext cx="4012" cy="286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3403" name="Arc 43"/>
              <p:cNvSpPr>
                <a:spLocks/>
              </p:cNvSpPr>
              <p:nvPr/>
            </p:nvSpPr>
            <p:spPr bwMode="auto">
              <a:xfrm flipH="1">
                <a:off x="9992" y="0"/>
                <a:ext cx="6013" cy="42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3404" name="Arc 44"/>
              <p:cNvSpPr>
                <a:spLocks/>
              </p:cNvSpPr>
              <p:nvPr/>
            </p:nvSpPr>
            <p:spPr bwMode="auto">
              <a:xfrm flipV="1">
                <a:off x="3997" y="4283"/>
                <a:ext cx="6012" cy="286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3405" name="Arc 45"/>
              <p:cNvSpPr>
                <a:spLocks/>
              </p:cNvSpPr>
              <p:nvPr/>
            </p:nvSpPr>
            <p:spPr bwMode="auto">
              <a:xfrm flipH="1">
                <a:off x="2" y="7138"/>
                <a:ext cx="4012" cy="42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3406" name="Arc 46"/>
              <p:cNvSpPr>
                <a:spLocks/>
              </p:cNvSpPr>
              <p:nvPr/>
            </p:nvSpPr>
            <p:spPr bwMode="auto">
              <a:xfrm flipH="1" flipV="1">
                <a:off x="2" y="11420"/>
                <a:ext cx="4012" cy="287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3407" name="Arc 47"/>
              <p:cNvSpPr>
                <a:spLocks/>
              </p:cNvSpPr>
              <p:nvPr/>
            </p:nvSpPr>
            <p:spPr bwMode="auto">
              <a:xfrm flipH="1">
                <a:off x="2002" y="14277"/>
                <a:ext cx="2012" cy="286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8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43408" name="Arc 48"/>
            <p:cNvSpPr>
              <a:spLocks/>
            </p:cNvSpPr>
            <p:nvPr/>
          </p:nvSpPr>
          <p:spPr bwMode="auto">
            <a:xfrm flipH="1" flipV="1">
              <a:off x="4426" y="2237"/>
              <a:ext cx="308" cy="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409" name="Arc 49"/>
            <p:cNvSpPr>
              <a:spLocks/>
            </p:cNvSpPr>
            <p:nvPr/>
          </p:nvSpPr>
          <p:spPr bwMode="auto">
            <a:xfrm flipH="1">
              <a:off x="4656" y="2966"/>
              <a:ext cx="78" cy="18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410" name="Arc 50"/>
            <p:cNvSpPr>
              <a:spLocks/>
            </p:cNvSpPr>
            <p:nvPr/>
          </p:nvSpPr>
          <p:spPr bwMode="auto">
            <a:xfrm flipV="1">
              <a:off x="4503" y="3148"/>
              <a:ext cx="154" cy="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411" name="Arc 51"/>
            <p:cNvSpPr>
              <a:spLocks/>
            </p:cNvSpPr>
            <p:nvPr/>
          </p:nvSpPr>
          <p:spPr bwMode="auto">
            <a:xfrm>
              <a:off x="4196" y="3148"/>
              <a:ext cx="308" cy="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412" name="Arc 52"/>
            <p:cNvSpPr>
              <a:spLocks/>
            </p:cNvSpPr>
            <p:nvPr/>
          </p:nvSpPr>
          <p:spPr bwMode="auto">
            <a:xfrm flipV="1">
              <a:off x="3660" y="2145"/>
              <a:ext cx="307" cy="2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413" name="Arc 53"/>
            <p:cNvSpPr>
              <a:spLocks/>
            </p:cNvSpPr>
            <p:nvPr/>
          </p:nvSpPr>
          <p:spPr bwMode="auto">
            <a:xfrm flipH="1">
              <a:off x="3507" y="2419"/>
              <a:ext cx="154" cy="36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414" name="Arc 54"/>
            <p:cNvSpPr>
              <a:spLocks/>
            </p:cNvSpPr>
            <p:nvPr/>
          </p:nvSpPr>
          <p:spPr bwMode="auto">
            <a:xfrm flipH="1" flipV="1">
              <a:off x="3507" y="2784"/>
              <a:ext cx="154" cy="18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415" name="Arc 55"/>
            <p:cNvSpPr>
              <a:spLocks/>
            </p:cNvSpPr>
            <p:nvPr/>
          </p:nvSpPr>
          <p:spPr bwMode="auto">
            <a:xfrm flipH="1">
              <a:off x="3583" y="2966"/>
              <a:ext cx="78" cy="27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416" name="Arc 56"/>
            <p:cNvSpPr>
              <a:spLocks/>
            </p:cNvSpPr>
            <p:nvPr/>
          </p:nvSpPr>
          <p:spPr bwMode="auto">
            <a:xfrm flipH="1" flipV="1">
              <a:off x="3583" y="3331"/>
              <a:ext cx="231" cy="18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417" name="Arc 57"/>
            <p:cNvSpPr>
              <a:spLocks/>
            </p:cNvSpPr>
            <p:nvPr/>
          </p:nvSpPr>
          <p:spPr bwMode="auto">
            <a:xfrm flipV="1">
              <a:off x="4043" y="3148"/>
              <a:ext cx="154" cy="2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418" name="Arc 58"/>
            <p:cNvSpPr>
              <a:spLocks/>
            </p:cNvSpPr>
            <p:nvPr/>
          </p:nvSpPr>
          <p:spPr bwMode="auto">
            <a:xfrm flipV="1">
              <a:off x="3813" y="3423"/>
              <a:ext cx="231" cy="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419" name="Rectangle 59"/>
            <p:cNvSpPr>
              <a:spLocks noChangeArrowheads="1"/>
            </p:cNvSpPr>
            <p:nvPr/>
          </p:nvSpPr>
          <p:spPr bwMode="auto">
            <a:xfrm>
              <a:off x="3733" y="3506"/>
              <a:ext cx="136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 eaLnBrk="0" hangingPunct="0"/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ε_ closure(I)</a:t>
              </a:r>
            </a:p>
          </p:txBody>
        </p:sp>
        <p:sp>
          <p:nvSpPr>
            <p:cNvPr id="143420" name="AutoShape 60"/>
            <p:cNvSpPr>
              <a:spLocks noChangeArrowheads="1"/>
            </p:cNvSpPr>
            <p:nvPr/>
          </p:nvSpPr>
          <p:spPr bwMode="auto">
            <a:xfrm>
              <a:off x="3024" y="2736"/>
              <a:ext cx="384" cy="144"/>
            </a:xfrm>
            <a:prstGeom prst="rightArrow">
              <a:avLst>
                <a:gd name="adj1" fmla="val 50000"/>
                <a:gd name="adj2" fmla="val 40000"/>
              </a:avLst>
            </a:prstGeom>
            <a:solidFill>
              <a:srgbClr val="354CF9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endParaRPr lang="zh-CN" altLang="en-US" sz="28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1" name="Rectangle 2">
            <a:extLst>
              <a:ext uri="{FF2B5EF4-FFF2-40B4-BE49-F238E27FC236}">
                <a16:creationId xmlns:a16="http://schemas.microsoft.com/office/drawing/2014/main" id="{DCFA606A-BC3B-41DC-8110-E6F15A4562A2}"/>
              </a:ext>
            </a:extLst>
          </p:cNvPr>
          <p:cNvSpPr txBox="1">
            <a:spLocks noChangeArrowheads="1"/>
          </p:cNvSpPr>
          <p:nvPr/>
        </p:nvSpPr>
        <p:spPr>
          <a:xfrm>
            <a:off x="671545" y="467483"/>
            <a:ext cx="9044143" cy="700192"/>
          </a:xfrm>
          <a:prstGeom prst="rect">
            <a:avLst/>
          </a:prstGeom>
          <a:noFill/>
        </p:spPr>
        <p:txBody>
          <a:bodyPr vert="horz" wrap="none" lIns="0" tIns="0" rIns="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100"/>
              </a:lnSpc>
            </a:pPr>
            <a:r>
              <a:rPr lang="en-US" altLang="zh-CN" dirty="0">
                <a:latin typeface="Sitka Small" panose="02000505000000020004" pitchFamily="2" charset="0"/>
                <a:ea typeface="+mn-ea"/>
                <a:cs typeface="Times New Roman" pitchFamily="18" charset="0"/>
              </a:rPr>
              <a:t>From an NFA to a DFA -- Detail </a:t>
            </a:r>
          </a:p>
        </p:txBody>
      </p:sp>
    </p:spTree>
    <p:extLst>
      <p:ext uri="{BB962C8B-B14F-4D97-AF65-F5344CB8AC3E}">
        <p14:creationId xmlns:p14="http://schemas.microsoft.com/office/powerpoint/2010/main" val="814981179"/>
      </p:ext>
    </p:extLst>
  </p:cSld>
  <p:clrMapOvr>
    <a:masterClrMapping/>
  </p:clrMapOvr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1.4|27.8|3.1|4.5|4|34.7|2.1|1|1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8975</TotalTime>
  <Words>1252</Words>
  <Application>Microsoft Office PowerPoint</Application>
  <PresentationFormat>自定义</PresentationFormat>
  <Paragraphs>300</Paragraphs>
  <Slides>15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宋体</vt:lpstr>
      <vt:lpstr>Arial</vt:lpstr>
      <vt:lpstr>Calibri</vt:lpstr>
      <vt:lpstr>Sitka Small</vt:lpstr>
      <vt:lpstr>Sitka Text</vt:lpstr>
      <vt:lpstr>Times New Roman</vt:lpstr>
      <vt:lpstr>Wingdings</vt:lpstr>
      <vt:lpstr>Office Theme</vt:lpstr>
      <vt:lpstr>Outline</vt:lpstr>
      <vt:lpstr>Challenges in Scanning</vt:lpstr>
      <vt:lpstr>Recall DFAs</vt:lpstr>
      <vt:lpstr>Recall DFAs</vt:lpstr>
      <vt:lpstr>Subset Construction</vt:lpstr>
      <vt:lpstr>From an NFA to a DFA -- Detail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woody</dc:creator>
  <cp:lastModifiedBy>WYING</cp:lastModifiedBy>
  <cp:revision>252</cp:revision>
  <dcterms:created xsi:type="dcterms:W3CDTF">2006-08-16T00:00:00Z</dcterms:created>
  <dcterms:modified xsi:type="dcterms:W3CDTF">2021-09-26T02:15:43Z</dcterms:modified>
</cp:coreProperties>
</file>