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500" r:id="rId4"/>
    <p:sldId id="263" r:id="rId5"/>
    <p:sldId id="264" r:id="rId6"/>
    <p:sldId id="268" r:id="rId7"/>
    <p:sldId id="502" r:id="rId8"/>
    <p:sldId id="535" r:id="rId9"/>
    <p:sldId id="504" r:id="rId10"/>
    <p:sldId id="506" r:id="rId11"/>
    <p:sldId id="507" r:id="rId12"/>
    <p:sldId id="438" r:id="rId13"/>
    <p:sldId id="439" r:id="rId14"/>
    <p:sldId id="440" r:id="rId15"/>
    <p:sldId id="442" r:id="rId16"/>
    <p:sldId id="443" r:id="rId17"/>
    <p:sldId id="441" r:id="rId18"/>
    <p:sldId id="445" r:id="rId19"/>
    <p:sldId id="519" r:id="rId20"/>
    <p:sldId id="520" r:id="rId21"/>
    <p:sldId id="521" r:id="rId22"/>
    <p:sldId id="522" r:id="rId23"/>
    <p:sldId id="531" r:id="rId24"/>
    <p:sldId id="533" r:id="rId25"/>
    <p:sldId id="534" r:id="rId26"/>
    <p:sldId id="532" r:id="rId27"/>
  </p:sldIdLst>
  <p:sldSz cx="10083800" cy="75565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0-03-09T02:27:38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26935 19876 0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745E4-6B79-4A29-8A04-196D5E6604B8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AE161-6F28-4508-8E5A-E80876004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EED1C-7794-4D69-91AE-3B0EC428F29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35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E04DB3-D1C8-4F91-BDF2-2923542B0A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365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D5F59C-2EE9-4F6F-AA04-2C1D0DFCF66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22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DBAF15-311B-4B8B-84A0-4155AEB5294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998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83AACD-BCD3-48BC-90E2-985B3CED36E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429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 txBox="1">
            <a:spLocks noGrp="1" noChangeArrowheads="1"/>
          </p:cNvSpPr>
          <p:nvPr/>
        </p:nvSpPr>
        <p:spPr bwMode="auto">
          <a:xfrm>
            <a:off x="3850294" y="9430813"/>
            <a:ext cx="2945861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A34B8903-A13E-4910-855E-D10AB3B5B206}" type="slidenum">
              <a:rPr lang="en-US" altLang="zh-CN" sz="1200">
                <a:latin typeface="Calibri" pitchFamily="34" charset="0"/>
              </a:rPr>
              <a:pPr algn="r"/>
              <a:t>23</a:t>
            </a:fld>
            <a:endParaRPr lang="en-US" altLang="zh-CN" sz="1200" dirty="0">
              <a:latin typeface="Calibri" pitchFamily="34" charset="0"/>
            </a:endParaRPr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65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 txBox="1">
            <a:spLocks noGrp="1" noChangeArrowheads="1"/>
          </p:cNvSpPr>
          <p:nvPr/>
        </p:nvSpPr>
        <p:spPr bwMode="auto">
          <a:xfrm>
            <a:off x="3850294" y="9430813"/>
            <a:ext cx="2945861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BE57D9D-DD0C-466E-909E-CA7633678F9E}" type="slidenum">
              <a:rPr lang="en-US" altLang="zh-CN" sz="1200">
                <a:latin typeface="Calibri" pitchFamily="34" charset="0"/>
              </a:rPr>
              <a:pPr algn="r"/>
              <a:t>26</a:t>
            </a:fld>
            <a:endParaRPr lang="en-US" altLang="zh-CN" sz="1200" dirty="0">
              <a:latin typeface="Calibri" pitchFamily="34" charset="0"/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287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898164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27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4190" y="1763184"/>
            <a:ext cx="9075420" cy="4986941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567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567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9031857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323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323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31226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4433733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433733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354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35475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10" y="273050"/>
            <a:ext cx="3497865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0" y="273050"/>
            <a:ext cx="594360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410" y="1435100"/>
            <a:ext cx="3497865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9737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46751" y="2559050"/>
            <a:ext cx="7375417" cy="21749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8300"/>
              </a:lnSpc>
            </a:pP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7200" dirty="0">
                <a:latin typeface="Sitka Heading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03</a:t>
            </a:r>
          </a:p>
          <a:p>
            <a:pPr algn="ctr">
              <a:lnSpc>
                <a:spcPts val="8300"/>
              </a:lnSpc>
              <a:tabLst/>
            </a:pP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Syntax </a:t>
            </a:r>
            <a:r>
              <a:rPr lang="en-US" altLang="zh-CN" sz="7200">
                <a:latin typeface="Sitka Heading" panose="02000505000000020004" pitchFamily="2" charset="0"/>
                <a:cs typeface="Times New Roman" pitchFamily="18" charset="0"/>
              </a:rPr>
              <a:t>Analysis 3-1</a:t>
            </a:r>
            <a:endParaRPr lang="en-US" altLang="zh-CN" sz="7200" dirty="0">
              <a:latin typeface="Sitka Heading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The Limits of Regular Languages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0900" y="179705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∑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={a, b}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The set of strings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S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over this alphabet consisting of a single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b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surrounded by the same number of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S = {b ,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aba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,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aabaa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,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aaabaaa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, …}</a:t>
            </a:r>
            <a:b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</a:b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    ={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2600" b="1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ba</a:t>
            </a:r>
            <a:r>
              <a:rPr kumimoji="0" lang="en-US" altLang="zh-CN" sz="2600" b="1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|n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8" charset="0"/>
                <a:ea typeface="宋体" panose="02010600030101010101" pitchFamily="2" charset="-122"/>
                <a:cs typeface="Courier New" pitchFamily="18" charset="0"/>
              </a:rPr>
              <a:t>&gt;=0,n ∈Z}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the regular expression is?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23932" y="4834195"/>
            <a:ext cx="1587848" cy="53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a*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14380" y="4675019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03300" y="5860731"/>
            <a:ext cx="8303531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This set cannot be described by a regular expression.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3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The Limits of Regular Languages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When scanning, we used regular expressions to define each token.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Unfortunately, regular expressions are (usually) too weak to define programming languages.</a:t>
            </a:r>
          </a:p>
          <a:p>
            <a:pPr lvl="1">
              <a:lnSpc>
                <a:spcPts val="27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Cannot define a regular expression matching all expressions with properly balanced parentheses.</a:t>
            </a:r>
          </a:p>
          <a:p>
            <a:pPr lvl="1">
              <a:lnSpc>
                <a:spcPts val="37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Cannot define a regular expression matching all functions with properly nested block structure.</a:t>
            </a:r>
          </a:p>
          <a:p>
            <a:pPr>
              <a:lnSpc>
                <a:spcPts val="37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We need a more powerful formalism.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Context-Free Grammars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Sitka Text" panose="02000505000000020004" pitchFamily="2" charset="0"/>
              </a:rPr>
              <a:t>A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context-free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grammar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dirty="0">
                <a:solidFill>
                  <a:srgbClr val="3C3C3C"/>
                </a:solidFill>
                <a:latin typeface="Sitka Text" panose="02000505000000020004" pitchFamily="2" charset="0"/>
              </a:rPr>
              <a:t>(or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CFG</a:t>
            </a:r>
            <a:r>
              <a:rPr lang="en-US" altLang="zh-CN" sz="2800" dirty="0">
                <a:solidFill>
                  <a:srgbClr val="3C3C3C"/>
                </a:solidFill>
                <a:latin typeface="Sitka Text" panose="02000505000000020004" pitchFamily="2" charset="0"/>
              </a:rPr>
              <a:t>)</a:t>
            </a:r>
            <a:r>
              <a:rPr lang="en-US" altLang="zh-CN" sz="2800" dirty="0">
                <a:latin typeface="Sitka Text" panose="02000505000000020004" pitchFamily="2" charset="0"/>
              </a:rPr>
              <a:t> is a specification for the syntactic structure of a programming language</a:t>
            </a:r>
          </a:p>
          <a:p>
            <a:r>
              <a:rPr lang="en-US" altLang="zh-CN" sz="2800" dirty="0">
                <a:latin typeface="Sitka Text" panose="02000505000000020004" pitchFamily="2" charset="0"/>
              </a:rPr>
              <a:t>Similar to regular expressions except that a context-free grammar involves recursive rules.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</a:rPr>
              <a:t>a strict superset of the regular languages.</a:t>
            </a:r>
          </a:p>
          <a:p>
            <a:endParaRPr lang="en-US" altLang="zh-CN" sz="2800" dirty="0">
              <a:latin typeface="Sitka Text" panose="02000505000000020004" pitchFamily="2" charset="0"/>
            </a:endParaRPr>
          </a:p>
          <a:p>
            <a:pPr lvl="1"/>
            <a:endParaRPr lang="en-US" altLang="zh-CN" sz="2400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Context-Free Grammars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Text" panose="02000505000000020004" pitchFamily="2" charset="0"/>
              </a:rPr>
              <a:t>Example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context-free grammar for integer arithmetic expression</a:t>
            </a:r>
          </a:p>
          <a:p>
            <a:pPr marL="0"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exp 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 exp op exp | (exp) </a:t>
            </a:r>
            <a:r>
              <a:rPr lang="en-US" altLang="zh-CN" sz="2800" b="1">
                <a:solidFill>
                  <a:srgbClr val="FF0000"/>
                </a:solidFill>
                <a:latin typeface="Sitka Text" panose="02000505000000020004" pitchFamily="2" charset="0"/>
              </a:rPr>
              <a:t>| num</a:t>
            </a:r>
            <a:endParaRPr lang="en-US" altLang="zh-CN" sz="2800" b="1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pPr marL="0">
              <a:buFont typeface="Monotype Sorts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	op   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 |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 |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Sitka Text" panose="02000505000000020004" pitchFamily="2" charset="0"/>
              </a:rPr>
              <a:t> |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/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regular expression for number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num = digit digit*</a:t>
            </a:r>
          </a:p>
          <a:p>
            <a:pPr>
              <a:buFont typeface="Monotype Sorts"/>
              <a:buNone/>
            </a:pP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	digit       = 0|1|2|3|4|5|6|7|8|9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C9914-AD04-44C4-B4D7-F6A6B6B3D81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9619C70-664B-4840-81B1-3DF47CC3C9C7}"/>
                  </a:ext>
                </a:extLst>
              </p14:cNvPr>
              <p14:cNvContentPartPr/>
              <p14:nvPr/>
            </p14:nvContentPartPr>
            <p14:xfrm>
              <a:off x="9696600" y="715536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9619C70-664B-4840-81B1-3DF47CC3C9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7240" y="7146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Context-Free Grammars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763184"/>
            <a:ext cx="9345221" cy="4986941"/>
          </a:xfrm>
        </p:spPr>
        <p:txBody>
          <a:bodyPr/>
          <a:lstStyle/>
          <a:p>
            <a:pPr marL="671962" indent="-671962"/>
            <a:r>
              <a:rPr lang="en-US" altLang="zh-CN" dirty="0">
                <a:latin typeface="Sitka Text" panose="02000505000000020004" pitchFamily="2" charset="0"/>
              </a:rPr>
              <a:t>Definition</a:t>
            </a:r>
          </a:p>
          <a:p>
            <a:pPr marL="671962" indent="-671962">
              <a:buNone/>
            </a:pPr>
            <a:r>
              <a:rPr lang="en-US" altLang="zh-CN" dirty="0">
                <a:latin typeface="Sitka Text" panose="02000505000000020004" pitchFamily="2" charset="0"/>
              </a:rPr>
              <a:t>	A context-free grammar G= (V</a:t>
            </a:r>
            <a:r>
              <a:rPr lang="en-US" altLang="zh-CN" baseline="-25000" dirty="0">
                <a:latin typeface="Sitka Text" panose="02000505000000020004" pitchFamily="2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</a:rPr>
              <a:t>,V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, P, S):</a:t>
            </a:r>
          </a:p>
          <a:p>
            <a:pPr marL="1091938" lvl="1" indent="-587967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V</a:t>
            </a:r>
            <a:r>
              <a:rPr lang="en-US" altLang="zh-CN" baseline="-25000" dirty="0">
                <a:latin typeface="Sitka Text" panose="02000505000000020004" pitchFamily="2" charset="0"/>
              </a:rPr>
              <a:t>T </a:t>
            </a:r>
            <a:r>
              <a:rPr lang="en-US" altLang="zh-CN" dirty="0">
                <a:latin typeface="Sitka Text" panose="02000505000000020004" pitchFamily="2" charset="0"/>
              </a:rPr>
              <a:t>is a set of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terminals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.</a:t>
            </a:r>
          </a:p>
          <a:p>
            <a:pPr marL="1091938" lvl="1" indent="-587967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 is a set of </a:t>
            </a:r>
            <a:r>
              <a:rPr lang="en-US" altLang="zh-CN" dirty="0" err="1">
                <a:solidFill>
                  <a:srgbClr val="0000FF"/>
                </a:solidFill>
                <a:latin typeface="Sitka Text" panose="02000505000000020004" pitchFamily="2" charset="0"/>
              </a:rPr>
              <a:t>nonterminals</a:t>
            </a:r>
            <a:r>
              <a:rPr lang="en-US" altLang="zh-CN" dirty="0">
                <a:latin typeface="Sitka Text" panose="02000505000000020004" pitchFamily="2" charset="0"/>
              </a:rPr>
              <a:t>, 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∩V</a:t>
            </a:r>
            <a:r>
              <a:rPr lang="en-US" altLang="zh-CN" baseline="-25000" dirty="0">
                <a:latin typeface="Sitka Text" panose="02000505000000020004" pitchFamily="2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</a:rPr>
              <a:t>=φ.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 </a:t>
            </a:r>
            <a:endParaRPr lang="en-US" altLang="zh-CN" dirty="0">
              <a:latin typeface="Sitka Text" panose="02000505000000020004" pitchFamily="2" charset="0"/>
            </a:endParaRPr>
          </a:p>
          <a:p>
            <a:pPr marL="1091938" lvl="1" indent="-587967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P is a set of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productions</a:t>
            </a:r>
            <a:r>
              <a:rPr lang="en-US" altLang="zh-CN" dirty="0">
                <a:latin typeface="Sitka Text" panose="02000505000000020004" pitchFamily="2" charset="0"/>
              </a:rPr>
              <a:t>, or grammar rules, of the form A→ α,where A∈ 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 and α∈ (V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∪V</a:t>
            </a:r>
            <a:r>
              <a:rPr lang="en-US" altLang="zh-CN" baseline="-25000" dirty="0">
                <a:latin typeface="Sitka Text" panose="02000505000000020004" pitchFamily="2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</a:rPr>
              <a:t>) *.</a:t>
            </a:r>
          </a:p>
          <a:p>
            <a:pPr marL="1091938" lvl="1" indent="-587967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S is a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start symbol </a:t>
            </a:r>
            <a:r>
              <a:rPr lang="en-US" altLang="zh-CN" dirty="0">
                <a:latin typeface="Sitka Text" panose="02000505000000020004" pitchFamily="2" charset="0"/>
              </a:rPr>
              <a:t>, S∈V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endParaRPr lang="en-US" altLang="zh-CN" dirty="0">
              <a:solidFill>
                <a:srgbClr val="3333FF"/>
              </a:solidFill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/>
          </p:cNvSpPr>
          <p:nvPr>
            <p:ph type="body" idx="1"/>
          </p:nvPr>
        </p:nvSpPr>
        <p:spPr>
          <a:xfrm>
            <a:off x="469900" y="1720850"/>
            <a:ext cx="9019399" cy="4935361"/>
          </a:xfrm>
        </p:spPr>
        <p:txBody>
          <a:bodyPr/>
          <a:lstStyle/>
          <a:p>
            <a:pPr marL="1091938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</a:rPr>
              <a:t> are the basic symbols from which strings are formed. Terminals are tokens</a:t>
            </a:r>
          </a:p>
          <a:p>
            <a:pPr marL="1091938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 are names for structures that denote sets of strings</a:t>
            </a:r>
          </a:p>
          <a:p>
            <a:pPr marL="1091938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The set of strings that start symbol 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</a:rPr>
              <a:t>” denotes is the language defined by the grammar</a:t>
            </a:r>
          </a:p>
          <a:p>
            <a:pPr marL="1091938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production</a:t>
            </a:r>
            <a:r>
              <a:rPr lang="en-US" altLang="zh-CN" dirty="0">
                <a:latin typeface="Sitka Text" panose="02000505000000020004" pitchFamily="2" charset="0"/>
              </a:rPr>
              <a:t> defines a structure whose name is to the left of the arrow. The layout of the structure is defined by the right of the arrow</a:t>
            </a: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56700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Context-Free Grammars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1938" lvl="1" indent="-587967"/>
            <a:r>
              <a:rPr lang="en-US" altLang="zh-CN" dirty="0">
                <a:latin typeface="Sitka Text" panose="02000505000000020004" pitchFamily="2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dirty="0">
                <a:latin typeface="Sitka Text" panose="02000505000000020004" pitchFamily="2" charset="0"/>
              </a:rPr>
              <a:t>” shows the left of the arrow cannot simply be replaced by its definition, as a result of the recursive nature of the definition</a:t>
            </a: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X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Y</a:t>
            </a:r>
            <a:r>
              <a:rPr lang="en-US" altLang="zh-CN" sz="24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...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n</a:t>
            </a:r>
            <a:r>
              <a:rPr lang="en-US" altLang="zh-CN" sz="24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</a:rPr>
              <a:t>Means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X  </a:t>
            </a:r>
            <a:r>
              <a:rPr lang="en-US" altLang="zh-CN" sz="2400" dirty="0">
                <a:latin typeface="Sitka Text" panose="02000505000000020004" pitchFamily="2" charset="0"/>
              </a:rPr>
              <a:t>can be replaced by </a:t>
            </a:r>
            <a:r>
              <a:rPr lang="en-US" altLang="zh-CN" sz="2400" dirty="0">
                <a:solidFill>
                  <a:schemeClr val="accent2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...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n</a:t>
            </a:r>
            <a:endParaRPr lang="en-US" altLang="zh-CN" sz="2400" baseline="-250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X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ε </a:t>
            </a:r>
            <a:r>
              <a:rPr lang="en-US" altLang="zh-CN" sz="2400" dirty="0">
                <a:latin typeface="Sitka Text" panose="02000505000000020004" pitchFamily="2" charset="0"/>
              </a:rPr>
              <a:t>Means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400" dirty="0">
                <a:latin typeface="Sitka Text" panose="02000505000000020004" pitchFamily="2" charset="0"/>
              </a:rPr>
              <a:t>  can be replaced with empty string</a:t>
            </a:r>
          </a:p>
          <a:p>
            <a:pPr marL="0" indent="0" algn="ctr">
              <a:buNone/>
            </a:pPr>
            <a:endParaRPr lang="en-US" altLang="zh-CN" sz="2400" dirty="0">
              <a:latin typeface="Sitka Text" panose="02000505000000020004" pitchFamily="2" charset="0"/>
            </a:endParaRPr>
          </a:p>
          <a:p>
            <a:pPr marL="1091938" lvl="1" indent="-587967"/>
            <a:r>
              <a:rPr lang="en-US" altLang="zh-CN" dirty="0">
                <a:latin typeface="Sitka Text" panose="02000505000000020004" pitchFamily="2" charset="0"/>
              </a:rPr>
              <a:t>The form of productions(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A→ α</a:t>
            </a:r>
            <a:r>
              <a:rPr lang="en-US" altLang="zh-CN" dirty="0">
                <a:latin typeface="Sitka Text" panose="02000505000000020004" pitchFamily="2" charset="0"/>
              </a:rPr>
              <a:t>) is called Backus-Naur form(or BNF)</a:t>
            </a:r>
          </a:p>
          <a:p>
            <a:pPr marL="671962" indent="-671962"/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56700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Context-Free Grammars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Example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495558"/>
            <a:ext cx="9267190" cy="498694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Sitka Text" panose="02000505000000020004" pitchFamily="2" charset="0"/>
              </a:rPr>
              <a:t>The grammar of simple arithmetic expression G= (V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T</a:t>
            </a:r>
            <a:r>
              <a:rPr lang="en-US" altLang="zh-CN" sz="2400" dirty="0">
                <a:latin typeface="Sitka Text" panose="02000505000000020004" pitchFamily="2" charset="0"/>
              </a:rPr>
              <a:t>,V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N</a:t>
            </a:r>
            <a:r>
              <a:rPr lang="en-US" altLang="zh-CN" sz="2400" dirty="0">
                <a:latin typeface="Sitka Text" panose="02000505000000020004" pitchFamily="2" charset="0"/>
              </a:rPr>
              <a:t>,P,S):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</a:rPr>
              <a:t>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T</a:t>
            </a:r>
            <a:r>
              <a:rPr lang="en-US" altLang="zh-CN" sz="2400" dirty="0">
                <a:latin typeface="Sitka Text" panose="02000505000000020004" pitchFamily="2" charset="0"/>
              </a:rPr>
              <a:t>={num, +, -, *, /, (, ) }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</a:rPr>
              <a:t>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N</a:t>
            </a:r>
            <a:r>
              <a:rPr lang="en-US" altLang="zh-CN" sz="2400" dirty="0">
                <a:latin typeface="Sitka Text" panose="02000505000000020004" pitchFamily="2" charset="0"/>
              </a:rPr>
              <a:t>={exp, op}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</a:rPr>
              <a:t>exp is the start symbol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</a:rPr>
              <a:t>productions are: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2400" b="1" dirty="0">
              <a:solidFill>
                <a:srgbClr val="3333FF"/>
              </a:solidFill>
              <a:latin typeface="Sitka Text" panose="02000505000000020004" pitchFamily="2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765300" y="3702050"/>
            <a:ext cx="4826568" cy="3117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exp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exp op exp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exp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(exp)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exp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op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op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op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op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Notation Conventions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Sitka Text" panose="02000505000000020004" pitchFamily="2" charset="0"/>
              </a:rPr>
              <a:t>With the following conventions, we can only write productions of a grammar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Unless otherwise stated, the left side of the first production is the start symbol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Using lower-case letters to represent terminals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Using upper-case letters or name with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&lt;…&gt;</a:t>
            </a:r>
            <a:r>
              <a:rPr lang="en-US" altLang="zh-CN" sz="2400" dirty="0">
                <a:latin typeface="Sitka Text" panose="02000505000000020004" pitchFamily="2" charset="0"/>
              </a:rPr>
              <a:t> to represent </a:t>
            </a:r>
            <a:r>
              <a:rPr lang="en-US" altLang="zh-CN" sz="2400" dirty="0" err="1">
                <a:latin typeface="Sitka Text" panose="02000505000000020004" pitchFamily="2" charset="0"/>
              </a:rPr>
              <a:t>nonterminals</a:t>
            </a:r>
            <a:endParaRPr lang="en-US" altLang="zh-CN" sz="2400" dirty="0">
              <a:latin typeface="Sitka Text" panose="02000505000000020004" pitchFamily="2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If 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,A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,…,A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</a:rPr>
              <a:t>are all productions with A on the left, we may write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18" charset="0"/>
              </a:rPr>
              <a:t>|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18" charset="0"/>
              </a:rPr>
              <a:t>|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…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18" charset="0"/>
              </a:rPr>
              <a:t>|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α</a:t>
            </a:r>
            <a:r>
              <a:rPr lang="en-US" altLang="zh-CN" sz="2400" b="1" baseline="-25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Not Notational Shorthand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The syntax for regular expressions does not carry over to CFGs.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Cannot use *, |, or parentheses.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endParaRPr lang="en-US" altLang="zh-CN" dirty="0">
              <a:latin typeface="Sitka Text" panose="02000505000000020004" pitchFamily="2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900" y="3778250"/>
            <a:ext cx="2162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a*b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80100" y="3625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387" y="4616450"/>
            <a:ext cx="1955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7926" y="5302250"/>
            <a:ext cx="2786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|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1828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651250" y="1822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2514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651250" y="2508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657600" y="32004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651250" y="31940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57600" y="38862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3651250" y="38798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45720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51250" y="45656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3657600" y="5257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3651250" y="5251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3657600" y="5943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3651250" y="5937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286000" y="20574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279650" y="20510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6629400" y="61722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6623050" y="61658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914400" y="1600200"/>
            <a:ext cx="1371600" cy="1371600"/>
          </a:xfrm>
          <a:custGeom>
            <a:avLst/>
            <a:gdLst>
              <a:gd name="connsiteX0" fmla="*/ 85089 w 1371600"/>
              <a:gd name="connsiteY0" fmla="*/ 1371600 h 1371600"/>
              <a:gd name="connsiteX1" fmla="*/ 0 w 1371600"/>
              <a:gd name="connsiteY1" fmla="*/ 1286510 h 1371600"/>
              <a:gd name="connsiteX2" fmla="*/ 85089 w 1371600"/>
              <a:gd name="connsiteY2" fmla="*/ 1200150 h 1371600"/>
              <a:gd name="connsiteX3" fmla="*/ 171450 w 1371600"/>
              <a:gd name="connsiteY3" fmla="*/ 1200150 h 1371600"/>
              <a:gd name="connsiteX4" fmla="*/ 171450 w 1371600"/>
              <a:gd name="connsiteY4" fmla="*/ 85089 h 1371600"/>
              <a:gd name="connsiteX5" fmla="*/ 256539 w 1371600"/>
              <a:gd name="connsiteY5" fmla="*/ 0 h 1371600"/>
              <a:gd name="connsiteX6" fmla="*/ 1286510 w 1371600"/>
              <a:gd name="connsiteY6" fmla="*/ 0 h 1371600"/>
              <a:gd name="connsiteX7" fmla="*/ 1371600 w 1371600"/>
              <a:gd name="connsiteY7" fmla="*/ 85089 h 1371600"/>
              <a:gd name="connsiteX8" fmla="*/ 1286510 w 1371600"/>
              <a:gd name="connsiteY8" fmla="*/ 171450 h 1371600"/>
              <a:gd name="connsiteX9" fmla="*/ 1200150 w 1371600"/>
              <a:gd name="connsiteY9" fmla="*/ 171450 h 1371600"/>
              <a:gd name="connsiteX10" fmla="*/ 1200150 w 1371600"/>
              <a:gd name="connsiteY10" fmla="*/ 1286510 h 1371600"/>
              <a:gd name="connsiteX11" fmla="*/ 1115060 w 1371600"/>
              <a:gd name="connsiteY11" fmla="*/ 1371600 h 1371600"/>
              <a:gd name="connsiteX12" fmla="*/ 85089 w 1371600"/>
              <a:gd name="connsiteY12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71600" h="1371600">
                <a:moveTo>
                  <a:pt x="85089" y="1371600"/>
                </a:moveTo>
                <a:cubicBezTo>
                  <a:pt x="43180" y="1371600"/>
                  <a:pt x="0" y="1328420"/>
                  <a:pt x="0" y="1286510"/>
                </a:cubicBezTo>
                <a:cubicBezTo>
                  <a:pt x="0" y="1243329"/>
                  <a:pt x="43180" y="1200150"/>
                  <a:pt x="85089" y="1200150"/>
                </a:cubicBezTo>
                <a:lnTo>
                  <a:pt x="171450" y="1200150"/>
                </a:lnTo>
                <a:lnTo>
                  <a:pt x="171450" y="85089"/>
                </a:lnTo>
                <a:cubicBezTo>
                  <a:pt x="171450" y="43179"/>
                  <a:pt x="214630" y="0"/>
                  <a:pt x="256539" y="0"/>
                </a:cubicBezTo>
                <a:lnTo>
                  <a:pt x="1286510" y="0"/>
                </a:lnTo>
                <a:cubicBezTo>
                  <a:pt x="1328420" y="0"/>
                  <a:pt x="1371600" y="43179"/>
                  <a:pt x="1371600" y="85089"/>
                </a:cubicBezTo>
                <a:cubicBezTo>
                  <a:pt x="1371600" y="128270"/>
                  <a:pt x="1328420" y="171450"/>
                  <a:pt x="1286510" y="171450"/>
                </a:cubicBezTo>
                <a:lnTo>
                  <a:pt x="1200150" y="171450"/>
                </a:lnTo>
                <a:lnTo>
                  <a:pt x="1200150" y="1286510"/>
                </a:lnTo>
                <a:cubicBezTo>
                  <a:pt x="1200150" y="1328420"/>
                  <a:pt x="1156970" y="1371600"/>
                  <a:pt x="1115060" y="1371600"/>
                </a:cubicBezTo>
                <a:lnTo>
                  <a:pt x="85089" y="13716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908050" y="1593850"/>
            <a:ext cx="1384300" cy="1384300"/>
          </a:xfrm>
          <a:custGeom>
            <a:avLst/>
            <a:gdLst>
              <a:gd name="connsiteX0" fmla="*/ 91439 w 1384300"/>
              <a:gd name="connsiteY0" fmla="*/ 1377950 h 1384300"/>
              <a:gd name="connsiteX1" fmla="*/ 6350 w 1384300"/>
              <a:gd name="connsiteY1" fmla="*/ 1292860 h 1384300"/>
              <a:gd name="connsiteX2" fmla="*/ 91439 w 1384300"/>
              <a:gd name="connsiteY2" fmla="*/ 1206500 h 1384300"/>
              <a:gd name="connsiteX3" fmla="*/ 177800 w 1384300"/>
              <a:gd name="connsiteY3" fmla="*/ 1206500 h 1384300"/>
              <a:gd name="connsiteX4" fmla="*/ 177800 w 1384300"/>
              <a:gd name="connsiteY4" fmla="*/ 91439 h 1384300"/>
              <a:gd name="connsiteX5" fmla="*/ 262889 w 1384300"/>
              <a:gd name="connsiteY5" fmla="*/ 6350 h 1384300"/>
              <a:gd name="connsiteX6" fmla="*/ 1292860 w 1384300"/>
              <a:gd name="connsiteY6" fmla="*/ 6350 h 1384300"/>
              <a:gd name="connsiteX7" fmla="*/ 1377950 w 1384300"/>
              <a:gd name="connsiteY7" fmla="*/ 91439 h 1384300"/>
              <a:gd name="connsiteX8" fmla="*/ 1292860 w 1384300"/>
              <a:gd name="connsiteY8" fmla="*/ 177800 h 1384300"/>
              <a:gd name="connsiteX9" fmla="*/ 1206500 w 1384300"/>
              <a:gd name="connsiteY9" fmla="*/ 177800 h 1384300"/>
              <a:gd name="connsiteX10" fmla="*/ 1206500 w 1384300"/>
              <a:gd name="connsiteY10" fmla="*/ 1292860 h 1384300"/>
              <a:gd name="connsiteX11" fmla="*/ 1121410 w 1384300"/>
              <a:gd name="connsiteY11" fmla="*/ 1377950 h 1384300"/>
              <a:gd name="connsiteX12" fmla="*/ 91439 w 1384300"/>
              <a:gd name="connsiteY12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4300" h="1384300">
                <a:moveTo>
                  <a:pt x="91439" y="1377950"/>
                </a:moveTo>
                <a:cubicBezTo>
                  <a:pt x="49530" y="1377950"/>
                  <a:pt x="6350" y="1334770"/>
                  <a:pt x="6350" y="1292860"/>
                </a:cubicBezTo>
                <a:cubicBezTo>
                  <a:pt x="6350" y="1249679"/>
                  <a:pt x="49530" y="1206500"/>
                  <a:pt x="91439" y="1206500"/>
                </a:cubicBezTo>
                <a:lnTo>
                  <a:pt x="177800" y="1206500"/>
                </a:lnTo>
                <a:lnTo>
                  <a:pt x="177800" y="91439"/>
                </a:lnTo>
                <a:cubicBezTo>
                  <a:pt x="177800" y="49529"/>
                  <a:pt x="220980" y="6350"/>
                  <a:pt x="262889" y="6350"/>
                </a:cubicBezTo>
                <a:lnTo>
                  <a:pt x="1292860" y="6350"/>
                </a:lnTo>
                <a:cubicBezTo>
                  <a:pt x="1334770" y="6350"/>
                  <a:pt x="1377950" y="49529"/>
                  <a:pt x="1377950" y="91439"/>
                </a:cubicBezTo>
                <a:cubicBezTo>
                  <a:pt x="1377950" y="134620"/>
                  <a:pt x="1334770" y="177800"/>
                  <a:pt x="1292860" y="177800"/>
                </a:cubicBezTo>
                <a:lnTo>
                  <a:pt x="1206500" y="177800"/>
                </a:lnTo>
                <a:lnTo>
                  <a:pt x="1206500" y="1292860"/>
                </a:lnTo>
                <a:cubicBezTo>
                  <a:pt x="1206500" y="1334770"/>
                  <a:pt x="1163320" y="1377950"/>
                  <a:pt x="1121410" y="1377950"/>
                </a:cubicBezTo>
                <a:lnTo>
                  <a:pt x="91439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1129030" y="1685289"/>
            <a:ext cx="128269" cy="86360"/>
          </a:xfrm>
          <a:custGeom>
            <a:avLst/>
            <a:gdLst>
              <a:gd name="connsiteX0" fmla="*/ 128269 w 128269"/>
              <a:gd name="connsiteY0" fmla="*/ 0 h 86360"/>
              <a:gd name="connsiteX1" fmla="*/ 41909 w 128269"/>
              <a:gd name="connsiteY1" fmla="*/ 86360 h 86360"/>
              <a:gd name="connsiteX2" fmla="*/ 0 w 128269"/>
              <a:gd name="connsiteY2" fmla="*/ 43180 h 86360"/>
              <a:gd name="connsiteX3" fmla="*/ 41909 w 128269"/>
              <a:gd name="connsiteY3" fmla="*/ 0 h 86360"/>
              <a:gd name="connsiteX4" fmla="*/ 128269 w 128269"/>
              <a:gd name="connsiteY4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269" h="86360">
                <a:moveTo>
                  <a:pt x="128269" y="0"/>
                </a:moveTo>
                <a:cubicBezTo>
                  <a:pt x="128269" y="43180"/>
                  <a:pt x="85089" y="86360"/>
                  <a:pt x="41909" y="86360"/>
                </a:cubicBezTo>
                <a:cubicBezTo>
                  <a:pt x="20319" y="86360"/>
                  <a:pt x="0" y="64770"/>
                  <a:pt x="0" y="43180"/>
                </a:cubicBezTo>
                <a:cubicBezTo>
                  <a:pt x="0" y="21589"/>
                  <a:pt x="20319" y="0"/>
                  <a:pt x="41909" y="0"/>
                </a:cubicBezTo>
                <a:lnTo>
                  <a:pt x="128269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1122680" y="1678939"/>
            <a:ext cx="140969" cy="99060"/>
          </a:xfrm>
          <a:custGeom>
            <a:avLst/>
            <a:gdLst>
              <a:gd name="connsiteX0" fmla="*/ 134619 w 140969"/>
              <a:gd name="connsiteY0" fmla="*/ 6350 h 99060"/>
              <a:gd name="connsiteX1" fmla="*/ 48259 w 140969"/>
              <a:gd name="connsiteY1" fmla="*/ 92710 h 99060"/>
              <a:gd name="connsiteX2" fmla="*/ 6350 w 140969"/>
              <a:gd name="connsiteY2" fmla="*/ 49530 h 99060"/>
              <a:gd name="connsiteX3" fmla="*/ 48259 w 140969"/>
              <a:gd name="connsiteY3" fmla="*/ 6350 h 99060"/>
              <a:gd name="connsiteX4" fmla="*/ 134619 w 140969"/>
              <a:gd name="connsiteY4" fmla="*/ 635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969" h="99060">
                <a:moveTo>
                  <a:pt x="134619" y="6350"/>
                </a:moveTo>
                <a:cubicBezTo>
                  <a:pt x="134619" y="49530"/>
                  <a:pt x="91439" y="92710"/>
                  <a:pt x="48259" y="92710"/>
                </a:cubicBezTo>
                <a:cubicBezTo>
                  <a:pt x="26669" y="92710"/>
                  <a:pt x="6350" y="71120"/>
                  <a:pt x="6350" y="49530"/>
                </a:cubicBezTo>
                <a:cubicBezTo>
                  <a:pt x="6350" y="27939"/>
                  <a:pt x="26669" y="6350"/>
                  <a:pt x="48259" y="6350"/>
                </a:cubicBezTo>
                <a:lnTo>
                  <a:pt x="134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914400" y="2800350"/>
            <a:ext cx="171450" cy="171450"/>
          </a:xfrm>
          <a:custGeom>
            <a:avLst/>
            <a:gdLst>
              <a:gd name="connsiteX0" fmla="*/ 171450 w 171450"/>
              <a:gd name="connsiteY0" fmla="*/ 86360 h 171450"/>
              <a:gd name="connsiteX1" fmla="*/ 85089 w 171450"/>
              <a:gd name="connsiteY1" fmla="*/ 171450 h 171450"/>
              <a:gd name="connsiteX2" fmla="*/ 0 w 171450"/>
              <a:gd name="connsiteY2" fmla="*/ 86360 h 171450"/>
              <a:gd name="connsiteX3" fmla="*/ 85089 w 171450"/>
              <a:gd name="connsiteY3" fmla="*/ 0 h 171450"/>
              <a:gd name="connsiteX4" fmla="*/ 128269 w 171450"/>
              <a:gd name="connsiteY4" fmla="*/ 43179 h 171450"/>
              <a:gd name="connsiteX5" fmla="*/ 85089 w 171450"/>
              <a:gd name="connsiteY5" fmla="*/ 86360 h 171450"/>
              <a:gd name="connsiteX6" fmla="*/ 171450 w 171450"/>
              <a:gd name="connsiteY6" fmla="*/ 86360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1450" h="171450">
                <a:moveTo>
                  <a:pt x="171450" y="86360"/>
                </a:moveTo>
                <a:cubicBezTo>
                  <a:pt x="171450" y="128270"/>
                  <a:pt x="128269" y="171450"/>
                  <a:pt x="85089" y="171450"/>
                </a:cubicBezTo>
                <a:cubicBezTo>
                  <a:pt x="43180" y="171450"/>
                  <a:pt x="0" y="128270"/>
                  <a:pt x="0" y="86360"/>
                </a:cubicBezTo>
                <a:cubicBezTo>
                  <a:pt x="0" y="43179"/>
                  <a:pt x="43180" y="0"/>
                  <a:pt x="85089" y="0"/>
                </a:cubicBezTo>
                <a:cubicBezTo>
                  <a:pt x="106680" y="0"/>
                  <a:pt x="128269" y="21589"/>
                  <a:pt x="128269" y="43179"/>
                </a:cubicBezTo>
                <a:cubicBezTo>
                  <a:pt x="128269" y="64770"/>
                  <a:pt x="106680" y="86360"/>
                  <a:pt x="85089" y="86360"/>
                </a:cubicBezTo>
                <a:lnTo>
                  <a:pt x="171450" y="8636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908050" y="2794000"/>
            <a:ext cx="184150" cy="184150"/>
          </a:xfrm>
          <a:custGeom>
            <a:avLst/>
            <a:gdLst>
              <a:gd name="connsiteX0" fmla="*/ 177800 w 184150"/>
              <a:gd name="connsiteY0" fmla="*/ 92710 h 184150"/>
              <a:gd name="connsiteX1" fmla="*/ 91439 w 184150"/>
              <a:gd name="connsiteY1" fmla="*/ 177800 h 184150"/>
              <a:gd name="connsiteX2" fmla="*/ 6350 w 184150"/>
              <a:gd name="connsiteY2" fmla="*/ 92710 h 184150"/>
              <a:gd name="connsiteX3" fmla="*/ 91439 w 184150"/>
              <a:gd name="connsiteY3" fmla="*/ 6350 h 184150"/>
              <a:gd name="connsiteX4" fmla="*/ 134619 w 184150"/>
              <a:gd name="connsiteY4" fmla="*/ 49529 h 184150"/>
              <a:gd name="connsiteX5" fmla="*/ 91439 w 184150"/>
              <a:gd name="connsiteY5" fmla="*/ 92710 h 184150"/>
              <a:gd name="connsiteX6" fmla="*/ 177800 w 184150"/>
              <a:gd name="connsiteY6" fmla="*/ 9271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4150" h="184150">
                <a:moveTo>
                  <a:pt x="177800" y="92710"/>
                </a:moveTo>
                <a:cubicBezTo>
                  <a:pt x="177800" y="134620"/>
                  <a:pt x="134619" y="177800"/>
                  <a:pt x="91439" y="177800"/>
                </a:cubicBezTo>
                <a:cubicBezTo>
                  <a:pt x="49530" y="177800"/>
                  <a:pt x="6350" y="134620"/>
                  <a:pt x="6350" y="92710"/>
                </a:cubicBezTo>
                <a:cubicBezTo>
                  <a:pt x="6350" y="49529"/>
                  <a:pt x="49530" y="6350"/>
                  <a:pt x="91439" y="6350"/>
                </a:cubicBezTo>
                <a:cubicBezTo>
                  <a:pt x="113030" y="6350"/>
                  <a:pt x="134619" y="27939"/>
                  <a:pt x="134619" y="49529"/>
                </a:cubicBezTo>
                <a:cubicBezTo>
                  <a:pt x="134619" y="71120"/>
                  <a:pt x="113030" y="92710"/>
                  <a:pt x="91439" y="92710"/>
                </a:cubicBezTo>
                <a:lnTo>
                  <a:pt x="177800" y="927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1170939" y="1600200"/>
            <a:ext cx="86360" cy="85089"/>
          </a:xfrm>
          <a:custGeom>
            <a:avLst/>
            <a:gdLst>
              <a:gd name="connsiteX0" fmla="*/ 0 w 86360"/>
              <a:gd name="connsiteY0" fmla="*/ 0 h 85089"/>
              <a:gd name="connsiteX1" fmla="*/ 86360 w 86360"/>
              <a:gd name="connsiteY1" fmla="*/ 85089 h 85089"/>
              <a:gd name="connsiteX2" fmla="*/ 0 w 86360"/>
              <a:gd name="connsiteY2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360" h="85089">
                <a:moveTo>
                  <a:pt x="0" y="0"/>
                </a:moveTo>
                <a:cubicBezTo>
                  <a:pt x="43180" y="0"/>
                  <a:pt x="86360" y="43179"/>
                  <a:pt x="86360" y="85089"/>
                </a:cubicBez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1164589" y="1593850"/>
            <a:ext cx="99060" cy="97789"/>
          </a:xfrm>
          <a:custGeom>
            <a:avLst/>
            <a:gdLst>
              <a:gd name="connsiteX0" fmla="*/ 6350 w 99060"/>
              <a:gd name="connsiteY0" fmla="*/ 6350 h 97789"/>
              <a:gd name="connsiteX1" fmla="*/ 92710 w 99060"/>
              <a:gd name="connsiteY1" fmla="*/ 91439 h 97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060" h="97789">
                <a:moveTo>
                  <a:pt x="6350" y="6350"/>
                </a:moveTo>
                <a:cubicBezTo>
                  <a:pt x="49530" y="6350"/>
                  <a:pt x="92710" y="49529"/>
                  <a:pt x="92710" y="9143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1085850" y="2800350"/>
            <a:ext cx="0" cy="86360"/>
          </a:xfrm>
          <a:custGeom>
            <a:avLst/>
            <a:gdLst>
              <a:gd name="connsiteX0" fmla="*/ 0 w 0"/>
              <a:gd name="connsiteY0" fmla="*/ 0 h 86360"/>
              <a:gd name="connsiteX1" fmla="*/ 0 w 0"/>
              <a:gd name="connsiteY1" fmla="*/ 86360 h 86360"/>
              <a:gd name="connsiteX2" fmla="*/ 0 w 0"/>
              <a:gd name="connsiteY2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1079500" y="2794000"/>
            <a:ext cx="12700" cy="99060"/>
          </a:xfrm>
          <a:custGeom>
            <a:avLst/>
            <a:gdLst>
              <a:gd name="connsiteX0" fmla="*/ 6350 w 12700"/>
              <a:gd name="connsiteY0" fmla="*/ 6350 h 99060"/>
              <a:gd name="connsiteX1" fmla="*/ 6350 w 12700"/>
              <a:gd name="connsiteY1" fmla="*/ 9271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060">
                <a:moveTo>
                  <a:pt x="6350" y="6350"/>
                </a:moveTo>
                <a:lnTo>
                  <a:pt x="6350" y="92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1170939" y="1771650"/>
            <a:ext cx="1029969" cy="0"/>
          </a:xfrm>
          <a:custGeom>
            <a:avLst/>
            <a:gdLst>
              <a:gd name="connsiteX0" fmla="*/ 0 w 1029969"/>
              <a:gd name="connsiteY0" fmla="*/ 0 h 0"/>
              <a:gd name="connsiteX1" fmla="*/ 1029970 w 1029969"/>
              <a:gd name="connsiteY1" fmla="*/ 0 h 0"/>
              <a:gd name="connsiteX2" fmla="*/ 0 w 102996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1164589" y="1765300"/>
            <a:ext cx="1042669" cy="12700"/>
          </a:xfrm>
          <a:custGeom>
            <a:avLst/>
            <a:gdLst>
              <a:gd name="connsiteX0" fmla="*/ 6350 w 1042669"/>
              <a:gd name="connsiteY0" fmla="*/ 6350 h 12700"/>
              <a:gd name="connsiteX1" fmla="*/ 1036320 w 1042669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2669" h="12700">
                <a:moveTo>
                  <a:pt x="6350" y="6350"/>
                </a:moveTo>
                <a:lnTo>
                  <a:pt x="1036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8001000" y="5715000"/>
            <a:ext cx="1828800" cy="1371600"/>
          </a:xfrm>
          <a:custGeom>
            <a:avLst/>
            <a:gdLst>
              <a:gd name="connsiteX0" fmla="*/ 914400 w 1828800"/>
              <a:gd name="connsiteY0" fmla="*/ 1371600 h 1371600"/>
              <a:gd name="connsiteX1" fmla="*/ 0 w 1828800"/>
              <a:gd name="connsiteY1" fmla="*/ 1371600 h 1371600"/>
              <a:gd name="connsiteX2" fmla="*/ 0 w 1828800"/>
              <a:gd name="connsiteY2" fmla="*/ 0 h 1371600"/>
              <a:gd name="connsiteX3" fmla="*/ 1828800 w 1828800"/>
              <a:gd name="connsiteY3" fmla="*/ 0 h 1371600"/>
              <a:gd name="connsiteX4" fmla="*/ 1828800 w 1828800"/>
              <a:gd name="connsiteY4" fmla="*/ 1371600 h 1371600"/>
              <a:gd name="connsiteX5" fmla="*/ 914400 w 1828800"/>
              <a:gd name="connsiteY5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371600">
                <a:moveTo>
                  <a:pt x="914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371600"/>
                </a:lnTo>
                <a:lnTo>
                  <a:pt x="914400" y="1371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7994650" y="5708650"/>
            <a:ext cx="1841500" cy="1384300"/>
          </a:xfrm>
          <a:custGeom>
            <a:avLst/>
            <a:gdLst>
              <a:gd name="connsiteX0" fmla="*/ 920750 w 1841500"/>
              <a:gd name="connsiteY0" fmla="*/ 1377950 h 1384300"/>
              <a:gd name="connsiteX1" fmla="*/ 6350 w 1841500"/>
              <a:gd name="connsiteY1" fmla="*/ 1377950 h 1384300"/>
              <a:gd name="connsiteX2" fmla="*/ 6350 w 1841500"/>
              <a:gd name="connsiteY2" fmla="*/ 6350 h 1384300"/>
              <a:gd name="connsiteX3" fmla="*/ 1835150 w 1841500"/>
              <a:gd name="connsiteY3" fmla="*/ 6350 h 1384300"/>
              <a:gd name="connsiteX4" fmla="*/ 1835150 w 1841500"/>
              <a:gd name="connsiteY4" fmla="*/ 1377950 h 1384300"/>
              <a:gd name="connsiteX5" fmla="*/ 920750 w 1841500"/>
              <a:gd name="connsiteY5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1384300">
                <a:moveTo>
                  <a:pt x="920750" y="1377950"/>
                </a:moveTo>
                <a:lnTo>
                  <a:pt x="6350" y="13779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1377950"/>
                </a:lnTo>
                <a:lnTo>
                  <a:pt x="9207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tka Text" panose="02000505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7200" y="622300"/>
            <a:ext cx="412773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Where We Are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104900" y="1981200"/>
            <a:ext cx="892873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Source</a:t>
            </a:r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Code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267700" y="6070600"/>
            <a:ext cx="1290418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2400" b="1" dirty="0">
                <a:solidFill>
                  <a:srgbClr val="00FF00"/>
                </a:solidFill>
                <a:latin typeface="Sitka Text" panose="02000505000000020004" pitchFamily="2" charset="0"/>
                <a:cs typeface="Courier New" pitchFamily="18" charset="0"/>
              </a:rPr>
              <a:t>Machine</a:t>
            </a:r>
          </a:p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2400" b="1" dirty="0">
                <a:solidFill>
                  <a:srgbClr val="00FF00"/>
                </a:solidFill>
                <a:latin typeface="Sitka Text" panose="02000505000000020004" pitchFamily="2" charset="0"/>
                <a:cs typeface="Courier New" pitchFamily="18" charset="0"/>
              </a:rPr>
              <a:t>Code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838293" y="1762026"/>
            <a:ext cx="2356414" cy="4893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latin typeface="Sitka Small" panose="02000505000000020004" pitchFamily="2" charset="0"/>
              </a:rPr>
              <a:t>	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Sitka Small" panose="02000505000000020004" pitchFamily="2" charset="0"/>
                <a:cs typeface="Times New Roman" pitchFamily="18" charset="0"/>
              </a:rPr>
              <a:t>Lexical Analysis</a:t>
            </a:r>
          </a:p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latin typeface="Sitka Small" panose="02000505000000020004" pitchFamily="2" charset="0"/>
              </a:rPr>
              <a:t>			</a:t>
            </a: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Syntax Analysis</a:t>
            </a:r>
          </a:p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Semantic</a:t>
            </a: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Analysis</a:t>
            </a:r>
          </a:p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latin typeface="Sitka Small" panose="02000505000000020004" pitchFamily="2" charset="0"/>
              </a:rPr>
              <a:t>					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IR</a:t>
            </a: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Generation</a:t>
            </a:r>
          </a:p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latin typeface="Sitka Small" panose="02000505000000020004" pitchFamily="2" charset="0"/>
              </a:rPr>
              <a:t>				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IR</a:t>
            </a: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Optimization</a:t>
            </a:r>
          </a:p>
          <a:p>
            <a:pPr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latin typeface="Sitka Small" panose="02000505000000020004" pitchFamily="2" charset="0"/>
              </a:rPr>
              <a:t>	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Code</a:t>
            </a: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Generation</a:t>
            </a:r>
          </a:p>
          <a:p>
            <a:pPr algn="ctr">
              <a:lnSpc>
                <a:spcPct val="2250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000" dirty="0">
                <a:solidFill>
                  <a:srgbClr val="B3B3B3"/>
                </a:solidFill>
                <a:latin typeface="Sitka Small" panose="02000505000000020004" pitchFamily="2" charset="0"/>
                <a:cs typeface="Times New Roman" pitchFamily="18" charset="0"/>
              </a:rPr>
              <a:t>Optimization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Not Notational Shorthand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The syntax for regular expressions does not carry over to CFGs.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Cannot use *, |, or parentheses.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endParaRPr lang="en-US" altLang="zh-CN" dirty="0">
              <a:latin typeface="Sitka Text" panose="02000505000000020004" pitchFamily="2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900" y="3778250"/>
            <a:ext cx="3150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a(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87742" y="3625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387" y="4616450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7926" y="5302250"/>
            <a:ext cx="3044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(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*)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65900" y="5149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Not Notational Shorthand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The syntax for regular expressions does not carry over to CFGs.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Cannot use *, |, or parentheses.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endParaRPr lang="en-US" altLang="zh-CN" dirty="0">
              <a:latin typeface="Sitka Text" panose="02000505000000020004" pitchFamily="2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900" y="3778250"/>
            <a:ext cx="3150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a(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87742" y="3625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387" y="4616450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7926" y="5302250"/>
            <a:ext cx="25699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65900" y="5149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Not Notational Shorthand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The syntax for regular expressions does not carry over to CFGs.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Cannot use *, |, or parentheses.</a:t>
            </a:r>
          </a:p>
          <a:p>
            <a:pPr>
              <a:lnSpc>
                <a:spcPts val="3700"/>
              </a:lnSpc>
              <a:tabLst>
                <a:tab pos="1447800" algn="l"/>
              </a:tabLst>
            </a:pPr>
            <a:endParaRPr lang="en-US" altLang="zh-CN" dirty="0">
              <a:latin typeface="Sitka Text" panose="02000505000000020004" pitchFamily="2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900" y="3778250"/>
            <a:ext cx="3150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a(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*)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87742" y="3625850"/>
            <a:ext cx="134975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387" y="4616450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a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7926" y="5302250"/>
            <a:ext cx="2518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b|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7900" y="6064250"/>
            <a:ext cx="2701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Courier New" pitchFamily="18" charset="0"/>
              </a:rPr>
              <a:t>c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|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标题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90043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Chomsky hierarchy of grammar</a:t>
            </a:r>
            <a:endParaRPr lang="zh-CN" altLang="en-US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671962" indent="-671962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There are four kinds of grammars:</a:t>
            </a:r>
          </a:p>
          <a:p>
            <a:pPr marL="671962" indent="-671962">
              <a:lnSpc>
                <a:spcPct val="90000"/>
              </a:lnSpc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marL="1091938" lvl="1" indent="-587967">
              <a:lnSpc>
                <a:spcPct val="90000"/>
              </a:lnSpc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Unrestricted grammar (type 0)</a:t>
            </a:r>
          </a:p>
          <a:p>
            <a:pPr marL="1091938" lvl="1" indent="-587967">
              <a:lnSpc>
                <a:spcPct val="90000"/>
              </a:lnSpc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Context sensitive grammar (type 1)</a:t>
            </a:r>
          </a:p>
          <a:p>
            <a:pPr marL="1091938" lvl="1" indent="-587967">
              <a:lnSpc>
                <a:spcPct val="90000"/>
              </a:lnSpc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Context free grammar (type 2)</a:t>
            </a:r>
          </a:p>
          <a:p>
            <a:pPr marL="1091938" lvl="1" indent="-587967">
              <a:lnSpc>
                <a:spcPct val="90000"/>
              </a:lnSpc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Regular grammar (type 3)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algn="r">
              <a:defRPr/>
            </a:pPr>
            <a:fld id="{8055470A-2D57-411D-A423-5964E09244A9}" type="slidenum">
              <a:rPr lang="zh-CN" altLang="en-US" sz="13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>
                <a:defRPr/>
              </a:pPr>
              <a:t>23</a:t>
            </a:fld>
            <a:endParaRPr lang="zh-CN" altLang="en-US" sz="13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Chomsky hierarchy of grammar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16472"/>
              </p:ext>
            </p:extLst>
          </p:nvPr>
        </p:nvGraphicFramePr>
        <p:xfrm>
          <a:off x="504190" y="1763183"/>
          <a:ext cx="9075420" cy="5297427"/>
        </p:xfrm>
        <a:graphic>
          <a:graphicData uri="http://schemas.openxmlformats.org/drawingml/2006/table">
            <a:tbl>
              <a:tblPr/>
              <a:tblGrid>
                <a:gridCol w="30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Chomsky hierarchy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Production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Explanation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unrestricted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(type 0)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α→β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V=V</a:t>
                      </a:r>
                      <a:r>
                        <a:rPr kumimoji="0" lang="en-US" altLang="zh-CN" sz="2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∪V</a:t>
                      </a:r>
                      <a:r>
                        <a:rPr kumimoji="0" lang="en-US" altLang="zh-CN" sz="2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α∈V</a:t>
                      </a:r>
                      <a:r>
                        <a:rPr kumimoji="0" lang="en-US" altLang="zh-CN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,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β∈V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there is no restriction to production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context sensitive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(type 1)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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, , 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∈ V*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A∈V</a:t>
                      </a:r>
                      <a:r>
                        <a:rPr kumimoji="0" lang="en-US" altLang="zh-CN" sz="2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, β∈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Times New Roman" pitchFamily="18" charset="0"/>
                        </a:rPr>
                        <a:t>V*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may be replaced only if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occurs before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and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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occurs after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context free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(type 2)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A→β，A∈V</a:t>
                      </a:r>
                      <a:r>
                        <a:rPr kumimoji="0" lang="en-US" altLang="zh-CN" sz="2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， β∈V*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may be replaced anywhere, regardless of where 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occurs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(type 3)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Times New Roman" pitchFamily="18" charset="0"/>
                        </a:rPr>
                        <a:t>A→aB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r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Times New Roman" pitchFamily="18" charset="0"/>
                        </a:rPr>
                        <a:t>A→a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A,B∈V</a:t>
                      </a:r>
                      <a:r>
                        <a:rPr kumimoji="0" lang="en-US" altLang="zh-CN" sz="2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 ，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a∈V</a:t>
                      </a:r>
                      <a:r>
                        <a:rPr kumimoji="0" lang="en-US" altLang="zh-CN" sz="2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0" lang="zh-CN" alt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  <a:cs typeface="Times New Roman" pitchFamily="18" charset="0"/>
                        </a:rPr>
                        <a:t>equivalent to regular expression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/>
          </p:cNvSpPr>
          <p:nvPr>
            <p:ph type="title"/>
          </p:nvPr>
        </p:nvSpPr>
        <p:spPr>
          <a:xfrm>
            <a:off x="504190" y="762647"/>
            <a:ext cx="3187952" cy="79938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Example</a:t>
            </a:r>
          </a:p>
        </p:txBody>
      </p:sp>
      <p:sp>
        <p:nvSpPr>
          <p:cNvPr id="3584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Context sensitive grammar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S → </a:t>
            </a:r>
            <a:r>
              <a:rPr lang="en-US" altLang="zh-CN" dirty="0" err="1">
                <a:latin typeface="Sitka Text" panose="02000505000000020004" pitchFamily="2" charset="0"/>
              </a:rPr>
              <a:t>aSBE</a:t>
            </a:r>
            <a:r>
              <a:rPr lang="en-US" altLang="zh-CN" dirty="0">
                <a:latin typeface="Sitka Text" panose="02000505000000020004" pitchFamily="2" charset="0"/>
              </a:rPr>
              <a:t> 	   S → </a:t>
            </a:r>
            <a:r>
              <a:rPr lang="en-US" altLang="zh-CN" dirty="0" err="1">
                <a:latin typeface="Sitka Text" panose="02000505000000020004" pitchFamily="2" charset="0"/>
              </a:rPr>
              <a:t>aBE</a:t>
            </a:r>
            <a:r>
              <a:rPr lang="en-US" altLang="zh-CN" dirty="0">
                <a:latin typeface="Sitka Text" panose="02000505000000020004" pitchFamily="2" charset="0"/>
              </a:rPr>
              <a:t>		</a:t>
            </a:r>
            <a:r>
              <a:rPr lang="en-US" altLang="zh-CN" dirty="0" err="1">
                <a:latin typeface="Sitka Text" panose="02000505000000020004" pitchFamily="2" charset="0"/>
              </a:rPr>
              <a:t>eB</a:t>
            </a:r>
            <a:r>
              <a:rPr lang="en-US" altLang="zh-CN" dirty="0">
                <a:latin typeface="Sitka Text" panose="02000505000000020004" pitchFamily="2" charset="0"/>
              </a:rPr>
              <a:t> → </a:t>
            </a:r>
            <a:r>
              <a:rPr lang="en-US" altLang="zh-CN" dirty="0" err="1">
                <a:latin typeface="Sitka Text" panose="02000505000000020004" pitchFamily="2" charset="0"/>
              </a:rPr>
              <a:t>eE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dirty="0" err="1">
                <a:latin typeface="Sitka Text" panose="02000505000000020004" pitchFamily="2" charset="0"/>
              </a:rPr>
              <a:t>aB</a:t>
            </a:r>
            <a:r>
              <a:rPr lang="en-US" altLang="zh-CN" dirty="0">
                <a:latin typeface="Sitka Text" panose="02000505000000020004" pitchFamily="2" charset="0"/>
              </a:rPr>
              <a:t> → ab 	   </a:t>
            </a:r>
            <a:r>
              <a:rPr lang="en-US" altLang="zh-CN" dirty="0" err="1">
                <a:latin typeface="Sitka Text" panose="02000505000000020004" pitchFamily="2" charset="0"/>
              </a:rPr>
              <a:t>bB</a:t>
            </a:r>
            <a:r>
              <a:rPr lang="en-US" altLang="zh-CN" dirty="0">
                <a:latin typeface="Sitka Text" panose="02000505000000020004" pitchFamily="2" charset="0"/>
              </a:rPr>
              <a:t> → bb   </a:t>
            </a:r>
            <a:r>
              <a:rPr lang="en-US" altLang="zh-CN" dirty="0" err="1">
                <a:latin typeface="Sitka Text" panose="02000505000000020004" pitchFamily="2" charset="0"/>
              </a:rPr>
              <a:t>bE</a:t>
            </a:r>
            <a:r>
              <a:rPr lang="en-US" altLang="zh-CN" dirty="0">
                <a:latin typeface="Sitka Text" panose="02000505000000020004" pitchFamily="2" charset="0"/>
              </a:rPr>
              <a:t> → be 	</a:t>
            </a:r>
            <a:r>
              <a:rPr lang="en-US" altLang="zh-CN" dirty="0" err="1">
                <a:latin typeface="Sitka Text" panose="02000505000000020004" pitchFamily="2" charset="0"/>
              </a:rPr>
              <a:t>eE</a:t>
            </a:r>
            <a:r>
              <a:rPr lang="en-US" altLang="zh-CN" dirty="0">
                <a:latin typeface="Sitka Text" panose="02000505000000020004" pitchFamily="2" charset="0"/>
              </a:rPr>
              <a:t> → </a:t>
            </a:r>
            <a:r>
              <a:rPr lang="en-US" altLang="zh-CN" dirty="0" err="1">
                <a:latin typeface="Sitka Text" panose="02000505000000020004" pitchFamily="2" charset="0"/>
              </a:rPr>
              <a:t>ee</a:t>
            </a:r>
            <a:endParaRPr lang="en-US" altLang="zh-CN" b="1" dirty="0">
              <a:solidFill>
                <a:srgbClr val="3333FF"/>
              </a:solidFill>
              <a:latin typeface="Sitka Text" panose="02000505000000020004" pitchFamily="2" charset="0"/>
            </a:endParaRPr>
          </a:p>
          <a:p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Context free grammar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S→AB	       A→BS | 0		B→SA | 1</a:t>
            </a:r>
            <a:endParaRPr lang="en-US" altLang="zh-CN" dirty="0">
              <a:solidFill>
                <a:srgbClr val="3333FF"/>
              </a:solidFill>
              <a:latin typeface="Sitka Text" panose="02000505000000020004" pitchFamily="2" charset="0"/>
            </a:endParaRPr>
          </a:p>
          <a:p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Regular grammar</a:t>
            </a:r>
          </a:p>
          <a:p>
            <a:pPr>
              <a:buFont typeface="Arial" pitchFamily="34" charset="0"/>
              <a:buNone/>
            </a:pPr>
            <a:r>
              <a:rPr lang="en-US" altLang="zh-CN" b="1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latin typeface="Sitka Text" panose="02000505000000020004" pitchFamily="2" charset="0"/>
              </a:rPr>
              <a:t>S→0A|1B|0	   A →1B|0      B→0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8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标题 1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90805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Chomsky hierarchy of grammar</a:t>
            </a:r>
            <a:endParaRPr lang="zh-CN" altLang="en-US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Relationship of these four grammars:</a:t>
            </a:r>
          </a:p>
          <a:p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48697" y="2602794"/>
            <a:ext cx="6290121" cy="3022600"/>
            <a:chOff x="1056" y="1488"/>
            <a:chExt cx="3593" cy="1728"/>
          </a:xfrm>
        </p:grpSpPr>
        <p:sp>
          <p:nvSpPr>
            <p:cNvPr id="355333" name="Oval 5"/>
            <p:cNvSpPr>
              <a:spLocks noChangeArrowheads="1"/>
            </p:cNvSpPr>
            <p:nvPr/>
          </p:nvSpPr>
          <p:spPr bwMode="auto">
            <a:xfrm>
              <a:off x="1056" y="1488"/>
              <a:ext cx="3593" cy="1728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261" y="1741"/>
              <a:ext cx="3188" cy="1433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55335" name="Oval 7"/>
            <p:cNvSpPr>
              <a:spLocks noChangeArrowheads="1"/>
            </p:cNvSpPr>
            <p:nvPr/>
          </p:nvSpPr>
          <p:spPr bwMode="auto">
            <a:xfrm>
              <a:off x="1565" y="2162"/>
              <a:ext cx="2561" cy="928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55336" name="Oval 8"/>
            <p:cNvSpPr>
              <a:spLocks noChangeArrowheads="1"/>
            </p:cNvSpPr>
            <p:nvPr/>
          </p:nvSpPr>
          <p:spPr bwMode="auto">
            <a:xfrm>
              <a:off x="2018" y="2542"/>
              <a:ext cx="1595" cy="4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2154" y="2247"/>
              <a:ext cx="143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Sitka Text" panose="02000505000000020004" pitchFamily="2" charset="0"/>
                  <a:cs typeface="Times New Roman" pitchFamily="18" charset="0"/>
                </a:rPr>
                <a:t>context free</a:t>
              </a: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2030" y="1824"/>
              <a:ext cx="166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Sitka Text" panose="02000505000000020004" pitchFamily="2" charset="0"/>
                  <a:cs typeface="Times New Roman" pitchFamily="18" charset="0"/>
                </a:rPr>
                <a:t>context sensitive</a:t>
              </a:r>
              <a:endParaRPr lang="en-US" altLang="zh-CN" sz="2200" dirty="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422" y="2626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Sitka Text" panose="02000505000000020004" pitchFamily="2" charset="0"/>
                  <a:cs typeface="Times New Roman" pitchFamily="18" charset="0"/>
                </a:rPr>
                <a:t>regular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2254" y="1488"/>
              <a:ext cx="1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Sitka Text" panose="02000505000000020004" pitchFamily="2" charset="0"/>
                  <a:cs typeface="Times New Roman" pitchFamily="18" charset="0"/>
                </a:rPr>
                <a:t>unrestricted</a:t>
              </a:r>
            </a:p>
          </p:txBody>
        </p:sp>
      </p:grpSp>
      <p:sp>
        <p:nvSpPr>
          <p:cNvPr id="15" name="灯片编号占位符 14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algn="r">
              <a:defRPr/>
            </a:pPr>
            <a:fld id="{08069FF9-A7A6-466D-8D43-2810DA4CA9FE}" type="slidenum">
              <a:rPr lang="zh-CN" altLang="en-US" sz="13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>
                <a:defRPr/>
              </a:pPr>
              <a:t>26</a:t>
            </a:fld>
            <a:endParaRPr lang="zh-CN" altLang="en-US" sz="13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9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What is Syntax Analysis?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</a:rPr>
              <a:t>After lexical analysis (scanning), we have a series of tokens.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</a:rPr>
              <a:t>In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syntax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analysis</a:t>
            </a:r>
            <a:r>
              <a:rPr lang="en-US" altLang="zh-CN" sz="2800" dirty="0">
                <a:latin typeface="Sitka Text" panose="02000505000000020004" pitchFamily="2" charset="0"/>
              </a:rPr>
              <a:t> (or </a:t>
            </a:r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parsing</a:t>
            </a:r>
            <a:r>
              <a:rPr lang="en-US" altLang="zh-CN" sz="2800" dirty="0">
                <a:latin typeface="Sitka Text" panose="02000505000000020004" pitchFamily="2" charset="0"/>
              </a:rPr>
              <a:t>), we want to</a:t>
            </a:r>
          </a:p>
          <a:p>
            <a:pPr lvl="1">
              <a:lnSpc>
                <a:spcPts val="41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Recover the </a:t>
            </a:r>
            <a:r>
              <a:rPr lang="en-US" altLang="zh-CN" sz="2400" i="1" dirty="0">
                <a:latin typeface="Sitka Text" panose="02000505000000020004" pitchFamily="2" charset="0"/>
              </a:rPr>
              <a:t>structure</a:t>
            </a:r>
            <a:r>
              <a:rPr lang="en-US" altLang="zh-CN" sz="2400" dirty="0">
                <a:latin typeface="Sitka Text" panose="02000505000000020004" pitchFamily="2" charset="0"/>
              </a:rPr>
              <a:t> described by that series of tokens.</a:t>
            </a:r>
          </a:p>
          <a:p>
            <a:pPr lvl="1">
              <a:lnSpc>
                <a:spcPts val="4100"/>
              </a:lnSpc>
            </a:pPr>
            <a:r>
              <a:rPr lang="en-US" altLang="zh-CN" sz="2400" dirty="0">
                <a:latin typeface="Sitka Text" panose="02000505000000020004" pitchFamily="2" charset="0"/>
              </a:rPr>
              <a:t>Report </a:t>
            </a:r>
            <a:r>
              <a:rPr lang="en-US" altLang="zh-CN" sz="2400" i="1" dirty="0">
                <a:latin typeface="Sitka Text" panose="02000505000000020004" pitchFamily="2" charset="0"/>
              </a:rPr>
              <a:t>errors</a:t>
            </a:r>
            <a:r>
              <a:rPr lang="en-US" altLang="zh-CN" sz="2400" dirty="0">
                <a:latin typeface="Sitka Text" panose="02000505000000020004" pitchFamily="2" charset="0"/>
              </a:rPr>
              <a:t> if those tokens do not properly encode a 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5600" y="5537200"/>
            <a:ext cx="2002151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927600" y="5537200"/>
            <a:ext cx="20037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&lt;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46500" y="6489700"/>
            <a:ext cx="3080972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50900" algn="l"/>
              </a:tabLst>
            </a:pP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(ip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z)</a:t>
            </a:r>
          </a:p>
          <a:p>
            <a:pPr>
              <a:lnSpc>
                <a:spcPts val="3100"/>
              </a:lnSpc>
              <a:tabLst>
                <a:tab pos="850900" algn="l"/>
              </a:tabLst>
            </a:pPr>
            <a:r>
              <a:rPr lang="en-US" altLang="zh-CN" dirty="0"/>
              <a:t>	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++ip;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98800" y="5537200"/>
            <a:ext cx="1101264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0" y="5537200"/>
            <a:ext cx="3787896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\n\t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48100"/>
            <a:ext cx="118942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T_While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971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(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32100" y="3848100"/>
            <a:ext cx="118942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831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&lt;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18100" y="3848100"/>
            <a:ext cx="118942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691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480300" y="3848100"/>
            <a:ext cx="339837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++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318500" y="3848100"/>
            <a:ext cx="118942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251200" y="4533900"/>
            <a:ext cx="339837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626100" y="45339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z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737600" y="4533900"/>
            <a:ext cx="339837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5600" y="5537200"/>
            <a:ext cx="200215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927600" y="5537200"/>
            <a:ext cx="20037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&lt;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46500" y="6489700"/>
            <a:ext cx="3080972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50900" algn="l"/>
              </a:tabLst>
            </a:pP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(ip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z)</a:t>
            </a:r>
          </a:p>
          <a:p>
            <a:pPr>
              <a:lnSpc>
                <a:spcPts val="3100"/>
              </a:lnSpc>
              <a:tabLst>
                <a:tab pos="850900" algn="l"/>
              </a:tabLst>
            </a:pPr>
            <a:r>
              <a:rPr lang="en-US" altLang="zh-CN" dirty="0"/>
              <a:t>	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++ip;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98800" y="5537200"/>
            <a:ext cx="110126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0" y="5537200"/>
            <a:ext cx="378789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\n\t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48100"/>
            <a:ext cx="118942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T_While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97100" y="3848100"/>
            <a:ext cx="16991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(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32100" y="3848100"/>
            <a:ext cx="118942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83100" y="3848100"/>
            <a:ext cx="16991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&lt;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18100" y="3848100"/>
            <a:ext cx="118942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69100" y="3848100"/>
            <a:ext cx="16991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480300" y="3848100"/>
            <a:ext cx="33983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++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318500" y="3848100"/>
            <a:ext cx="118942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T_Ident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251200" y="4533900"/>
            <a:ext cx="33983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626100" y="4533900"/>
            <a:ext cx="16991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z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737600" y="4533900"/>
            <a:ext cx="33983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10100" y="533400"/>
            <a:ext cx="84959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While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451600" y="1447800"/>
            <a:ext cx="33983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++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340100" y="1447800"/>
            <a:ext cx="16991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&lt;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66900" y="2603500"/>
            <a:ext cx="849592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41300" algn="l"/>
              </a:tabLst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Ident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41300" algn="l"/>
              </a:tabLst>
            </a:pPr>
            <a:r>
              <a:rPr lang="en-US" altLang="zh-CN" dirty="0"/>
              <a:t>	</a:t>
            </a: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924300" y="2603500"/>
            <a:ext cx="849592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Ident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/>
              <a:t>	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10300" y="2603500"/>
            <a:ext cx="849592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41300" algn="l"/>
              </a:tabLst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Ident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41300" algn="l"/>
              </a:tabLst>
            </a:pPr>
            <a:r>
              <a:rPr lang="en-US" altLang="zh-CN" dirty="0"/>
              <a:t>	</a:t>
            </a: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27400" y="6413500"/>
            <a:ext cx="3510576" cy="4511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do[for]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3848100"/>
            <a:ext cx="679673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T_Do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971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[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09900" y="3848100"/>
            <a:ext cx="849592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T_For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67400" y="3848100"/>
            <a:ext cx="849592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T_New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77100" y="3848100"/>
            <a:ext cx="1699183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T_IntConst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026400" y="45339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70600" y="5537200"/>
            <a:ext cx="1101264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w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5537200"/>
            <a:ext cx="650819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56200" y="5537200"/>
            <a:ext cx="20037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98600" y="5537200"/>
            <a:ext cx="2903039" cy="424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[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]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831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]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168900" y="3848100"/>
            <a:ext cx="169918" cy="3616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b="1" dirty="0"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What is Syntax Analysis?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644650"/>
            <a:ext cx="9156700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Sitka Text" panose="02000505000000020004" pitchFamily="2" charset="0"/>
              </a:rPr>
              <a:t>Input: The parser calls a scanner procedure to fetch the next token</a:t>
            </a:r>
          </a:p>
          <a:p>
            <a:r>
              <a:rPr lang="en-US" altLang="zh-CN" sz="2400" dirty="0">
                <a:latin typeface="Sitka Text" panose="02000505000000020004" pitchFamily="2" charset="0"/>
              </a:rPr>
              <a:t>Output: An explicit or implicit syntax tree needs to be constructed. </a:t>
            </a:r>
            <a:endParaRPr lang="zh-CN" altLang="en-US" sz="2400" dirty="0">
              <a:latin typeface="Sitka Text" panose="02000505000000020004" pitchFamily="2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70662" y="4159250"/>
            <a:ext cx="5167949" cy="1614503"/>
            <a:chOff x="1519" y="2614"/>
            <a:chExt cx="2952" cy="923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519" y="2893"/>
              <a:ext cx="953" cy="28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600" b="1" dirty="0">
                  <a:latin typeface="Courier New" pitchFamily="18" charset="0"/>
                  <a:cs typeface="Courier New" pitchFamily="18" charset="0"/>
                </a:rPr>
                <a:t>scanner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445" y="2893"/>
              <a:ext cx="1026" cy="28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600" b="1" dirty="0">
                  <a:latin typeface="Courier New" pitchFamily="18" charset="0"/>
                  <a:cs typeface="Courier New" pitchFamily="18" charset="0"/>
                </a:rPr>
                <a:t>parser</a:t>
              </a: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H="1">
              <a:off x="2506" y="2947"/>
              <a:ext cx="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199" y="2614"/>
              <a:ext cx="1619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 err="1">
                  <a:latin typeface="Courier New" pitchFamily="18" charset="0"/>
                  <a:cs typeface="Courier New" pitchFamily="18" charset="0"/>
                </a:rPr>
                <a:t>getNextToken</a:t>
              </a:r>
              <a:endParaRPr lang="en-US" altLang="zh-CN" sz="2600" b="1" dirty="0">
                <a:latin typeface="Courier New" pitchFamily="18" charset="0"/>
                <a:cs typeface="Courier New" pitchFamily="18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165" y="3249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 err="1">
                  <a:latin typeface="Courier New" pitchFamily="18" charset="0"/>
                  <a:cs typeface="Courier New" pitchFamily="18" charset="0"/>
                </a:rPr>
                <a:t>currentToken</a:t>
              </a:r>
              <a:endParaRPr lang="en-US" altLang="zh-CN" sz="2600" b="1" dirty="0">
                <a:latin typeface="Courier New" pitchFamily="18" charset="0"/>
                <a:cs typeface="Courier New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485" y="3139"/>
              <a:ext cx="9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239323" y="4936753"/>
            <a:ext cx="8572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56461" y="6516704"/>
            <a:ext cx="1796178" cy="89255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Symbol Table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1809433" y="5302258"/>
            <a:ext cx="1162722" cy="107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4095449" y="5373696"/>
            <a:ext cx="1143008" cy="1000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090462" y="4616450"/>
            <a:ext cx="2752038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Parse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F1C3-9D60-401F-AA0D-98990418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45810-7478-4268-ABA2-132354BA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47100" cy="469265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Formalisms for syntax analysis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Context-Free Grammars </a:t>
            </a:r>
            <a:r>
              <a:rPr lang="en-US" altLang="zh-CN" dirty="0">
                <a:latin typeface="Sitka Text" panose="02000505000000020004" pitchFamily="2" charset="0"/>
              </a:rPr>
              <a:t>(this lecture)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CFG and Grammars 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Derivations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Concrete and Abstract Syntax Trees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Ambiguity</a:t>
            </a:r>
          </a:p>
          <a:p>
            <a:pPr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Parsing algorithms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Top-Down Parsing</a:t>
            </a:r>
          </a:p>
          <a:p>
            <a:pPr lvl="1"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Bottom-Up Parsing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8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Formal Languages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An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</a:rPr>
              <a:t>alphabet</a:t>
            </a:r>
            <a:r>
              <a:rPr lang="en-US" altLang="zh-CN" dirty="0">
                <a:latin typeface="Sitka Text" panose="02000505000000020004" pitchFamily="2" charset="0"/>
              </a:rPr>
              <a:t> is a set Σ of symbols that act as letters.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</a:rPr>
              <a:t>language</a:t>
            </a:r>
            <a:r>
              <a:rPr lang="en-US" altLang="zh-CN" dirty="0">
                <a:latin typeface="Sitka Text" panose="02000505000000020004" pitchFamily="2" charset="0"/>
              </a:rPr>
              <a:t> over Σ is a set of strings made from symbols in Σ.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When scanning, our alphabet was ASCII characters.   We produced tokens.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When parsing, our alphabet is the set of tokens produced by the scanner.</a:t>
            </a:r>
          </a:p>
          <a:p>
            <a:pPr>
              <a:lnSpc>
                <a:spcPts val="3900"/>
              </a:lnSpc>
              <a:tabLst/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600"/>
              </a:lnSpc>
              <a:tabLst/>
            </a:pPr>
            <a:endParaRPr lang="en-US" altLang="zh-CN" dirty="0">
              <a:latin typeface="Sitka Text" panose="02000505000000020004" pitchFamily="2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7|51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|0.6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0.6|6.7|3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7008</TotalTime>
  <Words>1399</Words>
  <Application>Microsoft Office PowerPoint</Application>
  <PresentationFormat>自定义</PresentationFormat>
  <Paragraphs>258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Monotype Sorts</vt:lpstr>
      <vt:lpstr>Arial</vt:lpstr>
      <vt:lpstr>Calibri</vt:lpstr>
      <vt:lpstr>Comic Sans MS</vt:lpstr>
      <vt:lpstr>Courier New</vt:lpstr>
      <vt:lpstr>Sitka Heading</vt:lpstr>
      <vt:lpstr>Sitka Small</vt:lpstr>
      <vt:lpstr>Sitka Text</vt:lpstr>
      <vt:lpstr>Times New Roman</vt:lpstr>
      <vt:lpstr>Wingdings</vt:lpstr>
      <vt:lpstr>Office Theme</vt:lpstr>
      <vt:lpstr>PowerPoint 演示文稿</vt:lpstr>
      <vt:lpstr>PowerPoint 演示文稿</vt:lpstr>
      <vt:lpstr>What is Syntax Analysis?</vt:lpstr>
      <vt:lpstr>PowerPoint 演示文稿</vt:lpstr>
      <vt:lpstr>PowerPoint 演示文稿</vt:lpstr>
      <vt:lpstr>PowerPoint 演示文稿</vt:lpstr>
      <vt:lpstr>What is Syntax Analysis?</vt:lpstr>
      <vt:lpstr>Outline</vt:lpstr>
      <vt:lpstr>Formal Languages</vt:lpstr>
      <vt:lpstr>The Limits of Regular Languages</vt:lpstr>
      <vt:lpstr>The Limits of Regular Languages</vt:lpstr>
      <vt:lpstr>Context-Free Grammars</vt:lpstr>
      <vt:lpstr>Context-Free Grammars</vt:lpstr>
      <vt:lpstr>Context-Free Grammars</vt:lpstr>
      <vt:lpstr>Context-Free Grammars</vt:lpstr>
      <vt:lpstr>Context-Free Grammars</vt:lpstr>
      <vt:lpstr>Example</vt:lpstr>
      <vt:lpstr>Notation Conventions</vt:lpstr>
      <vt:lpstr>Not Notational Shorthand</vt:lpstr>
      <vt:lpstr>Not Notational Shorthand</vt:lpstr>
      <vt:lpstr>Not Notational Shorthand</vt:lpstr>
      <vt:lpstr>Not Notational Shorthand</vt:lpstr>
      <vt:lpstr>Chomsky hierarchy of grammar</vt:lpstr>
      <vt:lpstr>Chomsky hierarchy of grammar</vt:lpstr>
      <vt:lpstr>Example</vt:lpstr>
      <vt:lpstr>Chomsky hierarchy of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WYing</cp:lastModifiedBy>
  <cp:revision>117</cp:revision>
  <cp:lastPrinted>2021-10-19T00:34:19Z</cp:lastPrinted>
  <dcterms:created xsi:type="dcterms:W3CDTF">2006-08-16T00:00:00Z</dcterms:created>
  <dcterms:modified xsi:type="dcterms:W3CDTF">2023-04-21T03:03:23Z</dcterms:modified>
</cp:coreProperties>
</file>