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18"/>
  </p:notesMasterIdLst>
  <p:sldIdLst>
    <p:sldId id="410" r:id="rId2"/>
    <p:sldId id="923" r:id="rId3"/>
    <p:sldId id="926" r:id="rId4"/>
    <p:sldId id="927" r:id="rId5"/>
    <p:sldId id="948" r:id="rId6"/>
    <p:sldId id="946" r:id="rId7"/>
    <p:sldId id="437" r:id="rId8"/>
    <p:sldId id="959" r:id="rId9"/>
    <p:sldId id="960" r:id="rId10"/>
    <p:sldId id="951" r:id="rId11"/>
    <p:sldId id="947" r:id="rId12"/>
    <p:sldId id="958" r:id="rId13"/>
    <p:sldId id="949" r:id="rId14"/>
    <p:sldId id="950" r:id="rId15"/>
    <p:sldId id="929" r:id="rId16"/>
    <p:sldId id="930" r:id="rId17"/>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FD49BFF-2427-4931-9061-87F4E2318169}">
          <p14:sldIdLst>
            <p14:sldId id="410"/>
            <p14:sldId id="923"/>
            <p14:sldId id="926"/>
            <p14:sldId id="927"/>
            <p14:sldId id="948"/>
            <p14:sldId id="946"/>
            <p14:sldId id="437"/>
            <p14:sldId id="959"/>
            <p14:sldId id="960"/>
            <p14:sldId id="951"/>
            <p14:sldId id="947"/>
            <p14:sldId id="958"/>
            <p14:sldId id="949"/>
            <p14:sldId id="950"/>
            <p14:sldId id="929"/>
            <p14:sldId id="930"/>
          </p14:sldIdLst>
        </p14:section>
      </p14:sectionLst>
    </p:ext>
    <p:ext uri="{EFAFB233-063F-42B5-8137-9DF3F51BA10A}">
      <p15:sldGuideLst xmlns:p15="http://schemas.microsoft.com/office/powerpoint/2012/main">
        <p15:guide id="1" orient="horz" pos="2160" userDrawn="1">
          <p15:clr>
            <a:srgbClr val="A4A3A4"/>
          </p15:clr>
        </p15:guide>
        <p15:guide id="2" pos="3884"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梧 凌" initials="梧" lastIdx="1" clrIdx="0"/>
  <p:cmAuthor id="2" name="作者" initials="A" lastIdx="0" clrIdx="1"/>
  <p:cmAuthor id="3" name="China" initials="C" lastIdx="5"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14" d="100"/>
          <a:sy n="114" d="100"/>
        </p:scale>
        <p:origin x="540" y="102"/>
      </p:cViewPr>
      <p:guideLst>
        <p:guide orient="horz" pos="2160"/>
        <p:guide pos="388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2025/03/17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2025/03/17</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2025/03/17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2025/03/17</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木先生iPPT0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图片 7" descr="三七互娱-标准版"/>
          <p:cNvPicPr>
            <a:picLocks noChangeAspect="1"/>
          </p:cNvPicPr>
          <p:nvPr userDrawn="1"/>
        </p:nvPicPr>
        <p:blipFill>
          <a:blip r:embed="rId3"/>
          <a:stretch>
            <a:fillRect/>
          </a:stretch>
        </p:blipFill>
        <p:spPr>
          <a:xfrm>
            <a:off x="10300335" y="6216015"/>
            <a:ext cx="1449705" cy="35179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图片_2张">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713687" y="1254324"/>
            <a:ext cx="5094293" cy="4335405"/>
          </a:xfrm>
          <a:prstGeom prst="rect">
            <a:avLst/>
          </a:prstGeom>
        </p:spPr>
        <p:txBody>
          <a:bodyPr/>
          <a:lstStyle/>
          <a:p>
            <a:pPr fontAlgn="auto"/>
            <a:endParaRPr lang="zh-CN" altLang="en-US" strike="noStrike" noProof="1"/>
          </a:p>
        </p:txBody>
      </p:sp>
      <p:sp>
        <p:nvSpPr>
          <p:cNvPr id="22" name="图片占位符 8"/>
          <p:cNvSpPr>
            <a:spLocks noGrp="1"/>
          </p:cNvSpPr>
          <p:nvPr>
            <p:ph type="pic" sz="quarter" idx="14"/>
          </p:nvPr>
        </p:nvSpPr>
        <p:spPr>
          <a:xfrm>
            <a:off x="6222633" y="1254323"/>
            <a:ext cx="5153732" cy="4335405"/>
          </a:xfrm>
          <a:prstGeom prst="rect">
            <a:avLst/>
          </a:prstGeom>
        </p:spPr>
        <p:txBody>
          <a:bodyPr/>
          <a:lstStyle/>
          <a:p>
            <a:pPr fontAlgn="auto"/>
            <a:endParaRPr lang="zh-CN" altLang="en-US" strike="noStrike" noProof="1"/>
          </a:p>
        </p:txBody>
      </p:sp>
      <p:pic>
        <p:nvPicPr>
          <p:cNvPr id="7" name="Picture 3" descr="C:\Users\yyyy\Desktop\辅助1.jpg"/>
          <p:cNvPicPr/>
          <p:nvPr userDrawn="1"/>
        </p:nvPicPr>
        <p:blipFill>
          <a:blip r:embed="rId2"/>
          <a:srcRect t="67499"/>
          <a:stretch>
            <a:fillRect/>
          </a:stretch>
        </p:blipFill>
        <p:spPr>
          <a:xfrm flipV="1">
            <a:off x="708391" y="941059"/>
            <a:ext cx="10667975" cy="48000"/>
          </a:xfrm>
          <a:prstGeom prst="rect">
            <a:avLst/>
          </a:prstGeom>
          <a:noFill/>
          <a:ln w="9525">
            <a:noFill/>
          </a:ln>
        </p:spPr>
      </p:pic>
      <p:sp>
        <p:nvSpPr>
          <p:cNvPr id="10" name="Title 1"/>
          <p:cNvSpPr>
            <a:spLocks noGrp="1"/>
          </p:cNvSpPr>
          <p:nvPr>
            <p:ph type="title" hasCustomPrompt="1"/>
          </p:nvPr>
        </p:nvSpPr>
        <p:spPr>
          <a:xfrm>
            <a:off x="612384" y="452793"/>
            <a:ext cx="10667976" cy="648499"/>
          </a:xfrm>
          <a:prstGeom prst="rect">
            <a:avLst/>
          </a:prstGeom>
        </p:spPr>
        <p:txBody>
          <a:bodyPr/>
          <a:lstStyle>
            <a:lvl1pPr>
              <a:defRPr sz="2665" b="1">
                <a:solidFill>
                  <a:schemeClr val="tx1">
                    <a:lumMod val="65000"/>
                    <a:lumOff val="35000"/>
                  </a:schemeClr>
                </a:solidFill>
                <a:latin typeface="方正兰亭黑_GBK" panose="02000000000000000000" pitchFamily="2" charset="-122"/>
                <a:ea typeface="方正兰亭黑_GBK" panose="02000000000000000000" pitchFamily="2" charset="-122"/>
              </a:defRPr>
            </a:lvl1pPr>
          </a:lstStyle>
          <a:p>
            <a:pPr fontAlgn="auto"/>
            <a:r>
              <a:rPr lang="zh-CN" altLang="en-US" strike="noStrike" noProof="1"/>
              <a:t>标题</a:t>
            </a:r>
            <a:r>
              <a:rPr lang="en-US" altLang="zh-CN" strike="noStrike" noProof="1"/>
              <a:t>|</a:t>
            </a:r>
            <a:r>
              <a:rPr lang="zh-CN" altLang="en-US" strike="noStrike" noProof="1"/>
              <a:t>副标题</a:t>
            </a:r>
            <a:endParaRPr 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图片_3张">
    <p:spTree>
      <p:nvGrpSpPr>
        <p:cNvPr id="1" name=""/>
        <p:cNvGrpSpPr/>
        <p:nvPr/>
      </p:nvGrpSpPr>
      <p:grpSpPr>
        <a:xfrm>
          <a:off x="0" y="0"/>
          <a:ext cx="0" cy="0"/>
          <a:chOff x="0" y="0"/>
          <a:chExt cx="0" cy="0"/>
        </a:xfrm>
      </p:grpSpPr>
      <p:sp>
        <p:nvSpPr>
          <p:cNvPr id="9" name="图片占位符 8"/>
          <p:cNvSpPr>
            <a:spLocks noGrp="1"/>
          </p:cNvSpPr>
          <p:nvPr>
            <p:ph type="pic" sz="quarter" idx="13"/>
          </p:nvPr>
        </p:nvSpPr>
        <p:spPr>
          <a:xfrm>
            <a:off x="711452" y="1774804"/>
            <a:ext cx="3517635" cy="3071316"/>
          </a:xfrm>
          <a:prstGeom prst="rect">
            <a:avLst/>
          </a:prstGeom>
        </p:spPr>
        <p:txBody>
          <a:bodyPr/>
          <a:lstStyle/>
          <a:p>
            <a:pPr fontAlgn="auto"/>
            <a:endParaRPr lang="zh-CN" altLang="en-US" strike="noStrike" noProof="1"/>
          </a:p>
        </p:txBody>
      </p:sp>
      <p:sp>
        <p:nvSpPr>
          <p:cNvPr id="18" name="图片占位符 8"/>
          <p:cNvSpPr>
            <a:spLocks noGrp="1"/>
          </p:cNvSpPr>
          <p:nvPr>
            <p:ph type="pic" sz="quarter" idx="20"/>
          </p:nvPr>
        </p:nvSpPr>
        <p:spPr>
          <a:xfrm>
            <a:off x="4285092" y="1774804"/>
            <a:ext cx="3517635" cy="3071316"/>
          </a:xfrm>
          <a:prstGeom prst="rect">
            <a:avLst/>
          </a:prstGeom>
        </p:spPr>
        <p:txBody>
          <a:bodyPr/>
          <a:lstStyle/>
          <a:p>
            <a:pPr fontAlgn="auto"/>
            <a:endParaRPr lang="zh-CN" altLang="en-US" strike="noStrike" noProof="1"/>
          </a:p>
        </p:txBody>
      </p:sp>
      <p:sp>
        <p:nvSpPr>
          <p:cNvPr id="19" name="图片占位符 8"/>
          <p:cNvSpPr>
            <a:spLocks noGrp="1"/>
          </p:cNvSpPr>
          <p:nvPr>
            <p:ph type="pic" sz="quarter" idx="21"/>
          </p:nvPr>
        </p:nvSpPr>
        <p:spPr>
          <a:xfrm>
            <a:off x="7858732" y="1774804"/>
            <a:ext cx="3517635" cy="3071316"/>
          </a:xfrm>
          <a:prstGeom prst="rect">
            <a:avLst/>
          </a:prstGeom>
        </p:spPr>
        <p:txBody>
          <a:bodyPr/>
          <a:lstStyle/>
          <a:p>
            <a:pPr fontAlgn="auto"/>
            <a:endParaRPr lang="zh-CN" altLang="en-US" strike="noStrike" noProof="1"/>
          </a:p>
        </p:txBody>
      </p:sp>
      <p:pic>
        <p:nvPicPr>
          <p:cNvPr id="8" name="Picture 3" descr="C:\Users\yyyy\Desktop\辅助1.jpg"/>
          <p:cNvPicPr/>
          <p:nvPr userDrawn="1"/>
        </p:nvPicPr>
        <p:blipFill>
          <a:blip r:embed="rId2"/>
          <a:srcRect t="67499"/>
          <a:stretch>
            <a:fillRect/>
          </a:stretch>
        </p:blipFill>
        <p:spPr>
          <a:xfrm flipV="1">
            <a:off x="708391" y="941059"/>
            <a:ext cx="10667975" cy="48000"/>
          </a:xfrm>
          <a:prstGeom prst="rect">
            <a:avLst/>
          </a:prstGeom>
          <a:noFill/>
          <a:ln w="9525">
            <a:noFill/>
          </a:ln>
        </p:spPr>
      </p:pic>
      <p:sp>
        <p:nvSpPr>
          <p:cNvPr id="11" name="Title 1"/>
          <p:cNvSpPr>
            <a:spLocks noGrp="1"/>
          </p:cNvSpPr>
          <p:nvPr>
            <p:ph type="title" hasCustomPrompt="1"/>
          </p:nvPr>
        </p:nvSpPr>
        <p:spPr>
          <a:xfrm>
            <a:off x="612384" y="452793"/>
            <a:ext cx="10667976" cy="648499"/>
          </a:xfrm>
          <a:prstGeom prst="rect">
            <a:avLst/>
          </a:prstGeom>
        </p:spPr>
        <p:txBody>
          <a:bodyPr/>
          <a:lstStyle>
            <a:lvl1pPr>
              <a:defRPr sz="2665" b="1">
                <a:solidFill>
                  <a:schemeClr val="tx1">
                    <a:lumMod val="65000"/>
                    <a:lumOff val="35000"/>
                  </a:schemeClr>
                </a:solidFill>
                <a:latin typeface="方正兰亭黑_GBK" panose="02000000000000000000" pitchFamily="2" charset="-122"/>
                <a:ea typeface="方正兰亭黑_GBK" panose="02000000000000000000" pitchFamily="2" charset="-122"/>
              </a:defRPr>
            </a:lvl1pPr>
          </a:lstStyle>
          <a:p>
            <a:pPr fontAlgn="auto"/>
            <a:r>
              <a:rPr lang="zh-CN" altLang="en-US" strike="noStrike" noProof="1"/>
              <a:t>标题</a:t>
            </a:r>
            <a:r>
              <a:rPr lang="en-US" altLang="zh-CN" strike="noStrike" noProof="1"/>
              <a:t>|</a:t>
            </a:r>
            <a:r>
              <a:rPr lang="zh-CN" altLang="en-US" strike="noStrike" noProof="1"/>
              <a:t>副标题</a:t>
            </a:r>
            <a:endParaRPr 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梧桐内页">
    <p:bg>
      <p:bgPr>
        <a:solidFill>
          <a:srgbClr val="030E3E"/>
        </a:solidFill>
        <a:effectLst/>
      </p:bgPr>
    </p:bg>
    <p:spTree>
      <p:nvGrpSpPr>
        <p:cNvPr id="1" name=""/>
        <p:cNvGrpSpPr/>
        <p:nvPr/>
      </p:nvGrpSpPr>
      <p:grpSpPr>
        <a:xfrm>
          <a:off x="0" y="0"/>
          <a:ext cx="0" cy="0"/>
          <a:chOff x="0" y="0"/>
          <a:chExt cx="0" cy="0"/>
        </a:xfrm>
      </p:grpSpPr>
      <p:pic>
        <p:nvPicPr>
          <p:cNvPr id="8" name="图片 7" descr="cd5596ab12f2ae056ebe7615c2ba4a4"/>
          <p:cNvPicPr>
            <a:picLocks noChangeAspect="1"/>
          </p:cNvPicPr>
          <p:nvPr userDrawn="1"/>
        </p:nvPicPr>
        <p:blipFill rotWithShape="1">
          <a:blip r:embed="rId2"/>
          <a:srcRect t="-1" r="29756" b="231"/>
          <a:stretch>
            <a:fillRect/>
          </a:stretch>
        </p:blipFill>
        <p:spPr>
          <a:xfrm>
            <a:off x="-8493" y="0"/>
            <a:ext cx="8785664" cy="3569548"/>
          </a:xfrm>
          <a:prstGeom prst="rect">
            <a:avLst/>
          </a:prstGeom>
        </p:spPr>
      </p:pic>
      <p:sp>
        <p:nvSpPr>
          <p:cNvPr id="13" name="文本占位符 12"/>
          <p:cNvSpPr>
            <a:spLocks noGrp="1"/>
          </p:cNvSpPr>
          <p:nvPr>
            <p:ph type="body" sz="quarter" idx="10" hasCustomPrompt="1"/>
          </p:nvPr>
        </p:nvSpPr>
        <p:spPr>
          <a:xfrm>
            <a:off x="303554" y="189230"/>
            <a:ext cx="9161862" cy="542290"/>
          </a:xfrm>
          <a:prstGeom prst="rect">
            <a:avLst/>
          </a:prstGeom>
        </p:spPr>
        <p:txBody>
          <a:bodyPr/>
          <a:lstStyle>
            <a:lvl1pPr marL="0" indent="0">
              <a:buNone/>
              <a:defRPr sz="3200" b="1">
                <a:solidFill>
                  <a:srgbClr val="00B0F0"/>
                </a:solidFill>
                <a:latin typeface="微软雅黑" panose="020B0503020204020204" pitchFamily="34" charset="-122"/>
                <a:ea typeface="微软雅黑"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zh-CN" altLang="en-US" dirty="0"/>
              <a:t>大标题</a:t>
            </a:r>
          </a:p>
        </p:txBody>
      </p:sp>
      <p:sp>
        <p:nvSpPr>
          <p:cNvPr id="14" name="文本占位符 12"/>
          <p:cNvSpPr>
            <a:spLocks noGrp="1"/>
          </p:cNvSpPr>
          <p:nvPr>
            <p:ph type="body" sz="quarter" idx="11" hasCustomPrompt="1"/>
          </p:nvPr>
        </p:nvSpPr>
        <p:spPr>
          <a:xfrm>
            <a:off x="303554" y="804546"/>
            <a:ext cx="11568066" cy="719455"/>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00" b="0">
                <a:solidFill>
                  <a:schemeClr val="bg1"/>
                </a:solidFill>
                <a:latin typeface="微软雅黑" panose="020B0503020204020204" pitchFamily="34" charset="-122"/>
                <a:ea typeface="微软雅黑" panose="020B0503020204020204" pitchFamily="34" charset="-122"/>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综述综述综述</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dirty="0"/>
              <a:t>综述</a:t>
            </a:r>
          </a:p>
        </p:txBody>
      </p:sp>
      <p:pic>
        <p:nvPicPr>
          <p:cNvPr id="10" name="图片 9" descr="D-02PPT版式规范-05"/>
          <p:cNvPicPr/>
          <p:nvPr userDrawn="1"/>
        </p:nvPicPr>
        <p:blipFill>
          <a:blip r:embed="rId3"/>
          <a:srcRect l="2135" t="7533" r="81904" b="85337"/>
          <a:stretch>
            <a:fillRect/>
          </a:stretch>
        </p:blipFill>
        <p:spPr>
          <a:xfrm>
            <a:off x="10368868" y="257811"/>
            <a:ext cx="1650357" cy="360045"/>
          </a:xfrm>
          <a:prstGeom prst="rect">
            <a:avLst/>
          </a:prstGeom>
        </p:spPr>
      </p:pic>
      <p:grpSp>
        <p:nvGrpSpPr>
          <p:cNvPr id="5" name="组合 4"/>
          <p:cNvGrpSpPr/>
          <p:nvPr userDrawn="1"/>
        </p:nvGrpSpPr>
        <p:grpSpPr>
          <a:xfrm>
            <a:off x="12290116" y="276861"/>
            <a:ext cx="1536185" cy="5960745"/>
            <a:chOff x="19353" y="436"/>
            <a:chExt cx="2419" cy="9387"/>
          </a:xfrm>
          <a:gradFill>
            <a:gsLst>
              <a:gs pos="0">
                <a:srgbClr val="030E3E"/>
              </a:gs>
              <a:gs pos="100000">
                <a:srgbClr val="0E2557"/>
              </a:gs>
            </a:gsLst>
            <a:lin ang="5400000" scaled="0"/>
          </a:gradFill>
        </p:grpSpPr>
        <p:sp>
          <p:nvSpPr>
            <p:cNvPr id="6" name="矩形 5"/>
            <p:cNvSpPr/>
            <p:nvPr userDrawn="1"/>
          </p:nvSpPr>
          <p:spPr>
            <a:xfrm>
              <a:off x="19353" y="436"/>
              <a:ext cx="2419" cy="9387"/>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p>
          </p:txBody>
        </p:sp>
        <p:sp>
          <p:nvSpPr>
            <p:cNvPr id="7" name="单圆角矩形 6"/>
            <p:cNvSpPr/>
            <p:nvPr userDrawn="1"/>
          </p:nvSpPr>
          <p:spPr>
            <a:xfrm>
              <a:off x="19599" y="1392"/>
              <a:ext cx="1789" cy="469"/>
            </a:xfrm>
            <a:prstGeom prst="round1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solidFill>
                  <a:srgbClr val="92D050"/>
                </a:solidFill>
              </a:endParaRPr>
            </a:p>
          </p:txBody>
        </p:sp>
        <p:sp>
          <p:nvSpPr>
            <p:cNvPr id="11" name="单圆角矩形 10"/>
            <p:cNvSpPr/>
            <p:nvPr userDrawn="1"/>
          </p:nvSpPr>
          <p:spPr>
            <a:xfrm>
              <a:off x="19599" y="2582"/>
              <a:ext cx="1789" cy="469"/>
            </a:xfrm>
            <a:prstGeom prst="round1Rect">
              <a:avLst/>
            </a:prstGeom>
            <a:solidFill>
              <a:srgbClr val="00B0F0"/>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p>
          </p:txBody>
        </p:sp>
        <p:sp>
          <p:nvSpPr>
            <p:cNvPr id="12" name="单圆角矩形 11"/>
            <p:cNvSpPr/>
            <p:nvPr userDrawn="1"/>
          </p:nvSpPr>
          <p:spPr>
            <a:xfrm>
              <a:off x="19617" y="6032"/>
              <a:ext cx="1789" cy="469"/>
            </a:xfrm>
            <a:prstGeom prst="round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p>
          </p:txBody>
        </p:sp>
        <p:sp>
          <p:nvSpPr>
            <p:cNvPr id="15" name="单圆角矩形 14"/>
            <p:cNvSpPr/>
            <p:nvPr userDrawn="1"/>
          </p:nvSpPr>
          <p:spPr>
            <a:xfrm>
              <a:off x="19599" y="6600"/>
              <a:ext cx="1789" cy="469"/>
            </a:xfrm>
            <a:prstGeom prst="round1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p>
          </p:txBody>
        </p:sp>
        <p:sp>
          <p:nvSpPr>
            <p:cNvPr id="16" name="文本框 15"/>
            <p:cNvSpPr txBox="1"/>
            <p:nvPr userDrawn="1"/>
          </p:nvSpPr>
          <p:spPr>
            <a:xfrm>
              <a:off x="19599" y="779"/>
              <a:ext cx="980" cy="420"/>
            </a:xfrm>
            <a:prstGeom prst="rect">
              <a:avLst/>
            </a:prstGeom>
            <a:grpFill/>
          </p:spPr>
          <p:txBody>
            <a:bodyPr wrap="none" rtlCol="0">
              <a:spAutoFit/>
            </a:bodyPr>
            <a:lstStyle/>
            <a:p>
              <a:pPr algn="l"/>
              <a:r>
                <a:rPr lang="zh-CN" altLang="en-US" sz="1135">
                  <a:solidFill>
                    <a:schemeClr val="bg1"/>
                  </a:solidFill>
                  <a:latin typeface="微软雅黑" panose="020B0503020204020204" pitchFamily="34" charset="-122"/>
                  <a:ea typeface="微软雅黑" panose="020B0503020204020204" pitchFamily="34" charset="-122"/>
                </a:rPr>
                <a:t>关键色</a:t>
              </a:r>
            </a:p>
          </p:txBody>
        </p:sp>
        <p:sp>
          <p:nvSpPr>
            <p:cNvPr id="23" name="文本框 22"/>
            <p:cNvSpPr txBox="1"/>
            <p:nvPr userDrawn="1"/>
          </p:nvSpPr>
          <p:spPr>
            <a:xfrm>
              <a:off x="19617" y="5549"/>
              <a:ext cx="980" cy="420"/>
            </a:xfrm>
            <a:prstGeom prst="rect">
              <a:avLst/>
            </a:prstGeom>
            <a:grpFill/>
          </p:spPr>
          <p:txBody>
            <a:bodyPr wrap="none" rtlCol="0">
              <a:spAutoFit/>
            </a:bodyPr>
            <a:lstStyle/>
            <a:p>
              <a:pPr algn="l"/>
              <a:r>
                <a:rPr lang="zh-CN" altLang="en-US" sz="1135">
                  <a:solidFill>
                    <a:schemeClr val="bg1"/>
                  </a:solidFill>
                  <a:latin typeface="微软雅黑" panose="020B0503020204020204" pitchFamily="34" charset="-122"/>
                  <a:ea typeface="微软雅黑" panose="020B0503020204020204" pitchFamily="34" charset="-122"/>
                </a:rPr>
                <a:t>辅助色</a:t>
              </a:r>
            </a:p>
          </p:txBody>
        </p:sp>
        <p:sp>
          <p:nvSpPr>
            <p:cNvPr id="24" name="单圆角矩形 23"/>
            <p:cNvSpPr/>
            <p:nvPr userDrawn="1"/>
          </p:nvSpPr>
          <p:spPr>
            <a:xfrm>
              <a:off x="19599" y="1979"/>
              <a:ext cx="1789" cy="469"/>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p>
          </p:txBody>
        </p:sp>
      </p:grpSp>
      <p:sp>
        <p:nvSpPr>
          <p:cNvPr id="3" name="矩形 2"/>
          <p:cNvSpPr/>
          <p:nvPr userDrawn="1"/>
        </p:nvSpPr>
        <p:spPr>
          <a:xfrm>
            <a:off x="10202347" y="5418456"/>
            <a:ext cx="1990435" cy="1439545"/>
          </a:xfrm>
          <a:prstGeom prst="rect">
            <a:avLst/>
          </a:prstGeom>
          <a:blipFill rotWithShape="1">
            <a:blip r:embed="rId4">
              <a:alphaModFix amt="84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6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白底-小蓝杠-2">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0" y="6450878"/>
            <a:ext cx="12192000" cy="425386"/>
          </a:xfrm>
          <a:prstGeom prst="rect">
            <a:avLst/>
          </a:prstGeom>
        </p:spPr>
      </p:pic>
      <p:sp>
        <p:nvSpPr>
          <p:cNvPr id="4" name="文本框 3"/>
          <p:cNvSpPr txBox="1"/>
          <p:nvPr userDrawn="1"/>
        </p:nvSpPr>
        <p:spPr>
          <a:xfrm>
            <a:off x="3762447" y="6535299"/>
            <a:ext cx="6732708" cy="200055"/>
          </a:xfrm>
          <a:prstGeom prst="rect">
            <a:avLst/>
          </a:prstGeom>
          <a:noFill/>
        </p:spPr>
        <p:txBody>
          <a:bodyPr wrap="square">
            <a:spAutoFit/>
          </a:bodyPr>
          <a:lstStyle/>
          <a:p>
            <a:pPr marL="0" indent="0" algn="r">
              <a:buNone/>
            </a:pPr>
            <a:r>
              <a:rPr lang="zh-CN" altLang="en-US" sz="700" b="0" spc="300" dirty="0">
                <a:solidFill>
                  <a:srgbClr val="2068D2"/>
                </a:solidFill>
                <a:latin typeface="微软雅黑" panose="020B0503020204020204" pitchFamily="34" charset="-122"/>
                <a:ea typeface="微软雅黑" panose="020B0503020204020204" pitchFamily="34" charset="-122"/>
                <a:cs typeface="+mn-ea"/>
                <a:sym typeface="+mn-lt"/>
              </a:rPr>
              <a:t>可信赖的</a:t>
            </a:r>
            <a:r>
              <a:rPr lang="en-US" altLang="zh-CN" sz="700" b="0" spc="300" dirty="0">
                <a:solidFill>
                  <a:srgbClr val="2068D2"/>
                </a:solidFill>
                <a:latin typeface="微软雅黑" panose="020B0503020204020204" pitchFamily="34" charset="-122"/>
                <a:ea typeface="微软雅黑" panose="020B0503020204020204" pitchFamily="34" charset="-122"/>
                <a:cs typeface="+mn-ea"/>
                <a:sym typeface="+mn-lt"/>
              </a:rPr>
              <a:t>All-in-One </a:t>
            </a:r>
            <a:r>
              <a:rPr lang="en-US" altLang="zh-CN" sz="700" b="0" spc="300" dirty="0" err="1">
                <a:solidFill>
                  <a:srgbClr val="2068D2"/>
                </a:solidFill>
                <a:latin typeface="微软雅黑" panose="020B0503020204020204" pitchFamily="34" charset="-122"/>
                <a:ea typeface="微软雅黑" panose="020B0503020204020204" pitchFamily="34" charset="-122"/>
                <a:cs typeface="+mn-ea"/>
                <a:sym typeface="+mn-lt"/>
              </a:rPr>
              <a:t>CAx</a:t>
            </a:r>
            <a:r>
              <a:rPr lang="zh-CN" altLang="en-US" sz="700" b="0" spc="300" dirty="0">
                <a:solidFill>
                  <a:srgbClr val="2068D2"/>
                </a:solidFill>
                <a:latin typeface="微软雅黑" panose="020B0503020204020204" pitchFamily="34" charset="-122"/>
                <a:ea typeface="微软雅黑" panose="020B0503020204020204" pitchFamily="34" charset="-122"/>
                <a:cs typeface="+mn-ea"/>
                <a:sym typeface="+mn-lt"/>
              </a:rPr>
              <a:t>解决方案提供商</a:t>
            </a:r>
          </a:p>
        </p:txBody>
      </p:sp>
      <p:pic>
        <p:nvPicPr>
          <p:cNvPr id="2" name="图片 1" descr="徽标&#10;&#10;描述已自动生成"/>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1082" y="6513365"/>
            <a:ext cx="778818" cy="24840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内容页版式">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hasCustomPrompt="1"/>
          </p:nvPr>
        </p:nvSpPr>
        <p:spPr>
          <a:xfrm>
            <a:off x="4454524" y="536257"/>
            <a:ext cx="3282950" cy="492443"/>
          </a:xfrm>
          <a:prstGeom prst="rect">
            <a:avLst/>
          </a:prstGeom>
          <a:noFill/>
        </p:spPr>
        <p:txBody>
          <a:bodyPr wrap="none" lIns="0" tIns="0" rIns="0" bIns="0">
            <a:spAutoFit/>
          </a:bodyPr>
          <a:lstStyle>
            <a:lvl1pPr algn="ctr">
              <a:lnSpc>
                <a:spcPct val="100000"/>
              </a:lnSpc>
              <a:defRPr sz="3200">
                <a:solidFill>
                  <a:schemeClr val="accent1"/>
                </a:solidFill>
              </a:defRPr>
            </a:lvl1pPr>
          </a:lstStyle>
          <a:p>
            <a:r>
              <a:rPr lang="zh-CN" altLang="en-US" dirty="0"/>
              <a:t>单击此处编辑标题</a:t>
            </a:r>
          </a:p>
        </p:txBody>
      </p:sp>
      <p:grpSp>
        <p:nvGrpSpPr>
          <p:cNvPr id="5" name="组合 4"/>
          <p:cNvGrpSpPr/>
          <p:nvPr userDrawn="1"/>
        </p:nvGrpSpPr>
        <p:grpSpPr>
          <a:xfrm>
            <a:off x="3346148" y="717020"/>
            <a:ext cx="1008063" cy="130916"/>
            <a:chOff x="3317875" y="556842"/>
            <a:chExt cx="1008063" cy="130916"/>
          </a:xfrm>
          <a:solidFill>
            <a:schemeClr val="accent1"/>
          </a:solidFill>
        </p:grpSpPr>
        <p:sp>
          <p:nvSpPr>
            <p:cNvPr id="11" name="菱形 10"/>
            <p:cNvSpPr/>
            <p:nvPr userDrawn="1"/>
          </p:nvSpPr>
          <p:spPr>
            <a:xfrm flipH="1">
              <a:off x="4195022" y="556842"/>
              <a:ext cx="130916" cy="130916"/>
            </a:xfrm>
            <a:prstGeom prst="diamond">
              <a:avLst/>
            </a:pr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cxnSp>
          <p:nvCxnSpPr>
            <p:cNvPr id="12" name="直接连接符 11"/>
            <p:cNvCxnSpPr/>
            <p:nvPr userDrawn="1"/>
          </p:nvCxnSpPr>
          <p:spPr>
            <a:xfrm flipH="1">
              <a:off x="3317875" y="622300"/>
              <a:ext cx="881909" cy="0"/>
            </a:xfrm>
            <a:prstGeom prst="line">
              <a:avLst/>
            </a:prstGeom>
            <a:grpFill/>
            <a:ln w="15875">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 name="组合 6"/>
          <p:cNvGrpSpPr/>
          <p:nvPr userDrawn="1"/>
        </p:nvGrpSpPr>
        <p:grpSpPr>
          <a:xfrm flipH="1">
            <a:off x="7837788" y="717020"/>
            <a:ext cx="1008063" cy="130916"/>
            <a:chOff x="3317875" y="556842"/>
            <a:chExt cx="1008063" cy="130916"/>
          </a:xfrm>
          <a:solidFill>
            <a:schemeClr val="accent1"/>
          </a:solidFill>
        </p:grpSpPr>
        <p:sp>
          <p:nvSpPr>
            <p:cNvPr id="9" name="菱形 8"/>
            <p:cNvSpPr/>
            <p:nvPr userDrawn="1"/>
          </p:nvSpPr>
          <p:spPr>
            <a:xfrm flipH="1">
              <a:off x="4195022" y="556842"/>
              <a:ext cx="130916" cy="130916"/>
            </a:xfrm>
            <a:prstGeom prst="diamond">
              <a:avLst/>
            </a:prstGeom>
            <a:grp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cxnSp>
          <p:nvCxnSpPr>
            <p:cNvPr id="10" name="直接连接符 9"/>
            <p:cNvCxnSpPr/>
            <p:nvPr userDrawn="1"/>
          </p:nvCxnSpPr>
          <p:spPr>
            <a:xfrm flipH="1">
              <a:off x="3317875" y="622300"/>
              <a:ext cx="881909" cy="0"/>
            </a:xfrm>
            <a:prstGeom prst="line">
              <a:avLst/>
            </a:prstGeom>
            <a:grpFill/>
            <a:ln w="158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 name="任意多边形: 形状 1"/>
          <p:cNvSpPr/>
          <p:nvPr userDrawn="1"/>
        </p:nvSpPr>
        <p:spPr>
          <a:xfrm>
            <a:off x="0" y="6161247"/>
            <a:ext cx="12192000" cy="696753"/>
          </a:xfrm>
          <a:custGeom>
            <a:avLst/>
            <a:gdLst>
              <a:gd name="connsiteX0" fmla="*/ 12192000 w 12192000"/>
              <a:gd name="connsiteY0" fmla="*/ 0 h 696753"/>
              <a:gd name="connsiteX1" fmla="*/ 12192000 w 12192000"/>
              <a:gd name="connsiteY1" fmla="*/ 696753 h 696753"/>
              <a:gd name="connsiteX2" fmla="*/ 0 w 12192000"/>
              <a:gd name="connsiteY2" fmla="*/ 696753 h 696753"/>
              <a:gd name="connsiteX3" fmla="*/ 0 w 12192000"/>
              <a:gd name="connsiteY3" fmla="*/ 0 h 696753"/>
              <a:gd name="connsiteX4" fmla="*/ 25347 w 12192000"/>
              <a:gd name="connsiteY4" fmla="*/ 3335 h 696753"/>
              <a:gd name="connsiteX5" fmla="*/ 6096000 w 12192000"/>
              <a:gd name="connsiteY5" fmla="*/ 304106 h 696753"/>
              <a:gd name="connsiteX6" fmla="*/ 12166653 w 12192000"/>
              <a:gd name="connsiteY6" fmla="*/ 3335 h 696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96753">
                <a:moveTo>
                  <a:pt x="12192000" y="0"/>
                </a:moveTo>
                <a:lnTo>
                  <a:pt x="12192000" y="696753"/>
                </a:lnTo>
                <a:lnTo>
                  <a:pt x="0" y="696753"/>
                </a:lnTo>
                <a:lnTo>
                  <a:pt x="0" y="0"/>
                </a:lnTo>
                <a:lnTo>
                  <a:pt x="25347" y="3335"/>
                </a:lnTo>
                <a:cubicBezTo>
                  <a:pt x="1578963" y="189167"/>
                  <a:pt x="3725263" y="304106"/>
                  <a:pt x="6096000" y="304106"/>
                </a:cubicBezTo>
                <a:cubicBezTo>
                  <a:pt x="8466737" y="304106"/>
                  <a:pt x="10613037" y="189167"/>
                  <a:pt x="12166653" y="3335"/>
                </a:cubicBezTo>
                <a:close/>
              </a:path>
            </a:pathLst>
          </a:custGeom>
          <a:gradFill>
            <a:gsLst>
              <a:gs pos="0">
                <a:schemeClr val="accent1"/>
              </a:gs>
              <a:gs pos="56000">
                <a:schemeClr val="accent2"/>
              </a:gs>
              <a:gs pos="100000">
                <a:schemeClr val="accent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endParaRPr lang="zh-CN" altLang="en-US" sz="60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2025/03/17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2025/03/17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2025/03/17</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2025/03/17</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2025/03/17</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2025/03/17</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2025/03/17</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2025/03/17</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0"/>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1"/>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2025/03/17</a:t>
            </a:fld>
            <a:endParaRPr lang="zh-CN" altLang="en-US"/>
          </a:p>
        </p:txBody>
      </p:sp>
      <p:sp>
        <p:nvSpPr>
          <p:cNvPr id="5" name="页脚占位符 4"/>
          <p:cNvSpPr>
            <a:spLocks noGrp="1"/>
          </p:cNvSpPr>
          <p:nvPr>
            <p:ph type="ftr" sz="quarter" idx="3"/>
            <p:custDataLst>
              <p:tags r:id="rId22"/>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64.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矩形 6"/>
          <p:cNvSpPr/>
          <p:nvPr/>
        </p:nvSpPr>
        <p:spPr>
          <a:xfrm>
            <a:off x="0" y="2789290"/>
            <a:ext cx="12192000" cy="406871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文本框 14"/>
          <p:cNvSpPr txBox="1"/>
          <p:nvPr/>
        </p:nvSpPr>
        <p:spPr>
          <a:xfrm>
            <a:off x="1055427" y="3429000"/>
            <a:ext cx="10411825" cy="707886"/>
          </a:xfrm>
          <a:prstGeom prst="rect">
            <a:avLst/>
          </a:prstGeom>
          <a:noFill/>
        </p:spPr>
        <p:txBody>
          <a:bodyPr wrap="none"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sz="4000" dirty="0"/>
              <a:t>软件学院</a:t>
            </a:r>
            <a:r>
              <a:rPr lang="en-US" altLang="zh-CN" sz="4000" dirty="0"/>
              <a:t>2023</a:t>
            </a:r>
            <a:r>
              <a:rPr lang="zh-CN" altLang="en-US" sz="4000" dirty="0"/>
              <a:t>级</a:t>
            </a:r>
            <a:r>
              <a:rPr lang="en-US" altLang="zh-CN" sz="4000" dirty="0"/>
              <a:t>1</a:t>
            </a:r>
            <a:r>
              <a:rPr lang="zh-CN" altLang="en-US" sz="4000" dirty="0"/>
              <a:t>班软件开发综合实训启动会</a:t>
            </a:r>
          </a:p>
        </p:txBody>
      </p:sp>
      <p:sp>
        <p:nvSpPr>
          <p:cNvPr id="16" name="文本框 15"/>
          <p:cNvSpPr txBox="1"/>
          <p:nvPr/>
        </p:nvSpPr>
        <p:spPr>
          <a:xfrm>
            <a:off x="5024984" y="4836483"/>
            <a:ext cx="3009157" cy="584775"/>
          </a:xfrm>
          <a:prstGeom prst="rect">
            <a:avLst/>
          </a:prstGeom>
          <a:noFill/>
        </p:spPr>
        <p:txBody>
          <a:bodyPr wrap="none" rtlCol="0">
            <a:spAutoFit/>
          </a:bodyPr>
          <a:lstStyle/>
          <a:p>
            <a:fld id="{C99B0FC4-683A-44EB-835F-840D27A56500}" type="datetime2">
              <a:rPr lang="zh-CN" altLang="en-US" sz="3200" smtClean="0">
                <a:solidFill>
                  <a:schemeClr val="bg1"/>
                </a:solidFill>
              </a:rPr>
              <a:t>2025年3月17日</a:t>
            </a:fld>
            <a:endParaRPr lang="zh-CN" altLang="en-US" sz="3200" dirty="0">
              <a:solidFill>
                <a:schemeClr val="bg1"/>
              </a:solidFill>
            </a:endParaRPr>
          </a:p>
        </p:txBody>
      </p:sp>
      <p:pic>
        <p:nvPicPr>
          <p:cNvPr id="13" name="图片 12" descr="C:\Users\Administrator\Desktop\校徽.png校徽"/>
          <p:cNvPicPr>
            <a:picLocks noChangeAspect="1"/>
          </p:cNvPicPr>
          <p:nvPr/>
        </p:nvPicPr>
        <p:blipFill>
          <a:blip r:embed="rId2"/>
          <a:srcRect/>
          <a:stretch>
            <a:fillRect/>
          </a:stretch>
        </p:blipFill>
        <p:spPr>
          <a:xfrm>
            <a:off x="4982693" y="178767"/>
            <a:ext cx="2368296" cy="2363470"/>
          </a:xfrm>
          <a:prstGeom prst="ellipse">
            <a:avLst/>
          </a:prstGeom>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8400" y="274103"/>
            <a:ext cx="10969200" cy="705600"/>
          </a:xfrm>
        </p:spPr>
        <p:txBody>
          <a:bodyPr>
            <a:normAutofit/>
          </a:bodyPr>
          <a:lstStyle/>
          <a:p>
            <a:r>
              <a:rPr dirty="0">
                <a:solidFill>
                  <a:schemeClr val="tx1"/>
                </a:solidFill>
              </a:rPr>
              <a:t>实训评分标准</a:t>
            </a:r>
          </a:p>
        </p:txBody>
      </p:sp>
      <p:pic>
        <p:nvPicPr>
          <p:cNvPr id="7" name="图片 6">
            <a:extLst>
              <a:ext uri="{FF2B5EF4-FFF2-40B4-BE49-F238E27FC236}">
                <a16:creationId xmlns:a16="http://schemas.microsoft.com/office/drawing/2014/main" id="{FCCAA3BD-483D-48F6-B5CD-524D84306318}"/>
              </a:ext>
            </a:extLst>
          </p:cNvPr>
          <p:cNvPicPr>
            <a:picLocks noChangeAspect="1"/>
          </p:cNvPicPr>
          <p:nvPr/>
        </p:nvPicPr>
        <p:blipFill rotWithShape="1">
          <a:blip r:embed="rId3">
            <a:extLst>
              <a:ext uri="{28A0092B-C50C-407E-A947-70E740481C1C}">
                <a14:useLocalDpi xmlns:a14="http://schemas.microsoft.com/office/drawing/2010/main" val="0"/>
              </a:ext>
            </a:extLst>
          </a:blip>
          <a:srcRect t="936" b="1"/>
          <a:stretch/>
        </p:blipFill>
        <p:spPr>
          <a:xfrm>
            <a:off x="1553264" y="1375794"/>
            <a:ext cx="8497554" cy="460555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800" b="1" dirty="0">
                <a:latin typeface="华文仿宋" panose="02010600040101010101" pitchFamily="2" charset="-122"/>
                <a:ea typeface="华文仿宋" panose="02010600040101010101" pitchFamily="2" charset="-122"/>
              </a:rPr>
              <a:t>目录</a:t>
            </a:r>
          </a:p>
        </p:txBody>
      </p:sp>
      <p:sp>
        <p:nvSpPr>
          <p:cNvPr id="3" name="副标题 2"/>
          <p:cNvSpPr>
            <a:spLocks noGrp="1"/>
          </p:cNvSpPr>
          <p:nvPr>
            <p:ph type="subTitle" idx="4294967295"/>
          </p:nvPr>
        </p:nvSpPr>
        <p:spPr>
          <a:xfrm>
            <a:off x="1810476" y="2036400"/>
            <a:ext cx="9144000" cy="3192462"/>
          </a:xfrm>
        </p:spPr>
        <p:txBody>
          <a:bodyPr/>
          <a:lstStyle/>
          <a:p>
            <a:pPr marL="342900" indent="-342900" algn="l">
              <a:lnSpc>
                <a:spcPct val="150000"/>
              </a:lnSpc>
              <a:buClrTx/>
              <a:buSzTx/>
              <a:buFont typeface="Wingdings" panose="05000000000000000000" pitchFamily="2" charset="2"/>
              <a:buChar char="p"/>
            </a:pPr>
            <a:r>
              <a:rPr lang="zh-CN" altLang="en-US" sz="3600" b="1" dirty="0">
                <a:solidFill>
                  <a:schemeClr val="tx1"/>
                </a:solidFill>
                <a:latin typeface="华文仿宋" panose="02010600040101010101" pitchFamily="2" charset="-122"/>
                <a:ea typeface="华文仿宋" panose="02010600040101010101" pitchFamily="2" charset="-122"/>
              </a:rPr>
              <a:t> 学院实训课程介绍</a:t>
            </a:r>
          </a:p>
          <a:p>
            <a:pPr marL="342900" indent="-342900" algn="l">
              <a:lnSpc>
                <a:spcPct val="150000"/>
              </a:lnSpc>
              <a:buClrTx/>
              <a:buSzTx/>
              <a:buFont typeface="Wingdings" panose="05000000000000000000" pitchFamily="2" charset="2"/>
              <a:buChar char="p"/>
            </a:pPr>
            <a:r>
              <a:rPr lang="zh-CN" altLang="en-US" sz="3600" b="1" dirty="0">
                <a:solidFill>
                  <a:schemeClr val="tx1"/>
                </a:solidFill>
                <a:latin typeface="华文仿宋" panose="02010600040101010101" pitchFamily="2" charset="-122"/>
                <a:ea typeface="华文仿宋" panose="02010600040101010101" pitchFamily="2" charset="-122"/>
              </a:rPr>
              <a:t> </a:t>
            </a:r>
            <a:r>
              <a:rPr lang="zh-CN" altLang="en-US" sz="3600" b="1" dirty="0">
                <a:solidFill>
                  <a:schemeClr val="tx1"/>
                </a:solidFill>
                <a:latin typeface="华文仿宋" panose="02010600040101010101" pitchFamily="2" charset="-122"/>
                <a:ea typeface="华文仿宋" panose="02010600040101010101" pitchFamily="2" charset="-122"/>
                <a:sym typeface="+mn-ea"/>
              </a:rPr>
              <a:t>本次实训任务及评分标准</a:t>
            </a:r>
            <a:endParaRPr lang="zh-CN" altLang="en-US" sz="3600" b="1" dirty="0">
              <a:solidFill>
                <a:schemeClr val="tx1"/>
              </a:solidFill>
              <a:latin typeface="华文仿宋" panose="02010600040101010101" pitchFamily="2" charset="-122"/>
              <a:ea typeface="华文仿宋" panose="02010600040101010101" pitchFamily="2" charset="-122"/>
            </a:endParaRPr>
          </a:p>
          <a:p>
            <a:pPr marL="342900" indent="-342900" algn="l">
              <a:lnSpc>
                <a:spcPct val="150000"/>
              </a:lnSpc>
              <a:buClrTx/>
              <a:buSzTx/>
              <a:buFont typeface="Wingdings" panose="05000000000000000000" pitchFamily="2" charset="2"/>
              <a:buChar char="p"/>
            </a:pPr>
            <a:r>
              <a:rPr lang="zh-CN" altLang="en-US" sz="3600" b="1" dirty="0">
                <a:solidFill>
                  <a:srgbClr val="FF0000"/>
                </a:solidFill>
                <a:latin typeface="华文仿宋" panose="02010600040101010101" pitchFamily="2" charset="-122"/>
                <a:ea typeface="华文仿宋" panose="02010600040101010101" pitchFamily="2" charset="-122"/>
              </a:rPr>
              <a:t> </a:t>
            </a:r>
            <a:r>
              <a:rPr lang="zh-CN" altLang="en-US" sz="3600" b="1" dirty="0">
                <a:solidFill>
                  <a:srgbClr val="FF0000"/>
                </a:solidFill>
                <a:latin typeface="华文仿宋" panose="02010600040101010101" pitchFamily="2" charset="-122"/>
                <a:ea typeface="华文仿宋" panose="02010600040101010101" pitchFamily="2" charset="-122"/>
                <a:sym typeface="+mn-ea"/>
              </a:rPr>
              <a:t>本次实训具体安排</a:t>
            </a:r>
            <a:endParaRPr lang="zh-CN" altLang="en-US" sz="3600" b="1" dirty="0">
              <a:solidFill>
                <a:srgbClr val="FF0000"/>
              </a:solidFill>
              <a:latin typeface="华文仿宋" panose="02010600040101010101" pitchFamily="2" charset="-122"/>
              <a:ea typeface="华文仿宋" panose="02010600040101010101" pitchFamily="2" charset="-122"/>
            </a:endParaRPr>
          </a:p>
          <a:p>
            <a:endParaRPr lang="zh-CN" altLang="en-US" sz="3600" b="1" dirty="0">
              <a:solidFill>
                <a:srgbClr val="FF0000"/>
              </a:solidFill>
              <a:latin typeface="华文仿宋" panose="02010600040101010101" pitchFamily="2" charset="-122"/>
              <a:ea typeface="华文仿宋" panose="0201060004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课程网站提交实训阶段性成果</a:t>
            </a:r>
          </a:p>
        </p:txBody>
      </p:sp>
      <p:sp>
        <p:nvSpPr>
          <p:cNvPr id="5" name="内容占位符 4"/>
          <p:cNvSpPr>
            <a:spLocks noGrp="1"/>
          </p:cNvSpPr>
          <p:nvPr>
            <p:ph idx="1"/>
          </p:nvPr>
        </p:nvSpPr>
        <p:spPr>
          <a:xfrm>
            <a:off x="605155" y="1313815"/>
            <a:ext cx="10968990" cy="1456690"/>
          </a:xfrm>
        </p:spPr>
        <p:txBody>
          <a:bodyPr>
            <a:noAutofit/>
          </a:bodyPr>
          <a:lstStyle/>
          <a:p>
            <a:r>
              <a:rPr lang="zh-CN" altLang="en-US" sz="2400" dirty="0"/>
              <a:t>网址：https://ecourse.scut.edu.cn/web/gt/1/index.html?id=19130</a:t>
            </a:r>
          </a:p>
          <a:p>
            <a:r>
              <a:rPr lang="zh-CN" altLang="en-US" sz="2400" dirty="0"/>
              <a:t>用统一认证用户登录</a:t>
            </a:r>
          </a:p>
          <a:p>
            <a:r>
              <a:rPr lang="zh-CN" altLang="en-US" sz="2400" dirty="0"/>
              <a:t>进入</a:t>
            </a:r>
            <a:r>
              <a:rPr lang="en-US" altLang="zh-CN" sz="2400" dirty="0"/>
              <a:t>“</a:t>
            </a:r>
            <a:r>
              <a:rPr sz="2400" dirty="0"/>
              <a:t>实训成果提交</a:t>
            </a:r>
            <a:r>
              <a:rPr lang="en-US" altLang="zh-CN" sz="2400" dirty="0"/>
              <a:t>”-“</a:t>
            </a:r>
            <a:r>
              <a:rPr sz="2400" dirty="0"/>
              <a:t>软件开发综合实训</a:t>
            </a:r>
            <a:r>
              <a:rPr lang="en-US" altLang="zh-CN" sz="2400" dirty="0"/>
              <a:t>-2023</a:t>
            </a:r>
            <a:r>
              <a:rPr sz="2400" dirty="0"/>
              <a:t>级</a:t>
            </a:r>
            <a:r>
              <a:rPr lang="en-US" altLang="zh-CN" sz="2400" dirty="0"/>
              <a:t>1</a:t>
            </a:r>
            <a:r>
              <a:rPr sz="2400" dirty="0"/>
              <a:t>班</a:t>
            </a:r>
            <a:r>
              <a:rPr lang="en-US" altLang="zh-CN" sz="2400" dirty="0"/>
              <a:t>“</a:t>
            </a:r>
            <a:r>
              <a:rPr sz="2400" dirty="0"/>
              <a:t>目录提交阶段性成果</a:t>
            </a:r>
          </a:p>
        </p:txBody>
      </p:sp>
      <p:pic>
        <p:nvPicPr>
          <p:cNvPr id="3" name="图片 2">
            <a:extLst>
              <a:ext uri="{FF2B5EF4-FFF2-40B4-BE49-F238E27FC236}">
                <a16:creationId xmlns:a16="http://schemas.microsoft.com/office/drawing/2014/main" id="{EB589C7D-0FC3-41EC-BFB5-96F3D50A2624}"/>
              </a:ext>
            </a:extLst>
          </p:cNvPr>
          <p:cNvPicPr>
            <a:picLocks noChangeAspect="1"/>
          </p:cNvPicPr>
          <p:nvPr/>
        </p:nvPicPr>
        <p:blipFill rotWithShape="1">
          <a:blip r:embed="rId2">
            <a:extLst>
              <a:ext uri="{28A0092B-C50C-407E-A947-70E740481C1C}">
                <a14:useLocalDpi xmlns:a14="http://schemas.microsoft.com/office/drawing/2010/main" val="0"/>
              </a:ext>
            </a:extLst>
          </a:blip>
          <a:srcRect r="46461"/>
          <a:stretch/>
        </p:blipFill>
        <p:spPr>
          <a:xfrm>
            <a:off x="6157520" y="3265844"/>
            <a:ext cx="4991450" cy="3307035"/>
          </a:xfrm>
          <a:prstGeom prst="rect">
            <a:avLst/>
          </a:prstGeom>
        </p:spPr>
      </p:pic>
      <p:pic>
        <p:nvPicPr>
          <p:cNvPr id="8" name="图片 7">
            <a:extLst>
              <a:ext uri="{FF2B5EF4-FFF2-40B4-BE49-F238E27FC236}">
                <a16:creationId xmlns:a16="http://schemas.microsoft.com/office/drawing/2014/main" id="{EF704A7A-C296-400F-B2AC-1086C1C76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030" y="3265843"/>
            <a:ext cx="4696658" cy="33070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8400" y="274103"/>
            <a:ext cx="10969200" cy="705600"/>
          </a:xfrm>
        </p:spPr>
        <p:txBody>
          <a:bodyPr>
            <a:normAutofit/>
          </a:bodyPr>
          <a:lstStyle/>
          <a:p>
            <a:r>
              <a:rPr dirty="0">
                <a:solidFill>
                  <a:schemeClr val="tx1"/>
                </a:solidFill>
              </a:rPr>
              <a:t>具体安排</a:t>
            </a:r>
          </a:p>
        </p:txBody>
      </p:sp>
      <p:pic>
        <p:nvPicPr>
          <p:cNvPr id="7" name="图片 6">
            <a:extLst>
              <a:ext uri="{FF2B5EF4-FFF2-40B4-BE49-F238E27FC236}">
                <a16:creationId xmlns:a16="http://schemas.microsoft.com/office/drawing/2014/main" id="{77D535BA-D95F-46C8-9361-5F9C050447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053" y="1184761"/>
            <a:ext cx="6882116" cy="4989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8400" y="274103"/>
            <a:ext cx="10969200" cy="705600"/>
          </a:xfrm>
        </p:spPr>
        <p:txBody>
          <a:bodyPr>
            <a:normAutofit/>
          </a:bodyPr>
          <a:lstStyle/>
          <a:p>
            <a:r>
              <a:rPr dirty="0">
                <a:solidFill>
                  <a:schemeClr val="tx1"/>
                </a:solidFill>
              </a:rPr>
              <a:t>具体安排（续）</a:t>
            </a:r>
          </a:p>
        </p:txBody>
      </p:sp>
      <p:pic>
        <p:nvPicPr>
          <p:cNvPr id="5" name="图片 4">
            <a:extLst>
              <a:ext uri="{FF2B5EF4-FFF2-40B4-BE49-F238E27FC236}">
                <a16:creationId xmlns:a16="http://schemas.microsoft.com/office/drawing/2014/main" id="{FCDA37F3-EF5D-40BF-A3A5-0ADEF2C71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9812" y="1084667"/>
            <a:ext cx="6303953" cy="52703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effectLst/>
                <a:latin typeface="微软雅黑" panose="020B0503020204020204" pitchFamily="34" charset="-122"/>
                <a:cs typeface="Times New Roman" panose="02020603050405020304" pitchFamily="18" charset="0"/>
              </a:rPr>
              <a:t>提交材料</a:t>
            </a:r>
            <a:r>
              <a:rPr lang="zh-CN" altLang="en-US" dirty="0">
                <a:effectLst/>
                <a:latin typeface="微软雅黑" panose="020B0503020204020204" pitchFamily="34" charset="-122"/>
                <a:cs typeface="Times New Roman" panose="02020603050405020304" pitchFamily="18" charset="0"/>
              </a:rPr>
              <a:t>清单</a:t>
            </a:r>
            <a:endParaRPr lang="zh-CN" altLang="en-US" dirty="0">
              <a:latin typeface="微软雅黑" panose="020B0503020204020204" pitchFamily="34" charset="-122"/>
            </a:endParaRPr>
          </a:p>
        </p:txBody>
      </p:sp>
      <p:sp>
        <p:nvSpPr>
          <p:cNvPr id="3" name="内容占位符 2"/>
          <p:cNvSpPr>
            <a:spLocks noGrp="1"/>
          </p:cNvSpPr>
          <p:nvPr>
            <p:ph idx="1"/>
          </p:nvPr>
        </p:nvSpPr>
        <p:spPr/>
        <p:txBody>
          <a:bodyPr>
            <a:normAutofit/>
          </a:bodyPr>
          <a:lstStyle/>
          <a:p>
            <a:pPr marL="342900" lvl="0" indent="-342900" algn="just">
              <a:buFont typeface="+mj-lt"/>
              <a:buAutoNum type="arabicPeriod"/>
            </a:pPr>
            <a:r>
              <a:rPr lang="en-US" altLang="zh-CN" sz="2400" dirty="0"/>
              <a:t>实训计划书（实训任务、小组分工及时间安排）</a:t>
            </a:r>
          </a:p>
          <a:p>
            <a:pPr marL="342900" lvl="0" indent="-342900" algn="just">
              <a:buFont typeface="+mj-lt"/>
              <a:buAutoNum type="arabicPeriod"/>
            </a:pPr>
            <a:r>
              <a:rPr lang="en-US" altLang="zh-CN" sz="2400" dirty="0"/>
              <a:t>实训综合报告（至少包括分析、设计、测试、总结等4份文档）</a:t>
            </a:r>
          </a:p>
          <a:p>
            <a:pPr marL="342900" lvl="0" indent="-342900" algn="just">
              <a:buFont typeface="+mj-lt"/>
              <a:buAutoNum type="arabicPeriod"/>
            </a:pPr>
            <a:r>
              <a:rPr lang="en-US" altLang="zh-CN" sz="2400" dirty="0" err="1"/>
              <a:t>个人总结（个人完成的任务、贡献及个人评价</a:t>
            </a:r>
            <a:r>
              <a:rPr lang="en-US" altLang="zh-CN" sz="2400" dirty="0"/>
              <a:t>）</a:t>
            </a:r>
          </a:p>
          <a:p>
            <a:pPr marL="342900" lvl="0" indent="-342900" algn="just">
              <a:buFont typeface="+mj-lt"/>
              <a:buAutoNum type="arabicPeriod"/>
            </a:pPr>
            <a:r>
              <a:rPr lang="en-US" altLang="zh-CN" sz="2400" dirty="0"/>
              <a:t>完整的程序代码</a:t>
            </a:r>
          </a:p>
          <a:p>
            <a:pPr marL="342900" lvl="0" indent="-342900" algn="just">
              <a:buFont typeface="+mj-lt"/>
              <a:buAutoNum type="arabicPeriod"/>
            </a:pPr>
            <a:r>
              <a:rPr lang="en-US" altLang="zh-CN" sz="2400" dirty="0"/>
              <a:t>答辩PPT和演示视频</a:t>
            </a:r>
          </a:p>
          <a:p>
            <a:endParaRPr lang="en-US" altLang="zh-CN"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矩形 8"/>
          <p:cNvSpPr/>
          <p:nvPr/>
        </p:nvSpPr>
        <p:spPr>
          <a:xfrm>
            <a:off x="0" y="0"/>
            <a:ext cx="12192000" cy="101506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7" name="矩形 6"/>
          <p:cNvSpPr/>
          <p:nvPr/>
        </p:nvSpPr>
        <p:spPr>
          <a:xfrm>
            <a:off x="0" y="4637526"/>
            <a:ext cx="12192000" cy="222047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5" name="文本框 14"/>
          <p:cNvSpPr txBox="1"/>
          <p:nvPr/>
        </p:nvSpPr>
        <p:spPr>
          <a:xfrm>
            <a:off x="7021142" y="5162988"/>
            <a:ext cx="4288353" cy="584775"/>
          </a:xfrm>
          <a:prstGeom prst="rect">
            <a:avLst/>
          </a:prstGeom>
          <a:noFill/>
        </p:spPr>
        <p:txBody>
          <a:bodyPr wrap="none" rtlCol="0">
            <a:spAutoFit/>
          </a:bodyPr>
          <a:lstStyle>
            <a:defPPr>
              <a:defRPr lang="zh-CN"/>
            </a:defPPr>
            <a:lvl1pPr>
              <a:defRPr sz="4800">
                <a:solidFill>
                  <a:schemeClr val="bg1"/>
                </a:solidFill>
                <a:latin typeface="微软雅黑" panose="020B0503020204020204" pitchFamily="34" charset="-122"/>
                <a:ea typeface="微软雅黑" panose="020B0503020204020204" pitchFamily="34" charset="-122"/>
              </a:defRPr>
            </a:lvl1pPr>
          </a:lstStyle>
          <a:p>
            <a:r>
              <a:rPr lang="zh-CN" altLang="en-US" sz="3200" dirty="0"/>
              <a:t>华南理工大学软件学院</a:t>
            </a:r>
          </a:p>
        </p:txBody>
      </p:sp>
      <p:sp>
        <p:nvSpPr>
          <p:cNvPr id="16" name="文本框 15"/>
          <p:cNvSpPr txBox="1"/>
          <p:nvPr/>
        </p:nvSpPr>
        <p:spPr>
          <a:xfrm>
            <a:off x="8139376" y="6073369"/>
            <a:ext cx="3009157" cy="584775"/>
          </a:xfrm>
          <a:prstGeom prst="rect">
            <a:avLst/>
          </a:prstGeom>
          <a:noFill/>
        </p:spPr>
        <p:txBody>
          <a:bodyPr wrap="none" rtlCol="0">
            <a:spAutoFit/>
          </a:bodyPr>
          <a:lstStyle/>
          <a:p>
            <a:r>
              <a:rPr lang="en-US" altLang="zh-CN" sz="3200" dirty="0">
                <a:solidFill>
                  <a:schemeClr val="bg1"/>
                </a:solidFill>
              </a:rPr>
              <a:t>2025</a:t>
            </a:r>
            <a:r>
              <a:rPr lang="zh-CN" altLang="en-US" sz="3200" dirty="0">
                <a:solidFill>
                  <a:schemeClr val="bg1"/>
                </a:solidFill>
              </a:rPr>
              <a:t>年</a:t>
            </a:r>
            <a:r>
              <a:rPr lang="en-US" altLang="zh-CN" sz="3200" dirty="0">
                <a:solidFill>
                  <a:schemeClr val="bg1"/>
                </a:solidFill>
              </a:rPr>
              <a:t>3</a:t>
            </a:r>
            <a:r>
              <a:rPr lang="zh-CN" altLang="en-US" sz="3200" dirty="0">
                <a:solidFill>
                  <a:schemeClr val="bg1"/>
                </a:solidFill>
              </a:rPr>
              <a:t>月</a:t>
            </a:r>
            <a:r>
              <a:rPr lang="en-US" altLang="zh-CN" sz="3200" dirty="0">
                <a:solidFill>
                  <a:schemeClr val="bg1"/>
                </a:solidFill>
              </a:rPr>
              <a:t>17</a:t>
            </a:r>
            <a:r>
              <a:rPr lang="zh-CN" altLang="en-US" sz="3200" dirty="0">
                <a:solidFill>
                  <a:schemeClr val="bg1"/>
                </a:solidFill>
              </a:rPr>
              <a:t>日</a:t>
            </a:r>
          </a:p>
        </p:txBody>
      </p:sp>
      <p:sp>
        <p:nvSpPr>
          <p:cNvPr id="6" name="TextBox 17"/>
          <p:cNvSpPr txBox="1"/>
          <p:nvPr/>
        </p:nvSpPr>
        <p:spPr>
          <a:xfrm>
            <a:off x="976310" y="2300164"/>
            <a:ext cx="10387195" cy="830580"/>
          </a:xfrm>
          <a:prstGeom prst="rect">
            <a:avLst/>
          </a:prstGeom>
        </p:spPr>
        <p:txBody>
          <a:bodyPr wrap="square" lIns="0" tIns="0" rIns="0" bIns="0" rtlCol="0" anchor="t">
            <a:spAutoFit/>
          </a:bodyPr>
          <a:lstStyle/>
          <a:p>
            <a:pPr algn="ctr">
              <a:lnSpc>
                <a:spcPts val="6480"/>
              </a:lnSpc>
            </a:pPr>
            <a:r>
              <a:rPr lang="zh-CN" altLang="en-US" sz="6600" dirty="0">
                <a:solidFill>
                  <a:srgbClr val="FF0000"/>
                </a:solidFill>
                <a:effectLst>
                  <a:outerShdw blurRad="38100" dist="38100" dir="2700000" algn="tl">
                    <a:srgbClr val="000000">
                      <a:alpha val="43137"/>
                    </a:srgbClr>
                  </a:outerShdw>
                </a:effectLst>
                <a:latin typeface="华文行楷" panose="02010800040101010101" charset="-122"/>
                <a:ea typeface="华文行楷" panose="02010800040101010101" charset="-122"/>
              </a:rPr>
              <a:t>预祝大家实训快乐！</a:t>
            </a:r>
            <a:endParaRPr lang="en-US" sz="6600" dirty="0">
              <a:solidFill>
                <a:srgbClr val="FF0000"/>
              </a:solidFill>
              <a:effectLst>
                <a:outerShdw blurRad="38100" dist="38100" dir="2700000" algn="tl">
                  <a:srgbClr val="000000">
                    <a:alpha val="43137"/>
                  </a:srgbClr>
                </a:outerShdw>
              </a:effectLst>
              <a:latin typeface="华文行楷" panose="02010800040101010101" charset="-122"/>
              <a:ea typeface="华文行楷" panose="02010800040101010101" charset="-122"/>
            </a:endParaRPr>
          </a:p>
        </p:txBody>
      </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0535" y="92035"/>
            <a:ext cx="3671846" cy="830997"/>
          </a:xfrm>
          <a:prstGeom prst="rect">
            <a:avLst/>
          </a:prstGeom>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800" b="1" dirty="0">
                <a:latin typeface="华文仿宋" panose="02010600040101010101" pitchFamily="2" charset="-122"/>
                <a:ea typeface="华文仿宋" panose="02010600040101010101" pitchFamily="2" charset="-122"/>
              </a:rPr>
              <a:t>目录</a:t>
            </a:r>
          </a:p>
        </p:txBody>
      </p:sp>
      <p:sp>
        <p:nvSpPr>
          <p:cNvPr id="3" name="副标题 2"/>
          <p:cNvSpPr>
            <a:spLocks noGrp="1"/>
          </p:cNvSpPr>
          <p:nvPr>
            <p:ph type="subTitle" idx="4294967295"/>
          </p:nvPr>
        </p:nvSpPr>
        <p:spPr>
          <a:xfrm>
            <a:off x="1810476" y="2036400"/>
            <a:ext cx="9144000" cy="3192462"/>
          </a:xfrm>
        </p:spPr>
        <p:txBody>
          <a:bodyPr/>
          <a:lstStyle/>
          <a:p>
            <a:pPr marL="342900" indent="-342900" algn="l">
              <a:lnSpc>
                <a:spcPct val="150000"/>
              </a:lnSpc>
              <a:buClrTx/>
              <a:buSzTx/>
              <a:buFont typeface="Wingdings" panose="05000000000000000000" pitchFamily="2" charset="2"/>
              <a:buChar char="p"/>
            </a:pPr>
            <a:r>
              <a:rPr lang="zh-CN" altLang="en-US" sz="3600" b="1" dirty="0">
                <a:solidFill>
                  <a:srgbClr val="FF0000"/>
                </a:solidFill>
                <a:latin typeface="华文仿宋" panose="02010600040101010101" pitchFamily="2" charset="-122"/>
                <a:ea typeface="华文仿宋" panose="02010600040101010101" pitchFamily="2" charset="-122"/>
              </a:rPr>
              <a:t> 学院实训课程介绍</a:t>
            </a:r>
          </a:p>
          <a:p>
            <a:pPr marL="342900" indent="-342900" algn="l">
              <a:lnSpc>
                <a:spcPct val="150000"/>
              </a:lnSpc>
              <a:buClrTx/>
              <a:buSzTx/>
              <a:buFont typeface="Wingdings" panose="05000000000000000000" pitchFamily="2" charset="2"/>
              <a:buChar char="p"/>
            </a:pPr>
            <a:r>
              <a:rPr lang="zh-CN" altLang="en-US" sz="3600" b="1" dirty="0">
                <a:solidFill>
                  <a:schemeClr val="tx1"/>
                </a:solidFill>
                <a:latin typeface="华文仿宋" panose="02010600040101010101" pitchFamily="2" charset="-122"/>
                <a:ea typeface="华文仿宋" panose="02010600040101010101" pitchFamily="2" charset="-122"/>
              </a:rPr>
              <a:t> </a:t>
            </a:r>
            <a:r>
              <a:rPr lang="zh-CN" altLang="en-US" sz="3600" b="1" dirty="0">
                <a:solidFill>
                  <a:schemeClr val="tx1"/>
                </a:solidFill>
                <a:latin typeface="华文仿宋" panose="02010600040101010101" pitchFamily="2" charset="-122"/>
                <a:ea typeface="华文仿宋" panose="02010600040101010101" pitchFamily="2" charset="-122"/>
                <a:sym typeface="+mn-ea"/>
              </a:rPr>
              <a:t>本次实训任务及评分标准</a:t>
            </a:r>
            <a:endParaRPr lang="zh-CN" altLang="en-US" sz="3600" b="1" dirty="0">
              <a:solidFill>
                <a:schemeClr val="tx1"/>
              </a:solidFill>
              <a:latin typeface="华文仿宋" panose="02010600040101010101" pitchFamily="2" charset="-122"/>
              <a:ea typeface="华文仿宋" panose="02010600040101010101" pitchFamily="2" charset="-122"/>
            </a:endParaRPr>
          </a:p>
          <a:p>
            <a:pPr marL="342900" indent="-342900" algn="l">
              <a:lnSpc>
                <a:spcPct val="150000"/>
              </a:lnSpc>
              <a:buClrTx/>
              <a:buSzTx/>
              <a:buFont typeface="Wingdings" panose="05000000000000000000" pitchFamily="2" charset="2"/>
              <a:buChar char="p"/>
            </a:pPr>
            <a:r>
              <a:rPr lang="zh-CN" altLang="en-US" sz="3600" b="1" dirty="0">
                <a:solidFill>
                  <a:schemeClr val="tx1"/>
                </a:solidFill>
                <a:latin typeface="华文仿宋" panose="02010600040101010101" pitchFamily="2" charset="-122"/>
                <a:ea typeface="华文仿宋" panose="02010600040101010101" pitchFamily="2" charset="-122"/>
              </a:rPr>
              <a:t> </a:t>
            </a:r>
            <a:r>
              <a:rPr lang="zh-CN" altLang="en-US" sz="3600" b="1" dirty="0">
                <a:solidFill>
                  <a:schemeClr val="tx1"/>
                </a:solidFill>
                <a:latin typeface="华文仿宋" panose="02010600040101010101" pitchFamily="2" charset="-122"/>
                <a:ea typeface="华文仿宋" panose="02010600040101010101" pitchFamily="2" charset="-122"/>
                <a:sym typeface="+mn-ea"/>
              </a:rPr>
              <a:t>本次实训具体安排</a:t>
            </a:r>
            <a:endParaRPr lang="zh-CN" altLang="en-US" sz="3600" b="1" dirty="0">
              <a:solidFill>
                <a:schemeClr val="tx1"/>
              </a:solidFill>
              <a:latin typeface="华文仿宋" panose="02010600040101010101" pitchFamily="2" charset="-122"/>
              <a:ea typeface="华文仿宋" panose="02010600040101010101" pitchFamily="2" charset="-122"/>
            </a:endParaRPr>
          </a:p>
          <a:p>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8400" y="274103"/>
            <a:ext cx="10969200" cy="705600"/>
          </a:xfrm>
        </p:spPr>
        <p:txBody>
          <a:bodyPr>
            <a:normAutofit/>
          </a:bodyPr>
          <a:lstStyle/>
          <a:p>
            <a:pPr algn="ctr"/>
            <a:r>
              <a:rPr lang="zh-CN" altLang="en-US" dirty="0">
                <a:solidFill>
                  <a:schemeClr val="tx1"/>
                </a:solidFill>
              </a:rPr>
              <a:t>华南理工大学软件学院实训课程介绍</a:t>
            </a:r>
          </a:p>
        </p:txBody>
      </p:sp>
      <p:sp>
        <p:nvSpPr>
          <p:cNvPr id="3" name="内容占位符 2"/>
          <p:cNvSpPr>
            <a:spLocks noGrp="1"/>
          </p:cNvSpPr>
          <p:nvPr>
            <p:ph idx="1"/>
          </p:nvPr>
        </p:nvSpPr>
        <p:spPr>
          <a:xfrm>
            <a:off x="234315" y="927735"/>
            <a:ext cx="11513820" cy="5581015"/>
          </a:xfrm>
        </p:spPr>
        <p:txBody>
          <a:bodyPr>
            <a:noAutofit/>
          </a:bodyPr>
          <a:lstStyle/>
          <a:p>
            <a:pPr marL="0" indent="0">
              <a:buFont typeface="+mj-lt"/>
              <a:buNone/>
            </a:pPr>
            <a:r>
              <a:rPr lang="en-US" altLang="zh-CN" sz="2400" b="1" dirty="0">
                <a:latin typeface="华文仿宋" panose="02010600040101010101" pitchFamily="2" charset="-122"/>
                <a:ea typeface="华文仿宋" panose="02010600040101010101" pitchFamily="2" charset="-122"/>
              </a:rPr>
              <a:t>       </a:t>
            </a:r>
            <a:r>
              <a:rPr sz="2400" b="1" dirty="0">
                <a:latin typeface="华文仿宋" panose="02010600040101010101" pitchFamily="2" charset="-122"/>
                <a:ea typeface="华文仿宋" panose="02010600040101010101" pitchFamily="2" charset="-122"/>
              </a:rPr>
              <a:t>实训类课程是软件工程专业实践教学活动中的一个重要环节，软件学院实训类课程分为基于专业课程的</a:t>
            </a:r>
            <a:r>
              <a:rPr sz="2400" b="1" dirty="0">
                <a:solidFill>
                  <a:srgbClr val="FF0000"/>
                </a:solidFill>
                <a:latin typeface="华文仿宋" panose="02010600040101010101" pitchFamily="2" charset="-122"/>
                <a:ea typeface="华文仿宋" panose="02010600040101010101" pitchFamily="2" charset="-122"/>
              </a:rPr>
              <a:t>软件开发综合实训</a:t>
            </a:r>
            <a:r>
              <a:rPr sz="2400" b="1" dirty="0">
                <a:latin typeface="华文仿宋" panose="02010600040101010101" pitchFamily="2" charset="-122"/>
                <a:ea typeface="华文仿宋" panose="02010600040101010101" pitchFamily="2" charset="-122"/>
              </a:rPr>
              <a:t>和</a:t>
            </a:r>
            <a:r>
              <a:rPr sz="2400" b="1" dirty="0">
                <a:solidFill>
                  <a:srgbClr val="FF0000"/>
                </a:solidFill>
                <a:latin typeface="华文仿宋" panose="02010600040101010101" pitchFamily="2" charset="-122"/>
                <a:ea typeface="华文仿宋" panose="02010600040101010101" pitchFamily="2" charset="-122"/>
              </a:rPr>
              <a:t>专业特色方向实训</a:t>
            </a:r>
            <a:r>
              <a:rPr sz="2400" b="1" dirty="0">
                <a:latin typeface="华文仿宋" panose="02010600040101010101" pitchFamily="2" charset="-122"/>
                <a:ea typeface="华文仿宋" panose="02010600040101010101" pitchFamily="2" charset="-122"/>
              </a:rPr>
              <a:t>。</a:t>
            </a:r>
          </a:p>
          <a:p>
            <a:pPr lvl="1">
              <a:buFont typeface="Wingdings" panose="05000000000000000000" charset="0"/>
              <a:buChar char="Ø"/>
            </a:pPr>
            <a:r>
              <a:rPr lang="en-US" altLang="zh-CN" sz="2200" b="1" dirty="0">
                <a:latin typeface="华文仿宋" panose="02010600040101010101" pitchFamily="2" charset="-122"/>
                <a:ea typeface="华文仿宋" panose="02010600040101010101" pitchFamily="2" charset="-122"/>
              </a:rPr>
              <a:t>   </a:t>
            </a:r>
            <a:r>
              <a:rPr sz="2400" b="1" dirty="0">
                <a:solidFill>
                  <a:srgbClr val="FF0000"/>
                </a:solidFill>
                <a:latin typeface="华文仿宋" panose="02010600040101010101" pitchFamily="2" charset="-122"/>
                <a:ea typeface="华文仿宋" panose="02010600040101010101" pitchFamily="2" charset="-122"/>
              </a:rPr>
              <a:t>软件开发综合实训</a:t>
            </a:r>
            <a:r>
              <a:rPr sz="2200" b="1" dirty="0">
                <a:latin typeface="华文仿宋" panose="02010600040101010101" pitchFamily="2" charset="-122"/>
                <a:ea typeface="华文仿宋" panose="02010600040101010101" pitchFamily="2" charset="-122"/>
              </a:rPr>
              <a:t>是针对本科一年级和二年级学生在完成软件工程专业核心课程学习后开展的实训，是专业基础课程学习的延伸。实训为期5周，采取集中实训形式安排在第一学年或第二学年结束前，由学院专任教师指导。</a:t>
            </a:r>
            <a:r>
              <a:rPr lang="en-US" altLang="zh-CN" sz="2200" b="1" dirty="0">
                <a:latin typeface="华文仿宋" panose="02010600040101010101" pitchFamily="2" charset="-122"/>
                <a:ea typeface="华文仿宋" panose="02010600040101010101" pitchFamily="2" charset="-122"/>
              </a:rPr>
              <a:t>   </a:t>
            </a:r>
          </a:p>
          <a:p>
            <a:pPr lvl="1">
              <a:buFont typeface="Wingdings" panose="05000000000000000000" charset="0"/>
              <a:buChar char="Ø"/>
            </a:pPr>
            <a:r>
              <a:rPr lang="en-US" altLang="zh-CN" sz="2200" b="1" dirty="0">
                <a:latin typeface="华文仿宋" panose="02010600040101010101" pitchFamily="2" charset="-122"/>
                <a:ea typeface="华文仿宋" panose="02010600040101010101" pitchFamily="2" charset="-122"/>
              </a:rPr>
              <a:t>   </a:t>
            </a:r>
            <a:r>
              <a:rPr sz="2400" b="1" dirty="0">
                <a:solidFill>
                  <a:srgbClr val="FF0000"/>
                </a:solidFill>
                <a:latin typeface="华文仿宋" panose="02010600040101010101" pitchFamily="2" charset="-122"/>
                <a:ea typeface="华文仿宋" panose="02010600040101010101" pitchFamily="2" charset="-122"/>
              </a:rPr>
              <a:t>专业特色方向实训</a:t>
            </a:r>
            <a:r>
              <a:rPr sz="2200" b="1" dirty="0">
                <a:latin typeface="华文仿宋" panose="02010600040101010101" pitchFamily="2" charset="-122"/>
                <a:ea typeface="华文仿宋" panose="02010600040101010101" pitchFamily="2" charset="-122"/>
              </a:rPr>
              <a:t>是针对本科三年级开展的、综合运用所学的软件工程专业知识和技术、涵盖软件工程整个生命周期的工程实训，它依据培养方案中大三年级的多个特色方向，每个方向开设一门实训课程，学生根据自己所选的专业特色方向参与相关实训课程，实训为期6周，采取集中实训形式安排在第三学年结束前，由学院邀请校外合作企业的高级专业技术人员参与指导，实训场地为校内实训基地或团队实验室。</a:t>
            </a:r>
          </a:p>
          <a:p>
            <a:pPr marL="342900" indent="-342900">
              <a:buFont typeface="+mj-lt"/>
              <a:buAutoNum type="arabicPeriod"/>
            </a:pPr>
            <a:endParaRPr lang="en-US" altLang="zh-CN" sz="2400" dirty="0"/>
          </a:p>
          <a:p>
            <a:pPr marL="0" indent="0">
              <a:buNone/>
            </a:pPr>
            <a:endParaRPr lang="en-US" altLang="zh-CN" sz="2400" dirty="0"/>
          </a:p>
          <a:p>
            <a:pPr marL="342900" indent="-342900">
              <a:buFont typeface="+mj-lt"/>
              <a:buAutoNum type="arabicPeriod"/>
            </a:pP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8400" y="274103"/>
            <a:ext cx="10969200" cy="705600"/>
          </a:xfrm>
        </p:spPr>
        <p:txBody>
          <a:bodyPr>
            <a:normAutofit/>
          </a:bodyPr>
          <a:lstStyle/>
          <a:p>
            <a:pPr algn="ctr"/>
            <a:r>
              <a:rPr lang="zh-CN" altLang="en-US" dirty="0">
                <a:solidFill>
                  <a:schemeClr val="tx1"/>
                </a:solidFill>
              </a:rPr>
              <a:t>华南理工大学软件学院实践课程体系</a:t>
            </a:r>
          </a:p>
        </p:txBody>
      </p:sp>
      <p:pic>
        <p:nvPicPr>
          <p:cNvPr id="5" name="图片 4"/>
          <p:cNvPicPr>
            <a:picLocks noChangeAspect="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1931158" y="1115563"/>
            <a:ext cx="8516066" cy="47902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8400" y="274103"/>
            <a:ext cx="10969200" cy="705600"/>
          </a:xfrm>
        </p:spPr>
        <p:txBody>
          <a:bodyPr>
            <a:normAutofit/>
          </a:bodyPr>
          <a:lstStyle/>
          <a:p>
            <a:pPr algn="ctr"/>
            <a:r>
              <a:rPr>
                <a:solidFill>
                  <a:schemeClr val="tx1"/>
                </a:solidFill>
                <a:sym typeface="+mn-ea"/>
              </a:rPr>
              <a:t>软件开发综合实训课程</a:t>
            </a:r>
            <a:r>
              <a:rPr lang="zh-CN" altLang="en-US" dirty="0">
                <a:solidFill>
                  <a:schemeClr val="tx1"/>
                </a:solidFill>
              </a:rPr>
              <a:t>目标</a:t>
            </a:r>
          </a:p>
        </p:txBody>
      </p:sp>
      <p:sp>
        <p:nvSpPr>
          <p:cNvPr id="3" name="内容占位符 2"/>
          <p:cNvSpPr>
            <a:spLocks noGrp="1"/>
          </p:cNvSpPr>
          <p:nvPr>
            <p:ph idx="1"/>
          </p:nvPr>
        </p:nvSpPr>
        <p:spPr>
          <a:xfrm>
            <a:off x="234315" y="927735"/>
            <a:ext cx="11513820" cy="5581015"/>
          </a:xfrm>
        </p:spPr>
        <p:txBody>
          <a:bodyPr>
            <a:noAutofit/>
          </a:bodyPr>
          <a:lstStyle/>
          <a:p>
            <a:pPr lvl="1" algn="l">
              <a:buClrTx/>
              <a:buSzTx/>
              <a:buFont typeface="Wingdings" panose="05000000000000000000" charset="0"/>
              <a:buChar char="Ø"/>
            </a:pPr>
            <a:r>
              <a:rPr lang="en-US" altLang="zh-CN" sz="2200" b="1" dirty="0">
                <a:solidFill>
                  <a:srgbClr val="FF0000"/>
                </a:solidFill>
                <a:latin typeface="华文仿宋" panose="02010600040101010101" pitchFamily="2" charset="-122"/>
                <a:ea typeface="华文仿宋" panose="02010600040101010101" pitchFamily="2" charset="-122"/>
              </a:rPr>
              <a:t>课程目标1</a:t>
            </a:r>
            <a:r>
              <a:rPr lang="en-US" altLang="zh-CN" sz="2200" b="1" dirty="0">
                <a:latin typeface="华文仿宋" panose="02010600040101010101" pitchFamily="2" charset="-122"/>
                <a:ea typeface="华文仿宋" panose="02010600040101010101" pitchFamily="2" charset="-122"/>
              </a:rPr>
              <a:t>．</a:t>
            </a:r>
            <a:r>
              <a:rPr sz="2200" b="1" dirty="0">
                <a:latin typeface="华文仿宋" panose="02010600040101010101" pitchFamily="2" charset="-122"/>
                <a:ea typeface="华文仿宋" panose="02010600040101010101" pitchFamily="2" charset="-122"/>
              </a:rPr>
              <a:t>掌握迭代软件开发过程，运用软件开发方法和软件实现技术，完成覆盖软件全生命周期的开发实践，培养学生针对软件需求的复杂性和多变性设计合理的解决方案能力；</a:t>
            </a:r>
          </a:p>
          <a:p>
            <a:pPr marL="457200" lvl="1" indent="0" algn="l">
              <a:buClrTx/>
              <a:buSzTx/>
              <a:buFont typeface="Wingdings" panose="05000000000000000000" charset="0"/>
              <a:buNone/>
            </a:pPr>
            <a:endParaRPr lang="en-US" altLang="zh-CN" sz="2200" b="1" dirty="0">
              <a:latin typeface="华文仿宋" panose="02010600040101010101" pitchFamily="2" charset="-122"/>
              <a:ea typeface="华文仿宋" panose="02010600040101010101" pitchFamily="2" charset="-122"/>
            </a:endParaRPr>
          </a:p>
          <a:p>
            <a:pPr lvl="1" algn="l">
              <a:buClrTx/>
              <a:buSzTx/>
              <a:buFont typeface="Wingdings" panose="05000000000000000000" charset="0"/>
              <a:buChar char="Ø"/>
            </a:pPr>
            <a:r>
              <a:rPr lang="en-US" altLang="zh-CN" sz="2200" b="1" dirty="0">
                <a:solidFill>
                  <a:srgbClr val="FF0000"/>
                </a:solidFill>
                <a:latin typeface="华文仿宋" panose="02010600040101010101" pitchFamily="2" charset="-122"/>
                <a:ea typeface="华文仿宋" panose="02010600040101010101" pitchFamily="2" charset="-122"/>
              </a:rPr>
              <a:t>课程目标2</a:t>
            </a:r>
            <a:r>
              <a:rPr lang="en-US" altLang="zh-CN" sz="2200" b="1" dirty="0">
                <a:latin typeface="华文仿宋" panose="02010600040101010101" pitchFamily="2" charset="-122"/>
                <a:ea typeface="华文仿宋" panose="02010600040101010101" pitchFamily="2" charset="-122"/>
              </a:rPr>
              <a:t>．掌握高质量软件开发的设计原则和设计目标，掌握主流的开发语言和技术框架，完成系统设计并实现软件功能，培养学生采用新技术解决实际应用问题的能力；</a:t>
            </a:r>
          </a:p>
          <a:p>
            <a:pPr marL="457200" lvl="1" indent="0" algn="l">
              <a:buClrTx/>
              <a:buSzTx/>
              <a:buFont typeface="Wingdings" panose="05000000000000000000" charset="0"/>
              <a:buNone/>
            </a:pPr>
            <a:endParaRPr lang="en-US" altLang="zh-CN" sz="2200" b="1" dirty="0">
              <a:latin typeface="华文仿宋" panose="02010600040101010101" pitchFamily="2" charset="-122"/>
              <a:ea typeface="华文仿宋" panose="02010600040101010101" pitchFamily="2" charset="-122"/>
            </a:endParaRPr>
          </a:p>
          <a:p>
            <a:pPr lvl="1" algn="l">
              <a:buClrTx/>
              <a:buSzTx/>
              <a:buFont typeface="Wingdings" panose="05000000000000000000" charset="0"/>
              <a:buChar char="Ø"/>
            </a:pPr>
            <a:r>
              <a:rPr lang="en-US" altLang="zh-CN" sz="2200" b="1" dirty="0">
                <a:solidFill>
                  <a:srgbClr val="FF0000"/>
                </a:solidFill>
                <a:latin typeface="华文仿宋" panose="02010600040101010101" pitchFamily="2" charset="-122"/>
                <a:ea typeface="华文仿宋" panose="02010600040101010101" pitchFamily="2" charset="-122"/>
              </a:rPr>
              <a:t>课程目标3</a:t>
            </a:r>
            <a:r>
              <a:rPr lang="en-US" altLang="zh-CN" sz="2200" b="1" dirty="0">
                <a:latin typeface="华文仿宋" panose="02010600040101010101" pitchFamily="2" charset="-122"/>
                <a:ea typeface="华文仿宋" panose="02010600040101010101" pitchFamily="2" charset="-122"/>
              </a:rPr>
              <a:t>．掌握并运用项目管理工具和项目文档，在软件开发过程中充分考虑高效的过程管理和团队协作，培养学生具备良好的沟通协作能力和基本的职业素养。</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sz="4800" b="1" dirty="0">
                <a:latin typeface="华文仿宋" panose="02010600040101010101" pitchFamily="2" charset="-122"/>
                <a:ea typeface="华文仿宋" panose="02010600040101010101" pitchFamily="2" charset="-122"/>
              </a:rPr>
              <a:t>目录</a:t>
            </a:r>
          </a:p>
        </p:txBody>
      </p:sp>
      <p:sp>
        <p:nvSpPr>
          <p:cNvPr id="3" name="副标题 2"/>
          <p:cNvSpPr>
            <a:spLocks noGrp="1"/>
          </p:cNvSpPr>
          <p:nvPr>
            <p:ph type="subTitle" idx="4294967295"/>
          </p:nvPr>
        </p:nvSpPr>
        <p:spPr>
          <a:xfrm>
            <a:off x="1810476" y="2036400"/>
            <a:ext cx="9144000" cy="3192462"/>
          </a:xfrm>
        </p:spPr>
        <p:txBody>
          <a:bodyPr/>
          <a:lstStyle/>
          <a:p>
            <a:pPr marL="342900" indent="-342900" algn="l">
              <a:lnSpc>
                <a:spcPct val="150000"/>
              </a:lnSpc>
              <a:buClrTx/>
              <a:buSzTx/>
              <a:buFont typeface="Wingdings" panose="05000000000000000000" pitchFamily="2" charset="2"/>
              <a:buChar char="p"/>
            </a:pPr>
            <a:r>
              <a:rPr lang="zh-CN" altLang="en-US" sz="3600" b="1" dirty="0">
                <a:solidFill>
                  <a:schemeClr val="tx1"/>
                </a:solidFill>
                <a:latin typeface="华文仿宋" panose="02010600040101010101" pitchFamily="2" charset="-122"/>
                <a:ea typeface="华文仿宋" panose="02010600040101010101" pitchFamily="2" charset="-122"/>
              </a:rPr>
              <a:t> 学院实训课程介绍</a:t>
            </a:r>
          </a:p>
          <a:p>
            <a:pPr marL="342900" indent="-342900" algn="l">
              <a:lnSpc>
                <a:spcPct val="150000"/>
              </a:lnSpc>
              <a:buClrTx/>
              <a:buSzTx/>
              <a:buFont typeface="Wingdings" panose="05000000000000000000" pitchFamily="2" charset="2"/>
              <a:buChar char="p"/>
            </a:pPr>
            <a:r>
              <a:rPr lang="zh-CN" altLang="en-US" sz="3600" b="1" dirty="0">
                <a:solidFill>
                  <a:srgbClr val="FF0000"/>
                </a:solidFill>
                <a:latin typeface="华文仿宋" panose="02010600040101010101" pitchFamily="2" charset="-122"/>
                <a:ea typeface="华文仿宋" panose="02010600040101010101" pitchFamily="2" charset="-122"/>
              </a:rPr>
              <a:t> </a:t>
            </a:r>
            <a:r>
              <a:rPr lang="zh-CN" altLang="en-US" sz="3600" b="1" dirty="0">
                <a:solidFill>
                  <a:srgbClr val="FF0000"/>
                </a:solidFill>
                <a:latin typeface="华文仿宋" panose="02010600040101010101" pitchFamily="2" charset="-122"/>
                <a:ea typeface="华文仿宋" panose="02010600040101010101" pitchFamily="2" charset="-122"/>
                <a:sym typeface="+mn-ea"/>
              </a:rPr>
              <a:t>本次实训任务及评分标准</a:t>
            </a:r>
            <a:endParaRPr lang="zh-CN" altLang="en-US" sz="3600" b="1" dirty="0">
              <a:solidFill>
                <a:srgbClr val="FF0000"/>
              </a:solidFill>
              <a:latin typeface="华文仿宋" panose="02010600040101010101" pitchFamily="2" charset="-122"/>
              <a:ea typeface="华文仿宋" panose="02010600040101010101" pitchFamily="2" charset="-122"/>
            </a:endParaRPr>
          </a:p>
          <a:p>
            <a:pPr marL="342900" indent="-342900" algn="l">
              <a:lnSpc>
                <a:spcPct val="150000"/>
              </a:lnSpc>
              <a:buClrTx/>
              <a:buSzTx/>
              <a:buFont typeface="Wingdings" panose="05000000000000000000" pitchFamily="2" charset="2"/>
              <a:buChar char="p"/>
            </a:pPr>
            <a:r>
              <a:rPr lang="zh-CN" altLang="en-US" sz="3600" b="1" dirty="0">
                <a:solidFill>
                  <a:schemeClr val="tx1"/>
                </a:solidFill>
                <a:latin typeface="华文仿宋" panose="02010600040101010101" pitchFamily="2" charset="-122"/>
                <a:ea typeface="华文仿宋" panose="02010600040101010101" pitchFamily="2" charset="-122"/>
              </a:rPr>
              <a:t> </a:t>
            </a:r>
            <a:r>
              <a:rPr lang="zh-CN" altLang="en-US" sz="3600" b="1" dirty="0">
                <a:solidFill>
                  <a:schemeClr val="tx1"/>
                </a:solidFill>
                <a:latin typeface="华文仿宋" panose="02010600040101010101" pitchFamily="2" charset="-122"/>
                <a:ea typeface="华文仿宋" panose="02010600040101010101" pitchFamily="2" charset="-122"/>
                <a:sym typeface="+mn-ea"/>
              </a:rPr>
              <a:t>本次实训具体安排</a:t>
            </a: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8400" y="274103"/>
            <a:ext cx="10969200" cy="705600"/>
          </a:xfrm>
        </p:spPr>
        <p:txBody>
          <a:bodyPr>
            <a:normAutofit/>
          </a:bodyPr>
          <a:lstStyle/>
          <a:p>
            <a:r>
              <a:rPr lang="zh-CN" altLang="en-US" dirty="0">
                <a:solidFill>
                  <a:schemeClr val="tx1"/>
                </a:solidFill>
              </a:rPr>
              <a:t>实训题目</a:t>
            </a:r>
            <a:endParaRPr dirty="0">
              <a:solidFill>
                <a:schemeClr val="tx1"/>
              </a:solidFill>
            </a:endParaRPr>
          </a:p>
        </p:txBody>
      </p:sp>
      <p:sp>
        <p:nvSpPr>
          <p:cNvPr id="3" name="内容占位符 2"/>
          <p:cNvSpPr>
            <a:spLocks noGrp="1"/>
          </p:cNvSpPr>
          <p:nvPr>
            <p:ph idx="1"/>
          </p:nvPr>
        </p:nvSpPr>
        <p:spPr>
          <a:xfrm>
            <a:off x="608400" y="1185600"/>
            <a:ext cx="11367290" cy="5293858"/>
          </a:xfrm>
        </p:spPr>
        <p:txBody>
          <a:bodyPr>
            <a:noAutofit/>
          </a:bodyPr>
          <a:lstStyle/>
          <a:p>
            <a:pPr marL="0" indent="0" fontAlgn="base">
              <a:buNone/>
            </a:pPr>
            <a:r>
              <a:rPr lang="zh-CN" altLang="zh-CN" b="1" dirty="0"/>
              <a:t>一、项目背景</a:t>
            </a:r>
            <a:endParaRPr lang="zh-CN" altLang="zh-CN" dirty="0"/>
          </a:p>
          <a:p>
            <a:pPr marL="0" indent="0" fontAlgn="base">
              <a:buNone/>
            </a:pPr>
            <a:r>
              <a:rPr lang="en-US" altLang="zh-CN" dirty="0"/>
              <a:t>      </a:t>
            </a:r>
            <a:r>
              <a:rPr lang="zh-CN" altLang="zh-CN" dirty="0"/>
              <a:t>打卡功能在多种应用场景中具有重要价值，如企业考勤、校园签到、活动签到等。本实训项目旨在让学生</a:t>
            </a:r>
            <a:r>
              <a:rPr lang="zh-CN" altLang="en-US" dirty="0"/>
              <a:t>结合业务背景需求，在以产品级应用为目标的实践</a:t>
            </a:r>
            <a:r>
              <a:rPr lang="zh-CN" altLang="zh-CN" dirty="0"/>
              <a:t>开发</a:t>
            </a:r>
            <a:r>
              <a:rPr lang="zh-CN" altLang="en-US" dirty="0"/>
              <a:t>中</a:t>
            </a:r>
            <a:r>
              <a:rPr lang="zh-CN" altLang="zh-CN" dirty="0"/>
              <a:t>，掌握软件工程的完整流程，同时锻炼解决实际问题的能力。</a:t>
            </a:r>
          </a:p>
          <a:p>
            <a:pPr marL="0" indent="0" fontAlgn="base">
              <a:buNone/>
            </a:pPr>
            <a:r>
              <a:rPr lang="zh-CN" altLang="zh-CN" b="1" dirty="0"/>
              <a:t>二、实训目标</a:t>
            </a:r>
            <a:endParaRPr lang="zh-CN" altLang="zh-CN" dirty="0"/>
          </a:p>
          <a:p>
            <a:pPr lvl="0" fontAlgn="base"/>
            <a:r>
              <a:rPr lang="zh-CN" altLang="zh-CN" dirty="0"/>
              <a:t>理解并应用软件工程的思想和规范，完成从需求分析到系统测试的全过程。</a:t>
            </a:r>
          </a:p>
          <a:p>
            <a:pPr lvl="0" fontAlgn="base"/>
            <a:r>
              <a:rPr lang="zh-CN" altLang="en-US" dirty="0">
                <a:solidFill>
                  <a:srgbClr val="FF0000"/>
                </a:solidFill>
              </a:rPr>
              <a:t>自选应用场景，</a:t>
            </a:r>
            <a:r>
              <a:rPr lang="zh-CN" altLang="en-US" dirty="0">
                <a:solidFill>
                  <a:schemeClr val="tx1"/>
                </a:solidFill>
              </a:rPr>
              <a:t>在充分调研的基础上</a:t>
            </a:r>
            <a:r>
              <a:rPr lang="zh-CN" altLang="en-US" dirty="0">
                <a:solidFill>
                  <a:srgbClr val="FF0000"/>
                </a:solidFill>
              </a:rPr>
              <a:t>自行设定应用需求</a:t>
            </a:r>
            <a:endParaRPr lang="en-US" altLang="zh-CN" dirty="0">
              <a:solidFill>
                <a:srgbClr val="FF0000"/>
              </a:solidFill>
            </a:endParaRPr>
          </a:p>
          <a:p>
            <a:pPr lvl="0" fontAlgn="base"/>
            <a:r>
              <a:rPr lang="zh-CN" altLang="zh-CN" dirty="0"/>
              <a:t>根据应用场景特色，设计合理的技术方案，确保打卡功能的便利性、准确性和安全性。</a:t>
            </a:r>
          </a:p>
          <a:p>
            <a:pPr lvl="0" fontAlgn="base"/>
            <a:r>
              <a:rPr lang="zh-CN" altLang="zh-CN" dirty="0"/>
              <a:t>实现打卡结果的统计与显示，满足基本的业务需求。</a:t>
            </a:r>
            <a:endParaRPr lang="en-US" altLang="zh-CN" dirty="0"/>
          </a:p>
          <a:p>
            <a:pPr lvl="0" fontAlgn="base"/>
            <a:r>
              <a:rPr lang="zh-CN" altLang="en-US" dirty="0">
                <a:solidFill>
                  <a:srgbClr val="FF0000"/>
                </a:solidFill>
              </a:rPr>
              <a:t>产品形式不限</a:t>
            </a:r>
            <a:r>
              <a:rPr lang="zh-CN" altLang="en-US" dirty="0"/>
              <a:t>，应符合业务场景的部署特点。</a:t>
            </a:r>
            <a:endParaRPr lang="en-US" altLang="zh-CN" dirty="0"/>
          </a:p>
          <a:p>
            <a:pPr lvl="0" fontAlgn="base"/>
            <a:r>
              <a:rPr lang="zh-CN" altLang="en-US" dirty="0"/>
              <a:t>分组（</a:t>
            </a:r>
            <a:r>
              <a:rPr lang="en-US" altLang="zh-CN" dirty="0"/>
              <a:t>4</a:t>
            </a:r>
            <a:r>
              <a:rPr lang="zh-CN" altLang="en-US" dirty="0"/>
              <a:t>人一组）完成</a:t>
            </a:r>
            <a:endParaRPr lang="zh-CN" altLang="zh-CN" dirty="0"/>
          </a:p>
          <a:p>
            <a:pPr marL="0" indent="0">
              <a:buNone/>
            </a:pPr>
            <a:endParaRPr lang="en-US" altLang="zh-CN" sz="2400" dirty="0"/>
          </a:p>
          <a:p>
            <a:pPr marL="342900" indent="-342900">
              <a:buFont typeface="+mj-lt"/>
              <a:buAutoNum type="arabicPeriod"/>
            </a:pP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8400" y="274103"/>
            <a:ext cx="10969200" cy="705600"/>
          </a:xfrm>
        </p:spPr>
        <p:txBody>
          <a:bodyPr>
            <a:normAutofit/>
          </a:bodyPr>
          <a:lstStyle/>
          <a:p>
            <a:r>
              <a:rPr lang="zh-CN" altLang="en-US" dirty="0">
                <a:solidFill>
                  <a:schemeClr val="tx1"/>
                </a:solidFill>
              </a:rPr>
              <a:t>实训要求</a:t>
            </a:r>
            <a:endParaRPr dirty="0">
              <a:solidFill>
                <a:schemeClr val="tx1"/>
              </a:solidFill>
            </a:endParaRPr>
          </a:p>
        </p:txBody>
      </p:sp>
      <p:sp>
        <p:nvSpPr>
          <p:cNvPr id="3" name="内容占位符 2"/>
          <p:cNvSpPr>
            <a:spLocks noGrp="1"/>
          </p:cNvSpPr>
          <p:nvPr>
            <p:ph idx="1"/>
          </p:nvPr>
        </p:nvSpPr>
        <p:spPr>
          <a:xfrm>
            <a:off x="608400" y="979703"/>
            <a:ext cx="11367290" cy="5293858"/>
          </a:xfrm>
        </p:spPr>
        <p:txBody>
          <a:bodyPr>
            <a:noAutofit/>
          </a:bodyPr>
          <a:lstStyle/>
          <a:p>
            <a:pPr lvl="0" fontAlgn="base"/>
            <a:r>
              <a:rPr lang="zh-CN" altLang="zh-CN" b="1" dirty="0"/>
              <a:t>需求分析</a:t>
            </a:r>
            <a:endParaRPr lang="zh-CN" altLang="zh-CN" dirty="0"/>
          </a:p>
          <a:p>
            <a:pPr lvl="1" fontAlgn="base"/>
            <a:r>
              <a:rPr lang="zh-CN" altLang="zh-CN" dirty="0"/>
              <a:t>明确应用场景，如企业考勤、校园签到、活动签到等。</a:t>
            </a:r>
          </a:p>
          <a:p>
            <a:pPr lvl="1" fontAlgn="base"/>
            <a:r>
              <a:rPr lang="zh-CN" altLang="zh-CN" dirty="0"/>
              <a:t>分析用户需求，包括打卡方式、打卡时间限制、统计功能等。</a:t>
            </a:r>
          </a:p>
          <a:p>
            <a:pPr lvl="1" fontAlgn="base"/>
            <a:r>
              <a:rPr lang="zh-CN" altLang="zh-CN" dirty="0"/>
              <a:t>提交需求分析报告，包含需求背景、功能需求、非功能需求等。</a:t>
            </a:r>
          </a:p>
          <a:p>
            <a:pPr lvl="0" fontAlgn="base"/>
            <a:r>
              <a:rPr lang="zh-CN" altLang="zh-CN" b="1" dirty="0"/>
              <a:t>系统设计</a:t>
            </a:r>
            <a:endParaRPr lang="zh-CN" altLang="zh-CN" dirty="0"/>
          </a:p>
          <a:p>
            <a:pPr lvl="1" fontAlgn="base"/>
            <a:r>
              <a:rPr lang="zh-CN" altLang="zh-CN" dirty="0"/>
              <a:t>根据需求分析，设计系统的架构，包括前端界面设计、后端功能模块划分等。</a:t>
            </a:r>
          </a:p>
          <a:p>
            <a:pPr lvl="1" fontAlgn="base"/>
            <a:r>
              <a:rPr lang="zh-CN" altLang="zh-CN" dirty="0"/>
              <a:t>选择合适的技术栈，如前端框架（</a:t>
            </a:r>
            <a:r>
              <a:rPr lang="en-US" altLang="zh-CN" dirty="0"/>
              <a:t>HTML/CSS/JavaScript</a:t>
            </a:r>
            <a:r>
              <a:rPr lang="zh-CN" altLang="zh-CN" dirty="0"/>
              <a:t>、</a:t>
            </a:r>
            <a:r>
              <a:rPr lang="en-US" altLang="zh-CN" dirty="0"/>
              <a:t>Vue.js</a:t>
            </a:r>
            <a:r>
              <a:rPr lang="zh-CN" altLang="zh-CN" dirty="0"/>
              <a:t>、</a:t>
            </a:r>
            <a:r>
              <a:rPr lang="en-US" altLang="zh-CN" dirty="0"/>
              <a:t>React</a:t>
            </a:r>
            <a:r>
              <a:rPr lang="zh-CN" altLang="zh-CN" dirty="0"/>
              <a:t>等）、后端语言（</a:t>
            </a:r>
            <a:r>
              <a:rPr lang="en-US" altLang="zh-CN" dirty="0"/>
              <a:t>Java</a:t>
            </a:r>
            <a:r>
              <a:rPr lang="zh-CN" altLang="zh-CN" dirty="0"/>
              <a:t>、</a:t>
            </a:r>
            <a:r>
              <a:rPr lang="en-US" altLang="zh-CN" dirty="0"/>
              <a:t>Python</a:t>
            </a:r>
            <a:r>
              <a:rPr lang="zh-CN" altLang="zh-CN" dirty="0"/>
              <a:t>、</a:t>
            </a:r>
            <a:r>
              <a:rPr lang="en-US" altLang="zh-CN" dirty="0"/>
              <a:t>Node.js</a:t>
            </a:r>
            <a:r>
              <a:rPr lang="zh-CN" altLang="zh-CN" dirty="0"/>
              <a:t>等）、数据库（</a:t>
            </a:r>
            <a:r>
              <a:rPr lang="en-US" altLang="zh-CN" dirty="0"/>
              <a:t>MySQL</a:t>
            </a:r>
            <a:r>
              <a:rPr lang="zh-CN" altLang="zh-CN" dirty="0"/>
              <a:t>、</a:t>
            </a:r>
            <a:r>
              <a:rPr lang="en-US" altLang="zh-CN" dirty="0"/>
              <a:t>MongoDB</a:t>
            </a:r>
            <a:r>
              <a:rPr lang="zh-CN" altLang="zh-CN" dirty="0"/>
              <a:t>等）。</a:t>
            </a:r>
          </a:p>
          <a:p>
            <a:pPr lvl="1" fontAlgn="base"/>
            <a:r>
              <a:rPr lang="zh-CN" altLang="zh-CN" dirty="0"/>
              <a:t>提交系统设计文档，包含系统架构图、数据库设计、接口设计等。</a:t>
            </a:r>
          </a:p>
          <a:p>
            <a:pPr lvl="0" fontAlgn="base"/>
            <a:r>
              <a:rPr lang="zh-CN" altLang="zh-CN" b="1" dirty="0"/>
              <a:t>编码实现</a:t>
            </a:r>
            <a:endParaRPr lang="zh-CN" altLang="zh-CN" dirty="0"/>
          </a:p>
          <a:p>
            <a:pPr lvl="1" fontAlgn="base"/>
            <a:r>
              <a:rPr lang="zh-CN" altLang="zh-CN" dirty="0"/>
              <a:t>按照设计文档进行编码，遵循良好的编程规范，如代码注释、命名规范等。</a:t>
            </a:r>
          </a:p>
          <a:p>
            <a:pPr lvl="1" fontAlgn="base"/>
            <a:r>
              <a:rPr lang="zh-CN" altLang="zh-CN" dirty="0"/>
              <a:t>实现打卡功能，包括用户登录、打卡操作、打卡记录存储等。</a:t>
            </a:r>
          </a:p>
          <a:p>
            <a:pPr lvl="1" fontAlgn="base"/>
            <a:r>
              <a:rPr lang="zh-CN" altLang="zh-CN" dirty="0"/>
              <a:t>实现打卡结果的即时统计与显示，包括参加人数、参加人员清单、未参加人数、未参加人员清单等。</a:t>
            </a:r>
          </a:p>
          <a:p>
            <a:pPr lvl="1" fontAlgn="base"/>
            <a:r>
              <a:rPr lang="zh-CN" altLang="zh-CN" dirty="0"/>
              <a:t>提交源代码及代码说明文档。</a:t>
            </a:r>
          </a:p>
          <a:p>
            <a:pPr marL="342900" indent="-342900">
              <a:buFont typeface="+mj-lt"/>
              <a:buAutoNum type="arabicPeriod"/>
            </a:pPr>
            <a:endParaRPr lang="zh-CN" altLang="en-US" sz="2400" dirty="0"/>
          </a:p>
        </p:txBody>
      </p:sp>
    </p:spTree>
    <p:extLst>
      <p:ext uri="{BB962C8B-B14F-4D97-AF65-F5344CB8AC3E}">
        <p14:creationId xmlns:p14="http://schemas.microsoft.com/office/powerpoint/2010/main" val="1877020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8400" y="274103"/>
            <a:ext cx="10969200" cy="705600"/>
          </a:xfrm>
        </p:spPr>
        <p:txBody>
          <a:bodyPr>
            <a:normAutofit/>
          </a:bodyPr>
          <a:lstStyle/>
          <a:p>
            <a:r>
              <a:rPr lang="zh-CN" altLang="en-US" dirty="0">
                <a:solidFill>
                  <a:schemeClr val="tx1"/>
                </a:solidFill>
              </a:rPr>
              <a:t>实训要求（续）</a:t>
            </a:r>
            <a:endParaRPr dirty="0">
              <a:solidFill>
                <a:schemeClr val="tx1"/>
              </a:solidFill>
            </a:endParaRPr>
          </a:p>
        </p:txBody>
      </p:sp>
      <p:sp>
        <p:nvSpPr>
          <p:cNvPr id="3" name="内容占位符 2"/>
          <p:cNvSpPr>
            <a:spLocks noGrp="1"/>
          </p:cNvSpPr>
          <p:nvPr>
            <p:ph idx="1"/>
          </p:nvPr>
        </p:nvSpPr>
        <p:spPr>
          <a:xfrm>
            <a:off x="608400" y="1185600"/>
            <a:ext cx="11367290" cy="5293858"/>
          </a:xfrm>
        </p:spPr>
        <p:txBody>
          <a:bodyPr>
            <a:noAutofit/>
          </a:bodyPr>
          <a:lstStyle/>
          <a:p>
            <a:pPr lvl="0" fontAlgn="base"/>
            <a:r>
              <a:rPr lang="zh-CN" altLang="zh-CN" b="1" dirty="0"/>
              <a:t>测试</a:t>
            </a:r>
            <a:endParaRPr lang="zh-CN" altLang="zh-CN" dirty="0"/>
          </a:p>
          <a:p>
            <a:pPr lvl="1" fontAlgn="base"/>
            <a:r>
              <a:rPr lang="zh-CN" altLang="zh-CN" dirty="0"/>
              <a:t>编写测试用例，对系统进行功能测试、性能测试、安全测试等。</a:t>
            </a:r>
          </a:p>
          <a:p>
            <a:pPr lvl="1" fontAlgn="base"/>
            <a:r>
              <a:rPr lang="zh-CN" altLang="zh-CN" dirty="0"/>
              <a:t>修复测试过程中发现的问题，确保系统稳定运行。</a:t>
            </a:r>
          </a:p>
          <a:p>
            <a:pPr lvl="1" fontAlgn="base"/>
            <a:r>
              <a:rPr lang="zh-CN" altLang="zh-CN" dirty="0"/>
              <a:t>提交测试报告，包含测试用例、测试结果、问题记录及修复情况等。</a:t>
            </a:r>
          </a:p>
          <a:p>
            <a:pPr lvl="0" fontAlgn="base"/>
            <a:r>
              <a:rPr lang="zh-CN" altLang="zh-CN" b="1" dirty="0"/>
              <a:t>项目文档</a:t>
            </a:r>
            <a:endParaRPr lang="zh-CN" altLang="zh-CN" dirty="0"/>
          </a:p>
          <a:p>
            <a:pPr lvl="1" fontAlgn="base"/>
            <a:r>
              <a:rPr lang="zh-CN" altLang="zh-CN" dirty="0"/>
              <a:t>编写项目文档，包括用户手册、开发文档等。</a:t>
            </a:r>
          </a:p>
          <a:p>
            <a:pPr lvl="1" fontAlgn="base"/>
            <a:r>
              <a:rPr lang="zh-CN" altLang="zh-CN" dirty="0"/>
              <a:t>用户手册应详细介绍系统的使用方法，包括安装、配置、操作流程等。</a:t>
            </a:r>
          </a:p>
          <a:p>
            <a:pPr lvl="1" fontAlgn="base"/>
            <a:r>
              <a:rPr lang="zh-CN" altLang="zh-CN" dirty="0"/>
              <a:t>开发文档应记录系统的开发过程，包括需求分析、系统设计、编码实现、测试等环节。</a:t>
            </a:r>
          </a:p>
          <a:p>
            <a:pPr lvl="0" fontAlgn="base"/>
            <a:r>
              <a:rPr lang="zh-CN" altLang="zh-CN" b="1" dirty="0"/>
              <a:t>项目演示与答辩</a:t>
            </a:r>
            <a:endParaRPr lang="zh-CN" altLang="zh-CN" dirty="0"/>
          </a:p>
          <a:p>
            <a:pPr lvl="1" fontAlgn="base"/>
            <a:r>
              <a:rPr lang="zh-CN" altLang="zh-CN" dirty="0"/>
              <a:t>小组进行项目演示，展示系统的功能和特点。</a:t>
            </a:r>
          </a:p>
          <a:p>
            <a:pPr lvl="1" fontAlgn="base"/>
            <a:r>
              <a:rPr lang="zh-CN" altLang="zh-CN" dirty="0"/>
              <a:t>进行项目答辩，回答评委的问题，展示对项目的理解和掌握程度。</a:t>
            </a:r>
          </a:p>
          <a:p>
            <a:pPr marL="342900" indent="-342900">
              <a:buFont typeface="+mj-lt"/>
              <a:buAutoNum type="arabicPeriod"/>
            </a:pPr>
            <a:endParaRPr lang="zh-CN" altLang="en-US" sz="2400" dirty="0"/>
          </a:p>
        </p:txBody>
      </p:sp>
    </p:spTree>
    <p:extLst>
      <p:ext uri="{BB962C8B-B14F-4D97-AF65-F5344CB8AC3E}">
        <p14:creationId xmlns:p14="http://schemas.microsoft.com/office/powerpoint/2010/main" val="37099174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4c1254a-6f6f-4886-a3b1-d28caeb86a83"/>
  <p:tag name="COMMONDATA" val="eyJoZGlkIjoiY2FhZGI4MTQxM2YyZTBjOTdiNjQyOTU3YzhlM2RjOWU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460</TotalTime>
  <Words>763</Words>
  <Application>Microsoft Office PowerPoint</Application>
  <PresentationFormat>宽屏</PresentationFormat>
  <Paragraphs>78</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方正兰亭黑_GBK</vt:lpstr>
      <vt:lpstr>华文仿宋</vt:lpstr>
      <vt:lpstr>华文行楷</vt:lpstr>
      <vt:lpstr>宋体</vt:lpstr>
      <vt:lpstr>微软雅黑</vt:lpstr>
      <vt:lpstr>Arial</vt:lpstr>
      <vt:lpstr>Calibri</vt:lpstr>
      <vt:lpstr>Times New Roman</vt:lpstr>
      <vt:lpstr>Wingdings</vt:lpstr>
      <vt:lpstr>Office 主题​​</vt:lpstr>
      <vt:lpstr>PowerPoint 演示文稿</vt:lpstr>
      <vt:lpstr>目录</vt:lpstr>
      <vt:lpstr>华南理工大学软件学院实训课程介绍</vt:lpstr>
      <vt:lpstr>华南理工大学软件学院实践课程体系</vt:lpstr>
      <vt:lpstr>软件开发综合实训课程目标</vt:lpstr>
      <vt:lpstr>目录</vt:lpstr>
      <vt:lpstr>实训题目</vt:lpstr>
      <vt:lpstr>实训要求</vt:lpstr>
      <vt:lpstr>实训要求（续）</vt:lpstr>
      <vt:lpstr>实训评分标准</vt:lpstr>
      <vt:lpstr>目录</vt:lpstr>
      <vt:lpstr>课程网站提交实训阶段性成果</vt:lpstr>
      <vt:lpstr>具体安排</vt:lpstr>
      <vt:lpstr>具体安排（续）</vt:lpstr>
      <vt:lpstr>提交材料清单</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tao</dc:creator>
  <cp:lastModifiedBy>赖颖东</cp:lastModifiedBy>
  <cp:revision>254</cp:revision>
  <dcterms:created xsi:type="dcterms:W3CDTF">2019-06-19T02:08:00Z</dcterms:created>
  <dcterms:modified xsi:type="dcterms:W3CDTF">2025-03-17T08:49:16Z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A3D749C6C3074C96A2D7634F6E837E7A_12</vt:lpwstr>
  </property>
</Properties>
</file>