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5" r:id="rId2"/>
  </p:sldMasterIdLst>
  <p:notesMasterIdLst>
    <p:notesMasterId r:id="rId13"/>
  </p:notesMasterIdLst>
  <p:sldIdLst>
    <p:sldId id="505" r:id="rId3"/>
    <p:sldId id="260" r:id="rId4"/>
    <p:sldId id="266" r:id="rId5"/>
    <p:sldId id="532" r:id="rId6"/>
    <p:sldId id="285" r:id="rId7"/>
    <p:sldId id="534" r:id="rId8"/>
    <p:sldId id="523" r:id="rId9"/>
    <p:sldId id="524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1" autoAdjust="0"/>
    <p:restoredTop sz="64613" autoAdjust="0"/>
  </p:normalViewPr>
  <p:slideViewPr>
    <p:cSldViewPr snapToGrid="0">
      <p:cViewPr varScale="1">
        <p:scale>
          <a:sx n="73" d="100"/>
          <a:sy n="73" d="100"/>
        </p:scale>
        <p:origin x="19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7911C-296B-407D-81FA-A10652455EFC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005A7-A331-4247-9BDE-A05AF887FD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5E3E8775-7B77-DC47-92CF-10DEE417E4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739A884-BEC9-AC40-9CD2-676B9B7A837C}" type="slidenum">
              <a:rPr lang="en-US" altLang="en-US" sz="1200">
                <a:latin typeface="Times" pitchFamily="2" charset="0"/>
              </a:rPr>
              <a:pPr/>
              <a:t>5</a:t>
            </a:fld>
            <a:endParaRPr lang="en-US" altLang="en-US" sz="1200" dirty="0">
              <a:latin typeface="Times" pitchFamily="2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0A055E7-808D-4F4D-9073-1080BC98EF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AD1C3A78-9E1E-9141-BFB6-2204253F4F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358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3E6D6216-9E6A-7547-855A-6F13246EE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AC44E-AE22-0B48-8141-8DB99F05B9E1}" type="slidenum">
              <a:rPr lang="en-US" altLang="en-US" sz="1200">
                <a:latin typeface="Times" pitchFamily="2" charset="0"/>
              </a:rPr>
              <a:pPr/>
              <a:t>6</a:t>
            </a:fld>
            <a:endParaRPr lang="en-US" altLang="en-US" sz="1200" dirty="0">
              <a:latin typeface="Times" pitchFamily="2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31B7FCB-BA63-D945-A769-69ED922159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2ABA34C-69C0-574B-8412-A867CD655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555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9BAB-4C50-4476-958F-39BF27001E2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12CD-69A9-4E7E-9D6A-464A0B824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9BAB-4C50-4476-958F-39BF27001E2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12CD-69A9-4E7E-9D6A-464A0B824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9BAB-4C50-4476-958F-39BF27001E2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12CD-69A9-4E7E-9D6A-464A0B824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09434" y="620714"/>
            <a:ext cx="5274733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00B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8D3B3-A14E-441F-8E4C-32A322671C90}" type="datetime1">
              <a:rPr lang="zh-CN" altLang="en-US"/>
              <a:pPr>
                <a:defRPr/>
              </a:pPr>
              <a:t>2022/11/29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9642D-9341-4C56-88B4-E270DA1926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012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11763003" y="5013326"/>
            <a:ext cx="323165" cy="1223963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所有图片均来自网络</a:t>
            </a:r>
          </a:p>
        </p:txBody>
      </p:sp>
      <p:cxnSp>
        <p:nvCxnSpPr>
          <p:cNvPr id="5" name="直接连接符 9"/>
          <p:cNvCxnSpPr/>
          <p:nvPr userDrawn="1"/>
        </p:nvCxnSpPr>
        <p:spPr>
          <a:xfrm>
            <a:off x="624418" y="981075"/>
            <a:ext cx="11040533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0703984" y="260350"/>
            <a:ext cx="863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3"/>
            <a:ext cx="7694645" cy="49294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89CB4-1419-4923-9D67-169B977FA32F}" type="datetime1">
              <a:rPr lang="zh-CN" altLang="en-US"/>
              <a:pPr>
                <a:defRPr/>
              </a:pPr>
              <a:t>2022/11/29</a:t>
            </a:fld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3A5B5-F14C-4A74-8D06-BE358C8433F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106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D2277-B426-4F3E-95E5-5676C2EB094A}" type="datetime1">
              <a:rPr lang="zh-CN" altLang="en-US"/>
              <a:pPr>
                <a:defRPr/>
              </a:pPr>
              <a:t>2022/11/29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4C64B-7CBD-473E-9700-04D6EA07D1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7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23C72-F177-4A50-9D85-EE61C3C52100}" type="datetime1">
              <a:rPr lang="zh-CN" altLang="en-US"/>
              <a:pPr>
                <a:defRPr/>
              </a:pPr>
              <a:t>2022/11/29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F5FD2-2E03-4B89-A3F7-CBCBDE135B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49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54277-85F5-4A77-9BF3-E9AF01AECBE8}" type="datetime1">
              <a:rPr lang="zh-CN" altLang="en-US"/>
              <a:pPr>
                <a:defRPr/>
              </a:pPr>
              <a:t>2022/11/29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92FCB-19D6-4170-9175-9CA7634FE1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661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768C-8854-4B67-AF8E-D4DD50B0E80C}" type="datetime1">
              <a:rPr lang="zh-CN" altLang="en-US"/>
              <a:pPr>
                <a:defRPr/>
              </a:pPr>
              <a:t>2022/11/29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63605-CF35-48F0-AC46-27FBF400B9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6719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22E0E-4442-4826-AF67-6B573C1D3185}" type="datetime1">
              <a:rPr lang="zh-CN" altLang="en-US"/>
              <a:pPr>
                <a:defRPr/>
              </a:pPr>
              <a:t>2022/11/29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541C3-8E9F-4A4F-8186-9C6F4770AD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57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F4B67-03B7-4088-A9D3-D0B53BB63E92}" type="datetime1">
              <a:rPr lang="zh-CN" altLang="en-US"/>
              <a:pPr>
                <a:defRPr/>
              </a:pPr>
              <a:t>2022/11/29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68C0B-AD7C-4F6A-8DB8-0C3020C657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0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9BAB-4C50-4476-958F-39BF27001E2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12CD-69A9-4E7E-9D6A-464A0B824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CF7A8-3E32-474E-8B99-CF678991D633}" type="datetime1">
              <a:rPr lang="zh-CN" altLang="en-US"/>
              <a:pPr>
                <a:defRPr/>
              </a:pPr>
              <a:t>2022/11/29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45D9A-6366-48CD-9494-D4047D229F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290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22979-FE7B-48CB-92D7-F3D2DF823B3A}" type="datetime1">
              <a:rPr lang="zh-CN" altLang="en-US"/>
              <a:pPr>
                <a:defRPr/>
              </a:pPr>
              <a:t>2022/11/29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E7CC3-5082-4A33-8714-47C357A9D2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498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237AC-673D-4F5E-AF9F-833E3C8DA984}" type="datetime1">
              <a:rPr lang="zh-CN" altLang="en-US"/>
              <a:pPr>
                <a:defRPr/>
              </a:pPr>
              <a:t>2022/11/29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EEB81-4C3A-41BD-9C7F-E829B4C45A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455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3"/>
            <a:ext cx="10862997" cy="49294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9087-A3D3-4A57-A620-073434A293A2}" type="datetime1">
              <a:rPr lang="zh-CN" altLang="en-US" smtClean="0"/>
              <a:t>2022/11/29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763381" y="5013176"/>
            <a:ext cx="323165" cy="122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所有图片均来自网络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23392" y="980728"/>
            <a:ext cx="11041227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12" y="260649"/>
            <a:ext cx="864096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51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2E4D-C8C6-4C92-BD2E-1ACD25183361}" type="datetime1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12" y="260649"/>
            <a:ext cx="864096" cy="6480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623392" y="980728"/>
            <a:ext cx="11041227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041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B50B-EBB2-4A42-91A8-A93EFAC1DCFD}" type="datetime1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12" y="260649"/>
            <a:ext cx="864096" cy="648072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623392" y="980728"/>
            <a:ext cx="11041227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82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02FF-63D4-495D-8C41-38099ADF2B6C}" type="datetime1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12" y="260649"/>
            <a:ext cx="864096" cy="648072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623392" y="980728"/>
            <a:ext cx="11041227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3176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91BA-E035-462E-86CE-7B9B123E0E01}" type="datetime1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12" y="260649"/>
            <a:ext cx="864096" cy="648072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3392" y="980728"/>
            <a:ext cx="11041227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739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3"/>
            <a:ext cx="7694645" cy="49294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9087-A3D3-4A57-A620-073434A293A2}" type="datetime1">
              <a:rPr lang="zh-CN" altLang="en-US" smtClean="0"/>
              <a:t>2022/11/29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763381" y="5013176"/>
            <a:ext cx="323165" cy="122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所有图片均来自网络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23392" y="980728"/>
            <a:ext cx="11041227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12" y="260649"/>
            <a:ext cx="864096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7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9BAB-4C50-4476-958F-39BF27001E2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12CD-69A9-4E7E-9D6A-464A0B824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9BAB-4C50-4476-958F-39BF27001E2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12CD-69A9-4E7E-9D6A-464A0B824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9BAB-4C50-4476-958F-39BF27001E2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12CD-69A9-4E7E-9D6A-464A0B824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9BAB-4C50-4476-958F-39BF27001E2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12CD-69A9-4E7E-9D6A-464A0B824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9BAB-4C50-4476-958F-39BF27001E2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12CD-69A9-4E7E-9D6A-464A0B824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9BAB-4C50-4476-958F-39BF27001E2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12CD-69A9-4E7E-9D6A-464A0B824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19BAB-4C50-4476-958F-39BF27001E2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12CD-69A9-4E7E-9D6A-464A0B824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19BAB-4C50-4476-958F-39BF27001E29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12CD-69A9-4E7E-9D6A-464A0B8243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04F5E6-E458-4D38-8D0F-7A8985B2C08B}" type="datetime1">
              <a:rPr lang="zh-CN" altLang="en-US"/>
              <a:pPr>
                <a:defRPr/>
              </a:pPr>
              <a:t>2022/11/29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3A1D4D-1A00-4361-A586-2D96CE54C2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61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668741" y="1847851"/>
            <a:ext cx="10363200" cy="1470025"/>
          </a:xfrm>
        </p:spPr>
        <p:txBody>
          <a:bodyPr/>
          <a:lstStyle/>
          <a:p>
            <a:r>
              <a:rPr lang="en-US" altLang="zh-CN" dirty="0"/>
              <a:t>Chapter10-16Review</a:t>
            </a: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82BBBC4-A202-4496-BCA9-4A081F02C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2700" y="3115308"/>
            <a:ext cx="7086600" cy="1752600"/>
          </a:xfrm>
        </p:spPr>
        <p:txBody>
          <a:bodyPr>
            <a:normAutofit/>
          </a:bodyPr>
          <a:lstStyle/>
          <a:p>
            <a:r>
              <a:rPr lang="en-US" altLang="zh-CN" b="1" dirty="0"/>
              <a:t>Intro to Computer Science and Software Engineering</a:t>
            </a:r>
            <a:endParaRPr lang="zh-CN" altLang="en-US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E9DEC908-71DA-4ECF-904E-6A89B8756709}"/>
              </a:ext>
            </a:extLst>
          </p:cNvPr>
          <p:cNvSpPr txBox="1">
            <a:spLocks/>
          </p:cNvSpPr>
          <p:nvPr/>
        </p:nvSpPr>
        <p:spPr>
          <a:xfrm>
            <a:off x="1100919" y="458533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2022.11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66326"/>
            <a:ext cx="10515600" cy="4785484"/>
          </a:xfrm>
        </p:spPr>
        <p:txBody>
          <a:bodyPr>
            <a:normAutofit/>
          </a:bodyPr>
          <a:lstStyle/>
          <a:p>
            <a:r>
              <a:rPr lang="en-US" altLang="zh-CN" dirty="0"/>
              <a:t> </a:t>
            </a:r>
            <a:r>
              <a:rPr lang="en-US" altLang="zh-CN" sz="4000" b="1" dirty="0"/>
              <a:t>Software Engineering</a:t>
            </a:r>
            <a:endParaRPr lang="zh-CN" altLang="zh-CN" dirty="0"/>
          </a:p>
          <a:p>
            <a:pPr lvl="1"/>
            <a:r>
              <a:rPr lang="en-US" altLang="zh-CN" dirty="0"/>
              <a:t>Software Engineering</a:t>
            </a:r>
            <a:endParaRPr lang="zh-CN" altLang="zh-CN" dirty="0"/>
          </a:p>
          <a:p>
            <a:pPr lvl="1"/>
            <a:r>
              <a:rPr lang="en-US" altLang="zh-CN" dirty="0"/>
              <a:t>The phases of Software Life Cycle</a:t>
            </a:r>
            <a:endParaRPr lang="zh-CN" altLang="zh-CN" dirty="0"/>
          </a:p>
          <a:p>
            <a:pPr lvl="1"/>
            <a:r>
              <a:rPr lang="en-US" altLang="zh-CN" dirty="0"/>
              <a:t>The four phases of the development process</a:t>
            </a:r>
            <a:endParaRPr lang="zh-CN" altLang="zh-CN" dirty="0"/>
          </a:p>
          <a:p>
            <a:pPr lvl="1"/>
            <a:r>
              <a:rPr lang="en-US" altLang="zh-CN" dirty="0"/>
              <a:t>The Development process models (Waterfall and Incremental Models)</a:t>
            </a:r>
            <a:endParaRPr lang="zh-CN" altLang="zh-CN" dirty="0"/>
          </a:p>
          <a:p>
            <a:pPr lvl="1"/>
            <a:r>
              <a:rPr lang="en-US" altLang="zh-CN" dirty="0"/>
              <a:t>Modularity, Coupling and Cohesion</a:t>
            </a:r>
            <a:endParaRPr lang="zh-CN" altLang="zh-CN" dirty="0"/>
          </a:p>
          <a:p>
            <a:pPr lvl="1"/>
            <a:r>
              <a:rPr lang="en-US" altLang="zh-CN" dirty="0"/>
              <a:t>Quality and Desirable Features of Software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7718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73380"/>
          </a:xfrm>
        </p:spPr>
        <p:txBody>
          <a:bodyPr>
            <a:normAutofit/>
          </a:bodyPr>
          <a:lstStyle/>
          <a:p>
            <a:r>
              <a:rPr lang="en-US" altLang="zh-CN" b="1" dirty="0"/>
              <a:t>Chapter 10</a:t>
            </a:r>
            <a:endParaRPr lang="zh-CN" altLang="zh-CN" dirty="0"/>
          </a:p>
          <a:p>
            <a:pPr lvl="1"/>
            <a:r>
              <a:rPr lang="en-US" altLang="zh-CN" dirty="0" err="1"/>
              <a:t>History:UNIX</a:t>
            </a:r>
            <a:r>
              <a:rPr lang="en-US" altLang="zh-CN" dirty="0"/>
              <a:t>/LINUX/WINDOWS/MacOS/DOs</a:t>
            </a:r>
          </a:p>
          <a:p>
            <a:pPr lvl="1"/>
            <a:r>
              <a:rPr lang="en-US" altLang="zh-CN" dirty="0"/>
              <a:t>Roles of an Operating System (</a:t>
            </a:r>
            <a:r>
              <a:rPr lang="en-US" altLang="zh-CN" sz="2800" dirty="0">
                <a:ea typeface="ＭＳ Ｐゴシック" panose="020B0600070205080204" pitchFamily="34" charset="-128"/>
              </a:rPr>
              <a:t>provides a basic user interface that allows the user to use the computer</a:t>
            </a:r>
            <a:r>
              <a:rPr lang="zh-CN" altLang="en-US" sz="2800" dirty="0">
                <a:ea typeface="ＭＳ Ｐゴシック" panose="020B0600070205080204" pitchFamily="34" charset="-128"/>
              </a:rPr>
              <a:t>）</a:t>
            </a:r>
            <a:endParaRPr lang="en-US" altLang="zh-CN" sz="2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/>
              <a:t>Memory management, virtual Memory</a:t>
            </a:r>
            <a:r>
              <a:rPr lang="zh-CN" altLang="en-US" dirty="0"/>
              <a:t>，</a:t>
            </a:r>
            <a:r>
              <a:rPr lang="en-US" altLang="zh-CN" sz="2800" dirty="0">
                <a:ea typeface="ＭＳ Ｐゴシック" panose="020B0600070205080204" pitchFamily="34" charset="-128"/>
              </a:rPr>
              <a:t>Process management </a:t>
            </a:r>
            <a:r>
              <a:rPr lang="en-US" altLang="zh-CN" dirty="0"/>
              <a:t>, CPU Scheduling and File System for Disk Management)</a:t>
            </a:r>
            <a:endParaRPr lang="zh-CN" altLang="zh-CN" dirty="0"/>
          </a:p>
          <a:p>
            <a:pPr lvl="1"/>
            <a:r>
              <a:rPr lang="en-US" altLang="zh-CN" dirty="0"/>
              <a:t>Multi-programing and Timesharing</a:t>
            </a:r>
            <a:endParaRPr lang="zh-CN" altLang="zh-CN" dirty="0"/>
          </a:p>
          <a:p>
            <a:pPr lvl="1"/>
            <a:r>
              <a:rPr lang="en-US" altLang="zh-CN" dirty="0"/>
              <a:t>Context Switching</a:t>
            </a:r>
            <a:endParaRPr lang="zh-CN" altLang="zh-CN" dirty="0"/>
          </a:p>
          <a:p>
            <a:r>
              <a:rPr lang="en-US" altLang="zh-CN" b="1" dirty="0"/>
              <a:t>Chapter 11</a:t>
            </a:r>
            <a:endParaRPr lang="zh-CN" altLang="zh-CN" dirty="0"/>
          </a:p>
          <a:p>
            <a:pPr lvl="1"/>
            <a:r>
              <a:rPr lang="en-US" altLang="zh-CN" dirty="0"/>
              <a:t>S</a:t>
            </a:r>
            <a:r>
              <a:rPr lang="en-US" dirty="0"/>
              <a:t>ource file for program</a:t>
            </a:r>
            <a:endParaRPr lang="en-US" altLang="zh-CN" dirty="0"/>
          </a:p>
          <a:p>
            <a:pPr lvl="1"/>
            <a:r>
              <a:rPr lang="en-US" altLang="zh-CN" dirty="0"/>
              <a:t>File systems (file, root Directory, and Directory Trees; Path)</a:t>
            </a:r>
            <a:endParaRPr lang="zh-CN" altLang="zh-CN" dirty="0"/>
          </a:p>
          <a:p>
            <a:pPr lvl="1"/>
            <a:r>
              <a:rPr lang="en-US" altLang="zh-CN" dirty="0"/>
              <a:t>Text and Binary Files</a:t>
            </a:r>
            <a:endParaRPr lang="zh-CN" altLang="zh-CN" dirty="0"/>
          </a:p>
          <a:p>
            <a:pPr lvl="1"/>
            <a:r>
              <a:rPr lang="en-US" altLang="zh-CN" dirty="0"/>
              <a:t>File Type and Extensions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3909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9113"/>
            <a:ext cx="10515600" cy="5487850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Chapter 12</a:t>
            </a:r>
            <a:endParaRPr lang="en-US" altLang="zh-CN" sz="4800" dirty="0"/>
          </a:p>
          <a:p>
            <a:pPr lvl="1"/>
            <a:r>
              <a:rPr lang="en-US" altLang="zh-CN" sz="3200" dirty="0"/>
              <a:t>Information Systems</a:t>
            </a:r>
            <a:endParaRPr lang="zh-CN" altLang="zh-CN" sz="3200" dirty="0"/>
          </a:p>
          <a:p>
            <a:pPr lvl="1"/>
            <a:r>
              <a:rPr lang="en-US" altLang="zh-CN" sz="3200" dirty="0"/>
              <a:t>Database Management Systems</a:t>
            </a:r>
          </a:p>
          <a:p>
            <a:pPr lvl="1"/>
            <a:r>
              <a:rPr lang="en-US" sz="3200" dirty="0"/>
              <a:t>A combination of software and data, made up of a  physical database, a database engine, and a database  schema</a:t>
            </a:r>
          </a:p>
          <a:p>
            <a:pPr lvl="1"/>
            <a:r>
              <a:rPr lang="en-US" altLang="zh-CN" sz="3200" dirty="0"/>
              <a:t>The relational model 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82750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663EB29-BC6E-4290-9C45-C46EEDA9F81A}"/>
              </a:ext>
            </a:extLst>
          </p:cNvPr>
          <p:cNvSpPr txBox="1">
            <a:spLocks noChangeArrowheads="1"/>
          </p:cNvSpPr>
          <p:nvPr/>
        </p:nvSpPr>
        <p:spPr>
          <a:xfrm>
            <a:off x="1293222" y="1143000"/>
            <a:ext cx="8229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Database</a:t>
            </a:r>
            <a:r>
              <a:rPr lang="en-US" altLang="en-US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  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 structured set of data</a:t>
            </a:r>
          </a:p>
          <a:p>
            <a:pPr marL="0" indent="0">
              <a:buFontTx/>
              <a:buNone/>
            </a:pPr>
            <a:r>
              <a:rPr lang="en-US" altLang="en-US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Database Management System</a:t>
            </a:r>
            <a:r>
              <a:rPr lang="en-US" altLang="en-US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(DBMS) 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 combination of software and data, made up of a physical database, a database engine, and a database schema</a:t>
            </a:r>
          </a:p>
          <a:p>
            <a:pPr marL="0" indent="0">
              <a:buFontTx/>
              <a:buNone/>
            </a:pPr>
            <a:r>
              <a:rPr lang="en-US" altLang="en-US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Physical Database</a:t>
            </a:r>
            <a:r>
              <a:rPr lang="en-US" altLang="en-US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  </a:t>
            </a:r>
          </a:p>
          <a:p>
            <a:pPr marL="0" indent="0"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 collection of files that contain the data</a:t>
            </a:r>
          </a:p>
          <a:p>
            <a:pPr marL="0" indent="0"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372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E5D510FB-DD05-2B48-ACD5-612F445CAF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56EFE8-2556-4C43-9F61-9C184C30B45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dirty="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EE590F6-2D8B-8240-9F8C-A44840FF8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Database Management Systems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1A7F5B68-818D-3441-AEEA-A0720BBB4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Database Engine</a:t>
            </a: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  </a:t>
            </a:r>
          </a:p>
          <a:p>
            <a:pPr marL="0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Software that supports access to and modification of the database contents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Database Schema</a:t>
            </a: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  </a:t>
            </a:r>
          </a:p>
          <a:p>
            <a:pPr marL="0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 specification of the logical structure of the data stored in the database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Database Query</a:t>
            </a:r>
          </a:p>
          <a:p>
            <a:pPr marL="0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 request to retrieve data from a database</a:t>
            </a:r>
            <a:endParaRPr lang="en-US" altLang="en-US" sz="2400" dirty="0">
              <a:solidFill>
                <a:srgbClr val="3300FF"/>
              </a:solidFill>
              <a:ea typeface="ＭＳ Ｐゴシック" panose="020B0600070205080204" pitchFamily="34" charset="-128"/>
            </a:endParaRPr>
          </a:p>
          <a:p>
            <a:pPr lvl="1" eaLnBrk="1" hangingPunct="1"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>
            <a:extLst>
              <a:ext uri="{FF2B5EF4-FFF2-40B4-BE49-F238E27FC236}">
                <a16:creationId xmlns:a16="http://schemas.microsoft.com/office/drawing/2014/main" id="{7A0E28CA-F12D-8945-BD6B-814C30425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Relational Model</a:t>
            </a: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64A3C1DC-2CC5-3546-8C7A-65065FAD4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9943" y="1452155"/>
            <a:ext cx="8458200" cy="4724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Relational DBMS</a:t>
            </a: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 DBMS in which the data items and the relationships among them are organized into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tables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Table</a:t>
            </a:r>
            <a:r>
              <a:rPr lang="en-US" altLang="en-US" sz="2400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 collection of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records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Record (object, entity)</a:t>
            </a:r>
            <a:endParaRPr lang="en-US" altLang="en-US" sz="2400" dirty="0">
              <a:solidFill>
                <a:srgbClr val="FF66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</a:t>
            </a:r>
            <a:r>
              <a:rPr lang="en-US" altLang="en-US" sz="2400" dirty="0">
                <a:solidFill>
                  <a:srgbClr val="33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</a:rPr>
              <a:t>collection of related </a:t>
            </a:r>
            <a:r>
              <a:rPr lang="en-US" altLang="en-US" sz="2400" b="1" dirty="0">
                <a:ea typeface="ＭＳ Ｐゴシック" panose="020B0600070205080204" pitchFamily="34" charset="-128"/>
              </a:rPr>
              <a:t>fields</a:t>
            </a:r>
            <a:r>
              <a:rPr lang="en-US" altLang="en-US" sz="2400" dirty="0">
                <a:ea typeface="ＭＳ Ｐゴシック" panose="020B0600070205080204" pitchFamily="34" charset="-128"/>
              </a:rPr>
              <a:t> that make up a single database entry</a:t>
            </a: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FF6600"/>
                </a:solidFill>
                <a:ea typeface="ＭＳ Ｐゴシック" panose="020B0600070205080204" pitchFamily="34" charset="-128"/>
              </a:rPr>
              <a:t>Field (attributes)</a:t>
            </a:r>
          </a:p>
          <a:p>
            <a:pPr marL="0" indent="0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A single value in a database record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89113"/>
            <a:ext cx="10515600" cy="5487850"/>
          </a:xfrm>
        </p:spPr>
        <p:txBody>
          <a:bodyPr>
            <a:normAutofit/>
          </a:bodyPr>
          <a:lstStyle/>
          <a:p>
            <a:r>
              <a:rPr lang="en-US" altLang="zh-CN" b="1" dirty="0"/>
              <a:t>Chapter 13</a:t>
            </a:r>
            <a:endParaRPr lang="zh-CN" altLang="zh-CN" dirty="0"/>
          </a:p>
          <a:p>
            <a:r>
              <a:rPr lang="en-US" altLang="en-US" dirty="0">
                <a:ea typeface="ＭＳ Ｐゴシック" panose="020B0600070205080204" pitchFamily="34" charset="-128"/>
              </a:rPr>
              <a:t>Distinguish between the types of problems that humans do best and those that computers do </a:t>
            </a:r>
          </a:p>
          <a:p>
            <a:pPr lvl="1"/>
            <a:r>
              <a:rPr lang="en-US" dirty="0"/>
              <a:t> computer VS a human : playing chess in master-level play/</a:t>
            </a:r>
            <a:r>
              <a:rPr lang="en-IN" dirty="0"/>
              <a:t> identifying the cat in this picture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Explain the Turing test</a:t>
            </a:r>
          </a:p>
          <a:p>
            <a:pPr lvl="1"/>
            <a:r>
              <a:rPr lang="en-US" dirty="0"/>
              <a:t>A computer system that can pass the Turing </a:t>
            </a:r>
            <a:r>
              <a:rPr lang="en-US" dirty="0" err="1"/>
              <a:t>test:intelligent</a:t>
            </a:r>
            <a:endParaRPr lang="zh-CN" altLang="zh-CN" dirty="0"/>
          </a:p>
          <a:p>
            <a:r>
              <a:rPr lang="en-US" altLang="en-US" dirty="0">
                <a:ea typeface="ＭＳ Ｐゴシック" panose="020B0600070205080204" pitchFamily="34" charset="-128"/>
              </a:rPr>
              <a:t>Define what is meant by knowledge representation and demonstrate how knowledge is represented in a semantic network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Expert system/AI/Semantic</a:t>
            </a:r>
            <a:r>
              <a:rPr lang="zh-CN" altLang="en-US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</a:rPr>
              <a:t>network/Search Tree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487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Chapter 15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Computer Networks and Internet(</a:t>
            </a:r>
            <a:r>
              <a:rPr lang="en-US" altLang="zh-CN" sz="2800" dirty="0">
                <a:ea typeface="ＭＳ Ｐゴシック" panose="020B0600070205080204" pitchFamily="34" charset="-128"/>
              </a:rPr>
              <a:t>C/S </a:t>
            </a:r>
            <a:r>
              <a:rPr lang="zh-CN" altLang="en-US" sz="2800" dirty="0">
                <a:ea typeface="ＭＳ Ｐゴシック" panose="020B0600070205080204" pitchFamily="34" charset="-128"/>
              </a:rPr>
              <a:t>、</a:t>
            </a:r>
            <a:r>
              <a:rPr lang="en-US" altLang="zh-CN" sz="2800">
                <a:ea typeface="ＭＳ Ｐゴシック" panose="020B0600070205080204" pitchFamily="34" charset="-128"/>
              </a:rPr>
              <a:t>B/S</a:t>
            </a:r>
            <a:r>
              <a:rPr lang="en-US" altLang="zh-CN"/>
              <a:t>)</a:t>
            </a:r>
            <a:endParaRPr lang="en-US" altLang="zh-CN" dirty="0"/>
          </a:p>
          <a:p>
            <a:pPr lvl="1"/>
            <a:r>
              <a:rPr lang="en-US" altLang="zh-CN" sz="2800" dirty="0">
                <a:ea typeface="ＭＳ Ｐゴシック" panose="020B0600070205080204" pitchFamily="34" charset="-128"/>
              </a:rPr>
              <a:t>Web server/web browser/File server……</a:t>
            </a:r>
            <a:endParaRPr lang="zh-CN" altLang="zh-CN" sz="2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/>
              <a:t>Types of Networks and </a:t>
            </a:r>
            <a:r>
              <a:rPr lang="en-US" altLang="zh-CN" sz="2800" dirty="0">
                <a:ea typeface="ＭＳ Ｐゴシック" panose="020B0600070205080204" pitchFamily="34" charset="-128"/>
              </a:rPr>
              <a:t>Network Topologies</a:t>
            </a:r>
            <a:endParaRPr lang="zh-CN" altLang="zh-CN" sz="2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/>
              <a:t>Open Systems and the layers of the OSI Reference Model</a:t>
            </a:r>
            <a:endParaRPr lang="zh-CN" altLang="zh-CN" dirty="0"/>
          </a:p>
          <a:p>
            <a:pPr lvl="1"/>
            <a:r>
              <a:rPr lang="en-US" altLang="zh-CN" dirty="0"/>
              <a:t>Network protocols, and key protocols in each layer of the OSI Reference Model (Ethernet, IP, TCP, UDP, SMTP, Telnet, FTP, HTTP, etc.)</a:t>
            </a:r>
            <a:endParaRPr lang="zh-CN" altLang="zh-CN" dirty="0"/>
          </a:p>
          <a:p>
            <a:pPr lvl="1"/>
            <a:r>
              <a:rPr lang="en-US" altLang="zh-CN" dirty="0"/>
              <a:t>Network Addresses (IP addresses and </a:t>
            </a:r>
            <a:r>
              <a:rPr lang="en-US" altLang="zh-CN" sz="2800" dirty="0">
                <a:ea typeface="ＭＳ Ｐゴシック" panose="020B0600070205080204" pitchFamily="34" charset="-128"/>
              </a:rPr>
              <a:t>Domain Names</a:t>
            </a:r>
            <a:r>
              <a:rPr lang="en-US" altLang="zh-CN" dirty="0"/>
              <a:t>) and Domain Name System</a:t>
            </a:r>
          </a:p>
          <a:p>
            <a:pPr lvl="1"/>
            <a:r>
              <a:rPr lang="en-US" altLang="zh-CN" sz="2800" dirty="0">
                <a:ea typeface="ＭＳ Ｐゴシック" panose="020B0600070205080204" pitchFamily="34" charset="-128"/>
              </a:rPr>
              <a:t>Gateway/Firewall</a:t>
            </a:r>
            <a:endParaRPr lang="zh-CN" altLang="zh-CN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5961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Chapter 16 </a:t>
            </a:r>
            <a:endParaRPr lang="zh-CN" altLang="zh-CN" dirty="0"/>
          </a:p>
          <a:p>
            <a:pPr marL="457200" indent="-457200"/>
            <a:r>
              <a:rPr lang="en-US" altLang="en-US" dirty="0">
                <a:ea typeface="ＭＳ Ｐゴシック" panose="020B0600070205080204" pitchFamily="34" charset="-128"/>
              </a:rPr>
              <a:t>Compare and contrast the Internet and the World Wide Web</a:t>
            </a:r>
          </a:p>
          <a:p>
            <a:pPr marL="457200" indent="-457200"/>
            <a:r>
              <a:rPr lang="en-US" altLang="en-US" dirty="0">
                <a:ea typeface="ＭＳ Ｐゴシック" panose="020B0600070205080204" pitchFamily="34" charset="-128"/>
              </a:rPr>
              <a:t>Describe general Web processing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  Compare and contrast HTML and XML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  Define basic XML documents and their corresponding DTDs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  </a:t>
            </a:r>
            <a:r>
              <a:rPr lang="en-US" altLang="zh-CN" dirty="0"/>
              <a:t>Internet and its key applications (Web, and Instant Messaging, etc.)</a:t>
            </a:r>
            <a:endParaRPr lang="zh-CN" altLang="zh-CN" dirty="0"/>
          </a:p>
          <a:p>
            <a:r>
              <a:rPr lang="en-US" altLang="zh-CN" dirty="0"/>
              <a:t>Web/HTML page, </a:t>
            </a:r>
            <a:r>
              <a:rPr lang="en-US" altLang="zh-CN" dirty="0" err="1"/>
              <a:t>Link,</a:t>
            </a:r>
            <a:r>
              <a:rPr lang="en-US" altLang="zh-CN" sz="3200" dirty="0" err="1">
                <a:ea typeface="ＭＳ Ｐゴシック" panose="020B0600070205080204" pitchFamily="34" charset="-128"/>
              </a:rPr>
              <a:t>URL</a:t>
            </a:r>
            <a:r>
              <a:rPr lang="zh-CN" altLang="en-US" sz="3200" dirty="0">
                <a:ea typeface="ＭＳ Ｐゴシック" panose="020B0600070205080204" pitchFamily="34" charset="-128"/>
              </a:rPr>
              <a:t>，</a:t>
            </a:r>
            <a:r>
              <a:rPr lang="en-US" altLang="zh-CN" sz="3200" dirty="0">
                <a:ea typeface="ＭＳ Ｐゴシック" panose="020B0600070205080204" pitchFamily="34" charset="-128"/>
              </a:rPr>
              <a:t>cookie</a:t>
            </a:r>
            <a:endParaRPr lang="zh-CN" altLang="zh-CN" sz="3200" dirty="0">
              <a:ea typeface="ＭＳ Ｐゴシック" panose="020B0600070205080204" pitchFamily="34" charset="-128"/>
            </a:endParaRPr>
          </a:p>
          <a:p>
            <a:pPr marL="457200" indent="-457200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0602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533</Words>
  <Application>Microsoft Office PowerPoint</Application>
  <PresentationFormat>宽屏</PresentationFormat>
  <Paragraphs>76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ＭＳ Ｐゴシック</vt:lpstr>
      <vt:lpstr>等线</vt:lpstr>
      <vt:lpstr>等线 Light</vt:lpstr>
      <vt:lpstr>宋体</vt:lpstr>
      <vt:lpstr>Arial</vt:lpstr>
      <vt:lpstr>Calibri</vt:lpstr>
      <vt:lpstr>Times</vt:lpstr>
      <vt:lpstr>Times New Roman</vt:lpstr>
      <vt:lpstr>Office 主题​​</vt:lpstr>
      <vt:lpstr>4_Office 主题​​</vt:lpstr>
      <vt:lpstr>Chapter10-16Review</vt:lpstr>
      <vt:lpstr>PowerPoint 演示文稿</vt:lpstr>
      <vt:lpstr>PowerPoint 演示文稿</vt:lpstr>
      <vt:lpstr>PowerPoint 演示文稿</vt:lpstr>
      <vt:lpstr>Database Management Systems  </vt:lpstr>
      <vt:lpstr>The Relational Model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Computer Science and Software Engineering</dc:title>
  <dc:creator>guofen</dc:creator>
  <cp:lastModifiedBy>guofen</cp:lastModifiedBy>
  <cp:revision>84</cp:revision>
  <dcterms:created xsi:type="dcterms:W3CDTF">2020-11-26T04:25:00Z</dcterms:created>
  <dcterms:modified xsi:type="dcterms:W3CDTF">2022-11-29T04:38:12Z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