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9"/>
  </p:notesMasterIdLst>
  <p:sldIdLst>
    <p:sldId id="256" r:id="rId3"/>
    <p:sldId id="293" r:id="rId4"/>
    <p:sldId id="259" r:id="rId5"/>
    <p:sldId id="298" r:id="rId6"/>
    <p:sldId id="302" r:id="rId7"/>
    <p:sldId id="297" r:id="rId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61" autoAdjust="0"/>
  </p:normalViewPr>
  <p:slideViewPr>
    <p:cSldViewPr>
      <p:cViewPr varScale="1">
        <p:scale>
          <a:sx n="79" d="100"/>
          <a:sy n="79" d="100"/>
        </p:scale>
        <p:origin x="200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F9DC3083-DCA2-42C1-9F05-B2CC0630B8A3}" type="datetimeFigureOut">
              <a:rPr lang="zh-CN" altLang="en-US"/>
              <a:pPr>
                <a:defRPr/>
              </a:pPr>
              <a:t>2023/12/17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01F70B9A-DCC7-4369-AE8C-9D065A337C04}" type="slidenum">
              <a:rPr lang="zh-CN" altLang="en-US"/>
              <a:pPr>
                <a:defRPr/>
              </a:pPr>
              <a:t>‹#›</a:t>
            </a:fld>
            <a:endParaRPr lang="zh-CN" altLang="en-US"/>
          </a:p>
        </p:txBody>
      </p:sp>
    </p:spTree>
    <p:extLst>
      <p:ext uri="{BB962C8B-B14F-4D97-AF65-F5344CB8AC3E}">
        <p14:creationId xmlns:p14="http://schemas.microsoft.com/office/powerpoint/2010/main" val="26066840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CE8511-4785-423E-B352-6ABB6846D3CA}" type="slidenum">
              <a:rPr lang="zh-CN" altLang="en-US" smtClean="0"/>
              <a:t>5</a:t>
            </a:fld>
            <a:endParaRPr lang="zh-CN" altLang="en-US"/>
          </a:p>
        </p:txBody>
      </p:sp>
    </p:spTree>
    <p:extLst>
      <p:ext uri="{BB962C8B-B14F-4D97-AF65-F5344CB8AC3E}">
        <p14:creationId xmlns:p14="http://schemas.microsoft.com/office/powerpoint/2010/main" val="665693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srcRect/>
          <a:stretch>
            <a:fillRect/>
          </a:stretch>
        </p:blipFill>
        <p:spPr bwMode="auto">
          <a:xfrm>
            <a:off x="2632075" y="620713"/>
            <a:ext cx="3956050" cy="890587"/>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3600">
                <a:solidFill>
                  <a:srgbClr val="00B0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F388D3B3-A14E-441F-8E4C-32A322671C90}" type="datetime1">
              <a:rPr lang="zh-CN" altLang="en-US"/>
              <a:pPr>
                <a:defRPr/>
              </a:pPr>
              <a:t>2023/12/17</a:t>
            </a:fld>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849642D-9341-4C56-88B4-E270DA19267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231B50B-EBB2-4A42-91A8-A93EFAC1DCFD}" type="datetime1">
              <a:rPr lang="zh-CN" altLang="en-US" smtClean="0"/>
              <a:t>2023/12/17</a:t>
            </a:fld>
            <a:endParaRPr lang="zh-CN" altLang="en-US"/>
          </a:p>
        </p:txBody>
      </p:sp>
      <p:sp>
        <p:nvSpPr>
          <p:cNvPr id="7" name="灯片编号占位符 6"/>
          <p:cNvSpPr>
            <a:spLocks noGrp="1"/>
          </p:cNvSpPr>
          <p:nvPr>
            <p:ph type="sldNum" sz="quarter" idx="12"/>
          </p:nvPr>
        </p:nvSpPr>
        <p:spPr/>
        <p:txBody>
          <a:bodyPr/>
          <a:lstStyle/>
          <a:p>
            <a:fld id="{A759C22F-BEF7-4290-B564-6AE5863ADADF}" type="slidenum">
              <a:rPr lang="zh-CN" altLang="en-US" smtClean="0"/>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8384" y="260649"/>
            <a:ext cx="648072" cy="648072"/>
          </a:xfrm>
          <a:prstGeom prst="rect">
            <a:avLst/>
          </a:prstGeom>
        </p:spPr>
      </p:pic>
      <p:cxnSp>
        <p:nvCxnSpPr>
          <p:cNvPr id="10" name="直接连接符 9"/>
          <p:cNvCxnSpPr/>
          <p:nvPr userDrawn="1"/>
        </p:nvCxnSpPr>
        <p:spPr>
          <a:xfrm>
            <a:off x="467544" y="980728"/>
            <a:ext cx="828092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7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E62E4D-C8C6-4C92-BD2E-1ACD25183361}" type="datetime1">
              <a:rPr lang="zh-CN" altLang="en-US" smtClean="0"/>
              <a:t>2023/12/17</a:t>
            </a:fld>
            <a:endParaRPr lang="zh-CN" altLang="en-US"/>
          </a:p>
        </p:txBody>
      </p:sp>
      <p:sp>
        <p:nvSpPr>
          <p:cNvPr id="9" name="灯片编号占位符 8"/>
          <p:cNvSpPr>
            <a:spLocks noGrp="1"/>
          </p:cNvSpPr>
          <p:nvPr>
            <p:ph type="sldNum" sz="quarter" idx="12"/>
          </p:nvPr>
        </p:nvSpPr>
        <p:spPr/>
        <p:txBody>
          <a:bodyPr/>
          <a:lstStyle/>
          <a:p>
            <a:fld id="{A759C22F-BEF7-4290-B564-6AE5863ADADF}" type="slidenum">
              <a:rPr lang="zh-CN" altLang="en-US" smtClean="0"/>
              <a:t>‹#›</a:t>
            </a:fld>
            <a:endParaRPr lang="zh-CN" altLang="en-US"/>
          </a:p>
        </p:txBody>
      </p:sp>
      <p:sp>
        <p:nvSpPr>
          <p:cNvPr id="10" name="标题 1"/>
          <p:cNvSpPr txBox="1"/>
          <p:nvPr userDrawn="1"/>
        </p:nvSpPr>
        <p:spPr>
          <a:xfrm>
            <a:off x="457200" y="274638"/>
            <a:ext cx="822960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b="1" kern="1200">
                <a:solidFill>
                  <a:schemeClr val="accent1">
                    <a:lumMod val="75000"/>
                  </a:schemeClr>
                </a:solidFill>
                <a:latin typeface="+mj-lt"/>
                <a:ea typeface="+mj-ea"/>
                <a:cs typeface="+mj-cs"/>
              </a:defRPr>
            </a:lvl1pPr>
          </a:lstStyle>
          <a:p>
            <a:r>
              <a:rPr lang="zh-CN" altLang="en-US" dirty="0"/>
              <a:t>单击此处编辑母版标题样式</a:t>
            </a:r>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8384" y="260649"/>
            <a:ext cx="648072" cy="648072"/>
          </a:xfrm>
          <a:prstGeom prst="rect">
            <a:avLst/>
          </a:prstGeom>
        </p:spPr>
      </p:pic>
      <p:cxnSp>
        <p:nvCxnSpPr>
          <p:cNvPr id="12" name="直接连接符 11"/>
          <p:cNvCxnSpPr/>
          <p:nvPr userDrawn="1"/>
        </p:nvCxnSpPr>
        <p:spPr>
          <a:xfrm>
            <a:off x="467544" y="980728"/>
            <a:ext cx="828092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54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6BB02FF-63D4-495D-8C41-38099ADF2B6C}" type="datetime1">
              <a:rPr lang="zh-CN" altLang="en-US" smtClean="0"/>
              <a:t>2023/12/17</a:t>
            </a:fld>
            <a:endParaRPr lang="zh-CN" altLang="en-US"/>
          </a:p>
        </p:txBody>
      </p:sp>
      <p:sp>
        <p:nvSpPr>
          <p:cNvPr id="5" name="灯片编号占位符 4"/>
          <p:cNvSpPr>
            <a:spLocks noGrp="1"/>
          </p:cNvSpPr>
          <p:nvPr>
            <p:ph type="sldNum" sz="quarter" idx="12"/>
          </p:nvPr>
        </p:nvSpPr>
        <p:spPr/>
        <p:txBody>
          <a:bodyPr/>
          <a:lstStyle/>
          <a:p>
            <a:fld id="{A759C22F-BEF7-4290-B564-6AE5863ADADF}"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8384" y="260649"/>
            <a:ext cx="648072" cy="648072"/>
          </a:xfrm>
          <a:prstGeom prst="rect">
            <a:avLst/>
          </a:prstGeom>
        </p:spPr>
      </p:pic>
      <p:cxnSp>
        <p:nvCxnSpPr>
          <p:cNvPr id="8" name="直接连接符 7"/>
          <p:cNvCxnSpPr/>
          <p:nvPr userDrawn="1"/>
        </p:nvCxnSpPr>
        <p:spPr>
          <a:xfrm>
            <a:off x="467544" y="980728"/>
            <a:ext cx="828092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047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E15512-88FB-4C5C-8294-6BF7DE5C8BDD}" type="datetime1">
              <a:rPr lang="zh-CN" altLang="en-US" smtClean="0"/>
              <a:t>2023/12/17</a:t>
            </a:fld>
            <a:endParaRPr lang="zh-CN" altLang="en-US"/>
          </a:p>
        </p:txBody>
      </p:sp>
      <p:sp>
        <p:nvSpPr>
          <p:cNvPr id="4" name="灯片编号占位符 3"/>
          <p:cNvSpPr>
            <a:spLocks noGrp="1"/>
          </p:cNvSpPr>
          <p:nvPr>
            <p:ph type="sldNum" sz="quarter" idx="12"/>
          </p:nvPr>
        </p:nvSpPr>
        <p:spPr/>
        <p:txBody>
          <a:bodyPr/>
          <a:lstStyle/>
          <a:p>
            <a:fld id="{A759C22F-BEF7-4290-B564-6AE5863ADADF}" type="slidenum">
              <a:rPr lang="zh-CN" altLang="en-US" smtClean="0"/>
              <a:t>‹#›</a:t>
            </a:fld>
            <a:endParaRPr lang="zh-CN" altLang="en-US"/>
          </a:p>
        </p:txBody>
      </p:sp>
    </p:spTree>
    <p:extLst>
      <p:ext uri="{BB962C8B-B14F-4D97-AF65-F5344CB8AC3E}">
        <p14:creationId xmlns:p14="http://schemas.microsoft.com/office/powerpoint/2010/main" val="3333413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6D93C2-C935-4012-A932-8CB412DEEDEC}" type="datetime1">
              <a:rPr lang="zh-CN" altLang="en-US" smtClean="0"/>
              <a:t>2023/12/17</a:t>
            </a:fld>
            <a:endParaRPr lang="zh-CN" altLang="en-US"/>
          </a:p>
        </p:txBody>
      </p:sp>
      <p:sp>
        <p:nvSpPr>
          <p:cNvPr id="7" name="灯片编号占位符 6"/>
          <p:cNvSpPr>
            <a:spLocks noGrp="1"/>
          </p:cNvSpPr>
          <p:nvPr>
            <p:ph type="sldNum" sz="quarter" idx="12"/>
          </p:nvPr>
        </p:nvSpPr>
        <p:spPr/>
        <p:txBody>
          <a:bodyPr/>
          <a:lstStyle/>
          <a:p>
            <a:fld id="{A759C22F-BEF7-4290-B564-6AE5863ADADF}" type="slidenum">
              <a:rPr lang="zh-CN" altLang="en-US" smtClean="0"/>
              <a:t>‹#›</a:t>
            </a:fld>
            <a:endParaRPr lang="zh-CN" altLang="en-US"/>
          </a:p>
        </p:txBody>
      </p:sp>
    </p:spTree>
    <p:extLst>
      <p:ext uri="{BB962C8B-B14F-4D97-AF65-F5344CB8AC3E}">
        <p14:creationId xmlns:p14="http://schemas.microsoft.com/office/powerpoint/2010/main" val="1540875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0AE9DC5-A5BA-45C0-BF96-F9106B086128}" type="datetime1">
              <a:rPr lang="zh-CN" altLang="en-US" smtClean="0"/>
              <a:t>2023/12/17</a:t>
            </a:fld>
            <a:endParaRPr lang="zh-CN" altLang="en-US"/>
          </a:p>
        </p:txBody>
      </p:sp>
      <p:sp>
        <p:nvSpPr>
          <p:cNvPr id="7" name="灯片编号占位符 6"/>
          <p:cNvSpPr>
            <a:spLocks noGrp="1"/>
          </p:cNvSpPr>
          <p:nvPr>
            <p:ph type="sldNum" sz="quarter" idx="12"/>
          </p:nvPr>
        </p:nvSpPr>
        <p:spPr/>
        <p:txBody>
          <a:bodyPr/>
          <a:lstStyle/>
          <a:p>
            <a:fld id="{A759C22F-BEF7-4290-B564-6AE5863ADADF}" type="slidenum">
              <a:rPr lang="zh-CN" altLang="en-US" smtClean="0"/>
              <a:t>‹#›</a:t>
            </a:fld>
            <a:endParaRPr lang="zh-CN" altLang="en-US"/>
          </a:p>
        </p:txBody>
      </p:sp>
    </p:spTree>
    <p:extLst>
      <p:ext uri="{BB962C8B-B14F-4D97-AF65-F5344CB8AC3E}">
        <p14:creationId xmlns:p14="http://schemas.microsoft.com/office/powerpoint/2010/main" val="862518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09D91BA-E035-462E-86CE-7B9B123E0E01}" type="datetime1">
              <a:rPr lang="zh-CN" altLang="en-US" smtClean="0"/>
              <a:t>2023/12/17</a:t>
            </a:fld>
            <a:endParaRPr lang="zh-CN" altLang="en-US"/>
          </a:p>
        </p:txBody>
      </p:sp>
      <p:sp>
        <p:nvSpPr>
          <p:cNvPr id="6" name="灯片编号占位符 5"/>
          <p:cNvSpPr>
            <a:spLocks noGrp="1"/>
          </p:cNvSpPr>
          <p:nvPr>
            <p:ph type="sldNum" sz="quarter" idx="12"/>
          </p:nvPr>
        </p:nvSpPr>
        <p:spPr/>
        <p:txBody>
          <a:bodyPr/>
          <a:lstStyle/>
          <a:p>
            <a:fld id="{A759C22F-BEF7-4290-B564-6AE5863ADADF}" type="slidenum">
              <a:rPr lang="zh-CN" altLang="en-US" smtClean="0"/>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8384" y="260649"/>
            <a:ext cx="648072" cy="648072"/>
          </a:xfrm>
          <a:prstGeom prst="rect">
            <a:avLst/>
          </a:prstGeom>
        </p:spPr>
      </p:pic>
      <p:cxnSp>
        <p:nvCxnSpPr>
          <p:cNvPr id="9" name="直接连接符 8"/>
          <p:cNvCxnSpPr/>
          <p:nvPr userDrawn="1"/>
        </p:nvCxnSpPr>
        <p:spPr>
          <a:xfrm>
            <a:off x="467544" y="980728"/>
            <a:ext cx="828092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633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479C4A0-85A7-4C42-A13A-8A6F8EDF27DA}" type="datetime1">
              <a:rPr lang="zh-CN" altLang="en-US" smtClean="0"/>
              <a:t>2023/12/17</a:t>
            </a:fld>
            <a:endParaRPr lang="zh-CN" altLang="en-US"/>
          </a:p>
        </p:txBody>
      </p:sp>
      <p:sp>
        <p:nvSpPr>
          <p:cNvPr id="6" name="灯片编号占位符 5"/>
          <p:cNvSpPr>
            <a:spLocks noGrp="1"/>
          </p:cNvSpPr>
          <p:nvPr>
            <p:ph type="sldNum" sz="quarter" idx="12"/>
          </p:nvPr>
        </p:nvSpPr>
        <p:spPr/>
        <p:txBody>
          <a:bodyPr/>
          <a:lstStyle/>
          <a:p>
            <a:fld id="{A759C22F-BEF7-4290-B564-6AE5863ADADF}" type="slidenum">
              <a:rPr lang="zh-CN" altLang="en-US" smtClean="0"/>
              <a:t>‹#›</a:t>
            </a:fld>
            <a:endParaRPr lang="zh-CN" altLang="en-US"/>
          </a:p>
        </p:txBody>
      </p:sp>
    </p:spTree>
    <p:extLst>
      <p:ext uri="{BB962C8B-B14F-4D97-AF65-F5344CB8AC3E}">
        <p14:creationId xmlns:p14="http://schemas.microsoft.com/office/powerpoint/2010/main" val="2486814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lvl1pPr algn="l">
              <a:defRPr sz="4000" b="1">
                <a:solidFill>
                  <a:schemeClr val="accent1">
                    <a:lumMod val="75000"/>
                  </a:schemeClr>
                </a:solidFill>
              </a:defRPr>
            </a:lvl1pPr>
          </a:lstStyle>
          <a:p>
            <a:r>
              <a:rPr lang="zh-CN" altLang="en-US" dirty="0"/>
              <a:t>单击此处编辑母版标题样式</a:t>
            </a:r>
          </a:p>
        </p:txBody>
      </p:sp>
      <p:sp>
        <p:nvSpPr>
          <p:cNvPr id="3" name="内容占位符 2"/>
          <p:cNvSpPr>
            <a:spLocks noGrp="1"/>
          </p:cNvSpPr>
          <p:nvPr>
            <p:ph idx="1"/>
          </p:nvPr>
        </p:nvSpPr>
        <p:spPr>
          <a:xfrm>
            <a:off x="457200" y="1196752"/>
            <a:ext cx="5770984" cy="492941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D9B9087-A3D3-4A57-A620-073434A293A2}" type="datetime1">
              <a:rPr lang="zh-CN" altLang="en-US" smtClean="0"/>
              <a:t>2023/12/17</a:t>
            </a:fld>
            <a:endParaRPr lang="zh-CN" altLang="en-US" dirty="0"/>
          </a:p>
        </p:txBody>
      </p:sp>
      <p:sp>
        <p:nvSpPr>
          <p:cNvPr id="5" name="页脚占位符 4"/>
          <p:cNvSpPr>
            <a:spLocks noGrp="1"/>
          </p:cNvSpPr>
          <p:nvPr>
            <p:ph type="ftr" sz="quarter" idx="11"/>
          </p:nvPr>
        </p:nvSpPr>
        <p:spPr/>
        <p:txBody>
          <a:bodyPr/>
          <a:lstStyle/>
          <a:p>
            <a:r>
              <a:rPr lang="zh-CN" altLang="en-US" dirty="0"/>
              <a:t>计算机导论</a:t>
            </a:r>
          </a:p>
        </p:txBody>
      </p:sp>
      <p:sp>
        <p:nvSpPr>
          <p:cNvPr id="6" name="灯片编号占位符 5"/>
          <p:cNvSpPr>
            <a:spLocks noGrp="1"/>
          </p:cNvSpPr>
          <p:nvPr>
            <p:ph type="sldNum" sz="quarter" idx="12"/>
          </p:nvPr>
        </p:nvSpPr>
        <p:spPr/>
        <p:txBody>
          <a:bodyPr/>
          <a:lstStyle/>
          <a:p>
            <a:fld id="{A759C22F-BEF7-4290-B564-6AE5863ADADF}" type="slidenum">
              <a:rPr lang="zh-CN" altLang="en-US" smtClean="0"/>
              <a:t>‹#›</a:t>
            </a:fld>
            <a:endParaRPr lang="zh-CN" altLang="en-US" dirty="0"/>
          </a:p>
        </p:txBody>
      </p:sp>
      <p:sp>
        <p:nvSpPr>
          <p:cNvPr id="7" name="TextBox 6"/>
          <p:cNvSpPr txBox="1"/>
          <p:nvPr userDrawn="1"/>
        </p:nvSpPr>
        <p:spPr>
          <a:xfrm>
            <a:off x="8741744" y="5013176"/>
            <a:ext cx="323165" cy="1224136"/>
          </a:xfrm>
          <a:prstGeom prst="rect">
            <a:avLst/>
          </a:prstGeom>
          <a:noFill/>
        </p:spPr>
        <p:txBody>
          <a:bodyPr vert="eaVert" wrap="square" rtlCol="0">
            <a:spAutoFit/>
          </a:bodyPr>
          <a:lstStyle/>
          <a:p>
            <a:r>
              <a:rPr lang="zh-CN" altLang="en-US" sz="900" dirty="0">
                <a:solidFill>
                  <a:schemeClr val="bg1">
                    <a:lumMod val="50000"/>
                  </a:schemeClr>
                </a:solidFill>
              </a:rPr>
              <a:t>所有图片均来自网络</a:t>
            </a:r>
          </a:p>
        </p:txBody>
      </p:sp>
      <p:cxnSp>
        <p:nvCxnSpPr>
          <p:cNvPr id="10" name="直接连接符 9"/>
          <p:cNvCxnSpPr/>
          <p:nvPr userDrawn="1"/>
        </p:nvCxnSpPr>
        <p:spPr>
          <a:xfrm>
            <a:off x="467544" y="980728"/>
            <a:ext cx="828092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8384" y="260649"/>
            <a:ext cx="648072" cy="648072"/>
          </a:xfrm>
          <a:prstGeom prst="rect">
            <a:avLst/>
          </a:prstGeom>
        </p:spPr>
      </p:pic>
    </p:spTree>
    <p:extLst>
      <p:ext uri="{BB962C8B-B14F-4D97-AF65-F5344CB8AC3E}">
        <p14:creationId xmlns:p14="http://schemas.microsoft.com/office/powerpoint/2010/main" val="391479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Box 6"/>
          <p:cNvSpPr txBox="1"/>
          <p:nvPr userDrawn="1"/>
        </p:nvSpPr>
        <p:spPr>
          <a:xfrm>
            <a:off x="8742363" y="5013325"/>
            <a:ext cx="322262" cy="1223963"/>
          </a:xfrm>
          <a:prstGeom prst="rect">
            <a:avLst/>
          </a:prstGeom>
          <a:noFill/>
        </p:spPr>
        <p:txBody>
          <a:bodyPr vert="eaVert">
            <a:spAutoFit/>
          </a:bodyPr>
          <a:lstStyle/>
          <a:p>
            <a:pPr fontAlgn="auto">
              <a:spcBef>
                <a:spcPts val="0"/>
              </a:spcBef>
              <a:spcAft>
                <a:spcPts val="0"/>
              </a:spcAft>
              <a:defRPr/>
            </a:pPr>
            <a:r>
              <a:rPr lang="zh-CN" altLang="en-US" sz="900" dirty="0">
                <a:solidFill>
                  <a:schemeClr val="bg1">
                    <a:lumMod val="50000"/>
                  </a:schemeClr>
                </a:solidFill>
                <a:latin typeface="+mn-lt"/>
                <a:ea typeface="+mn-ea"/>
              </a:rPr>
              <a:t>所有图片均来自网络</a:t>
            </a:r>
          </a:p>
        </p:txBody>
      </p:sp>
      <p:cxnSp>
        <p:nvCxnSpPr>
          <p:cNvPr id="5" name="直接连接符 9"/>
          <p:cNvCxnSpPr/>
          <p:nvPr userDrawn="1"/>
        </p:nvCxnSpPr>
        <p:spPr>
          <a:xfrm>
            <a:off x="468313" y="981075"/>
            <a:ext cx="828040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图片 7"/>
          <p:cNvPicPr>
            <a:picLocks noChangeAspect="1"/>
          </p:cNvPicPr>
          <p:nvPr userDrawn="1"/>
        </p:nvPicPr>
        <p:blipFill>
          <a:blip r:embed="rId2"/>
          <a:srcRect/>
          <a:stretch>
            <a:fillRect/>
          </a:stretch>
        </p:blipFill>
        <p:spPr bwMode="auto">
          <a:xfrm>
            <a:off x="8027988" y="260350"/>
            <a:ext cx="647700" cy="647700"/>
          </a:xfrm>
          <a:prstGeom prst="rect">
            <a:avLst/>
          </a:prstGeom>
          <a:noFill/>
          <a:ln w="9525">
            <a:noFill/>
            <a:miter lim="800000"/>
            <a:headEnd/>
            <a:tailEnd/>
          </a:ln>
        </p:spPr>
      </p:pic>
      <p:sp>
        <p:nvSpPr>
          <p:cNvPr id="2" name="标题 1"/>
          <p:cNvSpPr>
            <a:spLocks noGrp="1"/>
          </p:cNvSpPr>
          <p:nvPr>
            <p:ph type="title"/>
          </p:nvPr>
        </p:nvSpPr>
        <p:spPr>
          <a:xfrm>
            <a:off x="457200" y="274638"/>
            <a:ext cx="8229600" cy="634082"/>
          </a:xfrm>
        </p:spPr>
        <p:txBody>
          <a:bodyPr>
            <a:noAutofit/>
          </a:bodyPr>
          <a:lstStyle>
            <a:lvl1pPr algn="l">
              <a:defRPr sz="4000" b="1">
                <a:solidFill>
                  <a:schemeClr val="accent1">
                    <a:lumMod val="75000"/>
                  </a:schemeClr>
                </a:solidFill>
              </a:defRPr>
            </a:lvl1pPr>
          </a:lstStyle>
          <a:p>
            <a:r>
              <a:rPr lang="zh-CN" altLang="en-US" dirty="0"/>
              <a:t>单击此处编辑母版标题样式</a:t>
            </a:r>
          </a:p>
        </p:txBody>
      </p:sp>
      <p:sp>
        <p:nvSpPr>
          <p:cNvPr id="3" name="内容占位符 2"/>
          <p:cNvSpPr>
            <a:spLocks noGrp="1"/>
          </p:cNvSpPr>
          <p:nvPr>
            <p:ph idx="1"/>
          </p:nvPr>
        </p:nvSpPr>
        <p:spPr>
          <a:xfrm>
            <a:off x="457200" y="1196752"/>
            <a:ext cx="5770984" cy="492941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10"/>
          </p:nvPr>
        </p:nvSpPr>
        <p:spPr/>
        <p:txBody>
          <a:bodyPr/>
          <a:lstStyle>
            <a:lvl1pPr>
              <a:defRPr/>
            </a:lvl1pPr>
          </a:lstStyle>
          <a:p>
            <a:pPr>
              <a:defRPr/>
            </a:pPr>
            <a:fld id="{D2689CB4-1419-4923-9D67-169B977FA32F}" type="datetime1">
              <a:rPr lang="zh-CN" altLang="en-US"/>
              <a:pPr>
                <a:defRPr/>
              </a:pPr>
              <a:t>2023/12/17</a:t>
            </a:fld>
            <a:endParaRPr lang="zh-CN" altLang="en-US" dirty="0"/>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ltLang="zh-CN"/>
              <a:t>2015 Intro to CS and SE</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693A5B5-F14C-4A74-8D06-BE358C8433F7}"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B7D2277-B426-4F3E-95E5-5676C2EB094A}" type="datetime1">
              <a:rPr lang="zh-CN" altLang="en-US"/>
              <a:pPr>
                <a:defRPr/>
              </a:pPr>
              <a:t>2023/12/17</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ltLang="zh-CN"/>
              <a:t>2014 </a:t>
            </a:r>
            <a:r>
              <a:rPr lang="zh-CN" altLang="en-US"/>
              <a:t>计算机与软件工程概论</a:t>
            </a:r>
          </a:p>
        </p:txBody>
      </p:sp>
      <p:sp>
        <p:nvSpPr>
          <p:cNvPr id="6" name="灯片编号占位符 5"/>
          <p:cNvSpPr>
            <a:spLocks noGrp="1"/>
          </p:cNvSpPr>
          <p:nvPr>
            <p:ph type="sldNum" sz="quarter" idx="12"/>
          </p:nvPr>
        </p:nvSpPr>
        <p:spPr/>
        <p:txBody>
          <a:bodyPr/>
          <a:lstStyle>
            <a:lvl1pPr>
              <a:defRPr/>
            </a:lvl1pPr>
          </a:lstStyle>
          <a:p>
            <a:pPr>
              <a:defRPr/>
            </a:pPr>
            <a:fld id="{BB64C64B-7CBD-473E-9700-04D6EA07D1D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15E23C72-F177-4A50-9D85-EE61C3C52100}" type="datetime1">
              <a:rPr lang="zh-CN" altLang="en-US"/>
              <a:pPr>
                <a:defRPr/>
              </a:pPr>
              <a:t>2023/12/17</a:t>
            </a:fld>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67DF5FD2-2E03-4B89-A3F7-CBCBDE135B0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6C354277-85F5-4A77-9BF3-E9AF01AECBE8}" type="datetime1">
              <a:rPr lang="zh-CN" altLang="en-US"/>
              <a:pPr>
                <a:defRPr/>
              </a:pPr>
              <a:t>2023/12/17</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ltLang="zh-CN"/>
              <a:t>2014 </a:t>
            </a:r>
            <a:r>
              <a:rPr lang="zh-CN" altLang="en-US"/>
              <a:t>计算机与软件工程概论</a:t>
            </a:r>
          </a:p>
        </p:txBody>
      </p:sp>
      <p:sp>
        <p:nvSpPr>
          <p:cNvPr id="9" name="灯片编号占位符 8"/>
          <p:cNvSpPr>
            <a:spLocks noGrp="1"/>
          </p:cNvSpPr>
          <p:nvPr>
            <p:ph type="sldNum" sz="quarter" idx="12"/>
          </p:nvPr>
        </p:nvSpPr>
        <p:spPr/>
        <p:txBody>
          <a:bodyPr/>
          <a:lstStyle>
            <a:lvl1pPr>
              <a:defRPr/>
            </a:lvl1pPr>
          </a:lstStyle>
          <a:p>
            <a:pPr>
              <a:defRPr/>
            </a:pPr>
            <a:fld id="{B1C92FCB-19D6-4170-9175-9CA7634FE1D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2588768C-8854-4B67-AF8E-D4DD50B0E80C}" type="datetime1">
              <a:rPr lang="zh-CN" altLang="en-US"/>
              <a:pPr>
                <a:defRPr/>
              </a:pPr>
              <a:t>2023/12/17</a:t>
            </a:fld>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6CE63605-CF35-48F0-AC46-27FBF400B9E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3600">
                <a:solidFill>
                  <a:srgbClr val="00B0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A0C4FFC-4151-48D5-B69B-DB4C72E1E0D5}" type="datetime1">
              <a:rPr lang="zh-CN" altLang="en-US" smtClean="0"/>
              <a:t>2023/12/17</a:t>
            </a:fld>
            <a:endParaRPr lang="zh-CN" altLang="en-US"/>
          </a:p>
        </p:txBody>
      </p:sp>
      <p:sp>
        <p:nvSpPr>
          <p:cNvPr id="6" name="灯片编号占位符 5"/>
          <p:cNvSpPr>
            <a:spLocks noGrp="1"/>
          </p:cNvSpPr>
          <p:nvPr>
            <p:ph type="sldNum" sz="quarter" idx="12"/>
          </p:nvPr>
        </p:nvSpPr>
        <p:spPr/>
        <p:txBody>
          <a:bodyPr/>
          <a:lstStyle/>
          <a:p>
            <a:fld id="{A759C22F-BEF7-4290-B564-6AE5863ADADF}"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1920" y="620688"/>
            <a:ext cx="3956304" cy="890016"/>
          </a:xfrm>
          <a:prstGeom prst="rect">
            <a:avLst/>
          </a:prstGeom>
        </p:spPr>
      </p:pic>
    </p:spTree>
    <p:extLst>
      <p:ext uri="{BB962C8B-B14F-4D97-AF65-F5344CB8AC3E}">
        <p14:creationId xmlns:p14="http://schemas.microsoft.com/office/powerpoint/2010/main" val="313512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147248" cy="492941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D9B9087-A3D3-4A57-A620-073434A293A2}" type="datetime1">
              <a:rPr lang="zh-CN" altLang="en-US" smtClean="0"/>
              <a:t>2023/12/17</a:t>
            </a:fld>
            <a:endParaRPr lang="zh-CN" altLang="en-US" dirty="0"/>
          </a:p>
        </p:txBody>
      </p:sp>
      <p:sp>
        <p:nvSpPr>
          <p:cNvPr id="6" name="灯片编号占位符 5"/>
          <p:cNvSpPr>
            <a:spLocks noGrp="1"/>
          </p:cNvSpPr>
          <p:nvPr>
            <p:ph type="sldNum" sz="quarter" idx="12"/>
          </p:nvPr>
        </p:nvSpPr>
        <p:spPr/>
        <p:txBody>
          <a:bodyPr/>
          <a:lstStyle/>
          <a:p>
            <a:fld id="{A759C22F-BEF7-4290-B564-6AE5863ADADF}" type="slidenum">
              <a:rPr lang="zh-CN" altLang="en-US" smtClean="0"/>
              <a:t>‹#›</a:t>
            </a:fld>
            <a:endParaRPr lang="zh-CN" altLang="en-US" dirty="0"/>
          </a:p>
        </p:txBody>
      </p:sp>
      <p:sp>
        <p:nvSpPr>
          <p:cNvPr id="7" name="TextBox 6"/>
          <p:cNvSpPr txBox="1"/>
          <p:nvPr userDrawn="1"/>
        </p:nvSpPr>
        <p:spPr>
          <a:xfrm>
            <a:off x="8741744" y="5013176"/>
            <a:ext cx="323165" cy="1224136"/>
          </a:xfrm>
          <a:prstGeom prst="rect">
            <a:avLst/>
          </a:prstGeom>
          <a:noFill/>
        </p:spPr>
        <p:txBody>
          <a:bodyPr vert="eaVert" wrap="square" rtlCol="0">
            <a:spAutoFit/>
          </a:bodyPr>
          <a:lstStyle/>
          <a:p>
            <a:r>
              <a:rPr lang="zh-CN" altLang="en-US" sz="900" dirty="0">
                <a:solidFill>
                  <a:schemeClr val="bg1">
                    <a:lumMod val="50000"/>
                  </a:schemeClr>
                </a:solidFill>
              </a:rPr>
              <a:t>所有图片均来自网络</a:t>
            </a:r>
          </a:p>
        </p:txBody>
      </p:sp>
      <p:cxnSp>
        <p:nvCxnSpPr>
          <p:cNvPr id="10" name="直接连接符 9"/>
          <p:cNvCxnSpPr/>
          <p:nvPr userDrawn="1"/>
        </p:nvCxnSpPr>
        <p:spPr>
          <a:xfrm>
            <a:off x="467544" y="980728"/>
            <a:ext cx="8280920" cy="0"/>
          </a:xfrm>
          <a:prstGeom prst="line">
            <a:avLst/>
          </a:prstGeom>
          <a:ln w="222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8384" y="260649"/>
            <a:ext cx="648072" cy="648072"/>
          </a:xfrm>
          <a:prstGeom prst="rect">
            <a:avLst/>
          </a:prstGeom>
        </p:spPr>
      </p:pic>
    </p:spTree>
    <p:extLst>
      <p:ext uri="{BB962C8B-B14F-4D97-AF65-F5344CB8AC3E}">
        <p14:creationId xmlns:p14="http://schemas.microsoft.com/office/powerpoint/2010/main" val="37439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BCCAD92-202E-4D28-882E-D85FD2FE68DB}" type="datetime1">
              <a:rPr lang="zh-CN" altLang="en-US" smtClean="0"/>
              <a:t>2023/12/17</a:t>
            </a:fld>
            <a:endParaRPr lang="zh-CN" altLang="en-US"/>
          </a:p>
        </p:txBody>
      </p:sp>
      <p:sp>
        <p:nvSpPr>
          <p:cNvPr id="6" name="灯片编号占位符 5"/>
          <p:cNvSpPr>
            <a:spLocks noGrp="1"/>
          </p:cNvSpPr>
          <p:nvPr>
            <p:ph type="sldNum" sz="quarter" idx="12"/>
          </p:nvPr>
        </p:nvSpPr>
        <p:spPr/>
        <p:txBody>
          <a:bodyPr/>
          <a:lstStyle/>
          <a:p>
            <a:fld id="{A759C22F-BEF7-4290-B564-6AE5863ADADF}" type="slidenum">
              <a:rPr lang="zh-CN" altLang="en-US" smtClean="0"/>
              <a:t>‹#›</a:t>
            </a:fld>
            <a:endParaRPr lang="zh-CN" altLang="en-US"/>
          </a:p>
        </p:txBody>
      </p:sp>
    </p:spTree>
    <p:extLst>
      <p:ext uri="{BB962C8B-B14F-4D97-AF65-F5344CB8AC3E}">
        <p14:creationId xmlns:p14="http://schemas.microsoft.com/office/powerpoint/2010/main" val="27556619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4204F5E6-E458-4D38-8D0F-7A8985B2C08B}" type="datetime1">
              <a:rPr lang="zh-CN" altLang="en-US"/>
              <a:pPr>
                <a:defRPr/>
              </a:pPr>
              <a:t>2023/12/17</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D3A1D4D-1A00-4361-A586-2D96CE54C2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Lst>
  <p:hf sldNum="0"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6AE7F-2CCF-410F-BFF7-856269291B79}" type="datetime1">
              <a:rPr lang="zh-CN" altLang="en-US" smtClean="0"/>
              <a:t>2023/12/17</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9C22F-BEF7-4290-B564-6AE5863ADADF}" type="slidenum">
              <a:rPr lang="zh-CN" altLang="en-US" smtClean="0"/>
              <a:t>‹#›</a:t>
            </a:fld>
            <a:endParaRPr lang="zh-CN" altLang="en-US"/>
          </a:p>
        </p:txBody>
      </p:sp>
    </p:spTree>
    <p:extLst>
      <p:ext uri="{BB962C8B-B14F-4D97-AF65-F5344CB8AC3E}">
        <p14:creationId xmlns:p14="http://schemas.microsoft.com/office/powerpoint/2010/main" val="35792757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ctrTitle"/>
          </p:nvPr>
        </p:nvSpPr>
        <p:spPr>
          <a:xfrm>
            <a:off x="179512" y="2130425"/>
            <a:ext cx="8278688" cy="1470025"/>
          </a:xfrm>
        </p:spPr>
        <p:txBody>
          <a:bodyPr/>
          <a:lstStyle/>
          <a:p>
            <a:r>
              <a:rPr lang="en-US" altLang="zh-CN"/>
              <a:t>Review Chapter3-2: </a:t>
            </a:r>
            <a:br>
              <a:rPr lang="en-US" altLang="zh-CN"/>
            </a:br>
            <a:r>
              <a:rPr lang="en-US" altLang="zh-CN"/>
              <a:t>Data </a:t>
            </a:r>
            <a:r>
              <a:rPr lang="en-US" altLang="zh-CN" dirty="0"/>
              <a:t>Representation</a:t>
            </a:r>
            <a:endParaRPr lang="zh-CN" altLang="en-US" dirty="0"/>
          </a:p>
        </p:txBody>
      </p:sp>
      <p:sp>
        <p:nvSpPr>
          <p:cNvPr id="6" name="标题 1">
            <a:extLst>
              <a:ext uri="{FF2B5EF4-FFF2-40B4-BE49-F238E27FC236}">
                <a16:creationId xmlns:a16="http://schemas.microsoft.com/office/drawing/2014/main" id="{AE87EA77-66CF-472D-9C98-3A5519B80B58}"/>
              </a:ext>
            </a:extLst>
          </p:cNvPr>
          <p:cNvSpPr txBox="1">
            <a:spLocks/>
          </p:cNvSpPr>
          <p:nvPr/>
        </p:nvSpPr>
        <p:spPr bwMode="auto">
          <a:xfrm>
            <a:off x="432656" y="2996952"/>
            <a:ext cx="7772400" cy="21602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altLang="zh-CN" sz="36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Representing Non-Numeric Data</a:t>
            </a:r>
            <a:endParaRPr lang="zh-CN" altLang="en-US" sz="48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AC801-0466-4929-A638-2FBD5B10E7C9}"/>
              </a:ext>
            </a:extLst>
          </p:cNvPr>
          <p:cNvSpPr>
            <a:spLocks noGrp="1"/>
          </p:cNvSpPr>
          <p:nvPr>
            <p:ph type="title"/>
          </p:nvPr>
        </p:nvSpPr>
        <p:spPr/>
        <p:txBody>
          <a:bodyPr/>
          <a:lstStyle/>
          <a:p>
            <a:r>
              <a:rPr lang="en-US" altLang="zh-CN" dirty="0"/>
              <a:t>Key  points</a:t>
            </a:r>
            <a:endParaRPr lang="zh-CN" altLang="en-US" dirty="0"/>
          </a:p>
        </p:txBody>
      </p:sp>
      <p:sp>
        <p:nvSpPr>
          <p:cNvPr id="4" name="内容占位符 3">
            <a:extLst>
              <a:ext uri="{FF2B5EF4-FFF2-40B4-BE49-F238E27FC236}">
                <a16:creationId xmlns:a16="http://schemas.microsoft.com/office/drawing/2014/main" id="{E14FE142-9F6B-4030-A22B-77069CA742CF}"/>
              </a:ext>
            </a:extLst>
          </p:cNvPr>
          <p:cNvSpPr>
            <a:spLocks noGrp="1"/>
          </p:cNvSpPr>
          <p:nvPr>
            <p:ph idx="1"/>
          </p:nvPr>
        </p:nvSpPr>
        <p:spPr>
          <a:xfrm>
            <a:off x="438552" y="1412776"/>
            <a:ext cx="8291264" cy="4032448"/>
          </a:xfrm>
        </p:spPr>
        <p:txBody>
          <a:bodyPr>
            <a:normAutofit/>
          </a:bodyPr>
          <a:lstStyle/>
          <a:p>
            <a:pPr lvl="0"/>
            <a:r>
              <a:rPr lang="en-US" altLang="zh-CN" dirty="0"/>
              <a:t>Binary Representations for text data, audio data, images and graphics and video. </a:t>
            </a:r>
            <a:endParaRPr lang="zh-CN" altLang="zh-CN" dirty="0"/>
          </a:p>
          <a:p>
            <a:pPr lvl="0"/>
            <a:r>
              <a:rPr lang="en-US" altLang="zh-CN" dirty="0"/>
              <a:t>Image</a:t>
            </a:r>
            <a:r>
              <a:rPr lang="zh-CN" altLang="zh-CN" dirty="0"/>
              <a:t>、</a:t>
            </a:r>
            <a:r>
              <a:rPr lang="en-US" altLang="zh-CN" dirty="0"/>
              <a:t>audio and video data type</a:t>
            </a:r>
          </a:p>
          <a:p>
            <a:pPr lvl="0"/>
            <a:r>
              <a:rPr lang="en-US" altLang="zh-CN" dirty="0"/>
              <a:t>Data compression (lossless and lossy)</a:t>
            </a:r>
            <a:endParaRPr lang="zh-CN" altLang="zh-CN" dirty="0"/>
          </a:p>
          <a:p>
            <a:pPr lvl="0"/>
            <a:r>
              <a:rPr lang="en-US" altLang="zh-CN" dirty="0"/>
              <a:t>Text compression and Run-length encoding</a:t>
            </a:r>
            <a:endParaRPr lang="zh-CN" altLang="zh-CN" dirty="0"/>
          </a:p>
        </p:txBody>
      </p:sp>
    </p:spTree>
    <p:extLst>
      <p:ext uri="{BB962C8B-B14F-4D97-AF65-F5344CB8AC3E}">
        <p14:creationId xmlns:p14="http://schemas.microsoft.com/office/powerpoint/2010/main" val="26597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2FE5A-0CCD-432E-B341-CAAD0416084A}"/>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8284104F-54CA-4AA8-A812-5008C6ECE1CA}"/>
              </a:ext>
            </a:extLst>
          </p:cNvPr>
          <p:cNvSpPr>
            <a:spLocks noChangeAspect="1"/>
          </p:cNvSpPr>
          <p:nvPr>
            <p:custDataLst>
              <p:tags r:id="rId1"/>
            </p:custDataLst>
          </p:nvPr>
        </p:nvSpPr>
        <p:spPr>
          <a:xfrm>
            <a:off x="113032" y="210887"/>
            <a:ext cx="8917936" cy="6369955"/>
          </a:xfrm>
          <a:prstGeom prst="rect">
            <a:avLst/>
          </a:prstGeom>
          <a:blipFill>
            <a:blip r:embed="rId3"/>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55600" rIns="355600" rtlCol="0" anchor="ctr">
            <a:noAutofit/>
          </a:bodyPr>
          <a:lstStyle/>
          <a:p>
            <a:pPr algn="ctr"/>
            <a:r>
              <a:rPr lang="zh-CN" altLang="en-US" sz="20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algn="just"/>
            <a:endParaRPr lang="zh-CN" altLang="en-US" sz="160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r>
              <a:rPr lang="zh-CN" altLang="en-US" sz="160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rPr>
              <a:t>视频名称：</a:t>
            </a:r>
            <a:r>
              <a:rPr lang="en-US" altLang="zh-CN" sz="160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rPr>
              <a:t>2.3.1 Characters in digital world</a:t>
            </a:r>
          </a:p>
          <a:p>
            <a:pPr algn="just"/>
            <a:endParaRPr lang="en-US" altLang="zh-CN" sz="160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r>
              <a:rPr lang="zh-CN" altLang="en-US" sz="1100">
                <a:solidFill>
                  <a:srgbClr val="C8C8C8"/>
                </a:solidFill>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3897880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39229-2CC2-4FF6-A5F0-E57AB20F7AB2}"/>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261485D7-8D7D-4B4C-BA36-21649F4629C7}"/>
              </a:ext>
            </a:extLst>
          </p:cNvPr>
          <p:cNvSpPr>
            <a:spLocks noChangeAspect="1"/>
          </p:cNvSpPr>
          <p:nvPr>
            <p:custDataLst>
              <p:tags r:id="rId1"/>
            </p:custDataLst>
          </p:nvPr>
        </p:nvSpPr>
        <p:spPr>
          <a:xfrm>
            <a:off x="129106" y="231187"/>
            <a:ext cx="8885787" cy="6346991"/>
          </a:xfrm>
          <a:prstGeom prst="rect">
            <a:avLst/>
          </a:prstGeom>
          <a:blipFill>
            <a:blip r:embed="rId3"/>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55600" rIns="355600" rtlCol="0" anchor="ctr">
            <a:noAutofit/>
          </a:bodyPr>
          <a:lstStyle/>
          <a:p>
            <a:pPr algn="ctr"/>
            <a:r>
              <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algn="just"/>
            <a:endParaRPr lang="zh-CN" altLang="en-US"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r>
              <a:rPr lang="zh-CN" altLang="en-US"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rPr>
              <a:t>视频名称：</a:t>
            </a:r>
            <a:r>
              <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rPr>
              <a:t>2.4.1 Images, sounds and videos in digital world</a:t>
            </a: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r>
              <a:rPr lang="zh-CN" altLang="en-US" sz="1100" dirty="0">
                <a:solidFill>
                  <a:srgbClr val="C8C8C8"/>
                </a:solidFill>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extLst>
      <p:ext uri="{BB962C8B-B14F-4D97-AF65-F5344CB8AC3E}">
        <p14:creationId xmlns:p14="http://schemas.microsoft.com/office/powerpoint/2010/main" val="11694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CF11B7-D1AE-4540-ACA7-21497883D487}"/>
              </a:ext>
            </a:extLst>
          </p:cNvPr>
          <p:cNvSpPr>
            <a:spLocks noChangeAspect="1"/>
          </p:cNvSpPr>
          <p:nvPr>
            <p:custDataLst>
              <p:tags r:id="rId1"/>
            </p:custDataLst>
          </p:nvPr>
        </p:nvSpPr>
        <p:spPr>
          <a:xfrm>
            <a:off x="251520" y="332656"/>
            <a:ext cx="8770574" cy="6264696"/>
          </a:xfrm>
          <a:prstGeom prst="rect">
            <a:avLst/>
          </a:prstGeom>
          <a:blipFill>
            <a:blip r:embed="rId4"/>
            <a:stretch>
              <a:fillRect/>
            </a:stretch>
          </a:blip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355600" rIns="355600" rtlCol="0" anchor="ctr">
            <a:noAutofit/>
          </a:bodyPr>
          <a:lstStyle/>
          <a:p>
            <a:pPr algn="ctr"/>
            <a:r>
              <a:rPr lang="zh-CN" altLang="en-US"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慕课视频片段</a:t>
            </a:r>
          </a:p>
          <a:p>
            <a:pPr algn="just"/>
            <a:endParaRPr lang="zh-CN" altLang="en-US"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r>
              <a:rPr lang="zh-CN" altLang="en-US"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rPr>
              <a:t>视频名称：</a:t>
            </a:r>
            <a:r>
              <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rPr>
              <a:t>2.5.1 Barcode</a:t>
            </a: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endParaRPr lang="en-US" altLang="zh-CN" sz="1600" dirty="0">
              <a:solidFill>
                <a:srgbClr val="F8F8F8"/>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just"/>
            <a:r>
              <a:rPr lang="zh-CN" altLang="en-US" sz="1100" dirty="0">
                <a:solidFill>
                  <a:srgbClr val="C8C8C8"/>
                </a:solidFill>
                <a:latin typeface="Microsoft Yahei" panose="020B0503020204020204" pitchFamily="34" charset="-122"/>
                <a:ea typeface="Microsoft Yahei" panose="020B0503020204020204" pitchFamily="34" charset="-122"/>
                <a:sym typeface="Microsoft Yahei" panose="020B0503020204020204" pitchFamily="34" charset="-122"/>
              </a:rPr>
              <a:t>温馨提示：此视频框在点击“上传手机课件”时会进行转换，用手机进行观看时则会变为可点击的视频。此视频框可被拖动移位和修改大小</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AC801-0466-4929-A638-2FBD5B10E7C9}"/>
              </a:ext>
            </a:extLst>
          </p:cNvPr>
          <p:cNvSpPr>
            <a:spLocks noGrp="1"/>
          </p:cNvSpPr>
          <p:nvPr>
            <p:ph type="title"/>
          </p:nvPr>
        </p:nvSpPr>
        <p:spPr/>
        <p:txBody>
          <a:bodyPr/>
          <a:lstStyle/>
          <a:p>
            <a:r>
              <a:rPr lang="en-US" altLang="zh-CN" dirty="0"/>
              <a:t>Key  Terms</a:t>
            </a:r>
            <a:endParaRPr lang="zh-CN" altLang="en-US" dirty="0"/>
          </a:p>
        </p:txBody>
      </p:sp>
      <p:sp>
        <p:nvSpPr>
          <p:cNvPr id="4" name="内容占位符 3">
            <a:extLst>
              <a:ext uri="{FF2B5EF4-FFF2-40B4-BE49-F238E27FC236}">
                <a16:creationId xmlns:a16="http://schemas.microsoft.com/office/drawing/2014/main" id="{E14FE142-9F6B-4030-A22B-77069CA742CF}"/>
              </a:ext>
            </a:extLst>
          </p:cNvPr>
          <p:cNvSpPr>
            <a:spLocks noGrp="1"/>
          </p:cNvSpPr>
          <p:nvPr>
            <p:ph idx="1"/>
          </p:nvPr>
        </p:nvSpPr>
        <p:spPr>
          <a:xfrm>
            <a:off x="467544" y="1913424"/>
            <a:ext cx="4248472" cy="3243768"/>
          </a:xfrm>
        </p:spPr>
        <p:txBody>
          <a:bodyPr>
            <a:normAutofit fontScale="47500" lnSpcReduction="20000"/>
          </a:bodyPr>
          <a:lstStyle/>
          <a:p>
            <a:pPr lvl="0"/>
            <a:r>
              <a:rPr lang="en-US" altLang="zh-CN" dirty="0"/>
              <a:t>Bandwidth</a:t>
            </a:r>
          </a:p>
          <a:p>
            <a:pPr lvl="0"/>
            <a:r>
              <a:rPr lang="zh-CN" altLang="en-US" dirty="0"/>
              <a:t>在固定时间内从一个地点传输到另外一个地点的最大位数或者字节数</a:t>
            </a:r>
            <a:endParaRPr lang="en-US" altLang="zh-CN" dirty="0"/>
          </a:p>
          <a:p>
            <a:pPr lvl="0"/>
            <a:r>
              <a:rPr lang="en-US" altLang="zh-CN" dirty="0"/>
              <a:t>Character set</a:t>
            </a:r>
          </a:p>
          <a:p>
            <a:pPr lvl="0"/>
            <a:r>
              <a:rPr lang="zh-CN" altLang="en-US" dirty="0"/>
              <a:t>字符和表示他们的代码的清单</a:t>
            </a:r>
            <a:endParaRPr lang="en-US" altLang="zh-CN" dirty="0"/>
          </a:p>
          <a:p>
            <a:pPr lvl="0"/>
            <a:r>
              <a:rPr lang="en-US" altLang="zh-CN" dirty="0"/>
              <a:t>Compression ratio</a:t>
            </a:r>
          </a:p>
          <a:p>
            <a:pPr marL="0" lvl="0" indent="0">
              <a:buNone/>
            </a:pPr>
            <a:r>
              <a:rPr lang="zh-CN" altLang="en-US" dirty="0"/>
              <a:t>压缩后的数据大小除以原始数据的值</a:t>
            </a:r>
            <a:endParaRPr lang="en-US" altLang="zh-CN" dirty="0"/>
          </a:p>
          <a:p>
            <a:pPr lvl="0"/>
            <a:r>
              <a:rPr lang="en-US" altLang="zh-CN" dirty="0"/>
              <a:t>Digitize</a:t>
            </a:r>
            <a:r>
              <a:rPr lang="zh-CN" altLang="en-US" dirty="0"/>
              <a:t>把信息分割成离散的片段</a:t>
            </a:r>
            <a:endParaRPr lang="en-US" altLang="zh-CN" dirty="0"/>
          </a:p>
          <a:p>
            <a:pPr lvl="0"/>
            <a:r>
              <a:rPr lang="en-US" altLang="zh-CN" dirty="0"/>
              <a:t>Huffman encoding</a:t>
            </a:r>
          </a:p>
          <a:p>
            <a:pPr lvl="0"/>
            <a:r>
              <a:rPr lang="zh-CN" altLang="en-US" dirty="0"/>
              <a:t>用变长的二进制串表示字符，使常用的字符具有更短的编码</a:t>
            </a:r>
            <a:endParaRPr lang="en-US" altLang="zh-CN" dirty="0"/>
          </a:p>
          <a:p>
            <a:pPr lvl="0"/>
            <a:r>
              <a:rPr lang="en-US" altLang="zh-CN" dirty="0"/>
              <a:t>Lossless/ Lossy compression</a:t>
            </a:r>
          </a:p>
          <a:p>
            <a:pPr lvl="0"/>
            <a:r>
              <a:rPr lang="zh-CN" altLang="en-US" dirty="0"/>
              <a:t>没有丢失信息的数据压缩技术</a:t>
            </a:r>
          </a:p>
        </p:txBody>
      </p:sp>
      <p:sp>
        <p:nvSpPr>
          <p:cNvPr id="5" name="内容占位符 3">
            <a:extLst>
              <a:ext uri="{FF2B5EF4-FFF2-40B4-BE49-F238E27FC236}">
                <a16:creationId xmlns:a16="http://schemas.microsoft.com/office/drawing/2014/main" id="{9D215DF3-06F1-4FC8-88B9-4E45BEFC1FF4}"/>
              </a:ext>
            </a:extLst>
          </p:cNvPr>
          <p:cNvSpPr txBox="1">
            <a:spLocks/>
          </p:cNvSpPr>
          <p:nvPr/>
        </p:nvSpPr>
        <p:spPr>
          <a:xfrm>
            <a:off x="4211960" y="1913424"/>
            <a:ext cx="3641576" cy="33573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endParaRPr lang="zh-CN" altLang="en-US" dirty="0"/>
          </a:p>
        </p:txBody>
      </p:sp>
      <p:sp>
        <p:nvSpPr>
          <p:cNvPr id="6" name="内容占位符 3">
            <a:extLst>
              <a:ext uri="{FF2B5EF4-FFF2-40B4-BE49-F238E27FC236}">
                <a16:creationId xmlns:a16="http://schemas.microsoft.com/office/drawing/2014/main" id="{E616B7EA-0010-4D23-A94A-C5D9F7A59E77}"/>
              </a:ext>
            </a:extLst>
          </p:cNvPr>
          <p:cNvSpPr txBox="1">
            <a:spLocks/>
          </p:cNvSpPr>
          <p:nvPr/>
        </p:nvSpPr>
        <p:spPr>
          <a:xfrm>
            <a:off x="4355976" y="1913424"/>
            <a:ext cx="4248472" cy="3243768"/>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altLang="zh-CN" dirty="0"/>
              <a:t>Multimedia</a:t>
            </a:r>
            <a:r>
              <a:rPr lang="zh-CN" altLang="en-US" dirty="0"/>
              <a:t>几种不同的媒体类型</a:t>
            </a:r>
            <a:endParaRPr lang="en-US" altLang="zh-CN" dirty="0"/>
          </a:p>
          <a:p>
            <a:pPr fontAlgn="auto">
              <a:spcAft>
                <a:spcPts val="0"/>
              </a:spcAft>
            </a:pPr>
            <a:r>
              <a:rPr lang="en-US" altLang="zh-CN" dirty="0"/>
              <a:t>Pixel</a:t>
            </a:r>
            <a:r>
              <a:rPr lang="zh-CN" altLang="en-US" dirty="0"/>
              <a:t>用于表示图像的独立点，代表图像的元素</a:t>
            </a:r>
            <a:r>
              <a:rPr lang="en-US" altLang="zh-CN" dirty="0"/>
              <a:t>	</a:t>
            </a:r>
          </a:p>
          <a:p>
            <a:pPr fontAlgn="auto">
              <a:spcAft>
                <a:spcPts val="0"/>
              </a:spcAft>
            </a:pPr>
            <a:r>
              <a:rPr lang="en-US" altLang="zh-CN" dirty="0"/>
              <a:t>Raster/ Vector graphics</a:t>
            </a:r>
          </a:p>
          <a:p>
            <a:pPr fontAlgn="auto">
              <a:spcAft>
                <a:spcPts val="0"/>
              </a:spcAft>
            </a:pPr>
            <a:r>
              <a:rPr lang="zh-CN" altLang="en-US" dirty="0"/>
              <a:t>用矢量和几何形表示图像的方法</a:t>
            </a:r>
            <a:r>
              <a:rPr lang="en-US" altLang="zh-CN" dirty="0"/>
              <a:t> </a:t>
            </a:r>
          </a:p>
          <a:p>
            <a:pPr fontAlgn="auto">
              <a:spcAft>
                <a:spcPts val="0"/>
              </a:spcAft>
            </a:pPr>
            <a:r>
              <a:rPr lang="en-US" altLang="zh-CN" dirty="0"/>
              <a:t>Resolution</a:t>
            </a:r>
          </a:p>
          <a:p>
            <a:pPr fontAlgn="auto">
              <a:spcAft>
                <a:spcPts val="0"/>
              </a:spcAft>
            </a:pPr>
            <a:r>
              <a:rPr lang="zh-CN" altLang="en-US" dirty="0"/>
              <a:t>用于表示图像的像素个数</a:t>
            </a:r>
            <a:endParaRPr lang="en-US" altLang="zh-CN" dirty="0"/>
          </a:p>
          <a:p>
            <a:pPr fontAlgn="auto">
              <a:spcAft>
                <a:spcPts val="0"/>
              </a:spcAft>
            </a:pPr>
            <a:r>
              <a:rPr lang="en-US" altLang="zh-CN" dirty="0"/>
              <a:t>Run-length encoding</a:t>
            </a:r>
          </a:p>
          <a:p>
            <a:pPr fontAlgn="auto">
              <a:spcAft>
                <a:spcPts val="0"/>
              </a:spcAft>
            </a:pPr>
            <a:r>
              <a:rPr lang="zh-CN" altLang="en-US" dirty="0"/>
              <a:t>把一系列重复字符替换为他们重复出现的 次数</a:t>
            </a:r>
            <a:endParaRPr lang="en-US" altLang="zh-CN" dirty="0"/>
          </a:p>
          <a:p>
            <a:pPr fontAlgn="auto">
              <a:spcAft>
                <a:spcPts val="0"/>
              </a:spcAft>
            </a:pPr>
            <a:r>
              <a:rPr lang="en-US" altLang="zh-CN" dirty="0"/>
              <a:t>Spatial/ Temporal Compression</a:t>
            </a:r>
          </a:p>
          <a:p>
            <a:pPr fontAlgn="auto">
              <a:spcAft>
                <a:spcPts val="0"/>
              </a:spcAft>
            </a:pPr>
            <a:r>
              <a:rPr lang="zh-CN" altLang="en-US" dirty="0"/>
              <a:t>基于静态图像的压缩技术的电影压缩技术</a:t>
            </a:r>
            <a:endParaRPr lang="en-US" altLang="zh-CN" dirty="0"/>
          </a:p>
          <a:p>
            <a:pPr fontAlgn="auto">
              <a:spcAft>
                <a:spcPts val="0"/>
              </a:spcAft>
            </a:pPr>
            <a:r>
              <a:rPr lang="zh-CN" altLang="en-US" dirty="0"/>
              <a:t>根据连续帧之间的差别压缩电影的电影压缩技术</a:t>
            </a:r>
            <a:endParaRPr lang="en-US" altLang="zh-CN" dirty="0"/>
          </a:p>
          <a:p>
            <a:pPr fontAlgn="auto">
              <a:spcAft>
                <a:spcPts val="0"/>
              </a:spcAft>
            </a:pPr>
            <a:r>
              <a:rPr lang="en-US" altLang="zh-CN" dirty="0"/>
              <a:t>Video codec</a:t>
            </a:r>
          </a:p>
          <a:p>
            <a:pPr fontAlgn="auto">
              <a:spcAft>
                <a:spcPts val="0"/>
              </a:spcAft>
            </a:pPr>
            <a:r>
              <a:rPr lang="zh-CN" altLang="en-US" dirty="0"/>
              <a:t>用于缩减电影大小的方法</a:t>
            </a:r>
          </a:p>
        </p:txBody>
      </p:sp>
    </p:spTree>
    <p:extLst>
      <p:ext uri="{BB962C8B-B14F-4D97-AF65-F5344CB8AC3E}">
        <p14:creationId xmlns:p14="http://schemas.microsoft.com/office/powerpoint/2010/main" val="36505899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OOCVIDEO" val="1904693627"/>
  <p:tag name="MOOCFILETYPE" val="1"/>
</p:tagLst>
</file>

<file path=ppt/tags/tag2.xml><?xml version="1.0" encoding="utf-8"?>
<p:tagLst xmlns:a="http://schemas.openxmlformats.org/drawingml/2006/main" xmlns:r="http://schemas.openxmlformats.org/officeDocument/2006/relationships" xmlns:p="http://schemas.openxmlformats.org/presentationml/2006/main">
  <p:tag name="MOOCVIDEO" val="1904693630"/>
  <p:tag name="MOOCFILETYPE" val="1"/>
</p:tagLst>
</file>

<file path=ppt/tags/tag3.xml><?xml version="1.0" encoding="utf-8"?>
<p:tagLst xmlns:a="http://schemas.openxmlformats.org/drawingml/2006/main" xmlns:r="http://schemas.openxmlformats.org/officeDocument/2006/relationships" xmlns:p="http://schemas.openxmlformats.org/presentationml/2006/main">
  <p:tag name="MOOCVIDEO" val="1904693635"/>
  <p:tag name="MOOCFILE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8903</TotalTime>
  <Words>377</Words>
  <Application>Microsoft Office PowerPoint</Application>
  <PresentationFormat>全屏显示(4:3)</PresentationFormat>
  <Paragraphs>60</Paragraphs>
  <Slides>6</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6</vt:i4>
      </vt:variant>
    </vt:vector>
  </HeadingPairs>
  <TitlesOfParts>
    <vt:vector size="12" baseType="lpstr">
      <vt:lpstr>Microsoft Yahei</vt:lpstr>
      <vt:lpstr>Arial</vt:lpstr>
      <vt:lpstr>Calibri</vt:lpstr>
      <vt:lpstr>Times New Roman</vt:lpstr>
      <vt:lpstr>Office 主题​​</vt:lpstr>
      <vt:lpstr>1_Office 主题​​</vt:lpstr>
      <vt:lpstr>Review Chapter3-2:  Data Representation</vt:lpstr>
      <vt:lpstr>Key  points</vt:lpstr>
      <vt:lpstr>PowerPoint 演示文稿</vt:lpstr>
      <vt:lpstr>PowerPoint 演示文稿</vt:lpstr>
      <vt:lpstr>PowerPoint 演示文稿</vt:lpstr>
      <vt:lpstr>Key  Terms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七七 许</cp:lastModifiedBy>
  <cp:revision>791</cp:revision>
  <dcterms:created xsi:type="dcterms:W3CDTF">2014-10-14T02:11:53Z</dcterms:created>
  <dcterms:modified xsi:type="dcterms:W3CDTF">2023-12-17T10:04:59Z</dcterms:modified>
</cp:coreProperties>
</file>