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93" r:id="rId3"/>
    <p:sldId id="299" r:id="rId4"/>
    <p:sldId id="281" r:id="rId5"/>
    <p:sldId id="282" r:id="rId6"/>
    <p:sldId id="283" r:id="rId7"/>
    <p:sldId id="310" r:id="rId8"/>
    <p:sldId id="314" r:id="rId9"/>
    <p:sldId id="315" r:id="rId10"/>
    <p:sldId id="294" r:id="rId11"/>
    <p:sldId id="297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61" autoAdjust="0"/>
  </p:normalViewPr>
  <p:slideViewPr>
    <p:cSldViewPr>
      <p:cViewPr varScale="1">
        <p:scale>
          <a:sx n="79" d="100"/>
          <a:sy n="79" d="100"/>
        </p:scale>
        <p:origin x="200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9DC3083-DCA2-42C1-9F05-B2CC0630B8A3}" type="datetimeFigureOut">
              <a:rPr lang="zh-CN" altLang="en-US"/>
              <a:pPr>
                <a:defRPr/>
              </a:pPr>
              <a:t>2023/12/17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1F70B9A-DCC7-4369-AE8C-9D065A337C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684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F70B9A-DCC7-4369-AE8C-9D065A337C04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066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632075" y="620713"/>
            <a:ext cx="3956050" cy="8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rgbClr val="00B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8D3B3-A14E-441F-8E4C-32A322671C90}" type="datetime1">
              <a:rPr lang="zh-CN" altLang="en-US"/>
              <a:pPr>
                <a:defRPr/>
              </a:pPr>
              <a:t>2023/12/17</a:t>
            </a:fld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9642D-9341-4C56-88B4-E270DA1926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02FF-63D4-495D-8C41-38099ADF2B6C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C22F-BEF7-4290-B564-6AE5863ADAD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260649"/>
            <a:ext cx="648072" cy="648072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467544" y="980728"/>
            <a:ext cx="8280920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0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91BA-E035-462E-86CE-7B9B123E0E01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C22F-BEF7-4290-B564-6AE5863ADAD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260649"/>
            <a:ext cx="648072" cy="648072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467544" y="980728"/>
            <a:ext cx="8280920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633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5770984" cy="492941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9087-A3D3-4A57-A620-073434A293A2}" type="datetime1">
              <a:rPr lang="zh-CN" altLang="en-US" smtClean="0"/>
              <a:t>2023/12/17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C22F-BEF7-4290-B564-6AE5863ADADF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741744" y="5013176"/>
            <a:ext cx="323165" cy="12241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所有图片均来自网络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467544" y="980728"/>
            <a:ext cx="8280920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260649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9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 userDrawn="1"/>
        </p:nvSpPr>
        <p:spPr>
          <a:xfrm>
            <a:off x="8742363" y="5013325"/>
            <a:ext cx="322262" cy="1223963"/>
          </a:xfrm>
          <a:prstGeom prst="rect">
            <a:avLst/>
          </a:prstGeom>
          <a:noFill/>
        </p:spPr>
        <p:txBody>
          <a:bodyPr vert="eaVer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所有图片均来自网络</a:t>
            </a:r>
          </a:p>
        </p:txBody>
      </p:sp>
      <p:cxnSp>
        <p:nvCxnSpPr>
          <p:cNvPr id="5" name="直接连接符 9"/>
          <p:cNvCxnSpPr/>
          <p:nvPr userDrawn="1"/>
        </p:nvCxnSpPr>
        <p:spPr>
          <a:xfrm>
            <a:off x="468313" y="981075"/>
            <a:ext cx="8280400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27988" y="260350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5770984" cy="492941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89CB4-1419-4923-9D67-169B977FA32F}" type="datetime1">
              <a:rPr lang="zh-CN" altLang="en-US"/>
              <a:pPr>
                <a:defRPr/>
              </a:pPr>
              <a:t>2023/12/17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 Intro to CS and SE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3A5B5-F14C-4A74-8D06-BE358C8433F7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D2277-B426-4F3E-95E5-5676C2EB094A}" type="datetime1">
              <a:rPr lang="zh-CN" altLang="en-US"/>
              <a:pPr>
                <a:defRPr/>
              </a:pPr>
              <a:t>2023/12/17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2014 </a:t>
            </a:r>
            <a:r>
              <a:rPr lang="zh-CN" altLang="en-US"/>
              <a:t>计算机与软件工程概论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4C64B-7CBD-473E-9700-04D6EA07D1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23C72-F177-4A50-9D85-EE61C3C52100}" type="datetime1">
              <a:rPr lang="zh-CN" altLang="en-US"/>
              <a:pPr>
                <a:defRPr/>
              </a:pPr>
              <a:t>2023/12/17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F5FD2-2E03-4B89-A3F7-CBCBDE135B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54277-85F5-4A77-9BF3-E9AF01AECBE8}" type="datetime1">
              <a:rPr lang="zh-CN" altLang="en-US"/>
              <a:pPr>
                <a:defRPr/>
              </a:pPr>
              <a:t>2023/12/17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2014 </a:t>
            </a:r>
            <a:r>
              <a:rPr lang="zh-CN" altLang="en-US"/>
              <a:t>计算机与软件工程概论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92FCB-19D6-4170-9175-9CA7634FE1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8768C-8854-4B67-AF8E-D4DD50B0E80C}" type="datetime1">
              <a:rPr lang="zh-CN" altLang="en-US"/>
              <a:pPr>
                <a:defRPr/>
              </a:pPr>
              <a:t>2023/12/17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63605-CF35-48F0-AC46-27FBF400B9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147248" cy="492941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9087-A3D3-4A57-A620-073434A293A2}" type="datetime1">
              <a:rPr lang="zh-CN" altLang="en-US" smtClean="0"/>
              <a:t>2023/12/17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C22F-BEF7-4290-B564-6AE5863ADADF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741744" y="5013176"/>
            <a:ext cx="323165" cy="12241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所有图片均来自网络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467544" y="980728"/>
            <a:ext cx="8280920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260649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B50B-EBB2-4A42-91A8-A93EFAC1DCFD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C22F-BEF7-4290-B564-6AE5863ADAD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260649"/>
            <a:ext cx="648072" cy="648072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467544" y="980728"/>
            <a:ext cx="8280920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47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2E4D-C8C6-4C92-BD2E-1ACD25183361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C22F-BEF7-4290-B564-6AE5863ADAD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"/>
          <p:cNvSpPr txBox="1"/>
          <p:nvPr userDrawn="1"/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260649"/>
            <a:ext cx="648072" cy="648072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/>
        </p:nvCxnSpPr>
        <p:spPr>
          <a:xfrm>
            <a:off x="467544" y="980728"/>
            <a:ext cx="8280920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5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204F5E6-E458-4D38-8D0F-7A8985B2C08B}" type="datetime1">
              <a:rPr lang="zh-CN" altLang="en-US"/>
              <a:pPr>
                <a:defRPr/>
              </a:pPr>
              <a:t>2023/12/17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D3A1D4D-1A00-4361-A586-2D96CE54C2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73" r:id="rId7"/>
    <p:sldLayoutId id="2147483675" r:id="rId8"/>
    <p:sldLayoutId id="2147483676" r:id="rId9"/>
    <p:sldLayoutId id="2147483677" r:id="rId10"/>
    <p:sldLayoutId id="2147483681" r:id="rId11"/>
    <p:sldLayoutId id="2147483683" r:id="rId12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>
          <a:xfrm>
            <a:off x="400810" y="1746602"/>
            <a:ext cx="8278688" cy="1470025"/>
          </a:xfrm>
        </p:spPr>
        <p:txBody>
          <a:bodyPr/>
          <a:lstStyle/>
          <a:p>
            <a:r>
              <a:rPr lang="en-US" altLang="zh-CN" dirty="0"/>
              <a:t>Review Chapter4:</a:t>
            </a: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E87EA77-66CF-472D-9C98-3A5519B80B58}"/>
              </a:ext>
            </a:extLst>
          </p:cNvPr>
          <p:cNvSpPr txBox="1">
            <a:spLocks/>
          </p:cNvSpPr>
          <p:nvPr/>
        </p:nvSpPr>
        <p:spPr bwMode="auto">
          <a:xfrm>
            <a:off x="685800" y="3216627"/>
            <a:ext cx="7772400" cy="1470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36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Gates and Circuits</a:t>
            </a:r>
            <a:endParaRPr lang="zh-CN" altLang="en-US" sz="4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 Integrated Circuits (IC)</a:t>
            </a:r>
          </a:p>
        </p:txBody>
      </p:sp>
      <p:sp>
        <p:nvSpPr>
          <p:cNvPr id="4" name="object 3"/>
          <p:cNvSpPr/>
          <p:nvPr/>
        </p:nvSpPr>
        <p:spPr>
          <a:xfrm>
            <a:off x="2676151" y="3824733"/>
            <a:ext cx="6044042" cy="1603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179512" y="1449345"/>
            <a:ext cx="3198876" cy="1697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 txBox="1"/>
          <p:nvPr/>
        </p:nvSpPr>
        <p:spPr>
          <a:xfrm>
            <a:off x="3707904" y="1844824"/>
            <a:ext cx="4622800" cy="571310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1714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35"/>
              </a:spcBef>
            </a:pPr>
            <a:r>
              <a:rPr sz="3600" spc="-5" dirty="0">
                <a:latin typeface="Calibri"/>
                <a:cs typeface="Calibri"/>
              </a:rPr>
              <a:t>CPU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chips</a:t>
            </a:r>
          </a:p>
        </p:txBody>
      </p:sp>
      <p:sp>
        <p:nvSpPr>
          <p:cNvPr id="7" name="object 6"/>
          <p:cNvSpPr/>
          <p:nvPr/>
        </p:nvSpPr>
        <p:spPr>
          <a:xfrm>
            <a:off x="179512" y="3501008"/>
            <a:ext cx="2314635" cy="19149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65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AC801-0466-4929-A638-2FBD5B10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 Terms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4FE142-9F6B-4030-A22B-77069CA74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913424"/>
            <a:ext cx="4248472" cy="3243768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en-US" altLang="zh-CN" dirty="0"/>
              <a:t>Transistor</a:t>
            </a:r>
          </a:p>
          <a:p>
            <a:pPr lvl="0"/>
            <a:r>
              <a:rPr lang="zh-CN" altLang="en-US" dirty="0"/>
              <a:t>作为导线或电阻器的设备，由输入信号的电平决定它的作用</a:t>
            </a:r>
          </a:p>
          <a:p>
            <a:pPr lvl="0"/>
            <a:r>
              <a:rPr lang="en-US" altLang="zh-CN" dirty="0"/>
              <a:t>Gate/Circuit</a:t>
            </a:r>
          </a:p>
          <a:p>
            <a:pPr lvl="0"/>
            <a:r>
              <a:rPr lang="zh-CN" altLang="en-US" dirty="0"/>
              <a:t>门：对电信号执行基本运算的设备，接受一个或者多个输入信号，生成一个输出信号</a:t>
            </a:r>
            <a:endParaRPr lang="en-US" altLang="zh-CN" dirty="0"/>
          </a:p>
          <a:p>
            <a:pPr lvl="0"/>
            <a:r>
              <a:rPr lang="zh-CN" altLang="en-US" dirty="0"/>
              <a:t>电路：相互关联的门的组合，用于实现特定的逻辑函数</a:t>
            </a:r>
            <a:endParaRPr lang="en-US" altLang="zh-CN" dirty="0"/>
          </a:p>
          <a:p>
            <a:pPr lvl="0"/>
            <a:r>
              <a:rPr lang="en-US" altLang="zh-CN" dirty="0"/>
              <a:t>Integrated circuit(chip)</a:t>
            </a:r>
          </a:p>
          <a:p>
            <a:pPr lvl="0"/>
            <a:r>
              <a:rPr lang="zh-CN" altLang="en-US" dirty="0"/>
              <a:t>嵌入了多个门的硅片</a:t>
            </a:r>
            <a:endParaRPr lang="en-US" altLang="zh-CN" dirty="0"/>
          </a:p>
          <a:p>
            <a:pPr lvl="0"/>
            <a:r>
              <a:rPr lang="en-US" altLang="zh-CN" dirty="0"/>
              <a:t>Combinational circuit</a:t>
            </a:r>
          </a:p>
          <a:p>
            <a:pPr lvl="0"/>
            <a:r>
              <a:rPr lang="zh-CN" altLang="en-US" dirty="0"/>
              <a:t>输出值仅由输入值决定的电路</a:t>
            </a:r>
            <a:endParaRPr lang="en-US" altLang="zh-CN" dirty="0"/>
          </a:p>
          <a:p>
            <a:pPr lvl="0"/>
            <a:r>
              <a:rPr lang="en-US" altLang="zh-CN" dirty="0"/>
              <a:t>Sequential circuit</a:t>
            </a:r>
          </a:p>
          <a:p>
            <a:pPr lvl="0"/>
            <a:r>
              <a:rPr lang="zh-CN" altLang="en-US" dirty="0"/>
              <a:t>输出是由输入值和电路当前状态的函数的电路</a:t>
            </a:r>
            <a:endParaRPr lang="en-US" altLang="zh-CN" dirty="0"/>
          </a:p>
          <a:p>
            <a:pPr lvl="0"/>
            <a:endParaRPr lang="en-US" altLang="zh-CN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9D215DF3-06F1-4FC8-88B9-4E45BEFC1FF4}"/>
              </a:ext>
            </a:extLst>
          </p:cNvPr>
          <p:cNvSpPr txBox="1">
            <a:spLocks/>
          </p:cNvSpPr>
          <p:nvPr/>
        </p:nvSpPr>
        <p:spPr>
          <a:xfrm>
            <a:off x="4211960" y="1913424"/>
            <a:ext cx="3641576" cy="3357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E616B7EA-0010-4D23-A94A-C5D9F7A59E77}"/>
              </a:ext>
            </a:extLst>
          </p:cNvPr>
          <p:cNvSpPr txBox="1">
            <a:spLocks/>
          </p:cNvSpPr>
          <p:nvPr/>
        </p:nvSpPr>
        <p:spPr>
          <a:xfrm>
            <a:off x="4726621" y="1913424"/>
            <a:ext cx="4248472" cy="32437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dirty="0"/>
              <a:t>Boolean algebra</a:t>
            </a:r>
            <a:r>
              <a:rPr lang="zh-CN" altLang="en-US" dirty="0"/>
              <a:t>表示二值逻辑函数的数学表示法</a:t>
            </a:r>
            <a:endParaRPr lang="en-US" altLang="zh-CN" dirty="0"/>
          </a:p>
          <a:p>
            <a:pPr fontAlgn="auto">
              <a:spcAft>
                <a:spcPts val="0"/>
              </a:spcAft>
            </a:pPr>
            <a:r>
              <a:rPr lang="en-US" altLang="zh-CN" dirty="0"/>
              <a:t>Logic diagram</a:t>
            </a:r>
          </a:p>
          <a:p>
            <a:pPr fontAlgn="auto">
              <a:spcAft>
                <a:spcPts val="0"/>
              </a:spcAft>
            </a:pPr>
            <a:r>
              <a:rPr lang="zh-CN" altLang="en-US" dirty="0"/>
              <a:t>电路的图形化表示，每种电路都有自己专用的符号</a:t>
            </a:r>
            <a:endParaRPr lang="en-US" altLang="zh-CN" dirty="0"/>
          </a:p>
          <a:p>
            <a:pPr fontAlgn="auto">
              <a:spcAft>
                <a:spcPts val="0"/>
              </a:spcAft>
            </a:pPr>
            <a:endParaRPr lang="en-US" altLang="zh-CN" dirty="0"/>
          </a:p>
          <a:p>
            <a:pPr fontAlgn="auto">
              <a:spcAft>
                <a:spcPts val="0"/>
              </a:spcAft>
            </a:pPr>
            <a:r>
              <a:rPr lang="en-US" altLang="zh-CN" dirty="0"/>
              <a:t>Boolean expression</a:t>
            </a:r>
          </a:p>
          <a:p>
            <a:pPr fontAlgn="auto">
              <a:spcAft>
                <a:spcPts val="0"/>
              </a:spcAft>
            </a:pPr>
            <a:r>
              <a:rPr lang="zh-CN" altLang="en-US" dirty="0"/>
              <a:t>评价为真或者假的表达式</a:t>
            </a:r>
            <a:endParaRPr lang="en-US" altLang="zh-CN" dirty="0"/>
          </a:p>
          <a:p>
            <a:pPr fontAlgn="auto">
              <a:spcAft>
                <a:spcPts val="0"/>
              </a:spcAft>
            </a:pPr>
            <a:r>
              <a:rPr lang="en-US" altLang="zh-CN" dirty="0"/>
              <a:t>Truth table</a:t>
            </a:r>
            <a:r>
              <a:rPr lang="zh-CN" altLang="en-US" dirty="0"/>
              <a:t>列出了所有可能的输入值和相关的输出值的表</a:t>
            </a:r>
            <a:endParaRPr lang="en-US" altLang="zh-CN" dirty="0"/>
          </a:p>
          <a:p>
            <a:pPr fontAlgn="auto">
              <a:spcAft>
                <a:spcPts val="0"/>
              </a:spcAft>
            </a:pPr>
            <a:endParaRPr lang="en-US" altLang="zh-CN" dirty="0"/>
          </a:p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5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AC801-0466-4929-A638-2FBD5B10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 points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4FE142-9F6B-4030-A22B-77069CA74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552" y="1412776"/>
            <a:ext cx="8291264" cy="4032448"/>
          </a:xfrm>
        </p:spPr>
        <p:txBody>
          <a:bodyPr>
            <a:normAutofit/>
          </a:bodyPr>
          <a:lstStyle/>
          <a:p>
            <a:r>
              <a:rPr lang="en-US" altLang="zh-CN" dirty="0"/>
              <a:t>NOT/AND/OR/XOR/NAND Gates (their diagrams, and truth tables)</a:t>
            </a:r>
            <a:endParaRPr lang="zh-CN" altLang="zh-CN" dirty="0"/>
          </a:p>
          <a:p>
            <a:pPr lvl="0"/>
            <a:r>
              <a:rPr lang="en-US" altLang="zh-CN" dirty="0"/>
              <a:t>Gates and Circuits</a:t>
            </a:r>
          </a:p>
          <a:p>
            <a:pPr lvl="0"/>
            <a:r>
              <a:rPr lang="en-US" altLang="zh-CN" dirty="0"/>
              <a:t>Combinational circuit</a:t>
            </a:r>
          </a:p>
          <a:p>
            <a:pPr lvl="0"/>
            <a:r>
              <a:rPr lang="en-US" altLang="zh-CN" dirty="0"/>
              <a:t>Sequential circuit</a:t>
            </a:r>
          </a:p>
          <a:p>
            <a:pPr lvl="0"/>
            <a:r>
              <a:rPr lang="en-US" altLang="zh-CN" dirty="0"/>
              <a:t>Integrated Circuits and CPU Chips (concepts)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597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84996-A1F0-4C8E-8F11-B45780D8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Terminology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EAB0D-CFDC-44F0-B3A5-0F05B55AC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075240" cy="4929411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</a:rPr>
              <a:t>Gate</a:t>
            </a:r>
          </a:p>
          <a:p>
            <a:pPr lvl="1"/>
            <a:r>
              <a:rPr lang="en-US" altLang="zh-CN" sz="3600" dirty="0">
                <a:sym typeface="Wingdings" panose="05000000000000000000" pitchFamily="2" charset="2"/>
              </a:rPr>
              <a:t>Each performs one </a:t>
            </a:r>
            <a:r>
              <a:rPr lang="en-US" altLang="zh-CN" sz="36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logical</a:t>
            </a:r>
            <a:r>
              <a:rPr lang="en-US" altLang="zh-CN" sz="3600" dirty="0">
                <a:sym typeface="Wingdings" panose="05000000000000000000" pitchFamily="2" charset="2"/>
              </a:rPr>
              <a:t> function</a:t>
            </a:r>
            <a:endParaRPr lang="en-US" altLang="zh-CN" sz="3600" dirty="0"/>
          </a:p>
          <a:p>
            <a:pPr lvl="1"/>
            <a:r>
              <a:rPr lang="en-US" altLang="zh-CN" sz="3600" dirty="0"/>
              <a:t>One or more input signals</a:t>
            </a:r>
            <a:r>
              <a:rPr lang="en-US" altLang="zh-CN" sz="3600" dirty="0">
                <a:sym typeface="Wingdings" panose="05000000000000000000" pitchFamily="2" charset="2"/>
              </a:rPr>
              <a:t>  a single output signals</a:t>
            </a:r>
          </a:p>
          <a:p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Methods</a:t>
            </a:r>
            <a:r>
              <a:rPr lang="en-US" altLang="zh-CN" sz="4000" dirty="0">
                <a:sym typeface="Wingdings" panose="05000000000000000000" pitchFamily="2" charset="2"/>
              </a:rPr>
              <a:t> to describe the behavior of gates </a:t>
            </a:r>
          </a:p>
          <a:p>
            <a:pPr lvl="1"/>
            <a:r>
              <a:rPr lang="en-US" altLang="zh-CN" dirty="0"/>
              <a:t>Boolean expression</a:t>
            </a:r>
          </a:p>
          <a:p>
            <a:pPr lvl="1"/>
            <a:r>
              <a:rPr lang="en-US" altLang="zh-CN" dirty="0"/>
              <a:t>Logic diagrams</a:t>
            </a:r>
          </a:p>
          <a:p>
            <a:pPr lvl="1"/>
            <a:r>
              <a:rPr lang="en-US" altLang="zh-CN" dirty="0"/>
              <a:t>Truth tables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r>
              <a:rPr lang="en-US" altLang="zh-CN" sz="3600" b="1" dirty="0">
                <a:solidFill>
                  <a:schemeClr val="accent6">
                    <a:lumMod val="75000"/>
                  </a:schemeClr>
                </a:solidFill>
              </a:rPr>
              <a:t>Equally</a:t>
            </a:r>
            <a:r>
              <a:rPr lang="en-US" altLang="zh-CN" dirty="0"/>
              <a:t>  </a:t>
            </a:r>
            <a:r>
              <a:rPr lang="en-US" altLang="zh-CN" sz="3600" b="1" dirty="0">
                <a:solidFill>
                  <a:schemeClr val="accent6">
                    <a:lumMod val="75000"/>
                  </a:schemeClr>
                </a:solidFill>
              </a:rPr>
              <a:t>powerful</a:t>
            </a:r>
          </a:p>
          <a:p>
            <a:pPr lvl="1"/>
            <a:endParaRPr lang="en-US" altLang="zh-CN" sz="3600" dirty="0">
              <a:sym typeface="Wingdings" panose="05000000000000000000" pitchFamily="2" charset="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AC29CE-AA1D-403A-B08F-7B06FE71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2022 Intro to CS and 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43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Gates-NOT&amp;AND</a:t>
            </a:r>
            <a:endParaRPr lang="zh-CN" altLang="en-US" dirty="0"/>
          </a:p>
        </p:txBody>
      </p:sp>
      <p:sp>
        <p:nvSpPr>
          <p:cNvPr id="9" name="object 2"/>
          <p:cNvSpPr/>
          <p:nvPr/>
        </p:nvSpPr>
        <p:spPr>
          <a:xfrm>
            <a:off x="1493052" y="1412776"/>
            <a:ext cx="7399428" cy="1756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/>
          <p:cNvSpPr/>
          <p:nvPr/>
        </p:nvSpPr>
        <p:spPr>
          <a:xfrm>
            <a:off x="1501080" y="3705239"/>
            <a:ext cx="7391400" cy="228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4"/>
          <p:cNvSpPr txBox="1"/>
          <p:nvPr/>
        </p:nvSpPr>
        <p:spPr>
          <a:xfrm>
            <a:off x="231689" y="2153883"/>
            <a:ext cx="7454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N</a:t>
            </a:r>
            <a:r>
              <a:rPr sz="3200" spc="-90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T</a:t>
            </a:r>
          </a:p>
        </p:txBody>
      </p:sp>
      <p:sp>
        <p:nvSpPr>
          <p:cNvPr id="13" name="object 5"/>
          <p:cNvSpPr txBox="1"/>
          <p:nvPr/>
        </p:nvSpPr>
        <p:spPr>
          <a:xfrm>
            <a:off x="217973" y="4564521"/>
            <a:ext cx="772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337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Gates-XOR&amp;OR</a:t>
            </a:r>
            <a:endParaRPr lang="zh-CN" altLang="en-US" dirty="0"/>
          </a:p>
        </p:txBody>
      </p:sp>
      <p:sp>
        <p:nvSpPr>
          <p:cNvPr id="7" name="object 2"/>
          <p:cNvSpPr txBox="1"/>
          <p:nvPr/>
        </p:nvSpPr>
        <p:spPr>
          <a:xfrm>
            <a:off x="263794" y="2264008"/>
            <a:ext cx="5168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OR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163210" y="4674646"/>
            <a:ext cx="7169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85" dirty="0">
                <a:latin typeface="Calibri"/>
                <a:cs typeface="Calibri"/>
              </a:rPr>
              <a:t>X</a:t>
            </a:r>
            <a:r>
              <a:rPr sz="3200" spc="-5" dirty="0">
                <a:latin typeface="Calibri"/>
                <a:cs typeface="Calibri"/>
              </a:rPr>
              <a:t>OR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4"/>
          <p:cNvSpPr/>
          <p:nvPr/>
        </p:nvSpPr>
        <p:spPr>
          <a:xfrm>
            <a:off x="1691680" y="1268760"/>
            <a:ext cx="7252716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5"/>
          <p:cNvSpPr/>
          <p:nvPr/>
        </p:nvSpPr>
        <p:spPr>
          <a:xfrm>
            <a:off x="1691680" y="4184172"/>
            <a:ext cx="6056376" cy="213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031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Gates-NAND&amp;NOR</a:t>
            </a:r>
            <a:endParaRPr lang="zh-CN" altLang="en-US" dirty="0"/>
          </a:p>
        </p:txBody>
      </p:sp>
      <p:sp>
        <p:nvSpPr>
          <p:cNvPr id="9" name="object 2"/>
          <p:cNvSpPr txBox="1"/>
          <p:nvPr/>
        </p:nvSpPr>
        <p:spPr>
          <a:xfrm>
            <a:off x="300329" y="1915744"/>
            <a:ext cx="103631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ND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428345" y="4326382"/>
            <a:ext cx="7791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NOR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4"/>
          <p:cNvSpPr/>
          <p:nvPr/>
        </p:nvSpPr>
        <p:spPr>
          <a:xfrm>
            <a:off x="1369001" y="1218812"/>
            <a:ext cx="7504394" cy="21724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"/>
          <p:cNvSpPr/>
          <p:nvPr/>
        </p:nvSpPr>
        <p:spPr>
          <a:xfrm>
            <a:off x="1387398" y="3861048"/>
            <a:ext cx="5867400" cy="2293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010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ABBD7-7C58-42FA-AEEB-C7327598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Circuits-Categories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BC5395-6772-41F5-B05B-8664E999E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7931224" cy="4929411"/>
          </a:xfrm>
        </p:spPr>
        <p:txBody>
          <a:bodyPr>
            <a:normAutofit lnSpcReduction="10000"/>
          </a:bodyPr>
          <a:lstStyle/>
          <a:p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Combination circuit</a:t>
            </a:r>
          </a:p>
          <a:p>
            <a:pPr lvl="1"/>
            <a:r>
              <a:rPr lang="en-US" altLang="zh-CN" sz="3600" dirty="0">
                <a:sym typeface="Wingdings" panose="05000000000000000000" pitchFamily="2" charset="2"/>
              </a:rPr>
              <a:t>A circuit whose output is solely determined by its input values</a:t>
            </a:r>
          </a:p>
          <a:p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Sequential circuit</a:t>
            </a:r>
          </a:p>
          <a:p>
            <a:pPr lvl="1"/>
            <a:r>
              <a:rPr lang="en-US" altLang="zh-CN" sz="3600" dirty="0">
                <a:sym typeface="Wingdings" panose="05000000000000000000" pitchFamily="2" charset="2"/>
              </a:rPr>
              <a:t>A circuit whose output is a function of its input values and the current state of the circuit</a:t>
            </a:r>
          </a:p>
          <a:p>
            <a:pPr lvl="1"/>
            <a:r>
              <a:rPr lang="en-US" altLang="zh-CN" sz="3600" dirty="0">
                <a:sym typeface="Wingdings" panose="05000000000000000000" pitchFamily="2" charset="2"/>
              </a:rPr>
              <a:t>To store information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4105FE-1A36-4542-9A36-A59F8C88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2022 Intro to CS and 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54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05D89-1AC7-4320-9CA9-030B2466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Circuits-Circuit equivalence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F97A49-371A-4D3F-A3A9-A0AAA1058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3"/>
            <a:ext cx="8003232" cy="1944215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altLang="zh-CN" dirty="0"/>
              <a:t>Both circuits produce exactly the same output for each input value combination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8478CF-01EA-4374-B6CA-5E29671A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2022 Intro to CS and SE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9C2E87F-3D0D-4EF8-AA75-8E8538446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44" y="3140968"/>
            <a:ext cx="9144000" cy="240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8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05617BD-E895-4394-A4E3-4BF88B03A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2852936"/>
            <a:ext cx="2722764" cy="201622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2605D89-1AC7-4320-9CA9-030B2466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 Circuits as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F97A49-371A-4D3F-A3A9-A0AAA1058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0" y="1484784"/>
            <a:ext cx="4917180" cy="432048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Sequential circuit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Can </a:t>
            </a:r>
            <a:r>
              <a:rPr lang="en-US" altLang="zh-CN" sz="3200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store</a:t>
            </a:r>
            <a:r>
              <a:rPr lang="en-US" altLang="zh-CN" dirty="0">
                <a:sym typeface="Wingdings" panose="05000000000000000000" pitchFamily="2" charset="2"/>
              </a:rPr>
              <a:t> information</a:t>
            </a:r>
          </a:p>
          <a:p>
            <a:pPr lvl="2"/>
            <a:r>
              <a:rPr lang="en-US" altLang="zh-CN" dirty="0">
                <a:sym typeface="Wingdings" panose="05000000000000000000" pitchFamily="2" charset="2"/>
              </a:rPr>
              <a:t>The output of the circuit also serves as input to the circuit</a:t>
            </a:r>
          </a:p>
          <a:p>
            <a:pPr lvl="2"/>
            <a:r>
              <a:rPr lang="en-US" altLang="zh-CN" dirty="0">
                <a:sym typeface="Wingdings" panose="05000000000000000000" pitchFamily="2" charset="2"/>
              </a:rPr>
              <a:t>A circuit whose output is a function of its input values and the current state of the circuit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8478CF-01EA-4374-B6CA-5E29671A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2022 Intro to CS and 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31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8988</TotalTime>
  <Words>358</Words>
  <Application>Microsoft Office PowerPoint</Application>
  <PresentationFormat>全屏显示(4:3)</PresentationFormat>
  <Paragraphs>66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主题​​</vt:lpstr>
      <vt:lpstr>Review Chapter4:</vt:lpstr>
      <vt:lpstr>Key  points</vt:lpstr>
      <vt:lpstr>Terminology</vt:lpstr>
      <vt:lpstr>Gates-NOT&amp;AND</vt:lpstr>
      <vt:lpstr>Gates-XOR&amp;OR</vt:lpstr>
      <vt:lpstr>Gates-NAND&amp;NOR</vt:lpstr>
      <vt:lpstr>4.4 Circuits-Categories </vt:lpstr>
      <vt:lpstr>4.4 Circuits-Circuit equivalence</vt:lpstr>
      <vt:lpstr>4.5 Circuits as Memory</vt:lpstr>
      <vt:lpstr>4.6 Integrated Circuits (IC)</vt:lpstr>
      <vt:lpstr>Key  Terms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七七 许</cp:lastModifiedBy>
  <cp:revision>801</cp:revision>
  <dcterms:created xsi:type="dcterms:W3CDTF">2014-10-14T02:11:53Z</dcterms:created>
  <dcterms:modified xsi:type="dcterms:W3CDTF">2023-12-17T10:14:54Z</dcterms:modified>
</cp:coreProperties>
</file>