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18" r:id="rId2"/>
    <p:sldId id="274" r:id="rId3"/>
    <p:sldId id="610" r:id="rId4"/>
    <p:sldId id="619" r:id="rId5"/>
    <p:sldId id="620" r:id="rId6"/>
    <p:sldId id="611" r:id="rId7"/>
    <p:sldId id="612" r:id="rId8"/>
    <p:sldId id="613" r:id="rId9"/>
    <p:sldId id="621" r:id="rId10"/>
    <p:sldId id="614" r:id="rId11"/>
    <p:sldId id="622" r:id="rId12"/>
    <p:sldId id="623" r:id="rId13"/>
    <p:sldId id="615" r:id="rId14"/>
    <p:sldId id="624" r:id="rId15"/>
    <p:sldId id="625" r:id="rId16"/>
    <p:sldId id="626" r:id="rId17"/>
    <p:sldId id="275" r:id="rId18"/>
    <p:sldId id="276" r:id="rId19"/>
  </p:sldIdLst>
  <p:sldSz cx="9144000" cy="6858000" type="screen4x3"/>
  <p:notesSz cx="6858000" cy="9180513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66"/>
    <a:srgbClr val="008000"/>
    <a:srgbClr val="66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76" autoAdjust="0"/>
    <p:restoredTop sz="83511" autoAdjust="0"/>
  </p:normalViewPr>
  <p:slideViewPr>
    <p:cSldViewPr>
      <p:cViewPr varScale="1">
        <p:scale>
          <a:sx n="99" d="100"/>
          <a:sy n="99" d="100"/>
        </p:scale>
        <p:origin x="-17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2CA2C36-EC5A-4A10-85D9-FE8E45DC14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5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F7F9002-F95E-4B6B-918F-420A43B015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6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r>
              <a:rPr lang="en-US" altLang="zh-CN" sz="1200" smtClean="0">
                <a:latin typeface="Times New Roman" pitchFamily="18" charset="0"/>
              </a:rPr>
              <a:t>Überblick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F9002-F95E-4B6B-918F-420A43B0155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49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F9002-F95E-4B6B-918F-420A43B0155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30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F9002-F95E-4B6B-918F-420A43B0155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5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5063387E-F7DD-45B5-8625-6C95A8112008}" type="slidenum">
              <a:rPr lang="zh-CN" altLang="en-US" sz="1200" smtClean="0">
                <a:latin typeface="Times New Roman" pitchFamily="18" charset="0"/>
              </a:rPr>
              <a:pPr eaLnBrk="1" hangingPunct="1"/>
              <a:t>13</a:t>
            </a:fld>
            <a:endParaRPr lang="zh-CN" alt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F9002-F95E-4B6B-918F-420A43B0155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13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F9002-F95E-4B6B-918F-420A43B0155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81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F9002-F95E-4B6B-918F-420A43B0155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17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91C073FC-0663-42C5-BB41-070E3D4B0D0D}" type="slidenum">
              <a:rPr lang="zh-CN" altLang="en-US" sz="1200" smtClean="0">
                <a:latin typeface="Times New Roman" pitchFamily="18" charset="0"/>
              </a:rPr>
              <a:pPr eaLnBrk="1" hangingPunct="1"/>
              <a:t>17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C36728B7-A13E-49D9-B5CE-440F53D183FA}" type="slidenum">
              <a:rPr lang="zh-CN" altLang="en-US" sz="1200" smtClean="0">
                <a:latin typeface="Times New Roman" pitchFamily="18" charset="0"/>
              </a:rPr>
              <a:pPr eaLnBrk="1" hangingPunct="1"/>
              <a:t>18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B8D42E40-E43B-4B23-8330-3235055B8C05}" type="slidenum">
              <a:rPr lang="zh-CN" altLang="en-US" sz="1200" smtClean="0">
                <a:latin typeface="Times New Roman" pitchFamily="18" charset="0"/>
              </a:rPr>
              <a:pPr eaLnBrk="1" hangingPunct="1"/>
              <a:t>2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55F7CF19-7FD1-4661-AB19-3DFFFDEEF59C}" type="slidenum">
              <a:rPr lang="zh-CN" altLang="en-US" sz="1200" smtClean="0">
                <a:latin typeface="Times New Roman" pitchFamily="18" charset="0"/>
              </a:rPr>
              <a:pPr eaLnBrk="1" hangingPunct="1"/>
              <a:t>3</a:t>
            </a:fld>
            <a:endParaRPr lang="zh-CN" alt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F9002-F95E-4B6B-918F-420A43B0155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4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D2920D86-E69C-4478-A939-7ED9E570BB1D}" type="slidenum">
              <a:rPr lang="zh-CN" altLang="en-US" sz="1200" smtClean="0">
                <a:latin typeface="Times New Roman" pitchFamily="18" charset="0"/>
              </a:rPr>
              <a:pPr eaLnBrk="1" hangingPunct="1"/>
              <a:t>5</a:t>
            </a:fld>
            <a:endParaRPr lang="zh-CN" alt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645ABEC0-66F3-40FA-9152-4348DEEED8E5}" type="slidenum">
              <a:rPr lang="zh-CN" altLang="en-US" sz="1200" smtClean="0">
                <a:latin typeface="Times New Roman" pitchFamily="18" charset="0"/>
              </a:rPr>
              <a:pPr eaLnBrk="1" hangingPunct="1"/>
              <a:t>6</a:t>
            </a:fld>
            <a:endParaRPr lang="zh-CN" alt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2743498A-0C10-476E-B0BB-0FB3DD8FE6D7}" type="slidenum">
              <a:rPr lang="zh-CN" altLang="en-US" sz="1200" smtClean="0">
                <a:latin typeface="Times New Roman" pitchFamily="18" charset="0"/>
              </a:rPr>
              <a:pPr eaLnBrk="1" hangingPunct="1"/>
              <a:t>7</a:t>
            </a:fld>
            <a:endParaRPr lang="zh-CN" alt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A30FEEFB-18D4-42BD-AC87-F2B0C0533C49}" type="slidenum">
              <a:rPr lang="zh-CN" altLang="en-US" sz="1200" smtClean="0">
                <a:latin typeface="Times New Roman" pitchFamily="18" charset="0"/>
              </a:rPr>
              <a:pPr eaLnBrk="1" hangingPunct="1"/>
              <a:t>8</a:t>
            </a:fld>
            <a:endParaRPr lang="zh-CN" alt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F9002-F95E-4B6B-918F-420A43B0155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3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0D619-98A4-48A9-ADBC-3870013E7F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D21AB-4316-4B1F-BB7B-A9E8172422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02329-AB25-4687-9A50-7B96115E51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8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94719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i="1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07827-6056-4869-ACA8-907CCD007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1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AE42E-952A-473A-9CAA-13C592E6B4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4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A8843-BEA1-4FAE-BE4D-1356436E49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9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F8D20-749F-449C-9BF4-6D1CF3D9A7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7655A-8B08-43BD-BA3A-35E988D89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9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ACD6-F5A3-4CF2-8617-06851AF8F8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6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99674-4DC0-4EAB-AC61-70CD793FE0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6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4336-BB77-41C4-8FE2-E0DBBDF42D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9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97E6FE5C-87B6-45FF-939A-A01347B06C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r>
              <a:rPr lang="de-DE" altLang="zh-CN" sz="6000" smtClean="0">
                <a:solidFill>
                  <a:srgbClr val="FF0000"/>
                </a:solidFill>
                <a:ea typeface="宋体" pitchFamily="2" charset="-122"/>
              </a:rPr>
              <a:t>Data Structures and Algorithm Analysis</a:t>
            </a:r>
            <a:endParaRPr lang="de-DE" altLang="zh-CN" smtClean="0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002088"/>
            <a:ext cx="6400800" cy="1371600"/>
          </a:xfrm>
        </p:spPr>
        <p:txBody>
          <a:bodyPr/>
          <a:lstStyle/>
          <a:p>
            <a:r>
              <a:rPr lang="de-DE" altLang="zh-CN" smtClean="0">
                <a:ea typeface="宋体" pitchFamily="2" charset="-122"/>
              </a:rPr>
              <a:t>Chapter </a:t>
            </a:r>
            <a:r>
              <a:rPr lang="en-US" altLang="zh-CN" smtClean="0">
                <a:ea typeface="宋体" pitchFamily="2" charset="-122"/>
              </a:rPr>
              <a:t>2</a:t>
            </a:r>
            <a:r>
              <a:rPr lang="de-DE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Mathematical Background</a:t>
            </a:r>
            <a:endParaRPr lang="de-DE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B7B8E-41BC-47C5-AF4A-52F7C11CA7A2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9477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Summations and Recurrence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Closed solution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Harmonic Series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Recurrence </a:t>
            </a:r>
            <a:r>
              <a:rPr lang="en-US" altLang="zh-CN" dirty="0" err="1" smtClean="0">
                <a:ea typeface="宋体" pitchFamily="2" charset="-122"/>
              </a:rPr>
              <a:t>relation（used</a:t>
            </a:r>
            <a:r>
              <a:rPr lang="en-US" altLang="zh-CN" dirty="0" smtClean="0">
                <a:ea typeface="宋体" pitchFamily="2" charset="-122"/>
              </a:rPr>
              <a:t> to model the cost of recursive function）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Closed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07827-6056-4869-ACA8-907CCD0075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39"/>
            <a:ext cx="4277226" cy="231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88840"/>
            <a:ext cx="465500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6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Recurrence </a:t>
            </a:r>
            <a:r>
              <a:rPr lang="en-US" altLang="zh-CN" dirty="0" smtClean="0">
                <a:ea typeface="宋体" pitchFamily="2" charset="-122"/>
              </a:rPr>
              <a:t>relation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07827-6056-4869-ACA8-907CCD00750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696" y="1196752"/>
            <a:ext cx="54197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8056"/>
            <a:ext cx="74295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02531"/>
            <a:ext cx="38100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69256"/>
            <a:ext cx="60293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383606"/>
            <a:ext cx="38385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9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9E2DD4-94BD-4DA0-9921-D5204D1472D4}" type="slidenum">
              <a:rPr lang="zh-CN" altLang="en-US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9477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Mathematical Proof Tech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 smtClean="0">
                    <a:ea typeface="宋体" pitchFamily="2" charset="-122"/>
                  </a:rPr>
                  <a:t>Direct Proof: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en-US" altLang="zh-CN" dirty="0" smtClean="0">
                  <a:ea typeface="宋体" pitchFamily="2" charset="-122"/>
                </a:endParaRPr>
              </a:p>
              <a:p>
                <a:pPr eaLnBrk="1" hangingPunct="1"/>
                <a:r>
                  <a:rPr lang="en-US" altLang="zh-CN" dirty="0" smtClean="0">
                    <a:ea typeface="宋体" pitchFamily="2" charset="-122"/>
                  </a:rPr>
                  <a:t>Proof by contradiction(barber, </a:t>
                </a:r>
                <a:r>
                  <a:rPr lang="en-US" altLang="zh-CN" dirty="0" smtClean="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absurdity</a:t>
                </a:r>
                <a:r>
                  <a:rPr lang="en-US" altLang="zh-CN" dirty="0" smtClean="0">
                    <a:ea typeface="宋体" pitchFamily="2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 smtClean="0">
                    <a:ea typeface="宋体" pitchFamily="2" charset="-122"/>
                  </a:rPr>
                  <a:t>Proof by Math Induction</a:t>
                </a:r>
              </a:p>
              <a:p>
                <a:pPr lvl="1" eaLnBrk="1" hangingPunct="1"/>
                <a:r>
                  <a:rPr lang="en-US" altLang="zh-CN" dirty="0" smtClean="0">
                    <a:ea typeface="宋体" pitchFamily="2" charset="-122"/>
                  </a:rPr>
                  <a:t>Base </a:t>
                </a:r>
                <a:r>
                  <a:rPr lang="en-US" altLang="zh-CN" dirty="0" err="1" smtClean="0">
                    <a:ea typeface="宋体" pitchFamily="2" charset="-122"/>
                  </a:rPr>
                  <a:t>case+induction</a:t>
                </a:r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dirty="0" err="1" smtClean="0">
                    <a:ea typeface="宋体" pitchFamily="2" charset="-122"/>
                  </a:rPr>
                  <a:t>hypothesis+minz</a:t>
                </a:r>
                <a:endParaRPr lang="en-US" altLang="zh-CN" dirty="0" smtClean="0">
                  <a:ea typeface="宋体" pitchFamily="2" charset="-122"/>
                </a:endParaRPr>
              </a:p>
              <a:p>
                <a:pPr lvl="1" eaLnBrk="1" hangingPunct="1"/>
                <a:r>
                  <a:rPr lang="en-US" altLang="zh-CN" dirty="0" smtClean="0">
                    <a:ea typeface="宋体" pitchFamily="2" charset="-122"/>
                  </a:rPr>
                  <a:t>The natural induction (the first induction)</a:t>
                </a:r>
              </a:p>
              <a:p>
                <a:pPr lvl="1" eaLnBrk="1" hangingPunct="1"/>
                <a:r>
                  <a:rPr lang="en-US" altLang="zh-CN" dirty="0" smtClean="0">
                    <a:ea typeface="宋体" pitchFamily="2" charset="-122"/>
                  </a:rPr>
                  <a:t>strong induction</a:t>
                </a:r>
              </a:p>
              <a:p>
                <a:pPr eaLnBrk="1" hangingPunct="1"/>
                <a:endParaRPr lang="en-US" altLang="zh-CN" dirty="0" smtClean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12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804" t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Proof by contradiction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11859" y="1844824"/>
                <a:ext cx="7772400" cy="4114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/>
                        <a:ea typeface="宋体" pitchFamily="2" charset="-122"/>
                      </a:rPr>
                      <m:t>not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/>
                        <a:ea typeface="Cambria Math"/>
                      </a:rPr>
                      <m:t>not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en-US" altLang="zh-CN" dirty="0" smtClean="0">
                  <a:ea typeface="宋体" pitchFamily="2" charset="-122"/>
                </a:endParaRPr>
              </a:p>
              <a:p>
                <a:r>
                  <a:rPr lang="en-US" altLang="zh-CN" b="1" dirty="0"/>
                  <a:t>Theorem 2.1 </a:t>
                </a:r>
                <a:r>
                  <a:rPr lang="en-US" altLang="zh-CN" dirty="0"/>
                  <a:t>There is no largest integer.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859" y="1844824"/>
                <a:ext cx="7772400" cy="4114800"/>
              </a:xfrm>
              <a:blipFill rotWithShape="1">
                <a:blip r:embed="rId3"/>
                <a:stretch>
                  <a:fillRect l="-1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07827-6056-4869-ACA8-907CCD00750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59" y="3429000"/>
            <a:ext cx="74676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4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Proof by Mathematical Induction</a:t>
            </a:r>
            <a:endParaRPr lang="zh-CN" altLang="en-US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1.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Base Case</a:t>
                </a:r>
                <a:r>
                  <a:rPr lang="en-US" altLang="zh-CN" dirty="0"/>
                  <a:t>: </a:t>
                </a:r>
                <a:r>
                  <a:rPr lang="en-US" altLang="zh-CN" b="1" dirty="0" err="1"/>
                  <a:t>Thrm</a:t>
                </a:r>
                <a:r>
                  <a:rPr lang="en-US" altLang="zh-CN" dirty="0"/>
                  <a:t> holds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 = </m:t>
                    </m:r>
                    <m:r>
                      <a:rPr lang="en-US" altLang="zh-CN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CN" dirty="0"/>
                  <a:t>, and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2.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Induction Step</a:t>
                </a:r>
                <a:r>
                  <a:rPr lang="en-US" altLang="zh-CN" dirty="0"/>
                  <a:t>: If </a:t>
                </a:r>
                <a:r>
                  <a:rPr lang="en-US" altLang="zh-CN" b="1" dirty="0" err="1"/>
                  <a:t>Thrm</a:t>
                </a:r>
                <a:r>
                  <a:rPr lang="en-US" altLang="zh-CN" dirty="0"/>
                  <a:t> holds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then </a:t>
                </a:r>
                <a:r>
                  <a:rPr lang="en-US" altLang="zh-CN" b="1" dirty="0" err="1"/>
                  <a:t>Thrm</a:t>
                </a:r>
                <a:r>
                  <a:rPr lang="en-US" altLang="zh-CN" dirty="0"/>
                  <a:t> holds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2a.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Induction Step</a:t>
                </a:r>
                <a:r>
                  <a:rPr lang="en-US" altLang="zh-CN" dirty="0"/>
                  <a:t>: If </a:t>
                </a:r>
                <a:r>
                  <a:rPr lang="en-US" altLang="zh-CN" b="1" dirty="0" err="1"/>
                  <a:t>Thrm</a:t>
                </a:r>
                <a:r>
                  <a:rPr lang="en-US" altLang="zh-CN" dirty="0"/>
                  <a:t> holds for 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𝑐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, then </a:t>
                </a:r>
                <a:r>
                  <a:rPr lang="en-US" altLang="zh-CN" b="1" dirty="0" err="1"/>
                  <a:t>Thrm</a:t>
                </a:r>
                <a:r>
                  <a:rPr lang="en-US" altLang="zh-CN" dirty="0"/>
                  <a:t> holds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039" t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07827-6056-4869-ACA8-907CCD00750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9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196752"/>
                <a:ext cx="7772400" cy="4114800"/>
              </a:xfrm>
            </p:spPr>
            <p:txBody>
              <a:bodyPr/>
              <a:lstStyle/>
              <a:p>
                <a:r>
                  <a:rPr lang="pt-BR" altLang="zh-CN" b="1" dirty="0" smtClean="0"/>
                  <a:t>Theorem 2.2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/>
                      </a:rPr>
                      <m:t>𝑆</m:t>
                    </m:r>
                    <m:r>
                      <a:rPr lang="pt-BR" altLang="zh-CN" i="1" dirty="0" smtClean="0">
                        <a:latin typeface="Cambria Math"/>
                      </a:rPr>
                      <m:t>(</m:t>
                    </m:r>
                    <m:r>
                      <a:rPr lang="pt-BR" altLang="zh-CN" i="1" dirty="0" smtClean="0">
                        <a:latin typeface="Cambria Math"/>
                      </a:rPr>
                      <m:t>𝑛</m:t>
                    </m:r>
                    <m:r>
                      <a:rPr lang="pt-BR" altLang="zh-CN" i="1" dirty="0" smtClean="0">
                        <a:latin typeface="Cambria Math"/>
                      </a:rPr>
                      <m:t>) = </m:t>
                    </m:r>
                    <m:f>
                      <m:fPr>
                        <m:ctrlPr>
                          <a:rPr lang="pt-BR" altLang="zh-C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+1)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altLang="zh-CN" dirty="0" smtClean="0"/>
                  <a:t>.</a:t>
                </a:r>
              </a:p>
              <a:p>
                <a:r>
                  <a:rPr lang="en-US" altLang="zh-CN" b="1" dirty="0"/>
                  <a:t>Proof: </a:t>
                </a:r>
                <a:r>
                  <a:rPr lang="en-US" altLang="zh-CN" dirty="0" smtClean="0"/>
                  <a:t>by </a:t>
                </a:r>
                <a:r>
                  <a:rPr lang="en-US" altLang="zh-CN" dirty="0"/>
                  <a:t>mathematical induction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1. Check the base case.</a:t>
                </a:r>
                <a:r>
                  <a:rPr lang="pt-BR" altLang="zh-CN" dirty="0" smtClean="0"/>
                  <a:t> </a:t>
                </a:r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/>
                      </a:rPr>
                      <m:t>𝑆</m:t>
                    </m:r>
                    <m:r>
                      <a:rPr lang="pt-BR" altLang="zh-CN" i="1" dirty="0" smtClean="0">
                        <a:latin typeface="Cambria Math"/>
                      </a:rPr>
                      <m:t>(1) = </m:t>
                    </m:r>
                    <m:f>
                      <m:fPr>
                        <m:ctrlPr>
                          <a:rPr lang="pt-BR" altLang="zh-C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1(1+1)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2</a:t>
                </a:r>
                <a:r>
                  <a:rPr lang="en-US" altLang="zh-CN" dirty="0"/>
                  <a:t>. State the induction hypothesis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	3. Show </a:t>
                </a:r>
                <a:r>
                  <a:rPr lang="en-US" altLang="zh-CN" dirty="0"/>
                  <a:t>that the result is true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𝑛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196752"/>
                <a:ext cx="7772400" cy="4114800"/>
              </a:xfrm>
              <a:blipFill rotWithShape="1">
                <a:blip r:embed="rId3"/>
                <a:stretch>
                  <a:fillRect l="-1725" b="-1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07827-6056-4869-ACA8-907CCD00750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920" y="3933056"/>
            <a:ext cx="5469408" cy="84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157192"/>
            <a:ext cx="22098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832" y="5589497"/>
            <a:ext cx="3351831" cy="117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4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9CF5B-18B0-406E-9A97-62C61E9C726C}" type="slidenum">
              <a:rPr lang="zh-CN" altLang="en-US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Estimation Techniques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6425" cy="42640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zh-CN" smtClean="0">
              <a:latin typeface="Helvetica" pitchFamily="34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tx1"/>
              </a:buClr>
              <a:buFontTx/>
              <a:buAutoNum type="arabicPeriod"/>
            </a:pPr>
            <a:r>
              <a:rPr lang="en-US" altLang="zh-CN" smtClean="0">
                <a:latin typeface="Helvetica" pitchFamily="34" charset="0"/>
                <a:ea typeface="宋体" pitchFamily="2" charset="-122"/>
              </a:rPr>
              <a:t>Determine the major parameters that effect the problem.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30000"/>
              </a:spcBef>
              <a:spcAft>
                <a:spcPct val="30000"/>
              </a:spcAft>
              <a:buClr>
                <a:schemeClr val="tx1"/>
              </a:buClr>
              <a:buFontTx/>
              <a:buAutoNum type="arabicPeriod"/>
            </a:pPr>
            <a:r>
              <a:rPr lang="en-US" altLang="zh-CN" smtClean="0">
                <a:latin typeface="Helvetica" pitchFamily="34" charset="0"/>
                <a:ea typeface="宋体" pitchFamily="2" charset="-122"/>
              </a:rPr>
              <a:t>Derive an equation that relates the parameters to the problem.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CN" smtClean="0">
                <a:latin typeface="Helvetica" pitchFamily="34" charset="0"/>
                <a:ea typeface="宋体" pitchFamily="2" charset="-122"/>
              </a:rPr>
              <a:t>Select values for the parameters, and apply the equation to yield and estimated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F6D92-C48E-4107-9509-8C38B4D7A077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Estimation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mtClean="0">
                <a:latin typeface="Helvetica" pitchFamily="34" charset="0"/>
                <a:ea typeface="宋体" pitchFamily="2" charset="-122"/>
              </a:rPr>
              <a:t>How many library bookcases does it take to store books totaling one million pages?</a:t>
            </a:r>
          </a:p>
          <a:p>
            <a:pPr marL="609600" indent="-609600" eaLnBrk="1" hangingPunct="1">
              <a:lnSpc>
                <a:spcPct val="40000"/>
              </a:lnSpc>
              <a:buFontTx/>
              <a:buNone/>
            </a:pPr>
            <a:endParaRPr lang="en-US" altLang="zh-CN" sz="3600" smtClean="0">
              <a:latin typeface="Helvetica" pitchFamily="34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latin typeface="Helvetica" pitchFamily="34" charset="0"/>
                <a:ea typeface="宋体" pitchFamily="2" charset="-122"/>
              </a:rPr>
              <a:t>Estimate: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z="3200" smtClean="0">
                <a:latin typeface="Helvetica" pitchFamily="34" charset="0"/>
                <a:ea typeface="宋体" pitchFamily="2" charset="-122"/>
              </a:rPr>
              <a:t>Pages/inch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z="3200" smtClean="0">
                <a:latin typeface="Helvetica" pitchFamily="34" charset="0"/>
                <a:ea typeface="宋体" pitchFamily="2" charset="-122"/>
              </a:rPr>
              <a:t>Feet/shelf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sz="3200" smtClean="0">
                <a:latin typeface="Helvetica" pitchFamily="34" charset="0"/>
                <a:ea typeface="宋体" pitchFamily="2" charset="-122"/>
              </a:rPr>
              <a:t>Shelves/bookcase</a:t>
            </a:r>
          </a:p>
        </p:txBody>
      </p:sp>
      <p:sp>
        <p:nvSpPr>
          <p:cNvPr id="41988" name="Comment 4"/>
          <p:cNvSpPr>
            <a:spLocks noChangeArrowheads="1"/>
          </p:cNvSpPr>
          <p:nvPr/>
        </p:nvSpPr>
        <p:spPr bwMode="auto">
          <a:xfrm>
            <a:off x="5257800" y="3048000"/>
            <a:ext cx="914400" cy="322263"/>
          </a:xfrm>
          <a:prstGeom prst="wedgeRectCallout">
            <a:avLst>
              <a:gd name="adj1" fmla="val -226218"/>
              <a:gd name="adj2" fmla="val 131282"/>
            </a:avLst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500</a:t>
            </a:r>
            <a:endParaRPr lang="en-US" altLang="zh-CN" sz="16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989" name="Comment 5"/>
          <p:cNvSpPr>
            <a:spLocks noChangeArrowheads="1"/>
          </p:cNvSpPr>
          <p:nvPr/>
        </p:nvSpPr>
        <p:spPr bwMode="auto">
          <a:xfrm>
            <a:off x="5334000" y="3657600"/>
            <a:ext cx="914400" cy="322263"/>
          </a:xfrm>
          <a:prstGeom prst="wedgeRectCallout">
            <a:avLst>
              <a:gd name="adj1" fmla="val -230037"/>
              <a:gd name="adj2" fmla="val 119949"/>
            </a:avLst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4</a:t>
            </a:r>
            <a:endParaRPr lang="en-US" altLang="zh-CN" sz="16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990" name="Comment 6"/>
          <p:cNvSpPr>
            <a:spLocks noChangeArrowheads="1"/>
          </p:cNvSpPr>
          <p:nvPr/>
        </p:nvSpPr>
        <p:spPr bwMode="auto">
          <a:xfrm>
            <a:off x="5410200" y="4343400"/>
            <a:ext cx="914400" cy="322263"/>
          </a:xfrm>
          <a:prstGeom prst="wedgeRectCallout">
            <a:avLst>
              <a:gd name="adj1" fmla="val -106426"/>
              <a:gd name="adj2" fmla="val 64778"/>
            </a:avLst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5</a:t>
            </a:r>
            <a:endParaRPr lang="en-US" altLang="zh-CN" sz="16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20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48600" y="6248400"/>
            <a:ext cx="228600" cy="228600"/>
          </a:xfrm>
          <a:prstGeom prst="actionButtonE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 autoUpdateAnimBg="0"/>
      <p:bldP spid="41989" grpId="0" animBg="1" autoUpdateAnimBg="0"/>
      <p:bldP spid="4199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EA616-BEEB-467E-B9B5-924EC1998DB6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Mathematical Background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539038" cy="45704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3600" smtClean="0">
                <a:latin typeface="Helvetica" pitchFamily="34" charset="0"/>
                <a:ea typeface="宋体" pitchFamily="2" charset="-122"/>
              </a:rPr>
              <a:t>Set concepts and notation.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zh-CN" sz="3600" smtClean="0">
              <a:latin typeface="Helvetica" pitchFamily="34" charset="0"/>
              <a:ea typeface="宋体" pitchFamily="2" charset="-122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zh-CN" sz="3600" smtClean="0">
                <a:latin typeface="Helvetica" pitchFamily="34" charset="0"/>
                <a:ea typeface="宋体" pitchFamily="2" charset="-122"/>
              </a:rPr>
              <a:t>Recursion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zh-CN" sz="3600" smtClean="0">
              <a:latin typeface="Helvetica" pitchFamily="34" charset="0"/>
              <a:ea typeface="宋体" pitchFamily="2" charset="-122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zh-CN" sz="3600" smtClean="0">
                <a:latin typeface="Helvetica" pitchFamily="34" charset="0"/>
                <a:ea typeface="宋体" pitchFamily="2" charset="-122"/>
              </a:rPr>
              <a:t>Induction Proofs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zh-CN" sz="3600" smtClean="0">
              <a:latin typeface="Helvetica" pitchFamily="34" charset="0"/>
              <a:ea typeface="宋体" pitchFamily="2" charset="-122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zh-CN" sz="3600" smtClean="0">
                <a:latin typeface="Helvetica" pitchFamily="34" charset="0"/>
                <a:ea typeface="宋体" pitchFamily="2" charset="-122"/>
              </a:rPr>
              <a:t>Logarithms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zh-CN" sz="3600" smtClean="0">
              <a:latin typeface="Helvetica" pitchFamily="34" charset="0"/>
              <a:ea typeface="宋体" pitchFamily="2" charset="-122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zh-CN" sz="3600" smtClean="0">
                <a:latin typeface="Helvetica" pitchFamily="34" charset="0"/>
                <a:ea typeface="宋体" pitchFamily="2" charset="-122"/>
              </a:rPr>
              <a:t>Summations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zh-CN" sz="3600" smtClean="0">
              <a:latin typeface="Helvetica" pitchFamily="34" charset="0"/>
              <a:ea typeface="宋体" pitchFamily="2" charset="-122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zh-CN" sz="3600" smtClean="0">
                <a:latin typeface="Helvetica" pitchFamily="34" charset="0"/>
                <a:ea typeface="宋体" pitchFamily="2" charset="-122"/>
              </a:rPr>
              <a:t>Recurrence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3FB724-37E0-4B71-8608-79F191A5955D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94773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Sets and Relations</a:t>
            </a:r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Collection of distinguishable members or elements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Base type</a:t>
            </a:r>
          </a:p>
          <a:p>
            <a:pPr eaLnBrk="1" hangingPunct="1"/>
            <a:r>
              <a:rPr lang="en-US" altLang="zh-CN" sz="2800" dirty="0" err="1" smtClean="0">
                <a:ea typeface="宋体" pitchFamily="2" charset="-122"/>
              </a:rPr>
              <a:t>Powerset</a:t>
            </a:r>
            <a:endParaRPr lang="en-US" altLang="zh-CN" sz="28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A 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</a:rPr>
              <a:t>relation</a:t>
            </a:r>
            <a:r>
              <a:rPr lang="en-US" altLang="zh-CN" sz="2800" dirty="0" smtClean="0">
                <a:ea typeface="宋体" pitchFamily="2" charset="-122"/>
              </a:rPr>
              <a:t> R over set S is a set of ordered pairs from S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Reflexive, symmetric, anti-symmetric, transitive, equivalence, partition, partial order</a:t>
            </a:r>
          </a:p>
          <a:p>
            <a:pPr eaLnBrk="1" hangingPunct="1"/>
            <a:endParaRPr lang="en-US" altLang="zh-CN" sz="2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7772400" cy="947738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 for Sets</a:t>
            </a:r>
            <a:endParaRPr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4E55F-F186-4A14-955A-D20BF080750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84784"/>
            <a:ext cx="7272338" cy="483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7772400" cy="947738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Relations</a:t>
            </a:r>
            <a:endParaRPr smtClean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1804" t="-2074" r="-1569"/>
            </a:stretch>
          </a:blipFill>
          <a:ex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642EB-CEAD-45C6-B1E2-62D4BAE55E3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4177CA-5502-4F75-A4D3-220A396EFDD3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9477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Miscellaneous Notation</a:t>
            </a:r>
          </a:p>
        </p:txBody>
      </p:sp>
      <p:sp>
        <p:nvSpPr>
          <p:cNvPr id="26628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1">
            <a:blip r:embed="rId3"/>
            <a:stretch>
              <a:fillRect l="-180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7049759" cy="1728192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noFill/>
          </a:ln>
          <a:effectLst>
            <a:glow rad="127000">
              <a:srgbClr val="339966"/>
            </a:glow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E0048-E0CD-40DA-BDDC-A4FA942760CA}" type="slidenum">
              <a:rPr lang="zh-CN" altLang="en-US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9477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Logarithms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Program requires encoding for a collection of objects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Some properties</a:t>
            </a:r>
            <a:r>
              <a:rPr lang="en-US" altLang="zh-CN" dirty="0">
                <a:ea typeface="宋体" pitchFamily="2" charset="-122"/>
              </a:rPr>
              <a:t>:</a:t>
            </a: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94" y="3933056"/>
            <a:ext cx="357519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F9B8D-544F-4F77-9520-21156E40522D}" type="slidenum">
              <a:rPr lang="zh-CN" altLang="en-US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94773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Recursion</a:t>
            </a:r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Call itself to do part of its work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Base </a:t>
            </a:r>
            <a:r>
              <a:rPr lang="en-US" altLang="zh-CN" dirty="0" err="1" smtClean="0">
                <a:ea typeface="宋体" pitchFamily="2" charset="-122"/>
              </a:rPr>
              <a:t>case+recursive</a:t>
            </a:r>
            <a:r>
              <a:rPr lang="en-US" altLang="zh-CN" dirty="0" smtClean="0">
                <a:ea typeface="宋体" pitchFamily="2" charset="-122"/>
              </a:rPr>
              <a:t> part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Example n!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4077072"/>
            <a:ext cx="79914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mment 6"/>
          <p:cNvSpPr>
            <a:spLocks noChangeArrowheads="1"/>
          </p:cNvSpPr>
          <p:nvPr/>
        </p:nvSpPr>
        <p:spPr bwMode="auto">
          <a:xfrm>
            <a:off x="6565680" y="3487622"/>
            <a:ext cx="1893888" cy="346075"/>
          </a:xfrm>
          <a:prstGeom prst="wedgeRectCallout">
            <a:avLst>
              <a:gd name="adj1" fmla="val -194939"/>
              <a:gd name="adj2" fmla="val 373133"/>
            </a:avLst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Base case</a:t>
            </a:r>
            <a:endParaRPr lang="en-US" altLang="zh-CN" sz="1600" i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Comment 6"/>
          <p:cNvSpPr>
            <a:spLocks noChangeArrowheads="1"/>
          </p:cNvSpPr>
          <p:nvPr/>
        </p:nvSpPr>
        <p:spPr bwMode="auto">
          <a:xfrm>
            <a:off x="5004048" y="5686797"/>
            <a:ext cx="1893888" cy="346075"/>
          </a:xfrm>
          <a:prstGeom prst="wedgeRectCallout">
            <a:avLst>
              <a:gd name="adj1" fmla="val -134460"/>
              <a:gd name="adj2" fmla="val -135838"/>
            </a:avLst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Recursive part</a:t>
            </a:r>
            <a:endParaRPr lang="en-US" altLang="zh-CN" sz="1600" i="1" dirty="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Towers </a:t>
            </a:r>
            <a:r>
              <a:rPr lang="en-US" altLang="zh-CN" dirty="0"/>
              <a:t>of Hanoi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3951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07827-6056-4869-ACA8-907CCD00750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1" y="2185020"/>
            <a:ext cx="81534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71" y="4713312"/>
            <a:ext cx="81819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80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3862</TotalTime>
  <Words>354</Words>
  <Application>Microsoft Office PowerPoint</Application>
  <PresentationFormat>全屏显示(4:3)</PresentationFormat>
  <Paragraphs>112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Default Design</vt:lpstr>
      <vt:lpstr>Data Structures and Algorithm Analysis</vt:lpstr>
      <vt:lpstr>Mathematical Background</vt:lpstr>
      <vt:lpstr>Sets and Relations</vt:lpstr>
      <vt:lpstr>Example for Sets</vt:lpstr>
      <vt:lpstr>Relations</vt:lpstr>
      <vt:lpstr>Miscellaneous Notation</vt:lpstr>
      <vt:lpstr>Logarithms</vt:lpstr>
      <vt:lpstr>Recursion</vt:lpstr>
      <vt:lpstr>Towers of Hanoi</vt:lpstr>
      <vt:lpstr>Summations and Recurrence</vt:lpstr>
      <vt:lpstr>Closed Solution</vt:lpstr>
      <vt:lpstr>Recurrence relation</vt:lpstr>
      <vt:lpstr>Mathematical Proof Tech</vt:lpstr>
      <vt:lpstr>Proof by contradiction</vt:lpstr>
      <vt:lpstr>Proof by Mathematical Induction</vt:lpstr>
      <vt:lpstr>Example</vt:lpstr>
      <vt:lpstr>Estimation Techniques</vt:lpstr>
      <vt:lpstr>Estimation Example</vt:lpstr>
    </vt:vector>
  </TitlesOfParts>
  <Company>scut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fyx</cp:lastModifiedBy>
  <cp:revision>154</cp:revision>
  <dcterms:created xsi:type="dcterms:W3CDTF">2000-11-03T19:18:01Z</dcterms:created>
  <dcterms:modified xsi:type="dcterms:W3CDTF">2015-12-13T13:43:41Z</dcterms:modified>
</cp:coreProperties>
</file>