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618" r:id="rId2"/>
    <p:sldId id="619" r:id="rId3"/>
    <p:sldId id="620" r:id="rId4"/>
    <p:sldId id="277" r:id="rId5"/>
    <p:sldId id="278" r:id="rId6"/>
    <p:sldId id="623" r:id="rId7"/>
    <p:sldId id="624" r:id="rId8"/>
    <p:sldId id="625" r:id="rId9"/>
    <p:sldId id="626" r:id="rId10"/>
    <p:sldId id="627" r:id="rId11"/>
    <p:sldId id="628" r:id="rId12"/>
    <p:sldId id="629" r:id="rId13"/>
    <p:sldId id="630" r:id="rId14"/>
    <p:sldId id="631" r:id="rId15"/>
    <p:sldId id="632" r:id="rId16"/>
    <p:sldId id="633" r:id="rId17"/>
    <p:sldId id="634" r:id="rId18"/>
    <p:sldId id="635" r:id="rId19"/>
    <p:sldId id="279" r:id="rId20"/>
    <p:sldId id="622" r:id="rId21"/>
    <p:sldId id="280" r:id="rId22"/>
    <p:sldId id="281" r:id="rId23"/>
    <p:sldId id="282" r:id="rId24"/>
    <p:sldId id="621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307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616" r:id="rId51"/>
  </p:sldIdLst>
  <p:sldSz cx="9144000" cy="6858000" type="screen4x3"/>
  <p:notesSz cx="6858000" cy="9180513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66"/>
    <a:srgbClr val="008000"/>
    <a:srgbClr val="66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676" autoAdjust="0"/>
    <p:restoredTop sz="83511" autoAdjust="0"/>
  </p:normalViewPr>
  <p:slideViewPr>
    <p:cSldViewPr>
      <p:cViewPr varScale="1">
        <p:scale>
          <a:sx n="99" d="100"/>
          <a:sy n="99" d="100"/>
        </p:scale>
        <p:origin x="-178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2CA2C36-EC5A-4A10-85D9-FE8E45DC14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452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5063" y="688975"/>
            <a:ext cx="4589462" cy="3441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0863"/>
            <a:ext cx="50292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217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F7F9002-F95E-4B6B-918F-420A43B015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6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r>
              <a:rPr lang="en-US" altLang="zh-CN" sz="1200" smtClean="0">
                <a:latin typeface="Times New Roman" pitchFamily="18" charset="0"/>
              </a:rPr>
              <a:t>Überblick</a:t>
            </a: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FEBD3605-1F50-40B8-B8C5-7AB60745C50B}" type="slidenum">
              <a:rPr lang="zh-CN" altLang="en-US" sz="1200" smtClean="0">
                <a:latin typeface="Times New Roman" pitchFamily="18" charset="0"/>
              </a:rPr>
              <a:pPr eaLnBrk="1" hangingPunct="1"/>
              <a:t>22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6C0279EC-48B7-4A3B-93EB-7921CD7652AC}" type="slidenum">
              <a:rPr lang="zh-CN" altLang="en-US" sz="1200" smtClean="0">
                <a:latin typeface="Times New Roman" pitchFamily="18" charset="0"/>
              </a:rPr>
              <a:pPr eaLnBrk="1" hangingPunct="1"/>
              <a:t>23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452DA85C-6487-4E63-B94F-E5494B73BC0F}" type="slidenum">
              <a:rPr lang="zh-CN" altLang="en-US" sz="1200" smtClean="0">
                <a:latin typeface="Times New Roman" pitchFamily="18" charset="0"/>
              </a:rPr>
              <a:pPr eaLnBrk="1" hangingPunct="1"/>
              <a:t>25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F6B0C389-96B1-489A-B66B-77014CABB073}" type="slidenum">
              <a:rPr lang="zh-CN" altLang="en-US" sz="1200" smtClean="0">
                <a:latin typeface="Times New Roman" pitchFamily="18" charset="0"/>
              </a:rPr>
              <a:pPr eaLnBrk="1" hangingPunct="1"/>
              <a:t>26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08588A8A-A752-4723-8132-8A136AD2DD73}" type="slidenum">
              <a:rPr lang="zh-CN" altLang="en-US" sz="1200" smtClean="0">
                <a:latin typeface="Times New Roman" pitchFamily="18" charset="0"/>
              </a:rPr>
              <a:pPr eaLnBrk="1" hangingPunct="1"/>
              <a:t>27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01D3F5A5-2438-407B-AC6B-6670F4944244}" type="slidenum">
              <a:rPr lang="zh-CN" altLang="en-US" sz="1200" smtClean="0">
                <a:latin typeface="Times New Roman" pitchFamily="18" charset="0"/>
              </a:rPr>
              <a:pPr eaLnBrk="1" hangingPunct="1"/>
              <a:t>28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C96A662F-4515-4AAF-A0FE-4373ABB48C8F}" type="slidenum">
              <a:rPr lang="zh-CN" altLang="en-US" sz="1200" smtClean="0">
                <a:latin typeface="Times New Roman" pitchFamily="18" charset="0"/>
              </a:rPr>
              <a:pPr eaLnBrk="1" hangingPunct="1"/>
              <a:t>29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5144C350-D24E-4BE2-8A4D-9700F6929A75}" type="slidenum">
              <a:rPr lang="zh-CN" altLang="en-US" sz="1200" smtClean="0">
                <a:latin typeface="Times New Roman" pitchFamily="18" charset="0"/>
              </a:rPr>
              <a:pPr eaLnBrk="1" hangingPunct="1"/>
              <a:t>30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F24D066C-1B1C-4E34-AE3F-CEF17E83C121}" type="slidenum">
              <a:rPr lang="zh-CN" altLang="en-US" sz="1200" smtClean="0">
                <a:latin typeface="Times New Roman" pitchFamily="18" charset="0"/>
              </a:rPr>
              <a:pPr eaLnBrk="1" hangingPunct="1"/>
              <a:t>31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3DF321F0-FEF6-47F0-8340-D41651C1A868}" type="slidenum">
              <a:rPr lang="zh-CN" altLang="en-US" sz="1200" smtClean="0">
                <a:latin typeface="Times New Roman" pitchFamily="18" charset="0"/>
              </a:rPr>
              <a:pPr eaLnBrk="1" hangingPunct="1"/>
              <a:t>32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F9002-F95E-4B6B-918F-420A43B0155B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548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9D7D9445-BD54-4B13-829E-322AC177F367}" type="slidenum">
              <a:rPr lang="zh-CN" altLang="en-US" sz="1200" smtClean="0">
                <a:latin typeface="Times New Roman" pitchFamily="18" charset="0"/>
              </a:rPr>
              <a:pPr eaLnBrk="1" hangingPunct="1"/>
              <a:t>33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EC4FD52B-7E73-48E2-AE30-10E2CAC3A738}" type="slidenum">
              <a:rPr lang="zh-CN" altLang="en-US" sz="1200" smtClean="0">
                <a:latin typeface="Times New Roman" pitchFamily="18" charset="0"/>
              </a:rPr>
              <a:pPr eaLnBrk="1" hangingPunct="1"/>
              <a:t>34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9F25F454-ED7E-4C59-8180-0F84DC2C7D35}" type="slidenum">
              <a:rPr lang="zh-CN" altLang="en-US" sz="1200" smtClean="0">
                <a:latin typeface="Times New Roman" pitchFamily="18" charset="0"/>
              </a:rPr>
              <a:pPr eaLnBrk="1" hangingPunct="1"/>
              <a:t>35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E12B0DC6-D757-4DD1-8B33-62CA4BB015AC}" type="slidenum">
              <a:rPr lang="zh-CN" altLang="en-US" sz="1200" smtClean="0">
                <a:latin typeface="Times New Roman" pitchFamily="18" charset="0"/>
              </a:rPr>
              <a:pPr eaLnBrk="1" hangingPunct="1"/>
              <a:t>36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2C21414D-6750-4EF0-9E47-13C55F74D72F}" type="slidenum">
              <a:rPr lang="zh-CN" altLang="en-US" sz="1200" smtClean="0">
                <a:latin typeface="Times New Roman" pitchFamily="18" charset="0"/>
              </a:rPr>
              <a:pPr eaLnBrk="1" hangingPunct="1"/>
              <a:t>37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CA2A6664-19DF-4105-AC3E-A98A71A2DBF9}" type="slidenum">
              <a:rPr lang="zh-CN" altLang="en-US" sz="1200" smtClean="0">
                <a:latin typeface="Times New Roman" pitchFamily="18" charset="0"/>
              </a:rPr>
              <a:pPr eaLnBrk="1" hangingPunct="1"/>
              <a:t>38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zh-CN"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36893B88-5A62-41BE-A47A-BC284E4805FD}" type="slidenum">
              <a:rPr lang="zh-CN" altLang="en-US" sz="1200" smtClean="0">
                <a:latin typeface="Times New Roman" pitchFamily="18" charset="0"/>
              </a:rPr>
              <a:pPr eaLnBrk="1" hangingPunct="1"/>
              <a:t>39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zh-CN" dirty="0"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984DD693-E529-4D62-A596-853B5576C723}" type="slidenum">
              <a:rPr lang="zh-CN" altLang="en-US" sz="1200" smtClean="0">
                <a:latin typeface="Times New Roman" pitchFamily="18" charset="0"/>
              </a:rPr>
              <a:pPr eaLnBrk="1" hangingPunct="1"/>
              <a:t>40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zh-CN" altLang="en-US"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8BF6331E-A3B5-484E-9B1E-77380327217B}" type="slidenum">
              <a:rPr lang="zh-CN" altLang="en-US" sz="1200" smtClean="0">
                <a:latin typeface="Times New Roman" pitchFamily="18" charset="0"/>
              </a:rPr>
              <a:pPr eaLnBrk="1" hangingPunct="1"/>
              <a:t>41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zh-CN" altLang="en-US"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B119EF00-C5ED-4F87-87B0-0FC470DA27C2}" type="slidenum">
              <a:rPr lang="zh-CN" altLang="en-US" sz="1200" smtClean="0">
                <a:latin typeface="Times New Roman" pitchFamily="18" charset="0"/>
              </a:rPr>
              <a:pPr eaLnBrk="1" hangingPunct="1"/>
              <a:t>42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zh-CN" altLang="en-US" smtClean="0"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F9002-F95E-4B6B-918F-420A43B0155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314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7FE9910B-20E2-4BC5-B7F3-9906FB2F051F}" type="slidenum">
              <a:rPr lang="zh-CN" altLang="en-US" sz="1200" smtClean="0">
                <a:latin typeface="Times New Roman" pitchFamily="18" charset="0"/>
              </a:rPr>
              <a:pPr eaLnBrk="1" hangingPunct="1"/>
              <a:t>43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zh-CN" altLang="en-US" smtClean="0"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C8BB9BC1-95C2-4653-B569-3F28EE8410DC}" type="slidenum">
              <a:rPr lang="zh-CN" altLang="en-US" sz="1200" smtClean="0">
                <a:latin typeface="Times New Roman" pitchFamily="18" charset="0"/>
              </a:rPr>
              <a:pPr eaLnBrk="1" hangingPunct="1"/>
              <a:t>44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zh-CN"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40DC6F6E-2DD7-44C8-B8A2-F55161AE8789}" type="slidenum">
              <a:rPr lang="zh-CN" altLang="en-US" sz="1200" smtClean="0">
                <a:latin typeface="Times New Roman" pitchFamily="18" charset="0"/>
              </a:rPr>
              <a:pPr eaLnBrk="1" hangingPunct="1"/>
              <a:t>45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zh-CN" dirty="0"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B98604D2-ABA2-40FB-BF3F-BE32B84CE880}" type="slidenum">
              <a:rPr lang="zh-CN" altLang="en-US" sz="1200" smtClean="0">
                <a:latin typeface="Times New Roman" pitchFamily="18" charset="0"/>
              </a:rPr>
              <a:pPr eaLnBrk="1" hangingPunct="1"/>
              <a:t>46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zh-CN"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ED01E0F6-BB64-4361-B1D7-C24929441A8A}" type="slidenum">
              <a:rPr lang="zh-CN" altLang="en-US" sz="1200" smtClean="0">
                <a:latin typeface="Times New Roman" pitchFamily="18" charset="0"/>
              </a:rPr>
              <a:pPr eaLnBrk="1" hangingPunct="1"/>
              <a:t>47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US" altLang="zh-CN" dirty="0"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1B21620E-0F7C-4788-ACC1-4293D36E250C}" type="slidenum">
              <a:rPr lang="zh-CN" altLang="en-US" sz="1200" smtClean="0">
                <a:latin typeface="Times New Roman" pitchFamily="18" charset="0"/>
              </a:rPr>
              <a:pPr eaLnBrk="1" hangingPunct="1"/>
              <a:t>48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zh-CN" altLang="en-US" dirty="0"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FC812C74-FD2D-41D6-810D-B16F7B3367A0}" type="slidenum">
              <a:rPr lang="zh-CN" altLang="en-US" sz="1200" smtClean="0">
                <a:latin typeface="Times New Roman" pitchFamily="18" charset="0"/>
              </a:rPr>
              <a:pPr eaLnBrk="1" hangingPunct="1"/>
              <a:t>49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zh-CN" altLang="en-US" smtClean="0">
              <a:latin typeface="Helvetica" pitchFamily="34" charset="0"/>
              <a:sym typeface="Symbol" pitchFamily="18" charset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5B9C8022-F0E5-47BA-A074-6412A997EB8B}" type="slidenum">
              <a:rPr lang="zh-CN" altLang="en-US" sz="1200" smtClean="0">
                <a:latin typeface="Times New Roman" pitchFamily="18" charset="0"/>
              </a:rPr>
              <a:pPr eaLnBrk="1" hangingPunct="1"/>
              <a:t>4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1317A1C5-C4A5-4893-871B-B93C4EC009F6}" type="slidenum">
              <a:rPr lang="zh-CN" altLang="en-US" sz="1200" smtClean="0">
                <a:latin typeface="Times New Roman" pitchFamily="18" charset="0"/>
              </a:rPr>
              <a:pPr eaLnBrk="1" hangingPunct="1"/>
              <a:t>5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F9002-F95E-4B6B-918F-420A43B0155B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75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7F9002-F95E-4B6B-918F-420A43B0155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61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F37B91E8-DA7A-4494-8CC3-4F8241FB5F9D}" type="slidenum">
              <a:rPr lang="zh-CN" altLang="en-US" sz="1200" smtClean="0">
                <a:latin typeface="Times New Roman" pitchFamily="18" charset="0"/>
              </a:rPr>
              <a:pPr eaLnBrk="1" hangingPunct="1"/>
              <a:t>19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/>
            <a:fld id="{F7EFF962-63F8-4439-81B0-FC4AD35EF62F}" type="slidenum">
              <a:rPr lang="zh-CN" altLang="en-US" sz="1200" smtClean="0">
                <a:latin typeface="Times New Roman" pitchFamily="18" charset="0"/>
              </a:rPr>
              <a:pPr eaLnBrk="1" hangingPunct="1"/>
              <a:t>21</a:t>
            </a:fld>
            <a:endParaRPr lang="zh-CN" altLang="en-US" sz="1200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40D619-98A4-48A9-ADBC-3870013E7F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05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D21AB-4316-4B1F-BB7B-A9E8172422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354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02329-AB25-4687-9A50-7B96115E51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8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772400" cy="947192"/>
          </a:xfr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3200" i="1" dirty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07827-6056-4869-ACA8-907CCD0075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0185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AE42E-952A-473A-9CAA-13C592E6B4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4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A8843-BEA1-4FAE-BE4D-1356436E49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9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F8D20-749F-449C-9BF4-6D1CF3D9A7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2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F7655A-8B08-43BD-BA3A-35E988D89E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29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ACD6-F5A3-4CF2-8617-06851AF8F8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86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99674-4DC0-4EAB-AC61-70CD793FE0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86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F4336-BB77-41C4-8FE2-E0DBBDF42D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79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97E6FE5C-87B6-45FF-939A-A01347B06C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r>
              <a:rPr lang="de-DE" altLang="zh-CN" sz="6000" smtClean="0">
                <a:solidFill>
                  <a:srgbClr val="FF0000"/>
                </a:solidFill>
                <a:ea typeface="宋体" pitchFamily="2" charset="-122"/>
              </a:rPr>
              <a:t>Data Structures and Algorithm Analysis</a:t>
            </a:r>
            <a:endParaRPr lang="de-DE" altLang="zh-CN" smtClean="0"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002088"/>
            <a:ext cx="6400800" cy="1371600"/>
          </a:xfrm>
        </p:spPr>
        <p:txBody>
          <a:bodyPr/>
          <a:lstStyle/>
          <a:p>
            <a:r>
              <a:rPr lang="de-DE" altLang="zh-CN" dirty="0" smtClean="0">
                <a:ea typeface="宋体" pitchFamily="2" charset="-122"/>
              </a:rPr>
              <a:t>Chapter </a:t>
            </a:r>
            <a:r>
              <a:rPr lang="en-US" altLang="zh-CN" dirty="0" smtClean="0">
                <a:ea typeface="宋体" pitchFamily="2" charset="-122"/>
              </a:rPr>
              <a:t>3</a:t>
            </a:r>
            <a:r>
              <a:rPr lang="de-DE" altLang="zh-CN" dirty="0" smtClean="0">
                <a:ea typeface="宋体" pitchFamily="2" charset="-122"/>
              </a:rPr>
              <a:t> </a:t>
            </a:r>
            <a:r>
              <a:rPr lang="en-US" altLang="zh-CN" dirty="0"/>
              <a:t>Algorithm Analysis</a:t>
            </a:r>
            <a:endParaRPr lang="de-DE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F32FA-9C4E-4002-935C-F5736B275674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Example of insertion sort</a:t>
            </a:r>
            <a:endParaRPr lang="zh-CN" altLang="en-US" b="1"/>
          </a:p>
        </p:txBody>
      </p:sp>
      <p:pic>
        <p:nvPicPr>
          <p:cNvPr id="515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484313"/>
            <a:ext cx="6362700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375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E63F6-63F5-465E-BA4E-47396EAB221B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516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Example of insertion sort</a:t>
            </a:r>
            <a:endParaRPr lang="zh-CN" altLang="en-US" b="1"/>
          </a:p>
        </p:txBody>
      </p:sp>
      <p:pic>
        <p:nvPicPr>
          <p:cNvPr id="516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575" y="1484313"/>
            <a:ext cx="6291263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24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F438F-89A3-4841-9A69-AEDE51435C63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Example of insertion sort</a:t>
            </a:r>
            <a:endParaRPr lang="zh-CN" altLang="en-US" b="1"/>
          </a:p>
        </p:txBody>
      </p:sp>
      <p:pic>
        <p:nvPicPr>
          <p:cNvPr id="517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1484313"/>
            <a:ext cx="6397625" cy="278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33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DBE7-C0F7-43FC-A631-5D0E0E401BC0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Example of insertion sort</a:t>
            </a:r>
            <a:endParaRPr lang="zh-CN" altLang="en-US" b="1"/>
          </a:p>
        </p:txBody>
      </p:sp>
      <p:pic>
        <p:nvPicPr>
          <p:cNvPr id="518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512888"/>
            <a:ext cx="6218237" cy="27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124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5393E-F5DF-419A-B351-0A4541153A98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Example of insertion sort</a:t>
            </a:r>
            <a:endParaRPr lang="zh-CN" altLang="en-US" b="1"/>
          </a:p>
        </p:txBody>
      </p:sp>
      <p:pic>
        <p:nvPicPr>
          <p:cNvPr id="519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1701800"/>
            <a:ext cx="6578600" cy="345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22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0DDD2-2F46-48E0-AB87-DFE32D5538B7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Example of insertion sort</a:t>
            </a:r>
            <a:endParaRPr lang="zh-CN" altLang="en-US" b="1"/>
          </a:p>
        </p:txBody>
      </p:sp>
      <p:pic>
        <p:nvPicPr>
          <p:cNvPr id="520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1484313"/>
            <a:ext cx="6327775" cy="387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2456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49777-8322-4D11-B8CF-B0DA8D3DE3C1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Example of insertion sort</a:t>
            </a:r>
            <a:endParaRPr lang="zh-CN" altLang="en-US" b="1"/>
          </a:p>
        </p:txBody>
      </p:sp>
      <p:pic>
        <p:nvPicPr>
          <p:cNvPr id="522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1611313"/>
            <a:ext cx="6580188" cy="448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16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6B93-A942-4A3E-A3E8-952171B9B239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Example of insertion sort</a:t>
            </a:r>
            <a:endParaRPr lang="zh-CN" altLang="en-US" b="1"/>
          </a:p>
        </p:txBody>
      </p:sp>
      <p:pic>
        <p:nvPicPr>
          <p:cNvPr id="521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85900"/>
            <a:ext cx="6399213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125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 altLang="zh-CN"/>
              <a:t>Preliminaries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EFAE7-941B-4F5E-A604-41DF7B763D0A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Example of insertion sort</a:t>
            </a:r>
            <a:endParaRPr lang="zh-CN" altLang="en-US" b="1"/>
          </a:p>
        </p:txBody>
      </p:sp>
      <p:pic>
        <p:nvPicPr>
          <p:cNvPr id="523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522413"/>
            <a:ext cx="733425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725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4413A-23C1-4DBF-8C5A-1C337BEBE232}" type="slidenum">
              <a:rPr lang="zh-CN" altLang="en-US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How to Measure Efficiency?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5613" y="1371600"/>
                <a:ext cx="8226425" cy="4797425"/>
              </a:xfrm>
            </p:spPr>
            <p:txBody>
              <a:bodyPr/>
              <a:lstStyle/>
              <a:p>
                <a:pPr marL="609600" indent="-609600" eaLnBrk="1" hangingPunct="1">
                  <a:buClr>
                    <a:schemeClr val="tx1"/>
                  </a:buClr>
                  <a:buFontTx/>
                  <a:buAutoNum type="arabicPeriod"/>
                </a:pPr>
                <a:r>
                  <a:rPr lang="en-US" altLang="zh-CN" dirty="0" smtClean="0">
                    <a:solidFill>
                      <a:srgbClr val="FF0000"/>
                    </a:solidFill>
                    <a:latin typeface="Helvetica" pitchFamily="34" charset="0"/>
                    <a:ea typeface="宋体" pitchFamily="2" charset="-122"/>
                  </a:rPr>
                  <a:t>Empirical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 comparison (implement and run it! )</a:t>
                </a:r>
              </a:p>
              <a:p>
                <a:pPr marL="1009650" lvl="1" indent="-609600" eaLnBrk="1" hangingPunct="1">
                  <a:buClr>
                    <a:schemeClr val="tx1"/>
                  </a:buClr>
                </a:pP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Unfair</a:t>
                </a:r>
              </a:p>
              <a:p>
                <a:pPr marL="609600" indent="-609600" eaLnBrk="1" hangingPunct="1">
                  <a:buClr>
                    <a:schemeClr val="tx1"/>
                  </a:buClr>
                  <a:buFontTx/>
                  <a:buAutoNum type="arabicPeriod"/>
                </a:pPr>
                <a:r>
                  <a:rPr lang="en-US" altLang="zh-CN" dirty="0" smtClean="0">
                    <a:solidFill>
                      <a:srgbClr val="FF0000"/>
                    </a:solidFill>
                    <a:latin typeface="Helvetica" pitchFamily="34" charset="0"/>
                    <a:ea typeface="宋体" pitchFamily="2" charset="-122"/>
                  </a:rPr>
                  <a:t>Asymptotic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 Algorithm Analysis</a:t>
                </a:r>
              </a:p>
              <a:p>
                <a:pPr marL="609600" indent="-609600" eaLnBrk="1" hangingPunct="1">
                  <a:lnSpc>
                    <a:spcPct val="10000"/>
                  </a:lnSpc>
                  <a:buClr>
                    <a:schemeClr val="tx1"/>
                  </a:buClr>
                  <a:buFontTx/>
                  <a:buAutoNum type="arabicPeriod"/>
                </a:pPr>
                <a:endParaRPr lang="en-US" altLang="zh-CN" dirty="0" smtClean="0">
                  <a:latin typeface="Helvetica" pitchFamily="34" charset="0"/>
                  <a:ea typeface="宋体" pitchFamily="2" charset="-122"/>
                </a:endParaRPr>
              </a:p>
              <a:p>
                <a:pPr marL="1009650" lvl="1" indent="-609600" eaLnBrk="1" hangingPunct="1">
                  <a:buClr>
                    <a:schemeClr val="tx1"/>
                  </a:buClr>
                </a:pP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Critical resources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Helvetica" pitchFamily="34" charset="0"/>
                    <a:ea typeface="宋体" pitchFamily="2" charset="-122"/>
                  </a:rPr>
                  <a:t>  </a:t>
                </a:r>
              </a:p>
              <a:p>
                <a:pPr marL="1009650" lvl="1" indent="-609600" eaLnBrk="1" hangingPunct="1">
                  <a:buClr>
                    <a:schemeClr val="tx1"/>
                  </a:buClr>
                </a:pP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Factors </a:t>
                </a:r>
                <a:r>
                  <a:rPr lang="en-US" altLang="zh-CN" dirty="0">
                    <a:latin typeface="Helvetica" pitchFamily="34" charset="0"/>
                    <a:ea typeface="宋体" pitchFamily="2" charset="-122"/>
                  </a:rPr>
                  <a:t>affecting running time</a:t>
                </a:r>
              </a:p>
              <a:p>
                <a:pPr marL="1009650" lvl="1" indent="-609600" eaLnBrk="1" hangingPunct="1">
                  <a:buClr>
                    <a:schemeClr val="tx1"/>
                  </a:buClr>
                </a:pPr>
                <a:r>
                  <a:rPr lang="en-US" altLang="zh-CN" dirty="0">
                    <a:latin typeface="Helvetica" pitchFamily="34" charset="0"/>
                    <a:ea typeface="宋体" pitchFamily="2" charset="-122"/>
                  </a:rPr>
                  <a:t>For most algorithms, running time depends on “</a:t>
                </a:r>
                <a:r>
                  <a:rPr lang="en-US" altLang="zh-CN" dirty="0">
                    <a:solidFill>
                      <a:srgbClr val="FF0000"/>
                    </a:solidFill>
                    <a:latin typeface="Helvetica" pitchFamily="34" charset="0"/>
                    <a:ea typeface="宋体" pitchFamily="2" charset="-122"/>
                  </a:rPr>
                  <a:t>size</a:t>
                </a:r>
                <a:r>
                  <a:rPr lang="en-US" altLang="zh-CN" dirty="0">
                    <a:latin typeface="Helvetica" pitchFamily="34" charset="0"/>
                    <a:ea typeface="宋体" pitchFamily="2" charset="-122"/>
                  </a:rPr>
                  <a:t>” of the input.</a:t>
                </a:r>
              </a:p>
              <a:p>
                <a:pPr marL="1009650" lvl="1" indent="-609600" eaLnBrk="1" hangingPunct="1">
                  <a:lnSpc>
                    <a:spcPct val="0"/>
                  </a:lnSpc>
                  <a:buClr>
                    <a:schemeClr val="tx1"/>
                  </a:buClr>
                  <a:buFontTx/>
                  <a:buAutoNum type="arabicPeriod"/>
                </a:pPr>
                <a:endParaRPr lang="en-US" altLang="zh-CN" dirty="0">
                  <a:latin typeface="Helvetica" pitchFamily="34" charset="0"/>
                  <a:ea typeface="宋体" pitchFamily="2" charset="-122"/>
                </a:endParaRPr>
              </a:p>
              <a:p>
                <a:pPr marL="1409700" lvl="2" indent="-609600" eaLnBrk="1" hangingPunct="1">
                  <a:buClr>
                    <a:schemeClr val="tx1"/>
                  </a:buClr>
                </a:pPr>
                <a:r>
                  <a:rPr lang="en-US" altLang="zh-CN" dirty="0">
                    <a:latin typeface="Helvetica" pitchFamily="34" charset="0"/>
                    <a:ea typeface="宋体" pitchFamily="2" charset="-122"/>
                  </a:rPr>
                  <a:t>Running time is expressed as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𝑇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r>
                  <a:rPr lang="en-US" altLang="zh-CN" dirty="0">
                    <a:latin typeface="Helvetica" pitchFamily="34" charset="0"/>
                    <a:ea typeface="宋体" pitchFamily="2" charset="-122"/>
                  </a:rPr>
                  <a:t> for some function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𝑇</m:t>
                    </m:r>
                  </m:oMath>
                </a14:m>
                <a:r>
                  <a:rPr lang="en-US" altLang="zh-CN" dirty="0">
                    <a:latin typeface="Helvetica" pitchFamily="34" charset="0"/>
                    <a:ea typeface="宋体" pitchFamily="2" charset="-122"/>
                  </a:rPr>
                  <a:t> on input size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Helvetica" pitchFamily="34" charset="0"/>
                    <a:ea typeface="宋体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638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5613" y="1371600"/>
                <a:ext cx="8226425" cy="4797425"/>
              </a:xfrm>
              <a:blipFill rotWithShape="1">
                <a:blip r:embed="rId3"/>
                <a:stretch>
                  <a:fillRect l="-1705" t="-1652" b="-10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Needs of Algorithm </a:t>
            </a:r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268760"/>
            <a:ext cx="7772400" cy="4114800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How long </a:t>
            </a:r>
            <a:r>
              <a:rPr lang="en-US" altLang="zh-CN" sz="2400" dirty="0"/>
              <a:t>will it take to process the company payroll once we complete our </a:t>
            </a:r>
            <a:r>
              <a:rPr lang="en-US" altLang="zh-CN" sz="2400" dirty="0" smtClean="0"/>
              <a:t>planned </a:t>
            </a:r>
            <a:r>
              <a:rPr lang="en-US" altLang="zh-CN" sz="2400" dirty="0" smtClean="0">
                <a:solidFill>
                  <a:srgbClr val="FF0000"/>
                </a:solidFill>
              </a:rPr>
              <a:t>merger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/>
              <a:t>Should I buy a new payroll program from vendor X or vendor Y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/>
              <a:t>Is a program </a:t>
            </a:r>
            <a:r>
              <a:rPr lang="en-US" altLang="zh-CN" sz="2400" dirty="0"/>
              <a:t>badly implemented or is it solving a hard problem</a:t>
            </a:r>
            <a:r>
              <a:rPr lang="en-US" altLang="zh-CN" sz="2400" dirty="0" smtClean="0"/>
              <a:t>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07827-6056-4869-ACA8-907CCD00750C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05171" y="3899713"/>
            <a:ext cx="3619128" cy="2631926"/>
            <a:chOff x="304800" y="1219200"/>
            <a:chExt cx="4419600" cy="4495800"/>
          </a:xfrm>
        </p:grpSpPr>
        <p:pic>
          <p:nvPicPr>
            <p:cNvPr id="6" name="Picture 2" descr="BD06662_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676400"/>
              <a:ext cx="2895600" cy="3644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304800" y="1219200"/>
              <a:ext cx="1447800" cy="533400"/>
            </a:xfrm>
            <a:prstGeom prst="wedgeRoundRectCallout">
              <a:avLst>
                <a:gd name="adj1" fmla="val 47042"/>
                <a:gd name="adj2" fmla="val 188690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en-US" altLang="zh-CN" sz="1800">
                  <a:latin typeface="Times New Roman" pitchFamily="18" charset="0"/>
                </a:rPr>
                <a:t>Problem</a:t>
              </a:r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457200" y="5257800"/>
              <a:ext cx="1905000" cy="457200"/>
            </a:xfrm>
            <a:prstGeom prst="wedgeRectCallout">
              <a:avLst>
                <a:gd name="adj1" fmla="val 12250"/>
                <a:gd name="adj2" fmla="val -297222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800">
                  <a:latin typeface="Times New Roman" pitchFamily="18" charset="0"/>
                </a:rPr>
                <a:t>Algorithm C</a:t>
              </a:r>
            </a:p>
          </p:txBody>
        </p:sp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2667000" y="5257800"/>
              <a:ext cx="1905000" cy="457200"/>
            </a:xfrm>
            <a:prstGeom prst="wedgeRectCallout">
              <a:avLst>
                <a:gd name="adj1" fmla="val -54000"/>
                <a:gd name="adj2" fmla="val -326389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800">
                  <a:latin typeface="Times New Roman" pitchFamily="18" charset="0"/>
                </a:rPr>
                <a:t>Algorithm B</a:t>
              </a:r>
            </a:p>
          </p:txBody>
        </p:sp>
        <p:sp>
          <p:nvSpPr>
            <p:cNvPr id="10" name="AutoShape 6"/>
            <p:cNvSpPr>
              <a:spLocks noChangeArrowheads="1"/>
            </p:cNvSpPr>
            <p:nvPr/>
          </p:nvSpPr>
          <p:spPr bwMode="auto">
            <a:xfrm>
              <a:off x="2819400" y="1295400"/>
              <a:ext cx="1905000" cy="533400"/>
            </a:xfrm>
            <a:prstGeom prst="wedgeRectCallout">
              <a:avLst>
                <a:gd name="adj1" fmla="val -34750"/>
                <a:gd name="adj2" fmla="val 210713"/>
              </a:avLst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en-US" altLang="zh-CN" sz="1800">
                  <a:latin typeface="Times New Roman" pitchFamily="18" charset="0"/>
                </a:rPr>
                <a:t>Algorithm A</a:t>
              </a: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436096" y="4457974"/>
            <a:ext cx="2743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dirty="0"/>
              <a:t>Which one is better?</a:t>
            </a:r>
          </a:p>
          <a:p>
            <a:pPr>
              <a:spcBef>
                <a:spcPct val="50000"/>
              </a:spcBef>
              <a:buFontTx/>
              <a:buAutoNum type="arabicParenR"/>
            </a:pPr>
            <a:r>
              <a:rPr lang="en-US" altLang="zh-CN" dirty="0"/>
              <a:t>Correct</a:t>
            </a:r>
          </a:p>
          <a:p>
            <a:pPr>
              <a:spcBef>
                <a:spcPct val="50000"/>
              </a:spcBef>
              <a:buFontTx/>
              <a:buAutoNum type="arabicParenR"/>
            </a:pPr>
            <a:r>
              <a:rPr lang="en-US" altLang="zh-CN" dirty="0"/>
              <a:t>Efficient</a:t>
            </a:r>
          </a:p>
        </p:txBody>
      </p:sp>
    </p:spTree>
    <p:extLst>
      <p:ext uri="{BB962C8B-B14F-4D97-AF65-F5344CB8AC3E}">
        <p14:creationId xmlns:p14="http://schemas.microsoft.com/office/powerpoint/2010/main" val="27866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 altLang="zh-CN"/>
              <a:t>Preliminaries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6094-D949-4405-9D2A-626D4E753F2F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Machine-independent time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i="1" dirty="0"/>
              <a:t>What is insertion sort’s worst-case time?</a:t>
            </a:r>
          </a:p>
          <a:p>
            <a:r>
              <a:rPr lang="en-US" altLang="zh-CN" sz="2800" dirty="0"/>
              <a:t>It depends on the speed of our computer:</a:t>
            </a:r>
          </a:p>
          <a:p>
            <a:pPr lvl="1"/>
            <a:r>
              <a:rPr lang="en-US" altLang="zh-CN" sz="2400" dirty="0"/>
              <a:t>relative speed (on the same machine),</a:t>
            </a:r>
          </a:p>
          <a:p>
            <a:pPr lvl="1"/>
            <a:r>
              <a:rPr lang="en-US" altLang="zh-CN" sz="2400" dirty="0"/>
              <a:t>absolute speed (on different machines).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rgbClr val="FA312C"/>
                </a:solidFill>
              </a:rPr>
              <a:t>BIG IDEA</a:t>
            </a:r>
            <a:r>
              <a:rPr lang="en-US" altLang="zh-CN" sz="2800" b="1" dirty="0"/>
              <a:t>:</a:t>
            </a:r>
          </a:p>
          <a:p>
            <a:r>
              <a:rPr lang="en-US" altLang="zh-CN" sz="2800" dirty="0"/>
              <a:t>Ignore machine-dependent constants.</a:t>
            </a:r>
          </a:p>
          <a:p>
            <a:r>
              <a:rPr lang="en-US" altLang="zh-CN" sz="2800" dirty="0"/>
              <a:t>Look at </a:t>
            </a:r>
            <a:r>
              <a:rPr lang="en-US" altLang="zh-CN" sz="2800" b="1" i="1" dirty="0">
                <a:solidFill>
                  <a:srgbClr val="FA312C"/>
                </a:solidFill>
              </a:rPr>
              <a:t>growth</a:t>
            </a:r>
            <a:r>
              <a:rPr lang="en-US" altLang="zh-CN" sz="2800" b="1" i="1" dirty="0"/>
              <a:t> </a:t>
            </a:r>
            <a:r>
              <a:rPr lang="en-US" altLang="zh-CN" sz="2800" dirty="0"/>
              <a:t>of </a:t>
            </a:r>
            <a:r>
              <a:rPr lang="en-US" altLang="zh-CN" sz="2800" i="1" dirty="0">
                <a:solidFill>
                  <a:schemeClr val="accent2"/>
                </a:solidFill>
              </a:rPr>
              <a:t>T</a:t>
            </a:r>
            <a:r>
              <a:rPr lang="en-US" altLang="zh-CN" sz="2800" dirty="0">
                <a:solidFill>
                  <a:schemeClr val="accent2"/>
                </a:solidFill>
              </a:rPr>
              <a:t>(</a:t>
            </a:r>
            <a:r>
              <a:rPr lang="en-US" altLang="zh-CN" sz="2800" i="1" dirty="0">
                <a:solidFill>
                  <a:schemeClr val="accent2"/>
                </a:solidFill>
              </a:rPr>
              <a:t>n</a:t>
            </a:r>
            <a:r>
              <a:rPr lang="en-US" altLang="zh-CN" sz="2800" dirty="0">
                <a:solidFill>
                  <a:schemeClr val="accent2"/>
                </a:solidFill>
              </a:rPr>
              <a:t>)</a:t>
            </a:r>
            <a:r>
              <a:rPr lang="en-US" altLang="zh-CN" sz="2800" dirty="0"/>
              <a:t> as </a:t>
            </a:r>
            <a:r>
              <a:rPr lang="en-US" altLang="zh-CN" sz="2800" i="1" dirty="0">
                <a:solidFill>
                  <a:schemeClr val="accent2"/>
                </a:solidFill>
              </a:rPr>
              <a:t>n </a:t>
            </a:r>
            <a:r>
              <a:rPr lang="en-US" altLang="zh-CN" sz="2800" dirty="0">
                <a:solidFill>
                  <a:schemeClr val="accent2"/>
                </a:solidFill>
              </a:rPr>
              <a:t>→ ∞ </a:t>
            </a:r>
            <a:r>
              <a:rPr lang="en-US" altLang="zh-CN" sz="2800" dirty="0"/>
              <a:t>.</a:t>
            </a:r>
          </a:p>
          <a:p>
            <a:pPr>
              <a:buFontTx/>
              <a:buNone/>
            </a:pPr>
            <a:r>
              <a:rPr lang="en-US" altLang="zh-CN" sz="1600" b="1" dirty="0"/>
              <a:t>                </a:t>
            </a:r>
          </a:p>
          <a:p>
            <a:pPr>
              <a:buFontTx/>
              <a:buNone/>
            </a:pPr>
            <a:r>
              <a:rPr lang="en-US" altLang="zh-CN" sz="2800" b="1" dirty="0"/>
              <a:t>                  </a:t>
            </a:r>
            <a:r>
              <a:rPr lang="en-US" altLang="zh-CN" sz="3600" b="1" i="1" dirty="0">
                <a:solidFill>
                  <a:srgbClr val="FA312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“Asymptotic Analysis”</a:t>
            </a:r>
            <a:endParaRPr lang="zh-CN" altLang="en-US" sz="3600" i="1" dirty="0">
              <a:solidFill>
                <a:srgbClr val="FA312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629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6B59FE-473C-4AC4-BED3-A337D411C1BB}" type="slidenum">
              <a:rPr lang="zh-CN" altLang="en-US"/>
              <a:pPr>
                <a:defRPr/>
              </a:pPr>
              <a:t>21</a:t>
            </a:fld>
            <a:endParaRPr lang="zh-CN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Examples of Growth Rate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458200" cy="3429000"/>
          </a:xfrm>
        </p:spPr>
        <p:txBody>
          <a:bodyPr/>
          <a:lstStyle/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r>
              <a:rPr lang="en-US" altLang="zh-CN" smtClean="0">
                <a:latin typeface="Helvetica" pitchFamily="34" charset="0"/>
                <a:ea typeface="宋体" pitchFamily="2" charset="-122"/>
              </a:rPr>
              <a:t>Example 3.1.(p51)</a:t>
            </a:r>
          </a:p>
          <a:p>
            <a:pPr marL="609600" indent="-609600" eaLnBrk="1" hangingPunct="1">
              <a:lnSpc>
                <a:spcPct val="30000"/>
              </a:lnSpc>
              <a:buClr>
                <a:schemeClr val="tx1"/>
              </a:buClr>
              <a:buFontTx/>
              <a:buNone/>
            </a:pPr>
            <a:endParaRPr lang="en-US" altLang="zh-CN" smtClean="0">
              <a:latin typeface="Helvetica" pitchFamily="34" charset="0"/>
              <a:ea typeface="宋体" pitchFamily="2" charset="-122"/>
            </a:endParaRP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// Find largest value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int largest(int array[], int n) {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int currlarge = 0; // Largest value seen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  for (int i=1; i&lt;n; i++) // For each val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    if (array[currlarge] &lt; array[i])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      currlarge = i;      // Remember pos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  return currlarge;       // Return largest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}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endParaRPr lang="en-US" altLang="zh-CN" sz="2400" smtClean="0">
              <a:latin typeface="Helvetica" pitchFamily="34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0" name="Text Box 4"/>
              <p:cNvSpPr txBox="1">
                <a:spLocks noChangeArrowheads="1"/>
              </p:cNvSpPr>
              <p:nvPr/>
            </p:nvSpPr>
            <p:spPr bwMode="auto">
              <a:xfrm>
                <a:off x="304800" y="5181600"/>
                <a:ext cx="8610600" cy="476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Helvetica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Helvetica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Helvetica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Helvetica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Helvetica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Helvetica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Helvetica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Helvetica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Helvetica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/>
                          <a:ea typeface="宋体" pitchFamily="2" charset="-122"/>
                        </a:rPr>
                        <m:t>𝑇</m:t>
                      </m:r>
                      <m:r>
                        <a:rPr lang="en-US" altLang="zh-CN" i="1" dirty="0" smtClean="0">
                          <a:latin typeface="Cambria Math"/>
                          <a:ea typeface="宋体" pitchFamily="2" charset="-122"/>
                        </a:rPr>
                        <m:t>(</m:t>
                      </m:r>
                      <m:r>
                        <a:rPr lang="en-US" altLang="zh-CN" i="1" dirty="0" smtClean="0">
                          <a:latin typeface="Cambria Math"/>
                          <a:ea typeface="宋体" pitchFamily="2" charset="-122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/>
                          <a:ea typeface="宋体" pitchFamily="2" charset="-122"/>
                        </a:rPr>
                        <m:t>)=</m:t>
                      </m:r>
                      <m:r>
                        <a:rPr lang="en-US" altLang="zh-CN" i="1" dirty="0" err="1">
                          <a:latin typeface="Cambria Math"/>
                          <a:ea typeface="宋体" pitchFamily="2" charset="-122"/>
                        </a:rPr>
                        <m:t>𝑐𝑛</m:t>
                      </m:r>
                    </m:oMath>
                  </m:oMathPara>
                </a14:m>
                <a:endParaRPr lang="en-US" altLang="zh-CN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5018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181600"/>
                <a:ext cx="8610600" cy="4762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35BEE4-90C4-4725-9BEE-43138978CF00}" type="slidenum">
              <a:rPr lang="zh-CN" altLang="en-US"/>
              <a:pPr>
                <a:defRPr/>
              </a:pPr>
              <a:t>22</a:t>
            </a:fld>
            <a:endParaRPr lang="zh-CN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Examples of Growth Rate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4570412"/>
          </a:xfrm>
        </p:spPr>
        <p:txBody>
          <a:bodyPr/>
          <a:lstStyle/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r>
              <a:rPr lang="en-US" altLang="zh-CN" smtClean="0">
                <a:latin typeface="Helvetica" pitchFamily="34" charset="0"/>
                <a:ea typeface="宋体" pitchFamily="2" charset="-122"/>
              </a:rPr>
              <a:t>Example 3.2: Assignment statement.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endParaRPr lang="en-US" altLang="zh-CN" smtClean="0">
              <a:latin typeface="Helvetica" pitchFamily="34" charset="0"/>
              <a:ea typeface="宋体" pitchFamily="2" charset="-122"/>
            </a:endParaRP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r>
              <a:rPr lang="en-US" altLang="zh-CN" smtClean="0">
                <a:latin typeface="Helvetica" pitchFamily="34" charset="0"/>
                <a:ea typeface="宋体" pitchFamily="2" charset="-122"/>
              </a:rPr>
              <a:t>Example 3.3:</a:t>
            </a:r>
          </a:p>
          <a:p>
            <a:pPr marL="609600" indent="-609600" eaLnBrk="1" hangingPunct="1">
              <a:lnSpc>
                <a:spcPct val="30000"/>
              </a:lnSpc>
              <a:buClr>
                <a:schemeClr val="tx1"/>
              </a:buClr>
              <a:buFontTx/>
              <a:buNone/>
            </a:pPr>
            <a:endParaRPr lang="en-US" altLang="zh-CN" smtClean="0">
              <a:latin typeface="Courier New" pitchFamily="49" charset="0"/>
              <a:ea typeface="宋体" pitchFamily="2" charset="-122"/>
            </a:endParaRP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sum = 0;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for (i=1; i&lt;=n; i++)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  for (j=1; j&lt;=n; j++)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    sum++;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r>
              <a:rPr lang="en-US" altLang="zh-CN" sz="2400" smtClean="0">
                <a:latin typeface="Courier New" pitchFamily="49" charset="0"/>
                <a:ea typeface="宋体" pitchFamily="2" charset="-122"/>
              </a:rPr>
              <a:t>}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609600" y="5105400"/>
            <a:ext cx="640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T(n)=cn</a:t>
            </a:r>
            <a:r>
              <a:rPr lang="en-US" altLang="zh-CN" baseline="30000">
                <a:ea typeface="宋体" pitchFamily="2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B5DBD-BCCA-4326-ACD5-2B7797116D47}" type="slidenum">
              <a:rPr lang="zh-CN" altLang="en-US"/>
              <a:pPr>
                <a:defRPr/>
              </a:pPr>
              <a:t>23</a:t>
            </a:fld>
            <a:endParaRPr lang="zh-CN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Growth Rate Graph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012" y="1124744"/>
            <a:ext cx="4594502" cy="570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左弧形箭头 1"/>
          <p:cNvSpPr/>
          <p:nvPr/>
        </p:nvSpPr>
        <p:spPr bwMode="auto">
          <a:xfrm>
            <a:off x="1547664" y="3212976"/>
            <a:ext cx="1008112" cy="1656184"/>
          </a:xfrm>
          <a:prstGeom prst="curvedRightArrow">
            <a:avLst/>
          </a:prstGeom>
          <a:noFill/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Costs for growth rates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07827-6056-4869-ACA8-907CCD00750C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471599"/>
            <a:ext cx="7444608" cy="259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228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0D5B6F-B32C-46BE-B5B3-023E0C417DCD}" type="slidenum">
              <a:rPr lang="zh-CN" altLang="en-US"/>
              <a:pPr>
                <a:defRPr/>
              </a:pPr>
              <a:t>25</a:t>
            </a:fld>
            <a:endParaRPr lang="zh-CN" alt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Best, Worst, Average Cases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4570412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Not all inputs of a given size take the same time to run.</a:t>
            </a:r>
          </a:p>
          <a:p>
            <a:pPr marL="609600" indent="-609600" eaLnBrk="1" hangingPunct="1">
              <a:lnSpc>
                <a:spcPct val="20000"/>
              </a:lnSpc>
              <a:buClr>
                <a:schemeClr val="tx1"/>
              </a:buClr>
              <a:buFontTx/>
              <a:buNone/>
            </a:pPr>
            <a:endParaRPr lang="en-US" altLang="zh-CN" dirty="0" smtClean="0">
              <a:latin typeface="Helvetica" pitchFamily="34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Sequential search for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K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 in an array of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 integers: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Begin at first element in array and look at each element in turn until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K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 is found</a:t>
            </a:r>
          </a:p>
          <a:p>
            <a:pPr marL="990600" lvl="1" indent="-533400" eaLnBrk="1" hangingPunct="1">
              <a:lnSpc>
                <a:spcPct val="70000"/>
              </a:lnSpc>
              <a:buClr>
                <a:schemeClr val="tx1"/>
              </a:buClr>
              <a:buFontTx/>
              <a:buChar char="•"/>
            </a:pPr>
            <a:endParaRPr lang="en-US" altLang="zh-CN" dirty="0" smtClean="0">
              <a:latin typeface="Helvetica" pitchFamily="34" charset="0"/>
              <a:ea typeface="宋体" pitchFamily="2" charset="-122"/>
            </a:endParaRP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Best case:</a:t>
            </a:r>
          </a:p>
          <a:p>
            <a:pPr marL="609600" indent="-609600" eaLnBrk="1" hangingPunct="1">
              <a:lnSpc>
                <a:spcPct val="20000"/>
              </a:lnSpc>
              <a:buClr>
                <a:schemeClr val="tx1"/>
              </a:buClr>
              <a:buFontTx/>
              <a:buNone/>
            </a:pPr>
            <a:endParaRPr lang="en-US" altLang="zh-CN" dirty="0" smtClean="0">
              <a:latin typeface="Helvetica" pitchFamily="34" charset="0"/>
              <a:ea typeface="宋体" pitchFamily="2" charset="-122"/>
            </a:endParaRP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Worst case:</a:t>
            </a:r>
          </a:p>
          <a:p>
            <a:pPr marL="609600" indent="-609600" eaLnBrk="1" hangingPunct="1">
              <a:lnSpc>
                <a:spcPct val="10000"/>
              </a:lnSpc>
              <a:buClr>
                <a:schemeClr val="tx1"/>
              </a:buClr>
              <a:buFontTx/>
              <a:buNone/>
            </a:pPr>
            <a:endParaRPr lang="en-US" altLang="zh-CN" dirty="0" smtClean="0">
              <a:latin typeface="Helvetica" pitchFamily="34" charset="0"/>
              <a:ea typeface="宋体" pitchFamily="2" charset="-122"/>
            </a:endParaRP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Average case: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971800" y="4495800"/>
            <a:ext cx="5638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Find at first position: 1 compare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2971800" y="5105400"/>
            <a:ext cx="5410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ea typeface="宋体" pitchFamily="2" charset="-122"/>
              </a:rPr>
              <a:t>Find at last position: n compares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276600" y="5715000"/>
            <a:ext cx="4267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latin typeface="cmmi8" charset="0"/>
                <a:ea typeface="宋体" pitchFamily="2" charset="-122"/>
              </a:rPr>
              <a:t>n</a:t>
            </a:r>
            <a:r>
              <a:rPr lang="en-US" altLang="zh-CN">
                <a:latin typeface="Arial" pitchFamily="34" charset="0"/>
                <a:ea typeface="宋体" pitchFamily="2" charset="-122"/>
              </a:rPr>
              <a:t>/2 compares</a:t>
            </a: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utoUpdateAnimBg="0"/>
      <p:bldP spid="56325" grpId="0" autoUpdateAnimBg="0"/>
      <p:bldP spid="5632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9F5CDD-279F-4991-91E7-281676C98ED7}" type="slidenum">
              <a:rPr lang="zh-CN" altLang="en-US"/>
              <a:pPr>
                <a:defRPr/>
              </a:pPr>
              <a:t>26</a:t>
            </a:fld>
            <a:endParaRPr lang="zh-CN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Which Analysis to Use?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752600"/>
            <a:ext cx="8226425" cy="3886200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>
                <a:latin typeface="Helvetica" pitchFamily="34" charset="0"/>
                <a:ea typeface="宋体" pitchFamily="2" charset="-122"/>
              </a:rPr>
              <a:t>While average time appears to be the fairest measure, it may be difficult to determine.</a:t>
            </a:r>
          </a:p>
          <a:p>
            <a:pPr lvl="1" eaLnBrk="1" hangingPunct="1">
              <a:lnSpc>
                <a:spcPct val="7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dirty="0">
                <a:latin typeface="Helvetica" pitchFamily="34" charset="0"/>
                <a:ea typeface="宋体" pitchFamily="2" charset="-122"/>
              </a:rPr>
              <a:t>Assumption: equally likely at any position</a:t>
            </a:r>
          </a:p>
          <a:p>
            <a:pPr eaLnBrk="1" hangingPunct="1">
              <a:lnSpc>
                <a:spcPct val="7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US" altLang="zh-CN" dirty="0">
              <a:latin typeface="Helvetica" pitchFamily="34" charset="0"/>
              <a:ea typeface="宋体" pitchFamily="2" charset="-122"/>
            </a:endParaRPr>
          </a:p>
          <a:p>
            <a:pPr eaLnBrk="1" hangingPunct="1">
              <a:lnSpc>
                <a:spcPct val="7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>
                <a:latin typeface="Helvetica" pitchFamily="34" charset="0"/>
                <a:ea typeface="宋体" pitchFamily="2" charset="-122"/>
              </a:rPr>
              <a:t>When is the worst case time important?</a:t>
            </a:r>
          </a:p>
          <a:p>
            <a:pPr lvl="1" eaLnBrk="1" hangingPunct="1">
              <a:lnSpc>
                <a:spcPct val="70000"/>
              </a:lnSpc>
              <a:buClr>
                <a:schemeClr val="tx1"/>
              </a:buClr>
              <a:buFont typeface="Wingdings" pitchFamily="2" charset="2"/>
              <a:buChar char="l"/>
            </a:pPr>
            <a:r>
              <a:rPr lang="en-US" altLang="zh-CN" dirty="0">
                <a:latin typeface="Helvetica" pitchFamily="34" charset="0"/>
                <a:ea typeface="宋体" pitchFamily="2" charset="-122"/>
              </a:rPr>
              <a:t>Real time algorithms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endParaRPr lang="zh-CN" altLang="en-US" dirty="0" smtClean="0">
              <a:latin typeface="Helvetic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998AC1-A9A2-45AC-A65B-7684F80697D1}" type="slidenum">
              <a:rPr lang="zh-CN" altLang="en-US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Faster Computer or Algorithm?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457041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mtClean="0">
                <a:latin typeface="Helvetica" pitchFamily="34" charset="0"/>
                <a:ea typeface="宋体" pitchFamily="2" charset="-122"/>
              </a:rPr>
              <a:t>What happens when we buy a computer 10 times faster?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zh-CN" altLang="en-US" smtClean="0">
              <a:latin typeface="Helvetica" pitchFamily="34" charset="0"/>
              <a:ea typeface="宋体" pitchFamily="2" charset="-122"/>
            </a:endParaRPr>
          </a:p>
        </p:txBody>
      </p:sp>
      <p:graphicFrame>
        <p:nvGraphicFramePr>
          <p:cNvPr id="60582" name="Group 166"/>
          <p:cNvGraphicFramePr>
            <a:graphicFrameLocks noGrp="1"/>
          </p:cNvGraphicFramePr>
          <p:nvPr/>
        </p:nvGraphicFramePr>
        <p:xfrm>
          <a:off x="914400" y="2819400"/>
          <a:ext cx="7086600" cy="3108576"/>
        </p:xfrm>
        <a:graphic>
          <a:graphicData uri="http://schemas.openxmlformats.org/drawingml/2006/table">
            <a:tbl>
              <a:tblPr/>
              <a:tblGrid>
                <a:gridCol w="1371600"/>
                <a:gridCol w="990600"/>
                <a:gridCol w="1219200"/>
                <a:gridCol w="2590800"/>
                <a:gridCol w="914400"/>
              </a:tblGrid>
              <a:tr h="5180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)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Change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’/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1,000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10,000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 = 10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20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500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5,000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 = 10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log 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250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1,842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10 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n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&lt; 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n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’ &lt; 10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n</a:t>
                      </a: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7.37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70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223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 = 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10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n</a:t>
                      </a:r>
                      <a:endParaRPr kumimoji="0" lang="en-US" altLang="zh-CN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3.16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0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688" marB="4568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’ = </a:t>
                      </a:r>
                      <a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+ 3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-----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69" name="Line 167"/>
          <p:cNvSpPr>
            <a:spLocks noChangeShapeType="1"/>
          </p:cNvSpPr>
          <p:nvPr/>
        </p:nvSpPr>
        <p:spPr bwMode="auto">
          <a:xfrm>
            <a:off x="4800600" y="4419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70" name="Line 169"/>
          <p:cNvSpPr>
            <a:spLocks noChangeShapeType="1"/>
          </p:cNvSpPr>
          <p:nvPr/>
        </p:nvSpPr>
        <p:spPr bwMode="auto">
          <a:xfrm>
            <a:off x="5486400" y="495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1BD3F8-0AC1-4EFE-B89B-1F316111AA38}" type="slidenum">
              <a:rPr lang="zh-CN" altLang="en-US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Asymptotic Analysis: Big-oh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5613" y="1598613"/>
                <a:ext cx="8226425" cy="4570412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90000"/>
                  </a:lnSpc>
                  <a:buClr>
                    <a:schemeClr val="tx1"/>
                  </a:buClr>
                  <a:buFontTx/>
                  <a:buNone/>
                </a:pP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Definition: For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宋体" pitchFamily="2" charset="-122"/>
                      </a:rPr>
                      <m:t>𝑻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 a non-negatively valued function,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宋体" pitchFamily="2" charset="-122"/>
                      </a:rPr>
                      <m:t>𝑻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 is in the set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𝑂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𝑓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)) </m:t>
                    </m:r>
                  </m:oMath>
                </a14:m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if there exist two positive constants 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c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 and 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baseline="-25000" dirty="0" smtClean="0">
                    <a:latin typeface="Helvetica" pitchFamily="34" charset="0"/>
                    <a:ea typeface="宋体" pitchFamily="2" charset="-122"/>
                  </a:rPr>
                  <a:t>0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宋体" pitchFamily="2" charset="-122"/>
                      </a:rPr>
                      <m:t>𝑻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)≤</m:t>
                    </m:r>
                    <m:r>
                      <a:rPr lang="en-US" altLang="zh-CN" i="1" dirty="0" err="1" smtClean="0">
                        <a:latin typeface="Cambria Math"/>
                        <a:ea typeface="宋体" pitchFamily="2" charset="-122"/>
                      </a:rPr>
                      <m:t>𝑐𝑓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) </m:t>
                    </m:r>
                  </m:oMath>
                </a14:m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 &gt; 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i="1" baseline="-25000" dirty="0" smtClean="0">
                        <a:latin typeface="Cambria Math"/>
                        <a:ea typeface="宋体" pitchFamily="2" charset="-122"/>
                      </a:rPr>
                      <m:t>0</m:t>
                    </m:r>
                  </m:oMath>
                </a14:m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.</a:t>
                </a:r>
              </a:p>
              <a:p>
                <a:pPr marL="609600" indent="-609600" eaLnBrk="1" hangingPunct="1">
                  <a:lnSpc>
                    <a:spcPct val="30000"/>
                  </a:lnSpc>
                  <a:buClr>
                    <a:schemeClr val="tx1"/>
                  </a:buClr>
                  <a:buFontTx/>
                  <a:buNone/>
                </a:pPr>
                <a:endParaRPr lang="en-US" altLang="zh-CN" dirty="0" smtClean="0">
                  <a:latin typeface="Helvetica" pitchFamily="34" charset="0"/>
                  <a:ea typeface="宋体" pitchFamily="2" charset="-122"/>
                </a:endParaRPr>
              </a:p>
              <a:p>
                <a:pPr marL="609600" indent="-609600" eaLnBrk="1" hangingPunct="1">
                  <a:lnSpc>
                    <a:spcPct val="90000"/>
                  </a:lnSpc>
                  <a:buClr>
                    <a:schemeClr val="tx1"/>
                  </a:buClr>
                  <a:buFontTx/>
                  <a:buNone/>
                </a:pPr>
                <a:r>
                  <a:rPr lang="en-US" altLang="zh-CN" sz="2800" dirty="0" smtClean="0">
                    <a:latin typeface="Helvetica" pitchFamily="34" charset="0"/>
                    <a:ea typeface="宋体" pitchFamily="2" charset="-122"/>
                  </a:rPr>
                  <a:t>Usage: The algorithm is in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/>
                        <a:ea typeface="宋体" pitchFamily="2" charset="-122"/>
                      </a:rPr>
                      <m:t>𝑂</m:t>
                    </m:r>
                    <m:r>
                      <a:rPr lang="en-US" altLang="zh-CN" sz="2800" i="1" dirty="0" smtClean="0">
                        <a:latin typeface="Cambria Math"/>
                        <a:ea typeface="宋体" pitchFamily="2" charset="-122"/>
                      </a:rPr>
                      <m:t>(</m:t>
                    </m:r>
                    <m:r>
                      <a:rPr lang="en-US" altLang="zh-CN" sz="2800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sz="2800" i="1" baseline="30000" dirty="0" smtClean="0">
                        <a:latin typeface="Cambria Math"/>
                        <a:ea typeface="宋体" pitchFamily="2" charset="-122"/>
                      </a:rPr>
                      <m:t>2</m:t>
                    </m:r>
                    <m:r>
                      <a:rPr lang="en-US" altLang="zh-CN" sz="2800" i="1" dirty="0" smtClean="0">
                        <a:latin typeface="Cambria Math"/>
                        <a:ea typeface="宋体" pitchFamily="2" charset="-122"/>
                      </a:rPr>
                      <m:t>) </m:t>
                    </m:r>
                  </m:oMath>
                </a14:m>
                <a:r>
                  <a:rPr lang="en-US" altLang="zh-CN" sz="2800" dirty="0" smtClean="0">
                    <a:latin typeface="Helvetica" pitchFamily="34" charset="0"/>
                    <a:ea typeface="宋体" pitchFamily="2" charset="-122"/>
                  </a:rPr>
                  <a:t>in [best, average, worst] case.</a:t>
                </a:r>
              </a:p>
              <a:p>
                <a:pPr marL="609600" indent="-609600" eaLnBrk="1" hangingPunct="1">
                  <a:lnSpc>
                    <a:spcPct val="20000"/>
                  </a:lnSpc>
                  <a:buClr>
                    <a:schemeClr val="tx1"/>
                  </a:buClr>
                  <a:buFontTx/>
                  <a:buNone/>
                </a:pPr>
                <a:endParaRPr lang="en-US" altLang="zh-CN" sz="2800" dirty="0" smtClean="0">
                  <a:latin typeface="Helvetica" pitchFamily="34" charset="0"/>
                  <a:ea typeface="宋体" pitchFamily="2" charset="-122"/>
                </a:endParaRPr>
              </a:p>
              <a:p>
                <a:pPr marL="609600" indent="-609600" eaLnBrk="1" hangingPunct="1">
                  <a:lnSpc>
                    <a:spcPct val="90000"/>
                  </a:lnSpc>
                  <a:buClr>
                    <a:schemeClr val="tx1"/>
                  </a:buClr>
                  <a:buFontTx/>
                  <a:buNone/>
                </a:pPr>
                <a:r>
                  <a:rPr lang="en-US" altLang="zh-CN" sz="2800" dirty="0" smtClean="0">
                    <a:latin typeface="Helvetica" pitchFamily="34" charset="0"/>
                    <a:ea typeface="宋体" pitchFamily="2" charset="-122"/>
                  </a:rPr>
                  <a:t>Meaning: For all data sets 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Helvetica" pitchFamily="34" charset="0"/>
                    <a:ea typeface="宋体" pitchFamily="2" charset="-122"/>
                  </a:rPr>
                  <a:t>big enough </a:t>
                </a:r>
                <a:r>
                  <a:rPr lang="en-US" altLang="zh-CN" sz="2800" dirty="0" smtClean="0">
                    <a:latin typeface="Helvetica" pitchFamily="34" charset="0"/>
                    <a:ea typeface="宋体" pitchFamily="2" charset="-122"/>
                  </a:rPr>
                  <a:t>(i.e., </a:t>
                </a:r>
                <a:r>
                  <a:rPr lang="en-US" altLang="zh-CN" sz="2800" i="1" dirty="0" smtClean="0"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sz="2800" dirty="0" smtClean="0">
                    <a:latin typeface="Helvetica" pitchFamily="34" charset="0"/>
                    <a:ea typeface="宋体" pitchFamily="2" charset="-122"/>
                  </a:rPr>
                  <a:t>&gt;</a:t>
                </a:r>
                <a:r>
                  <a:rPr lang="en-US" altLang="zh-CN" sz="2800" i="1" dirty="0" smtClean="0"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sz="2800" baseline="-25000" dirty="0" smtClean="0">
                    <a:latin typeface="Helvetica" pitchFamily="34" charset="0"/>
                    <a:ea typeface="宋体" pitchFamily="2" charset="-122"/>
                  </a:rPr>
                  <a:t>0</a:t>
                </a:r>
                <a:r>
                  <a:rPr lang="en-US" altLang="zh-CN" sz="2800" dirty="0" smtClean="0">
                    <a:latin typeface="Helvetica" pitchFamily="34" charset="0"/>
                    <a:ea typeface="宋体" pitchFamily="2" charset="-122"/>
                  </a:rPr>
                  <a:t>), the algorithm always executes in less than </a:t>
                </a:r>
                <a:r>
                  <a:rPr lang="en-US" altLang="zh-CN" sz="2800" i="1" dirty="0" err="1" smtClean="0">
                    <a:latin typeface="Helvetica" pitchFamily="34" charset="0"/>
                    <a:ea typeface="宋体" pitchFamily="2" charset="-122"/>
                  </a:rPr>
                  <a:t>cf</a:t>
                </a:r>
                <a:r>
                  <a:rPr lang="en-US" altLang="zh-CN" sz="2800" dirty="0" smtClean="0">
                    <a:latin typeface="Helvetica" pitchFamily="34" charset="0"/>
                    <a:ea typeface="宋体" pitchFamily="2" charset="-122"/>
                  </a:rPr>
                  <a:t>(</a:t>
                </a:r>
                <a:r>
                  <a:rPr lang="en-US" altLang="zh-CN" sz="2800" i="1" dirty="0" smtClean="0"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sz="2800" dirty="0" smtClean="0">
                    <a:latin typeface="Helvetica" pitchFamily="34" charset="0"/>
                    <a:ea typeface="宋体" pitchFamily="2" charset="-122"/>
                  </a:rPr>
                  <a:t>) steps in [best, average, worst] case.</a:t>
                </a:r>
              </a:p>
            </p:txBody>
          </p:sp>
        </mc:Choice>
        <mc:Fallback xmlns="">
          <p:sp>
            <p:nvSpPr>
              <p:cNvPr id="2355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5613" y="1598613"/>
                <a:ext cx="8226425" cy="4570412"/>
              </a:xfrm>
              <a:blipFill rotWithShape="1">
                <a:blip r:embed="rId3"/>
                <a:stretch>
                  <a:fillRect l="-1927" t="-2800" r="-3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A07770-6F95-46BA-BD6B-DD59EB9E84E8}" type="slidenum">
              <a:rPr lang="zh-CN" altLang="en-US"/>
              <a:pPr>
                <a:defRPr/>
              </a:pPr>
              <a:t>29</a:t>
            </a:fld>
            <a:endParaRPr lang="zh-CN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Big-oh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5613" y="1598613"/>
                <a:ext cx="8226425" cy="4570412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90000"/>
                  </a:lnSpc>
                  <a:buClr>
                    <a:schemeClr val="tx1"/>
                  </a:buClr>
                  <a:buFontTx/>
                  <a:buNone/>
                </a:pP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Big-oh notation indicates an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Helvetica" pitchFamily="34" charset="0"/>
                    <a:ea typeface="宋体" pitchFamily="2" charset="-122"/>
                  </a:rPr>
                  <a:t>upper bound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.</a:t>
                </a:r>
              </a:p>
              <a:p>
                <a:pPr marL="609600" indent="-609600" eaLnBrk="1" hangingPunct="1">
                  <a:lnSpc>
                    <a:spcPct val="90000"/>
                  </a:lnSpc>
                  <a:buClr>
                    <a:schemeClr val="tx1"/>
                  </a:buClr>
                  <a:buFontTx/>
                  <a:buNone/>
                </a:pPr>
                <a:endParaRPr lang="en-US" altLang="zh-CN" dirty="0" smtClean="0">
                  <a:latin typeface="Helvetica" pitchFamily="34" charset="0"/>
                  <a:ea typeface="宋体" pitchFamily="2" charset="-122"/>
                </a:endParaRPr>
              </a:p>
              <a:p>
                <a:pPr marL="609600" indent="-609600" eaLnBrk="1" hangingPunct="1">
                  <a:lnSpc>
                    <a:spcPct val="90000"/>
                  </a:lnSpc>
                  <a:buClr>
                    <a:schemeClr val="tx1"/>
                  </a:buClr>
                  <a:buFontTx/>
                  <a:buNone/>
                </a:pP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Example: If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宋体" pitchFamily="2" charset="-122"/>
                      </a:rPr>
                      <m:t>𝑻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) = 3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i="1" baseline="30000" dirty="0" smtClean="0">
                        <a:latin typeface="Cambria Math"/>
                        <a:ea typeface="宋体" pitchFamily="2" charset="-122"/>
                      </a:rPr>
                      <m:t>2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then </a:t>
                </a:r>
                <a:r>
                  <a:rPr lang="en-US" altLang="zh-CN" b="1" dirty="0" smtClean="0">
                    <a:latin typeface="Helvetica" pitchFamily="34" charset="0"/>
                    <a:ea typeface="宋体" pitchFamily="2" charset="-122"/>
                  </a:rPr>
                  <a:t>T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(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) is in O(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baseline="30000" dirty="0" smtClean="0">
                    <a:latin typeface="Helvetica" pitchFamily="34" charset="0"/>
                    <a:ea typeface="宋体" pitchFamily="2" charset="-122"/>
                  </a:rPr>
                  <a:t>2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).</a:t>
                </a:r>
              </a:p>
              <a:p>
                <a:pPr marL="609600" indent="-609600" eaLnBrk="1" hangingPunct="1">
                  <a:lnSpc>
                    <a:spcPct val="90000"/>
                  </a:lnSpc>
                  <a:buClr>
                    <a:schemeClr val="tx1"/>
                  </a:buClr>
                  <a:buFontTx/>
                  <a:buNone/>
                </a:pPr>
                <a:endParaRPr lang="en-US" altLang="zh-CN" dirty="0" smtClean="0">
                  <a:latin typeface="Helvetica" pitchFamily="34" charset="0"/>
                  <a:ea typeface="宋体" pitchFamily="2" charset="-122"/>
                </a:endParaRPr>
              </a:p>
              <a:p>
                <a:pPr marL="609600" indent="-609600" eaLnBrk="1" hangingPunct="1">
                  <a:lnSpc>
                    <a:spcPct val="90000"/>
                  </a:lnSpc>
                  <a:buClr>
                    <a:schemeClr val="tx1"/>
                  </a:buClr>
                  <a:buFontTx/>
                  <a:buNone/>
                </a:pP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Wish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Helvetica" pitchFamily="34" charset="0"/>
                    <a:ea typeface="宋体" pitchFamily="2" charset="-122"/>
                  </a:rPr>
                  <a:t>tightest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 upper bound:</a:t>
                </a:r>
              </a:p>
              <a:p>
                <a:pPr marL="609600" indent="-609600" eaLnBrk="1" hangingPunct="1">
                  <a:lnSpc>
                    <a:spcPct val="90000"/>
                  </a:lnSpc>
                  <a:buClr>
                    <a:schemeClr val="tx1"/>
                  </a:buClr>
                  <a:buFontTx/>
                  <a:buNone/>
                </a:pP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While </a:t>
                </a:r>
                <a:r>
                  <a:rPr lang="en-US" altLang="zh-CN" b="1" dirty="0" smtClean="0">
                    <a:latin typeface="Helvetica" pitchFamily="34" charset="0"/>
                    <a:ea typeface="宋体" pitchFamily="2" charset="-122"/>
                  </a:rPr>
                  <a:t>T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(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) = 3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baseline="30000" dirty="0" smtClean="0">
                    <a:latin typeface="Helvetica" pitchFamily="34" charset="0"/>
                    <a:ea typeface="宋体" pitchFamily="2" charset="-122"/>
                  </a:rPr>
                  <a:t>2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 is in O(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baseline="30000" dirty="0" smtClean="0">
                    <a:latin typeface="Helvetica" pitchFamily="34" charset="0"/>
                    <a:ea typeface="宋体" pitchFamily="2" charset="-122"/>
                  </a:rPr>
                  <a:t>3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), we prefer O(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baseline="30000" dirty="0" smtClean="0">
                    <a:latin typeface="Helvetica" pitchFamily="34" charset="0"/>
                    <a:ea typeface="宋体" pitchFamily="2" charset="-122"/>
                  </a:rPr>
                  <a:t>2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).</a:t>
                </a:r>
                <a:endParaRPr lang="en-US" altLang="zh-CN" sz="2800" dirty="0" smtClean="0">
                  <a:latin typeface="Helvetica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2458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5613" y="1598613"/>
                <a:ext cx="8226425" cy="4570412"/>
              </a:xfrm>
              <a:blipFill rotWithShape="1">
                <a:blip r:embed="rId3"/>
                <a:stretch>
                  <a:fillRect l="-1927" t="-2800" r="-3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difficulty</a:t>
            </a:r>
            <a:r>
              <a:rPr lang="en-US" altLang="zh-CN" dirty="0"/>
              <a:t> of a problem</a:t>
            </a:r>
          </a:p>
          <a:p>
            <a:r>
              <a:rPr lang="en-US" altLang="zh-CN" dirty="0"/>
              <a:t>the </a:t>
            </a:r>
            <a:r>
              <a:rPr lang="en-US" altLang="zh-CN" dirty="0" smtClean="0"/>
              <a:t>relative </a:t>
            </a:r>
            <a:r>
              <a:rPr lang="en-US" altLang="zh-CN" dirty="0" smtClean="0">
                <a:solidFill>
                  <a:srgbClr val="FF0000"/>
                </a:solidFill>
              </a:rPr>
              <a:t>efficiency</a:t>
            </a:r>
            <a:r>
              <a:rPr lang="en-US" altLang="zh-CN" dirty="0" smtClean="0"/>
              <a:t> </a:t>
            </a:r>
            <a:r>
              <a:rPr lang="en-US" altLang="zh-CN" dirty="0"/>
              <a:t>of two or more approaches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07827-6056-4869-ACA8-907CCD00750C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39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F37C81-C546-4A98-94E1-1FE9AA864F99}" type="slidenum">
              <a:rPr lang="zh-CN" altLang="en-US"/>
              <a:pPr>
                <a:defRPr/>
              </a:pPr>
              <a:t>30</a:t>
            </a:fld>
            <a:endParaRPr lang="zh-CN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Big-Oh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5613" y="1598613"/>
                <a:ext cx="8226425" cy="4570412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90000"/>
                  </a:lnSpc>
                  <a:buClr>
                    <a:schemeClr val="tx1"/>
                  </a:buClr>
                  <a:buFontTx/>
                  <a:buNone/>
                </a:pP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Example 1: Finding value 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X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 in an array (average cost).</a:t>
                </a:r>
              </a:p>
              <a:p>
                <a:pPr marL="609600" indent="-609600" eaLnBrk="1" hangingPunct="1">
                  <a:lnSpc>
                    <a:spcPct val="90000"/>
                  </a:lnSpc>
                  <a:buClr>
                    <a:schemeClr val="tx1"/>
                  </a:buCl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1" dirty="0">
                          <a:latin typeface="Cambria Math"/>
                          <a:ea typeface="宋体" pitchFamily="2" charset="-122"/>
                        </a:rPr>
                        <m:t>T</m:t>
                      </m:r>
                      <m:d>
                        <m:dPr>
                          <m:ctrlPr>
                            <a:rPr lang="en-US" altLang="zh-CN" b="1" i="1" dirty="0" smtClean="0">
                              <a:latin typeface="Cambria Math"/>
                              <a:ea typeface="宋体" pitchFamily="2" charset="-122"/>
                            </a:rPr>
                          </m:ctrlPr>
                        </m:dPr>
                        <m:e>
                          <m:r>
                            <a:rPr lang="en-US" altLang="zh-CN" b="1" i="0" dirty="0" smtClean="0">
                              <a:latin typeface="Cambria Math"/>
                              <a:ea typeface="宋体" pitchFamily="2" charset="-122"/>
                            </a:rPr>
                            <m:t>𝐧</m:t>
                          </m:r>
                        </m:e>
                      </m:d>
                      <m:r>
                        <a:rPr lang="en-US" altLang="zh-CN" b="1" i="0" dirty="0" smtClean="0">
                          <a:latin typeface="Cambria Math"/>
                          <a:ea typeface="宋体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dirty="0" smtClean="0">
                              <a:latin typeface="Cambria Math"/>
                              <a:ea typeface="宋体" pitchFamily="2" charset="-122"/>
                            </a:rPr>
                          </m:ctrlPr>
                        </m:sSubPr>
                        <m:e>
                          <m:r>
                            <a:rPr lang="en-US" altLang="zh-CN" b="1" i="1" dirty="0" smtClean="0">
                              <a:latin typeface="Cambria Math"/>
                              <a:ea typeface="宋体" pitchFamily="2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/>
                              <a:ea typeface="宋体" pitchFamily="2" charset="-122"/>
                            </a:rPr>
                            <m:t>𝟎</m:t>
                          </m:r>
                        </m:sub>
                      </m:sSub>
                      <m:f>
                        <m:fPr>
                          <m:ctrlPr>
                            <a:rPr lang="en-US" altLang="zh-CN" b="1" i="1" dirty="0" smtClean="0">
                              <a:latin typeface="Cambria Math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b="1" i="1" dirty="0" smtClean="0">
                              <a:latin typeface="Cambria Math"/>
                              <a:ea typeface="宋体" pitchFamily="2" charset="-122"/>
                            </a:rPr>
                            <m:t>𝒏</m:t>
                          </m:r>
                        </m:num>
                        <m:den>
                          <m:r>
                            <a:rPr lang="en-US" altLang="zh-CN" b="1" i="1" dirty="0" smtClean="0">
                              <a:latin typeface="Cambria Math"/>
                              <a:ea typeface="宋体" pitchFamily="2" charset="-122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altLang="zh-CN" dirty="0" smtClean="0">
                  <a:latin typeface="Helvetica" pitchFamily="34" charset="0"/>
                  <a:ea typeface="宋体" pitchFamily="2" charset="-122"/>
                </a:endParaRPr>
              </a:p>
              <a:p>
                <a:pPr marL="609600" indent="-609600" eaLnBrk="1" hangingPunct="1">
                  <a:lnSpc>
                    <a:spcPct val="90000"/>
                  </a:lnSpc>
                  <a:buClr>
                    <a:schemeClr val="tx1"/>
                  </a:buClr>
                  <a:buNone/>
                </a:pP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For all values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&gt;1</m:t>
                    </m:r>
                  </m:oMath>
                </a14:m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/>
                            <a:ea typeface="宋体" pitchFamily="2" charset="-122"/>
                          </a:rPr>
                          <m:t>𝒄</m:t>
                        </m:r>
                      </m:e>
                      <m:sub>
                        <m:r>
                          <a:rPr lang="en-US" altLang="zh-CN" b="1" i="1" dirty="0">
                            <a:latin typeface="Cambria Math"/>
                            <a:ea typeface="宋体" pitchFamily="2" charset="-122"/>
                          </a:rPr>
                          <m:t>𝟎</m:t>
                        </m:r>
                      </m:sub>
                    </m:sSub>
                    <m:f>
                      <m:fPr>
                        <m:ctrlPr>
                          <a:rPr lang="en-US" altLang="zh-CN" b="1" i="1" dirty="0">
                            <a:latin typeface="Cambria Math"/>
                            <a:ea typeface="宋体" pitchFamily="2" charset="-122"/>
                          </a:rPr>
                        </m:ctrlPr>
                      </m:fPr>
                      <m:num>
                        <m:r>
                          <a:rPr lang="en-US" altLang="zh-CN" b="1" i="1" dirty="0">
                            <a:latin typeface="Cambria Math"/>
                            <a:ea typeface="宋体" pitchFamily="2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b="1" i="1" dirty="0">
                            <a:latin typeface="Cambria Math"/>
                            <a:ea typeface="宋体" pitchFamily="2" charset="-122"/>
                          </a:rPr>
                          <m:t>𝟐</m:t>
                        </m:r>
                      </m:den>
                    </m:f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b="1" i="1" dirty="0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/>
                            <a:ea typeface="宋体" pitchFamily="2" charset="-122"/>
                          </a:rPr>
                          <m:t>𝒄</m:t>
                        </m:r>
                      </m:e>
                      <m:sub>
                        <m:r>
                          <a:rPr lang="en-US" altLang="zh-CN" b="1" i="1" dirty="0">
                            <a:latin typeface="Cambria Math"/>
                            <a:ea typeface="宋体" pitchFamily="2" charset="-122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n</a:t>
                </a:r>
              </a:p>
              <a:p>
                <a:pPr marL="609600" indent="-609600" eaLnBrk="1" hangingPunct="1">
                  <a:lnSpc>
                    <a:spcPct val="90000"/>
                  </a:lnSpc>
                  <a:buClr>
                    <a:schemeClr val="tx1"/>
                  </a:buClr>
                  <a:buNone/>
                </a:pPr>
                <a:endParaRPr lang="en-US" altLang="zh-CN" dirty="0">
                  <a:latin typeface="Helvetica" pitchFamily="34" charset="0"/>
                  <a:ea typeface="宋体" pitchFamily="2" charset="-122"/>
                </a:endParaRPr>
              </a:p>
              <a:p>
                <a:pPr marL="609600" indent="-609600" eaLnBrk="1" hangingPunct="1">
                  <a:lnSpc>
                    <a:spcPct val="90000"/>
                  </a:lnSpc>
                  <a:buClr>
                    <a:schemeClr val="tx1"/>
                  </a:buClr>
                  <a:buFontTx/>
                  <a:buNone/>
                </a:pP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Therefore, by the definition, </a:t>
                </a:r>
                <a:r>
                  <a:rPr lang="en-US" altLang="zh-CN" b="1" dirty="0" smtClean="0">
                    <a:latin typeface="Helvetica" pitchFamily="34" charset="0"/>
                    <a:ea typeface="宋体" pitchFamily="2" charset="-122"/>
                  </a:rPr>
                  <a:t>T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(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) is in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Helvetica" pitchFamily="34" charset="0"/>
                    <a:ea typeface="宋体" pitchFamily="2" charset="-122"/>
                  </a:rPr>
                  <a:t>O(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Helvetica" pitchFamily="34" charset="0"/>
                    <a:ea typeface="宋体" pitchFamily="2" charset="-122"/>
                  </a:rPr>
                  <a:t>)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 for 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baseline="-25000" dirty="0" smtClean="0">
                    <a:latin typeface="Helvetica" pitchFamily="34" charset="0"/>
                    <a:ea typeface="宋体" pitchFamily="2" charset="-122"/>
                  </a:rPr>
                  <a:t>0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 = 1 and 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c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 = 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c</a:t>
                </a:r>
                <a:r>
                  <a:rPr lang="en-US" altLang="zh-CN" i="1" baseline="-25000" dirty="0" smtClean="0">
                    <a:latin typeface="Helvetica" pitchFamily="34" charset="0"/>
                    <a:ea typeface="宋体" pitchFamily="2" charset="-122"/>
                  </a:rPr>
                  <a:t>0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560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5613" y="1598613"/>
                <a:ext cx="8226425" cy="4570412"/>
              </a:xfrm>
              <a:blipFill rotWithShape="1">
                <a:blip r:embed="rId3"/>
                <a:stretch>
                  <a:fillRect l="-1927" t="-2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3345A8-5211-4AD2-8BAE-FFC1F0DEC1ED}" type="slidenum">
              <a:rPr lang="zh-CN" altLang="en-US"/>
              <a:pPr>
                <a:defRPr/>
              </a:pPr>
              <a:t>31</a:t>
            </a:fld>
            <a:endParaRPr lang="zh-CN" alt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Big-Oh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5613" y="1598613"/>
                <a:ext cx="8226425" cy="4570412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90000"/>
                  </a:lnSpc>
                  <a:buClr>
                    <a:schemeClr val="tx1"/>
                  </a:buClr>
                  <a:buFontTx/>
                  <a:buNone/>
                </a:pP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Example 2: </a:t>
                </a:r>
                <a:r>
                  <a:rPr lang="en-US" altLang="zh-CN" b="1" dirty="0" smtClean="0">
                    <a:latin typeface="Helvetica" pitchFamily="34" charset="0"/>
                    <a:ea typeface="宋体" pitchFamily="2" charset="-122"/>
                  </a:rPr>
                  <a:t>T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(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) = 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c</a:t>
                </a:r>
                <a:r>
                  <a:rPr lang="en-US" altLang="zh-CN" baseline="-25000" dirty="0" smtClean="0">
                    <a:latin typeface="Helvetica" pitchFamily="34" charset="0"/>
                    <a:ea typeface="宋体" pitchFamily="2" charset="-122"/>
                  </a:rPr>
                  <a:t>1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baseline="30000" dirty="0" smtClean="0">
                    <a:latin typeface="Helvetica" pitchFamily="34" charset="0"/>
                    <a:ea typeface="宋体" pitchFamily="2" charset="-122"/>
                  </a:rPr>
                  <a:t>2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 + 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c</a:t>
                </a:r>
                <a:r>
                  <a:rPr lang="en-US" altLang="zh-CN" baseline="-25000" dirty="0" smtClean="0">
                    <a:latin typeface="Helvetica" pitchFamily="34" charset="0"/>
                    <a:ea typeface="宋体" pitchFamily="2" charset="-122"/>
                  </a:rPr>
                  <a:t>2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 in average case.</a:t>
                </a:r>
              </a:p>
              <a:p>
                <a:pPr marL="609600" indent="-609600" eaLnBrk="1" hangingPunct="1">
                  <a:lnSpc>
                    <a:spcPct val="10000"/>
                  </a:lnSpc>
                  <a:buClr>
                    <a:schemeClr val="tx1"/>
                  </a:buClr>
                  <a:buFontTx/>
                  <a:buNone/>
                </a:pPr>
                <a:endParaRPr lang="en-US" altLang="zh-CN" dirty="0" smtClean="0">
                  <a:latin typeface="Helvetica" pitchFamily="34" charset="0"/>
                  <a:ea typeface="宋体" pitchFamily="2" charset="-122"/>
                </a:endParaRPr>
              </a:p>
              <a:p>
                <a:pPr marL="609600" indent="-609600" eaLnBrk="1" hangingPunct="1">
                  <a:lnSpc>
                    <a:spcPct val="90000"/>
                  </a:lnSpc>
                  <a:buClr>
                    <a:schemeClr val="tx1"/>
                  </a:buClr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𝑐</m:t>
                    </m:r>
                    <m:r>
                      <a:rPr lang="en-US" altLang="zh-CN" i="1" baseline="-25000" dirty="0" smtClean="0">
                        <a:latin typeface="Cambria Math"/>
                        <a:ea typeface="宋体" pitchFamily="2" charset="-122"/>
                      </a:rPr>
                      <m:t>1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i="1" baseline="30000" dirty="0" smtClean="0">
                        <a:latin typeface="Cambria Math"/>
                        <a:ea typeface="宋体" pitchFamily="2" charset="-122"/>
                      </a:rPr>
                      <m:t>2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+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𝑐</m:t>
                    </m:r>
                    <m:r>
                      <a:rPr lang="en-US" altLang="zh-CN" i="1" baseline="-25000" dirty="0" smtClean="0">
                        <a:latin typeface="Cambria Math"/>
                        <a:ea typeface="宋体" pitchFamily="2" charset="-122"/>
                      </a:rPr>
                      <m:t>2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𝑐</m:t>
                    </m:r>
                    <m:r>
                      <a:rPr lang="en-US" altLang="zh-CN" i="1" baseline="-25000" dirty="0" smtClean="0">
                        <a:latin typeface="Cambria Math"/>
                        <a:ea typeface="宋体" pitchFamily="2" charset="-122"/>
                      </a:rPr>
                      <m:t>1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i="1" baseline="30000" dirty="0" smtClean="0">
                        <a:latin typeface="Cambria Math"/>
                        <a:ea typeface="宋体" pitchFamily="2" charset="-122"/>
                      </a:rPr>
                      <m:t>2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+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𝑐</m:t>
                    </m:r>
                    <m:r>
                      <a:rPr lang="en-US" altLang="zh-CN" i="1" baseline="-25000" dirty="0" smtClean="0">
                        <a:latin typeface="Cambria Math"/>
                        <a:ea typeface="宋体" pitchFamily="2" charset="-122"/>
                      </a:rPr>
                      <m:t>2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i="1" baseline="30000" dirty="0" smtClean="0">
                        <a:latin typeface="Cambria Math"/>
                        <a:ea typeface="宋体" pitchFamily="2" charset="-122"/>
                      </a:rPr>
                      <m:t>2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𝑐</m:t>
                    </m:r>
                    <m:r>
                      <a:rPr lang="en-US" altLang="zh-CN" i="1" baseline="-25000" dirty="0" smtClean="0">
                        <a:latin typeface="Cambria Math"/>
                        <a:ea typeface="宋体" pitchFamily="2" charset="-122"/>
                      </a:rPr>
                      <m:t>1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+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𝑐</m:t>
                    </m:r>
                    <m:r>
                      <a:rPr lang="en-US" altLang="zh-CN" i="1" baseline="-25000" dirty="0" smtClean="0">
                        <a:latin typeface="Cambria Math"/>
                        <a:ea typeface="宋体" pitchFamily="2" charset="-122"/>
                      </a:rPr>
                      <m:t>2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)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𝑛</m:t>
                    </m:r>
                    <m:r>
                      <a:rPr lang="en-US" altLang="zh-CN" i="1" baseline="30000" dirty="0" smtClean="0">
                        <a:latin typeface="Cambria Math"/>
                        <a:ea typeface="宋体" pitchFamily="2" charset="-122"/>
                      </a:rPr>
                      <m:t>2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</a:rPr>
                      <m:t> </m:t>
                    </m:r>
                  </m:oMath>
                </a14:m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for all 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 &gt; 1.</a:t>
                </a:r>
              </a:p>
              <a:p>
                <a:pPr marL="609600" indent="-609600" eaLnBrk="1" hangingPunct="1">
                  <a:lnSpc>
                    <a:spcPct val="10000"/>
                  </a:lnSpc>
                  <a:buClr>
                    <a:schemeClr val="tx1"/>
                  </a:buClr>
                  <a:buFontTx/>
                  <a:buNone/>
                </a:pPr>
                <a:endParaRPr lang="en-US" altLang="zh-CN" dirty="0" smtClean="0">
                  <a:latin typeface="Helvetica" pitchFamily="34" charset="0"/>
                  <a:ea typeface="宋体" pitchFamily="2" charset="-122"/>
                </a:endParaRPr>
              </a:p>
              <a:p>
                <a:pPr marL="609600" indent="-609600" eaLnBrk="1" hangingPunct="1">
                  <a:lnSpc>
                    <a:spcPct val="90000"/>
                  </a:lnSpc>
                  <a:buClr>
                    <a:schemeClr val="tx1"/>
                  </a:buClr>
                  <a:buFontTx/>
                  <a:buNone/>
                </a:pPr>
                <a:r>
                  <a:rPr lang="en-US" altLang="zh-CN" b="1" dirty="0" smtClean="0">
                    <a:latin typeface="Helvetica" pitchFamily="34" charset="0"/>
                    <a:ea typeface="宋体" pitchFamily="2" charset="-122"/>
                  </a:rPr>
                  <a:t>T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(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) &lt;= 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cn</a:t>
                </a:r>
                <a:r>
                  <a:rPr lang="en-US" altLang="zh-CN" baseline="30000" dirty="0" smtClean="0">
                    <a:latin typeface="Helvetica" pitchFamily="34" charset="0"/>
                    <a:ea typeface="宋体" pitchFamily="2" charset="-122"/>
                  </a:rPr>
                  <a:t>2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 for 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c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 = 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c</a:t>
                </a:r>
                <a:r>
                  <a:rPr lang="en-US" altLang="zh-CN" baseline="-25000" dirty="0" smtClean="0">
                    <a:latin typeface="Helvetica" pitchFamily="34" charset="0"/>
                    <a:ea typeface="宋体" pitchFamily="2" charset="-122"/>
                  </a:rPr>
                  <a:t>1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 + 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c</a:t>
                </a:r>
                <a:r>
                  <a:rPr lang="en-US" altLang="zh-CN" baseline="-25000" dirty="0" smtClean="0">
                    <a:latin typeface="Helvetica" pitchFamily="34" charset="0"/>
                    <a:ea typeface="宋体" pitchFamily="2" charset="-122"/>
                  </a:rPr>
                  <a:t>2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 and 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baseline="-25000" dirty="0" smtClean="0">
                    <a:latin typeface="Helvetica" pitchFamily="34" charset="0"/>
                    <a:ea typeface="宋体" pitchFamily="2" charset="-122"/>
                  </a:rPr>
                  <a:t>0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 = 1.</a:t>
                </a:r>
              </a:p>
              <a:p>
                <a:pPr marL="609600" indent="-609600" eaLnBrk="1" hangingPunct="1">
                  <a:lnSpc>
                    <a:spcPct val="20000"/>
                  </a:lnSpc>
                  <a:buClr>
                    <a:schemeClr val="tx1"/>
                  </a:buClr>
                  <a:buFontTx/>
                  <a:buNone/>
                </a:pPr>
                <a:endParaRPr lang="en-US" altLang="zh-CN" dirty="0" smtClean="0">
                  <a:latin typeface="Helvetica" pitchFamily="34" charset="0"/>
                  <a:ea typeface="宋体" pitchFamily="2" charset="-122"/>
                </a:endParaRPr>
              </a:p>
              <a:p>
                <a:pPr marL="609600" indent="-609600" eaLnBrk="1" hangingPunct="1">
                  <a:lnSpc>
                    <a:spcPct val="90000"/>
                  </a:lnSpc>
                  <a:buClr>
                    <a:schemeClr val="tx1"/>
                  </a:buClr>
                  <a:buFontTx/>
                  <a:buNone/>
                </a:pP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Therefore, </a:t>
                </a:r>
                <a:r>
                  <a:rPr lang="en-US" altLang="zh-CN" b="1" dirty="0" smtClean="0">
                    <a:latin typeface="Helvetica" pitchFamily="34" charset="0"/>
                    <a:ea typeface="宋体" pitchFamily="2" charset="-122"/>
                  </a:rPr>
                  <a:t>T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(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) is in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Helvetica" pitchFamily="34" charset="0"/>
                    <a:ea typeface="宋体" pitchFamily="2" charset="-122"/>
                  </a:rPr>
                  <a:t>O(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baseline="30000" dirty="0" smtClean="0">
                    <a:solidFill>
                      <a:srgbClr val="FF0000"/>
                    </a:solidFill>
                    <a:latin typeface="Helvetica" pitchFamily="34" charset="0"/>
                    <a:ea typeface="宋体" pitchFamily="2" charset="-122"/>
                  </a:rPr>
                  <a:t>2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Helvetica" pitchFamily="34" charset="0"/>
                    <a:ea typeface="宋体" pitchFamily="2" charset="-122"/>
                  </a:rPr>
                  <a:t>) 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by the definition.</a:t>
                </a:r>
              </a:p>
              <a:p>
                <a:pPr marL="609600" indent="-609600" eaLnBrk="1" hangingPunct="1">
                  <a:lnSpc>
                    <a:spcPct val="70000"/>
                  </a:lnSpc>
                  <a:buClr>
                    <a:schemeClr val="tx1"/>
                  </a:buClr>
                  <a:buFontTx/>
                  <a:buNone/>
                </a:pPr>
                <a:endParaRPr lang="en-US" altLang="zh-CN" dirty="0" smtClean="0">
                  <a:latin typeface="Helvetica" pitchFamily="34" charset="0"/>
                  <a:ea typeface="宋体" pitchFamily="2" charset="-122"/>
                </a:endParaRPr>
              </a:p>
              <a:p>
                <a:pPr marL="609600" indent="-609600" eaLnBrk="1" hangingPunct="1">
                  <a:lnSpc>
                    <a:spcPct val="90000"/>
                  </a:lnSpc>
                  <a:buClr>
                    <a:schemeClr val="tx1"/>
                  </a:buClr>
                  <a:buFontTx/>
                  <a:buNone/>
                </a:pP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Example 3: </a:t>
                </a:r>
                <a:r>
                  <a:rPr lang="en-US" altLang="zh-CN" b="1" dirty="0" smtClean="0">
                    <a:latin typeface="Helvetica" pitchFamily="34" charset="0"/>
                    <a:ea typeface="宋体" pitchFamily="2" charset="-122"/>
                  </a:rPr>
                  <a:t>T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(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) = 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c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.  We say this is in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Helvetica" pitchFamily="34" charset="0"/>
                    <a:ea typeface="宋体" pitchFamily="2" charset="-122"/>
                  </a:rPr>
                  <a:t>O(1)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.</a:t>
                </a:r>
                <a:endParaRPr lang="en-US" altLang="zh-CN" sz="2800" dirty="0" smtClean="0">
                  <a:latin typeface="Helvetica" pitchFamily="34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266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5613" y="1598613"/>
                <a:ext cx="8226425" cy="4570412"/>
              </a:xfrm>
              <a:blipFill rotWithShape="1">
                <a:blip r:embed="rId3"/>
                <a:stretch>
                  <a:fillRect l="-1927" t="-2800" b="-2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DB0751-4EAE-499F-B501-CBF37B40C0CE}" type="slidenum">
              <a:rPr lang="zh-CN" altLang="en-US"/>
              <a:pPr>
                <a:defRPr/>
              </a:pPr>
              <a:t>32</a:t>
            </a:fld>
            <a:endParaRPr lang="zh-CN" alt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 Common Misunderstanding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45704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dirty="0" smtClean="0">
                <a:latin typeface="Helvetica" pitchFamily="34" charset="0"/>
                <a:ea typeface="宋体" pitchFamily="2" charset="-122"/>
              </a:rPr>
              <a:t>“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The best case for my algorithm is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=1 because that is the fastest.” 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WRONG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!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US" altLang="zh-CN" dirty="0" smtClean="0">
              <a:latin typeface="Helvetica" pitchFamily="34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Big-oh refers to a </a:t>
            </a:r>
            <a:r>
              <a:rPr lang="en-US" altLang="zh-CN" u="sng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growth rate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 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as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 grows to 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.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Best case is defined as </a:t>
            </a:r>
            <a:r>
              <a:rPr lang="en-US" altLang="zh-CN" u="sng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which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 input of size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 is cheapest among all inputs of size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.</a:t>
            </a:r>
            <a:endParaRPr lang="en-US" altLang="zh-CN" dirty="0" smtClean="0">
              <a:latin typeface="Helvetica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98845-6F9D-4E52-A4AE-5577E1E749F9}" type="slidenum">
              <a:rPr lang="zh-CN" altLang="en-US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Big-Omega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5613" y="1598613"/>
                <a:ext cx="8226425" cy="4570412"/>
              </a:xfrm>
            </p:spPr>
            <p:txBody>
              <a:bodyPr/>
              <a:lstStyle/>
              <a:p>
                <a:pPr marL="609600" indent="-609600" eaLnBrk="1" hangingPunct="1">
                  <a:lnSpc>
                    <a:spcPct val="90000"/>
                  </a:lnSpc>
                  <a:buClr>
                    <a:schemeClr val="tx1"/>
                  </a:buClr>
                  <a:buFontTx/>
                  <a:buNone/>
                </a:pP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Definition: For </a:t>
                </a:r>
                <a:r>
                  <a:rPr lang="en-US" altLang="zh-CN" b="1" dirty="0" smtClean="0">
                    <a:latin typeface="Helvetica" pitchFamily="34" charset="0"/>
                    <a:ea typeface="宋体" pitchFamily="2" charset="-122"/>
                  </a:rPr>
                  <a:t>T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(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) a non-negatively valued function, </a:t>
                </a:r>
                <a:r>
                  <a:rPr lang="en-US" altLang="zh-CN" b="1" dirty="0" smtClean="0">
                    <a:latin typeface="Helvetica" pitchFamily="34" charset="0"/>
                    <a:ea typeface="宋体" pitchFamily="2" charset="-122"/>
                  </a:rPr>
                  <a:t>T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(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</a:rPr>
                  <a:t>n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) is in the set 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(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g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n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)) if there exist two positive constants 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c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 and 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n</a:t>
                </a:r>
                <a:r>
                  <a:rPr lang="en-US" altLang="zh-CN" baseline="-25000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0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宋体" pitchFamily="2" charset="-122"/>
                        <a:sym typeface="Symbol" pitchFamily="18" charset="2"/>
                      </a:rPr>
                      <m:t>𝑻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  <a:sym typeface="Symbol" pitchFamily="18" charset="2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  <a:sym typeface="Symbol" pitchFamily="18" charset="2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  <a:sym typeface="Symbol" pitchFamily="18" charset="2"/>
                      </a:rPr>
                      <m:t>)≥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  <a:sym typeface="Symbol" pitchFamily="18" charset="2"/>
                      </a:rPr>
                      <m:t>𝑐𝑔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  <a:sym typeface="Symbol" pitchFamily="18" charset="2"/>
                      </a:rPr>
                      <m:t>(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  <a:sym typeface="Symbol" pitchFamily="18" charset="2"/>
                      </a:rPr>
                      <m:t>𝑛</m:t>
                    </m:r>
                    <m:r>
                      <a:rPr lang="en-US" altLang="zh-CN" i="1" dirty="0" smtClean="0">
                        <a:latin typeface="Cambria Math"/>
                        <a:ea typeface="宋体" pitchFamily="2" charset="-122"/>
                        <a:sym typeface="Symbol" pitchFamily="18" charset="2"/>
                      </a:rPr>
                      <m:t>) </m:t>
                    </m:r>
                  </m:oMath>
                </a14:m>
                <a:r>
                  <a:rPr lang="en-US" altLang="zh-CN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for all 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n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 &gt; 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n</a:t>
                </a:r>
                <a:r>
                  <a:rPr lang="en-US" altLang="zh-CN" baseline="-25000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0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.</a:t>
                </a:r>
              </a:p>
              <a:p>
                <a:pPr marL="609600" indent="-609600" eaLnBrk="1" hangingPunct="1">
                  <a:lnSpc>
                    <a:spcPct val="60000"/>
                  </a:lnSpc>
                  <a:buClr>
                    <a:schemeClr val="tx1"/>
                  </a:buClr>
                  <a:buFontTx/>
                  <a:buNone/>
                </a:pPr>
                <a:endParaRPr lang="en-US" altLang="zh-CN" dirty="0" smtClean="0">
                  <a:latin typeface="Helvetica" pitchFamily="34" charset="0"/>
                  <a:ea typeface="宋体" pitchFamily="2" charset="-122"/>
                  <a:sym typeface="Symbol" pitchFamily="18" charset="2"/>
                </a:endParaRPr>
              </a:p>
              <a:p>
                <a:pPr marL="609600" indent="-609600" eaLnBrk="1" hangingPunct="1">
                  <a:lnSpc>
                    <a:spcPct val="90000"/>
                  </a:lnSpc>
                  <a:buClr>
                    <a:schemeClr val="tx1"/>
                  </a:buClr>
                  <a:buFontTx/>
                  <a:buNone/>
                </a:pPr>
                <a:r>
                  <a:rPr lang="en-US" altLang="zh-CN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Meaning: For all data sets big enough (i.e.,  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n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 &gt; 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n</a:t>
                </a:r>
                <a:r>
                  <a:rPr lang="en-US" altLang="zh-CN" baseline="-25000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0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), the algorithm always executes in more than 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cg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(</a:t>
                </a:r>
                <a:r>
                  <a:rPr lang="en-US" altLang="zh-CN" i="1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n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  <a:sym typeface="Symbol" pitchFamily="18" charset="2"/>
                  </a:rPr>
                  <a:t>) steps.</a:t>
                </a:r>
              </a:p>
              <a:p>
                <a:pPr marL="609600" indent="-609600" eaLnBrk="1" hangingPunct="1">
                  <a:lnSpc>
                    <a:spcPct val="60000"/>
                  </a:lnSpc>
                  <a:buClr>
                    <a:schemeClr val="tx1"/>
                  </a:buClr>
                  <a:buFontTx/>
                  <a:buNone/>
                </a:pPr>
                <a:endParaRPr lang="en-US" altLang="zh-CN" sz="2800" dirty="0" smtClean="0">
                  <a:latin typeface="Helvetica" pitchFamily="34" charset="0"/>
                  <a:ea typeface="宋体" pitchFamily="2" charset="-122"/>
                </a:endParaRPr>
              </a:p>
              <a:p>
                <a:pPr marL="609600" indent="-609600" eaLnBrk="1" hangingPunct="1">
                  <a:lnSpc>
                    <a:spcPct val="90000"/>
                  </a:lnSpc>
                  <a:buClr>
                    <a:schemeClr val="tx1"/>
                  </a:buClr>
                  <a:buFontTx/>
                  <a:buNone/>
                </a:pPr>
                <a:r>
                  <a:rPr lang="en-US" altLang="zh-CN" dirty="0" smtClean="0">
                    <a:solidFill>
                      <a:srgbClr val="FF0000"/>
                    </a:solidFill>
                    <a:latin typeface="Helvetica" pitchFamily="34" charset="0"/>
                    <a:ea typeface="宋体" pitchFamily="2" charset="-122"/>
                  </a:rPr>
                  <a:t>Lower bound</a:t>
                </a:r>
                <a:r>
                  <a:rPr lang="en-US" altLang="zh-CN" dirty="0" smtClean="0">
                    <a:latin typeface="Helvetica" pitchFamily="34" charset="0"/>
                    <a:ea typeface="宋体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867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5613" y="1598613"/>
                <a:ext cx="8226425" cy="4570412"/>
              </a:xfrm>
              <a:blipFill rotWithShape="1">
                <a:blip r:embed="rId3"/>
                <a:stretch>
                  <a:fillRect l="-1927" t="-2800" r="-1927" b="-3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084585-44D3-48D0-BE25-15575C9CC507}" type="slidenum">
              <a:rPr lang="zh-CN" altLang="en-US"/>
              <a:pPr>
                <a:defRPr/>
              </a:pPr>
              <a:t>34</a:t>
            </a:fld>
            <a:endParaRPr lang="zh-CN" alt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Big-Omega Example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457041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T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) =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c</a:t>
            </a:r>
            <a:r>
              <a:rPr lang="en-US" altLang="zh-CN" baseline="-25000" dirty="0" smtClean="0">
                <a:latin typeface="Helvetica" pitchFamily="34" charset="0"/>
                <a:ea typeface="宋体" pitchFamily="2" charset="-122"/>
              </a:rPr>
              <a:t>1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n</a:t>
            </a:r>
            <a:r>
              <a:rPr lang="en-US" altLang="zh-CN" baseline="30000" dirty="0" smtClean="0">
                <a:latin typeface="Helvetica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 +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c</a:t>
            </a:r>
            <a:r>
              <a:rPr lang="en-US" altLang="zh-CN" baseline="-25000" dirty="0" smtClean="0">
                <a:latin typeface="Helvetica" pitchFamily="34" charset="0"/>
                <a:ea typeface="宋体" pitchFamily="2" charset="-122"/>
              </a:rPr>
              <a:t>2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zh-CN" dirty="0" smtClean="0">
              <a:latin typeface="Helvetica" pitchFamily="34" charset="0"/>
              <a:ea typeface="宋体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c</a:t>
            </a:r>
            <a:r>
              <a:rPr lang="en-US" altLang="zh-CN" baseline="-25000" dirty="0" smtClean="0">
                <a:latin typeface="Helvetica" pitchFamily="34" charset="0"/>
                <a:ea typeface="宋体" pitchFamily="2" charset="-122"/>
              </a:rPr>
              <a:t>1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n</a:t>
            </a:r>
            <a:r>
              <a:rPr lang="en-US" altLang="zh-CN" baseline="30000" dirty="0" smtClean="0">
                <a:latin typeface="Helvetica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 +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c</a:t>
            </a:r>
            <a:r>
              <a:rPr lang="en-US" altLang="zh-CN" baseline="-25000" dirty="0" smtClean="0">
                <a:latin typeface="Helvetica" pitchFamily="34" charset="0"/>
                <a:ea typeface="宋体" pitchFamily="2" charset="-122"/>
              </a:rPr>
              <a:t>2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 &gt;=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c</a:t>
            </a:r>
            <a:r>
              <a:rPr lang="en-US" altLang="zh-CN" baseline="-25000" dirty="0" smtClean="0">
                <a:latin typeface="Helvetica" pitchFamily="34" charset="0"/>
                <a:ea typeface="宋体" pitchFamily="2" charset="-122"/>
              </a:rPr>
              <a:t>1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n</a:t>
            </a:r>
            <a:r>
              <a:rPr lang="en-US" altLang="zh-CN" baseline="30000" dirty="0" smtClean="0">
                <a:latin typeface="Helvetica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 for all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 &gt; 1.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T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) &gt;=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cn</a:t>
            </a:r>
            <a:r>
              <a:rPr lang="en-US" altLang="zh-CN" baseline="30000" dirty="0" smtClean="0">
                <a:latin typeface="Helvetica" pitchFamily="34" charset="0"/>
                <a:ea typeface="宋体" pitchFamily="2" charset="-122"/>
              </a:rPr>
              <a:t>2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 for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c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 =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c</a:t>
            </a:r>
            <a:r>
              <a:rPr lang="en-US" altLang="zh-CN" baseline="-25000" dirty="0" smtClean="0">
                <a:latin typeface="Helvetica" pitchFamily="34" charset="0"/>
                <a:ea typeface="宋体" pitchFamily="2" charset="-122"/>
              </a:rPr>
              <a:t>1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 and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n</a:t>
            </a:r>
            <a:r>
              <a:rPr lang="en-US" altLang="zh-CN" baseline="-25000" dirty="0" smtClean="0">
                <a:latin typeface="Helvetica" pitchFamily="34" charset="0"/>
                <a:ea typeface="宋体" pitchFamily="2" charset="-122"/>
              </a:rPr>
              <a:t>0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 = 1.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zh-CN" dirty="0" smtClean="0">
              <a:latin typeface="Helvetica" pitchFamily="34" charset="0"/>
              <a:ea typeface="宋体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Therefore, </a:t>
            </a:r>
            <a:r>
              <a:rPr lang="en-US" altLang="zh-CN" b="1" dirty="0" smtClean="0">
                <a:latin typeface="Helvetica" pitchFamily="34" charset="0"/>
                <a:ea typeface="宋体" pitchFamily="2" charset="-122"/>
              </a:rPr>
              <a:t>T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) is in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(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baseline="30000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) 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by the definition.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zh-CN" dirty="0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We want the greatest lower bound.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B8570D-F786-4E1F-97B6-5D07CCA9E0EC}" type="slidenum">
              <a:rPr lang="zh-CN" altLang="en-US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Theta Notation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4570412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When big-Oh and  meet, we indicate this by using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 (big-Theta) 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notation.</a:t>
            </a: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endParaRPr lang="en-US" altLang="zh-CN" dirty="0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Definition: An algorithm is said to be (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)) if it is in O(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)) and it is in (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)).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1FD25-4CF2-454D-A939-F18E657A03FD}" type="slidenum">
              <a:rPr lang="zh-CN" altLang="en-US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 Common Misunderstanding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4570412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Confusing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worst case 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with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upper bound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5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US" altLang="zh-CN" dirty="0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Upper bound refers to a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growth rate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eaLnBrk="1" hangingPunct="1">
              <a:lnSpc>
                <a:spcPct val="50000"/>
              </a:lnSpc>
              <a:buClr>
                <a:schemeClr val="tx1"/>
              </a:buClr>
              <a:buFont typeface="Wingdings" pitchFamily="2" charset="2"/>
              <a:buChar char="Ø"/>
            </a:pPr>
            <a:endParaRPr lang="en-US" altLang="zh-CN" dirty="0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  <a:p>
            <a:pPr eaLnBrk="1" hangingPunct="1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Worst case refers to the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worst input 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from among the choices for possible inputs of a given size.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7F3DB7-FAB7-48F7-AF2A-9F19328E4E40}" type="slidenum">
              <a:rPr lang="zh-CN" altLang="en-US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Simplifying Rules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457041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) is in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O(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)) 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) is in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O(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))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, then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) is in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O(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h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))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) is in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O(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kg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)) 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for any constant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k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 &gt; 0, then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) is in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O(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)).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baseline="-25000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) is in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O(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baseline="-25000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)) 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baseline="-25000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) is in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O(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baseline="-25000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)),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 then 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baseline="-25000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 +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baseline="-25000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)(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) is in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O(max(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baseline="-25000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), 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baseline="-25000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)))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If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baseline="-25000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) is in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O(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baseline="-25000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)) 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and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baseline="-25000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) is in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O(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baseline="-25000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)) 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then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baseline="-25000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f</a:t>
            </a:r>
            <a:r>
              <a:rPr lang="en-US" altLang="zh-CN" baseline="-25000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) is in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O(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baseline="-25000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g</a:t>
            </a:r>
            <a:r>
              <a:rPr lang="en-US" altLang="zh-CN" baseline="-25000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))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718045-E44A-4CC7-B86C-1A5C7349D506}" type="slidenum">
              <a:rPr lang="zh-CN" altLang="en-US"/>
              <a:pPr>
                <a:defRPr/>
              </a:pPr>
              <a:t>38</a:t>
            </a:fld>
            <a:endParaRPr lang="zh-CN" altLang="en-US" dirty="0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Running Time Examples (1)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3811587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Example 1: </a:t>
            </a:r>
            <a:r>
              <a:rPr lang="en-US" altLang="zh-CN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a = b;</a:t>
            </a:r>
            <a:endParaRPr lang="en-US" altLang="zh-CN" b="1" dirty="0" smtClean="0">
              <a:solidFill>
                <a:srgbClr val="FF0000"/>
              </a:solidFill>
              <a:ea typeface="宋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0"/>
              </a:lnSpc>
              <a:buClr>
                <a:schemeClr val="tx1"/>
              </a:buClr>
              <a:buFontTx/>
              <a:buNone/>
            </a:pPr>
            <a:endParaRPr lang="en-US" altLang="zh-CN" dirty="0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  <a:p>
            <a:pPr marL="609600" indent="-609600" eaLnBrk="1" hangingPunct="1"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This assignment takes constant time, so it is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(1)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marL="609600" indent="-609600" eaLnBrk="1" hangingPunct="1">
              <a:lnSpc>
                <a:spcPct val="70000"/>
              </a:lnSpc>
              <a:buClr>
                <a:schemeClr val="tx1"/>
              </a:buClr>
              <a:buFontTx/>
              <a:buNone/>
            </a:pPr>
            <a:endParaRPr lang="en-US" altLang="zh-CN" dirty="0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  <a:p>
            <a:pPr marL="609600" indent="-609600" eaLnBrk="1" hangingPunct="1"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Example 2:</a:t>
            </a:r>
          </a:p>
          <a:p>
            <a:pPr marL="609600" indent="-609600" eaLnBrk="1" hangingPunct="1">
              <a:lnSpc>
                <a:spcPct val="0"/>
              </a:lnSpc>
              <a:buClr>
                <a:schemeClr val="tx1"/>
              </a:buClr>
              <a:buFontTx/>
              <a:buNone/>
            </a:pPr>
            <a:endParaRPr lang="en-US" altLang="zh-CN" dirty="0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sum = 0;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for (i=1; i&lt;=n; i++)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sum += n;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endParaRPr lang="zh-CN" altLang="en-US" sz="2800" dirty="0" smtClean="0">
              <a:latin typeface="Courier New" pitchFamily="49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609600" y="5562600"/>
            <a:ext cx="58674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</a:rPr>
              <a:t>T(n)=</a:t>
            </a:r>
            <a:r>
              <a:rPr lang="en-US" altLang="zh-CN" dirty="0" err="1">
                <a:ea typeface="宋体" pitchFamily="2" charset="-122"/>
              </a:rPr>
              <a:t>cn</a:t>
            </a:r>
            <a:r>
              <a:rPr lang="en-US" altLang="zh-CN" dirty="0">
                <a:ea typeface="宋体" pitchFamily="2" charset="-122"/>
              </a:rPr>
              <a:t>  </a:t>
            </a:r>
            <a:r>
              <a:rPr lang="en-US" altLang="zh-CN" sz="3200" dirty="0">
                <a:ea typeface="宋体" pitchFamily="2" charset="-122"/>
                <a:sym typeface="Symbol" pitchFamily="18" charset="2"/>
              </a:rPr>
              <a:t>  cost is  </a:t>
            </a: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(n)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0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B9862D-EC61-44AE-8CD0-456B16EC3862}" type="slidenum">
              <a:rPr lang="zh-CN" altLang="en-US"/>
              <a:pPr>
                <a:defRPr/>
              </a:pPr>
              <a:t>39</a:t>
            </a:fld>
            <a:endParaRPr lang="zh-CN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Running Time Examples (2)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2592387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Example 3:</a:t>
            </a:r>
            <a:endParaRPr lang="en-US" altLang="zh-CN" dirty="0" smtClean="0">
              <a:ea typeface="宋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0"/>
              </a:lnSpc>
              <a:buClr>
                <a:schemeClr val="tx1"/>
              </a:buClr>
              <a:buFontTx/>
              <a:buNone/>
            </a:pPr>
            <a:endParaRPr lang="en-US" altLang="zh-CN" dirty="0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sum = 0;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for (i=1; i&lt;=n; j++)   //first loop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for (j=1; j&lt;=i; i++) //double loop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  sum++;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for (k=0; k&lt;n; k++)    //second loop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A[k] = k;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381000" y="4267200"/>
            <a:ext cx="83820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First statement is </a:t>
            </a:r>
            <a:r>
              <a:rPr lang="en-US" altLang="zh-CN" sz="3200" dirty="0">
                <a:ea typeface="宋体" pitchFamily="2" charset="-122"/>
                <a:sym typeface="Symbol" pitchFamily="18" charset="2"/>
              </a:rPr>
              <a:t> 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(1).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Double loop is  </a:t>
            </a:r>
            <a:r>
              <a:rPr lang="en-US" altLang="zh-CN" sz="2400" dirty="0" err="1">
                <a:latin typeface="宋体" pitchFamily="2" charset="-122"/>
                <a:ea typeface="宋体" pitchFamily="2" charset="-122"/>
              </a:rPr>
              <a:t>Σ</a:t>
            </a:r>
            <a:r>
              <a:rPr lang="en-US" altLang="zh-CN" sz="2400" dirty="0" err="1">
                <a:latin typeface="cmmi8" charset="0"/>
                <a:ea typeface="宋体" pitchFamily="2" charset="-122"/>
              </a:rPr>
              <a:t>i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= </a:t>
            </a:r>
            <a:r>
              <a:rPr lang="en-US" altLang="zh-CN" sz="3200" dirty="0"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400" dirty="0">
                <a:latin typeface="cmmi8" charset="0"/>
                <a:ea typeface="宋体" pitchFamily="2" charset="-122"/>
              </a:rPr>
              <a:t>n</a:t>
            </a:r>
            <a:r>
              <a:rPr lang="en-US" altLang="zh-CN" sz="2400" baseline="30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).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Final loop is </a:t>
            </a:r>
            <a:r>
              <a:rPr lang="en-US" altLang="zh-CN" sz="3200" dirty="0">
                <a:ea typeface="宋体" pitchFamily="2" charset="-122"/>
                <a:sym typeface="Symbol" pitchFamily="18" charset="2"/>
              </a:rPr>
              <a:t> 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400" dirty="0">
                <a:latin typeface="cmmi8" charset="0"/>
                <a:ea typeface="宋体" pitchFamily="2" charset="-122"/>
              </a:rPr>
              <a:t>n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). 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Result: </a:t>
            </a:r>
            <a:r>
              <a:rPr lang="en-US" altLang="zh-CN" sz="3200" dirty="0"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cmmi8" charset="0"/>
                <a:ea typeface="宋体" pitchFamily="2" charset="-122"/>
              </a:rPr>
              <a:t>n</a:t>
            </a:r>
            <a:r>
              <a:rPr lang="en-US" altLang="zh-CN" sz="2400" baseline="30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)</a:t>
            </a:r>
            <a:r>
              <a:rPr lang="en-US" altLang="zh-CN" sz="2400" dirty="0">
                <a:latin typeface="Arial" pitchFamily="34" charset="0"/>
                <a:ea typeface="宋体" pitchFamily="2" charset="-122"/>
              </a:rPr>
              <a:t>.</a:t>
            </a:r>
            <a:endParaRPr lang="zh-CN" altLang="en-US" sz="2400" dirty="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E6B61-9E73-47B9-9E43-E6F644DA6B71}" type="slidenum">
              <a:rPr lang="zh-CN" altLang="en-US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Algorithm Efficiency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457041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>
                <a:latin typeface="Helvetica" pitchFamily="34" charset="0"/>
                <a:ea typeface="宋体" pitchFamily="2" charset="-122"/>
              </a:rPr>
              <a:t>There are often many approaches (algorithms) to solve a problem.  How do we choose between them?</a:t>
            </a:r>
          </a:p>
          <a:p>
            <a:pPr marL="609600" indent="-609600" eaLnBrk="1" hangingPunct="1">
              <a:lnSpc>
                <a:spcPct val="30000"/>
              </a:lnSpc>
              <a:buFontTx/>
              <a:buNone/>
            </a:pPr>
            <a:endParaRPr lang="en-US" altLang="zh-CN" sz="2800" dirty="0" smtClean="0">
              <a:latin typeface="Helvetica" pitchFamily="34" charset="0"/>
              <a:ea typeface="宋体" pitchFamily="2" charset="-122"/>
            </a:endParaRP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>
                <a:latin typeface="Helvetica" pitchFamily="34" charset="0"/>
                <a:ea typeface="宋体" pitchFamily="2" charset="-122"/>
              </a:rPr>
              <a:t>At the heart of computer program design are two (sometimes conflicting) goals.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To design an algorithm that is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easy to understand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, code, debug.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chemeClr val="tx1"/>
              </a:buClr>
              <a:buFontTx/>
              <a:buAutoNum type="arabicPeriod"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To design an algorithm that makes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</a:rPr>
              <a:t>efficient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 use of the computer’s resources.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2B52A9-C309-4923-BA72-BEC308C14999}" type="slidenum">
              <a:rPr lang="zh-CN" altLang="en-US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Running Time Examples (3)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154987" cy="335438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Example 4:</a:t>
            </a:r>
            <a:endParaRPr lang="en-US" altLang="zh-CN" dirty="0" smtClean="0">
              <a:ea typeface="宋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0"/>
              </a:lnSpc>
              <a:buClr>
                <a:schemeClr val="tx1"/>
              </a:buClr>
              <a:buFontTx/>
              <a:buNone/>
            </a:pPr>
            <a:endParaRPr lang="en-US" altLang="zh-CN" dirty="0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sum1 = 0;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for(i=1;i&lt;=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n;i</a:t>
            </a: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++)//first double loop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for(j=1;j&lt;=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n;j</a:t>
            </a: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++)//do n times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  sum1++;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endParaRPr lang="en-US" altLang="zh-CN" sz="2800" b="1" dirty="0" smtClean="0">
              <a:solidFill>
                <a:srgbClr val="FF0000"/>
              </a:solidFill>
              <a:latin typeface="Courier New" pitchFamily="49" charset="0"/>
              <a:ea typeface="宋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sum2 = 0;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for(i=1;i&lt;=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n;i</a:t>
            </a: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++)//second double loop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for(j=1;j&lt;=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i;j</a:t>
            </a: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++)//do i times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  sum2++;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endParaRPr lang="zh-CN" altLang="en-US" sz="2800" dirty="0" smtClean="0">
              <a:latin typeface="Courier New" pitchFamily="49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381000" y="5181600"/>
            <a:ext cx="8382000" cy="1021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First loop, sum is </a:t>
            </a:r>
            <a:r>
              <a:rPr lang="en-US" altLang="zh-CN" dirty="0">
                <a:latin typeface="cmmi8" charset="0"/>
                <a:ea typeface="宋体" pitchFamily="2" charset="-122"/>
              </a:rPr>
              <a:t>n</a:t>
            </a:r>
            <a:r>
              <a:rPr lang="en-US" altLang="zh-CN" baseline="30000" dirty="0"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. Second loop, sum is (</a:t>
            </a:r>
            <a:r>
              <a:rPr lang="en-US" altLang="zh-CN" dirty="0">
                <a:latin typeface="cmmi8" charset="0"/>
                <a:ea typeface="宋体" pitchFamily="2" charset="-122"/>
              </a:rPr>
              <a:t>n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+1)</a:t>
            </a:r>
            <a:r>
              <a:rPr lang="en-US" altLang="zh-CN" dirty="0">
                <a:latin typeface="cmmi8" charset="0"/>
                <a:ea typeface="宋体" pitchFamily="2" charset="-122"/>
              </a:rPr>
              <a:t>n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/2.</a:t>
            </a:r>
          </a:p>
          <a:p>
            <a:pPr eaLnBrk="1" hangingPunct="1"/>
            <a:r>
              <a:rPr lang="en-US" altLang="zh-CN" dirty="0">
                <a:latin typeface="Arial" pitchFamily="34" charset="0"/>
                <a:ea typeface="宋体" pitchFamily="2" charset="-122"/>
              </a:rPr>
              <a:t>Both are </a:t>
            </a: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mmi8" charset="0"/>
                <a:ea typeface="宋体" pitchFamily="2" charset="-122"/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).</a:t>
            </a:r>
            <a:endParaRPr lang="zh-CN" altLang="en-US" dirty="0">
              <a:solidFill>
                <a:srgbClr val="FF0000"/>
              </a:solidFill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1B87B0-7B33-4460-BE2E-DE27BF67B73C}" type="slidenum">
              <a:rPr lang="zh-CN" altLang="en-US"/>
              <a:pPr>
                <a:defRPr/>
              </a:pPr>
              <a:t>41</a:t>
            </a:fld>
            <a:endParaRPr lang="zh-CN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Running Time Examples (4)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447800"/>
            <a:ext cx="8231187" cy="3352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Example 5:</a:t>
            </a:r>
            <a:endParaRPr lang="en-US" altLang="zh-CN" dirty="0" smtClean="0">
              <a:ea typeface="宋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0"/>
              </a:lnSpc>
              <a:buClr>
                <a:schemeClr val="tx1"/>
              </a:buClr>
              <a:buFontTx/>
              <a:buNone/>
            </a:pPr>
            <a:endParaRPr lang="en-US" altLang="zh-CN" dirty="0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sum1 = 0;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for (k=1; k&lt;=n; k*=2)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for (j=1; j&lt;=n; j++)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  sum1++;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endParaRPr lang="en-US" altLang="zh-CN" sz="2800" b="1" dirty="0" smtClean="0">
              <a:solidFill>
                <a:srgbClr val="FF0000"/>
              </a:solidFill>
              <a:latin typeface="Courier New" pitchFamily="49" charset="0"/>
              <a:ea typeface="宋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sum2 = 0;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for (k=1; k&lt;=n; k*=2)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for (j=1; j&lt;=k; j++)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r>
              <a:rPr lang="en-US" altLang="zh-CN" sz="28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  sum2++;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endParaRPr lang="zh-CN" altLang="en-US" sz="2800" dirty="0" smtClean="0">
              <a:latin typeface="Courier New" pitchFamily="49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457200" y="5105400"/>
            <a:ext cx="8305800" cy="1175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First is            = </a:t>
            </a: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mmi8" charset="0"/>
                <a:ea typeface="宋体" pitchFamily="2" charset="-122"/>
              </a:rPr>
              <a:t>n</a:t>
            </a:r>
            <a:r>
              <a:rPr lang="en-US" altLang="zh-CN" dirty="0" err="1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log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mmi8" charset="0"/>
                <a:ea typeface="宋体" pitchFamily="2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)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.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dirty="0">
                <a:latin typeface="Arial" pitchFamily="34" charset="0"/>
                <a:ea typeface="宋体" pitchFamily="2" charset="-122"/>
              </a:rPr>
              <a:t>Second is              = </a:t>
            </a:r>
            <a:r>
              <a:rPr lang="en-US" altLang="zh-CN" sz="3200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mmi8" charset="0"/>
                <a:ea typeface="宋体" pitchFamily="2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)</a:t>
            </a:r>
            <a:r>
              <a:rPr lang="en-US" altLang="zh-CN" dirty="0">
                <a:latin typeface="Arial" pitchFamily="34" charset="0"/>
                <a:ea typeface="宋体" pitchFamily="2" charset="-122"/>
              </a:rPr>
              <a:t>.</a:t>
            </a:r>
            <a:endParaRPr lang="zh-CN" altLang="en-US" dirty="0">
              <a:latin typeface="Arial" pitchFamily="34" charset="0"/>
              <a:ea typeface="宋体" pitchFamily="2" charset="-122"/>
            </a:endParaRPr>
          </a:p>
        </p:txBody>
      </p:sp>
      <p:graphicFrame>
        <p:nvGraphicFramePr>
          <p:cNvPr id="742400" name="Object 1024"/>
          <p:cNvGraphicFramePr>
            <a:graphicFrameLocks noChangeAspect="1"/>
          </p:cNvGraphicFramePr>
          <p:nvPr/>
        </p:nvGraphicFramePr>
        <p:xfrm>
          <a:off x="1752600" y="5105400"/>
          <a:ext cx="91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6" name="Equation" r:id="rId4" imgW="482391" imgH="291973" progId="Equation.3">
                  <p:embed/>
                </p:oleObj>
              </mc:Choice>
              <mc:Fallback>
                <p:oleObj name="Equation" r:id="rId4" imgW="482391" imgH="291973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05400"/>
                        <a:ext cx="914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2401" name="Object 1025"/>
          <p:cNvGraphicFramePr>
            <a:graphicFrameLocks noChangeAspect="1"/>
          </p:cNvGraphicFramePr>
          <p:nvPr/>
        </p:nvGraphicFramePr>
        <p:xfrm>
          <a:off x="2286000" y="5638800"/>
          <a:ext cx="114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7" name="Equation" r:id="rId6" imgW="545863" imgH="291973" progId="Equation.3">
                  <p:embed/>
                </p:oleObj>
              </mc:Choice>
              <mc:Fallback>
                <p:oleObj name="Equation" r:id="rId6" imgW="545863" imgH="291973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38800"/>
                        <a:ext cx="1143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8C2F27-2C71-4846-A46B-0DB5A00FCD27}" type="slidenum">
              <a:rPr lang="zh-CN" altLang="en-US"/>
              <a:pPr>
                <a:defRPr/>
              </a:pPr>
              <a:t>42</a:t>
            </a:fld>
            <a:endParaRPr lang="zh-CN" alt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Binary Search(p69)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226425" cy="3349625"/>
          </a:xfrm>
        </p:spPr>
        <p:txBody>
          <a:bodyPr/>
          <a:lstStyle/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FontTx/>
              <a:buNone/>
            </a:pPr>
            <a:r>
              <a:rPr lang="zh-CN" altLang="en-US" sz="2000" dirty="0" smtClean="0">
                <a:latin typeface="Courier New" pitchFamily="49" charset="0"/>
                <a:ea typeface="宋体" pitchFamily="2" charset="-122"/>
                <a:sym typeface="Symbol" pitchFamily="18" charset="2"/>
              </a:rPr>
              <a:t>// </a:t>
            </a:r>
            <a:r>
              <a:rPr lang="en-US" altLang="zh-CN" sz="2000" dirty="0" smtClean="0">
                <a:latin typeface="Courier New" pitchFamily="49" charset="0"/>
                <a:ea typeface="宋体" pitchFamily="2" charset="-122"/>
                <a:sym typeface="Symbol" pitchFamily="18" charset="2"/>
              </a:rPr>
              <a:t>Return position of element in sorted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FontTx/>
              <a:buNone/>
            </a:pPr>
            <a:r>
              <a:rPr lang="en-US" altLang="zh-CN" sz="2000" dirty="0" smtClean="0">
                <a:latin typeface="Courier New" pitchFamily="49" charset="0"/>
                <a:ea typeface="宋体" pitchFamily="2" charset="-122"/>
                <a:sym typeface="Symbol" pitchFamily="18" charset="2"/>
              </a:rPr>
              <a:t>// array of size n with value K. 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FontTx/>
              <a:buNone/>
            </a:pP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binary(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array[],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n,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K) {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l = -1;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r = n; // l, r are beyond array bounds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while (l+1 != r) { // Stop when l, r meet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  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int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i = (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l+r</a:t>
            </a: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)/2; // Check middle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  if (K &lt; array[i]) r = i;   // Left half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  if (K == array[i]) return i; // Found it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  if (K &gt; array[i]) l = i;   // Right half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}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return n; // Search value not in array</a:t>
            </a:r>
          </a:p>
          <a:p>
            <a:pPr marL="609600" indent="-609600" eaLnBrk="1" hangingPunct="1">
              <a:lnSpc>
                <a:spcPct val="60000"/>
              </a:lnSpc>
              <a:buClr>
                <a:schemeClr val="tx1"/>
              </a:buClr>
              <a:buFontTx/>
              <a:buNone/>
            </a:pPr>
            <a:r>
              <a:rPr lang="en-US" altLang="zh-CN" sz="20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}</a:t>
            </a:r>
            <a:endParaRPr lang="zh-CN" altLang="en-US" sz="2800" b="1" dirty="0" smtClean="0">
              <a:solidFill>
                <a:srgbClr val="FF0000"/>
              </a:solidFill>
              <a:latin typeface="Helvetica" pitchFamily="34" charset="0"/>
              <a:ea typeface="宋体" pitchFamily="2" charset="-122"/>
              <a:sym typeface="Symbol" pitchFamily="18" charset="2"/>
            </a:endParaRPr>
          </a:p>
        </p:txBody>
      </p:sp>
      <p:pic>
        <p:nvPicPr>
          <p:cNvPr id="37893" name="Picture 4" descr="C:\Shaffer\CS2604\Figs\BinSch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" r="4459" b="8466"/>
          <a:stretch>
            <a:fillRect/>
          </a:stretch>
        </p:blipFill>
        <p:spPr bwMode="auto">
          <a:xfrm>
            <a:off x="619125" y="1219200"/>
            <a:ext cx="7629525" cy="1747838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56E89-2332-4800-B2CA-5F0C7DDC63B0}" type="slidenum">
              <a:rPr lang="zh-CN" altLang="en-US"/>
              <a:pPr>
                <a:defRPr/>
              </a:pPr>
              <a:t>43</a:t>
            </a:fld>
            <a:endParaRPr lang="zh-CN" alt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Binary Search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24000"/>
            <a:ext cx="8226425" cy="25146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dirty="0" smtClean="0">
                <a:latin typeface="Arial" pitchFamily="34" charset="0"/>
                <a:ea typeface="宋体" pitchFamily="2" charset="-122"/>
                <a:sym typeface="Symbol" pitchFamily="18" charset="2"/>
              </a:rPr>
              <a:t>Analysis: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     How many elements are examined in worst case?</a:t>
            </a:r>
          </a:p>
          <a:p>
            <a:pPr marL="609600" indent="-609600" eaLnBrk="1" hangingPunct="1">
              <a:lnSpc>
                <a:spcPct val="9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</a:pPr>
            <a:r>
              <a:rPr lang="en-US" altLang="zh-CN" sz="2800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     T(n)=T(n/2)+1   (n&gt;1)   T(1)=1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sz="2800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     T(n)=logn+1      cost is </a:t>
            </a:r>
            <a:r>
              <a:rPr lang="en-US" altLang="zh-CN" sz="2800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(</a:t>
            </a:r>
            <a:r>
              <a:rPr lang="en-US" altLang="zh-CN" sz="2800" dirty="0" err="1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logn</a:t>
            </a:r>
            <a:r>
              <a:rPr lang="en-US" altLang="zh-CN" sz="2800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) </a:t>
            </a: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381000" y="4114800"/>
            <a:ext cx="83820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</a:rPr>
              <a:t>Comparison:   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      Sequential search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dirty="0">
                <a:ea typeface="宋体" pitchFamily="2" charset="-122"/>
              </a:rPr>
              <a:t> average case:   T(n)=n/2    cost is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(n)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dirty="0">
                <a:ea typeface="宋体" pitchFamily="2" charset="-122"/>
              </a:rPr>
              <a:t> worst case:        T(n)=n       cost is 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(n)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61A9E-B660-4FC6-96DA-2CFB06DCADBB}" type="slidenum">
              <a:rPr lang="zh-CN" altLang="en-US"/>
              <a:pPr>
                <a:defRPr/>
              </a:pPr>
              <a:t>44</a:t>
            </a:fld>
            <a:endParaRPr lang="zh-CN" alt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Other Control Statements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457041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while</a:t>
            </a:r>
            <a:r>
              <a:rPr lang="en-US" altLang="zh-CN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 loop: Analyze like a </a:t>
            </a:r>
            <a:r>
              <a:rPr lang="en-US" altLang="zh-CN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for</a:t>
            </a:r>
            <a:r>
              <a:rPr lang="en-US" altLang="zh-CN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 loop.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endParaRPr lang="en-US" altLang="zh-CN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if</a:t>
            </a:r>
            <a:r>
              <a:rPr lang="en-US" altLang="zh-CN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 statement: Take greater complexity of </a:t>
            </a:r>
            <a:r>
              <a:rPr lang="en-US" altLang="zh-CN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then</a:t>
            </a:r>
            <a:r>
              <a:rPr lang="en-US" altLang="zh-CN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/</a:t>
            </a:r>
            <a:r>
              <a:rPr lang="en-US" altLang="zh-CN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else</a:t>
            </a:r>
            <a:r>
              <a:rPr lang="en-US" altLang="zh-CN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 clauses.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endParaRPr lang="en-US" altLang="zh-CN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mtClean="0">
                <a:solidFill>
                  <a:schemeClr val="accent2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switch</a:t>
            </a:r>
            <a:r>
              <a:rPr lang="en-US" altLang="zh-CN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 statement: Take complexity of most expensive case.</a:t>
            </a:r>
          </a:p>
          <a:p>
            <a:pPr marL="609600" indent="-609600" eaLnBrk="1" hangingPunct="1">
              <a:lnSpc>
                <a:spcPct val="50000"/>
              </a:lnSpc>
              <a:buClr>
                <a:schemeClr val="tx1"/>
              </a:buClr>
              <a:buFontTx/>
              <a:buNone/>
            </a:pPr>
            <a:endParaRPr lang="en-US" altLang="zh-CN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Subroutine call: Complexity of the subroutine.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7DB4EA-FC6A-4C23-BDDB-4493EA84D86E}" type="slidenum">
              <a:rPr lang="zh-CN" altLang="en-US"/>
              <a:pPr>
                <a:defRPr/>
              </a:pPr>
              <a:t>45</a:t>
            </a:fld>
            <a:endParaRPr lang="zh-CN" alt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Analyzing Problems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4573587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Upper bound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: 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    Upper bound of best known algorithm.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Lower bound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: 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    Lower bound for every possible algorithm.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altLang="zh-CN" dirty="0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Common misunderstanding: 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     No distinction between upper/lower bound when you know the exact running time.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altLang="zh-CN" dirty="0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36558-DD55-4147-ADF8-AF588D32E280}" type="slidenum">
              <a:rPr lang="zh-CN" altLang="en-US"/>
              <a:pPr>
                <a:defRPr/>
              </a:pPr>
              <a:t>46</a:t>
            </a:fld>
            <a:endParaRPr lang="zh-CN" alt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Analyzing Problems: Example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457041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Example of imperfect knowledge: Sorting</a:t>
            </a:r>
          </a:p>
          <a:p>
            <a:pPr marL="609600" indent="-609600" eaLnBrk="1" hangingPunct="1">
              <a:lnSpc>
                <a:spcPct val="20000"/>
              </a:lnSpc>
              <a:buClr>
                <a:schemeClr val="tx1"/>
              </a:buClr>
              <a:buFontTx/>
              <a:buNone/>
            </a:pPr>
            <a:endParaRPr lang="en-US" altLang="zh-CN" dirty="0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1. Cost of I/O: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(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2. Bubble or insertion sort: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O(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baseline="30000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3. better sort (Quick-sort, Merge-sort, Heap-sort, etc.):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O(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 log 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40000"/>
              </a:spcBef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4. We prove later that sorting is 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(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 log 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87CFD1-E11B-40B3-B0E1-47B2EC9BDFE4}" type="slidenum">
              <a:rPr lang="zh-CN" altLang="en-US"/>
              <a:pPr>
                <a:defRPr/>
              </a:pPr>
              <a:t>47</a:t>
            </a:fld>
            <a:endParaRPr lang="zh-CN" altLang="en-US" dirty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Multiple Parameters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598613"/>
            <a:ext cx="8226425" cy="457041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Compute the rank ordering for all 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 pixel values in a picture of </a:t>
            </a:r>
            <a:r>
              <a:rPr lang="en-US" altLang="zh-CN" i="1" dirty="0" smtClean="0">
                <a:solidFill>
                  <a:srgbClr val="FF0000"/>
                </a:solidFill>
                <a:latin typeface="Helvetica" pitchFamily="34" charset="0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 pixels.</a:t>
            </a:r>
          </a:p>
          <a:p>
            <a:pPr marL="609600" indent="-609600" eaLnBrk="1" hangingPunct="1">
              <a:lnSpc>
                <a:spcPct val="20000"/>
              </a:lnSpc>
              <a:buClr>
                <a:schemeClr val="tx1"/>
              </a:buClr>
              <a:buFontTx/>
              <a:buNone/>
            </a:pPr>
            <a:endParaRPr lang="en-US" altLang="zh-CN" dirty="0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for (i=0; i&lt;C; i++)  // Initialize count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count[i] = 0;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for (i=0; i&lt;P; i++)  // Look at all pixels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  count[value(i)]++; // Increment count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Courier New" pitchFamily="49" charset="0"/>
                <a:ea typeface="宋体" pitchFamily="2" charset="-122"/>
                <a:sym typeface="Symbol" pitchFamily="18" charset="2"/>
              </a:rPr>
              <a:t>sort(count);         // Sort pixel counts</a:t>
            </a:r>
          </a:p>
          <a:p>
            <a:pPr marL="609600" indent="-609600" eaLnBrk="1" hangingPunct="1">
              <a:lnSpc>
                <a:spcPct val="10000"/>
              </a:lnSpc>
              <a:buClr>
                <a:schemeClr val="tx1"/>
              </a:buClr>
              <a:buFontTx/>
              <a:buNone/>
            </a:pPr>
            <a:endParaRPr lang="en-US" altLang="zh-CN" dirty="0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If we use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 as the measure, then time is  (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 log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).</a:t>
            </a:r>
          </a:p>
          <a:p>
            <a:pPr marL="609600" indent="-609600" eaLnBrk="1" hangingPunct="1">
              <a:lnSpc>
                <a:spcPct val="10000"/>
              </a:lnSpc>
              <a:buClr>
                <a:schemeClr val="tx1"/>
              </a:buClr>
              <a:buFontTx/>
              <a:buNone/>
            </a:pPr>
            <a:endParaRPr lang="en-US" altLang="zh-CN" dirty="0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More accurate is (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P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 +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 log </a:t>
            </a:r>
            <a:r>
              <a:rPr lang="en-US" altLang="zh-CN" i="1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).</a:t>
            </a:r>
            <a:endParaRPr lang="en-US" altLang="zh-CN" sz="2400" dirty="0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03025D-33AD-4462-BC4F-33476ADA41E4}" type="slidenum">
              <a:rPr lang="zh-CN" altLang="en-US"/>
              <a:pPr>
                <a:defRPr/>
              </a:pPr>
              <a:t>48</a:t>
            </a:fld>
            <a:endParaRPr lang="zh-CN" alt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Space Bounds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752600"/>
            <a:ext cx="8226425" cy="3810000"/>
          </a:xfrm>
        </p:spPr>
        <p:txBody>
          <a:bodyPr/>
          <a:lstStyle/>
          <a:p>
            <a:pPr marL="609600" indent="-609600" eaLnBrk="1" hangingPunct="1">
              <a:spcBef>
                <a:spcPct val="40000"/>
              </a:spcBef>
              <a:buClr>
                <a:schemeClr val="tx1"/>
              </a:buClr>
              <a:buFontTx/>
              <a:buNone/>
            </a:pPr>
            <a:r>
              <a:rPr lang="en-US" altLang="zh-CN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Space bounds can also be analyzed with asymptotic complexity analysis.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altLang="zh-CN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Time   : Algorithm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Space : Data Structure</a:t>
            </a:r>
          </a:p>
          <a:p>
            <a:pPr marL="609600" indent="-6096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zh-CN" altLang="en-US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736CA7-E9A2-44CA-B34D-FA653FA10A8D}" type="slidenum">
              <a:rPr lang="zh-CN" altLang="en-US"/>
              <a:pPr>
                <a:defRPr/>
              </a:pPr>
              <a:t>49</a:t>
            </a:fld>
            <a:endParaRPr lang="zh-CN" altLang="en-US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Space/Time Tradeoff Principle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295400"/>
            <a:ext cx="8226425" cy="4873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One can often reduce time if one is willing to sacrifice space, or vice versa.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Encoding or packing information</a:t>
            </a:r>
          </a:p>
          <a:p>
            <a:pPr marL="1371600" lvl="2" indent="-4572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800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	Boolean flags</a:t>
            </a:r>
          </a:p>
          <a:p>
            <a:pPr marL="990600" lvl="1" indent="-533400" eaLnBrk="1" hangingPunct="1">
              <a:lnSpc>
                <a:spcPct val="80000"/>
              </a:lnSpc>
              <a:buClr>
                <a:schemeClr val="tx1"/>
              </a:buClr>
              <a:buFontTx/>
              <a:buChar char="•"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Table lookup</a:t>
            </a:r>
          </a:p>
          <a:p>
            <a:pPr marL="1371600" lvl="2" indent="-4572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r>
              <a:rPr lang="en-US" altLang="zh-CN" sz="2800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	Factorials</a:t>
            </a:r>
          </a:p>
          <a:p>
            <a:pPr marL="1371600" lvl="2" indent="-457200" eaLnBrk="1" hangingPunct="1">
              <a:lnSpc>
                <a:spcPct val="80000"/>
              </a:lnSpc>
              <a:buClr>
                <a:schemeClr val="tx1"/>
              </a:buClr>
              <a:buFontTx/>
              <a:buNone/>
            </a:pPr>
            <a:endParaRPr lang="en-US" altLang="zh-CN" sz="2800" dirty="0" smtClean="0">
              <a:latin typeface="Helvetica" pitchFamily="34" charset="0"/>
              <a:ea typeface="宋体" pitchFamily="2" charset="-122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  <a:sym typeface="Symbol" pitchFamily="18" charset="2"/>
              </a:rPr>
              <a:t>Disk-based Space/Time Tradeoff Principle: The smaller you make the disk storage requirements, the faster your program will run.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494BA2-C258-4736-8B4F-AAF35AFEA4FC}" type="slidenum">
              <a:rPr lang="zh-CN" altLang="en-US"/>
              <a:pPr>
                <a:defRPr/>
              </a:pPr>
              <a:t>5</a:t>
            </a:fld>
            <a:endParaRPr lang="zh-CN" alt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Algorithm Efficiency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467600" cy="449262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Goal (1) is the concern of Software Engineering.</a:t>
            </a:r>
          </a:p>
          <a:p>
            <a:pPr marL="609600" indent="-609600" eaLnBrk="1" hangingPunct="1">
              <a:lnSpc>
                <a:spcPct val="30000"/>
              </a:lnSpc>
              <a:buClr>
                <a:schemeClr val="tx1"/>
              </a:buClr>
              <a:buFontTx/>
              <a:buNone/>
            </a:pPr>
            <a:endParaRPr lang="en-US" altLang="zh-CN" dirty="0" smtClean="0">
              <a:latin typeface="Helvetica" pitchFamily="34" charset="0"/>
              <a:ea typeface="宋体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Goal (2) is the concern of data structures and algorithm analysis.</a:t>
            </a:r>
          </a:p>
          <a:p>
            <a:pPr marL="609600" indent="-609600" eaLnBrk="1" hangingPunct="1">
              <a:lnSpc>
                <a:spcPct val="40000"/>
              </a:lnSpc>
              <a:buClr>
                <a:schemeClr val="tx1"/>
              </a:buClr>
              <a:buFontTx/>
              <a:buNone/>
            </a:pPr>
            <a:endParaRPr lang="en-US" altLang="zh-CN" dirty="0" smtClean="0">
              <a:latin typeface="Helvetica" pitchFamily="34" charset="0"/>
              <a:ea typeface="宋体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zh-CN" dirty="0" smtClean="0">
                <a:latin typeface="Helvetica" pitchFamily="34" charset="0"/>
                <a:ea typeface="宋体" pitchFamily="2" charset="-122"/>
              </a:rPr>
              <a:t>When goal (2) is important, how do we measure an algorithm’s cost?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60350"/>
            <a:ext cx="7772400" cy="1143000"/>
          </a:xfrm>
        </p:spPr>
        <p:txBody>
          <a:bodyPr/>
          <a:lstStyle/>
          <a:p>
            <a:pPr algn="l"/>
            <a:r>
              <a:rPr lang="en-US" altLang="zh-CN" sz="3200" i="1" smtClean="0">
                <a:solidFill>
                  <a:schemeClr val="accent2"/>
                </a:solidFill>
                <a:ea typeface="宋体" pitchFamily="2" charset="-122"/>
              </a:rPr>
              <a:t>Exercises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6013" y="1916113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P79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3.2   3.3   3.16  3.17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E54B5-99B1-45AD-90D9-C7ACCA866C0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problem of sorting</a:t>
            </a:r>
            <a:endParaRPr lang="zh-CN" altLang="en-US" dirty="0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b="1" i="1" dirty="0">
                <a:solidFill>
                  <a:srgbClr val="FA312C"/>
                </a:solidFill>
              </a:rPr>
              <a:t>Input</a:t>
            </a:r>
            <a:r>
              <a:rPr lang="en-US" altLang="zh-CN" b="1" i="1" dirty="0"/>
              <a:t>: </a:t>
            </a:r>
            <a:r>
              <a:rPr lang="en-US" altLang="zh-CN" dirty="0"/>
              <a:t>sequence </a:t>
            </a:r>
            <a:r>
              <a:rPr lang="en-US" altLang="zh-CN" dirty="0">
                <a:solidFill>
                  <a:schemeClr val="accent2"/>
                </a:solidFill>
              </a:rPr>
              <a:t>〈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1, </a:t>
            </a:r>
            <a:r>
              <a:rPr lang="en-US" altLang="zh-CN" i="1" dirty="0">
                <a:solidFill>
                  <a:schemeClr val="accent2"/>
                </a:solidFill>
              </a:rPr>
              <a:t>a</a:t>
            </a:r>
            <a:r>
              <a:rPr lang="en-US" altLang="zh-CN" dirty="0">
                <a:solidFill>
                  <a:schemeClr val="accent2"/>
                </a:solidFill>
              </a:rPr>
              <a:t>2, …, </a:t>
            </a:r>
            <a:r>
              <a:rPr lang="en-US" altLang="zh-CN" i="1" dirty="0">
                <a:solidFill>
                  <a:schemeClr val="accent2"/>
                </a:solidFill>
              </a:rPr>
              <a:t>an</a:t>
            </a:r>
            <a:r>
              <a:rPr lang="en-US" altLang="zh-CN" dirty="0">
                <a:solidFill>
                  <a:schemeClr val="accent2"/>
                </a:solidFill>
              </a:rPr>
              <a:t>〉 </a:t>
            </a:r>
            <a:r>
              <a:rPr lang="en-US" altLang="zh-CN" dirty="0"/>
              <a:t>of numbers.</a:t>
            </a:r>
          </a:p>
          <a:p>
            <a:pPr>
              <a:buFontTx/>
              <a:buNone/>
            </a:pPr>
            <a:r>
              <a:rPr lang="en-US" altLang="zh-CN" b="1" i="1" dirty="0">
                <a:solidFill>
                  <a:srgbClr val="FA312C"/>
                </a:solidFill>
              </a:rPr>
              <a:t>Output</a:t>
            </a:r>
            <a:r>
              <a:rPr lang="en-US" altLang="zh-CN" b="1" i="1" dirty="0"/>
              <a:t>: </a:t>
            </a:r>
            <a:r>
              <a:rPr lang="en-US" altLang="zh-CN" dirty="0"/>
              <a:t>permutation </a:t>
            </a:r>
            <a:r>
              <a:rPr lang="en-US" altLang="zh-CN" dirty="0">
                <a:solidFill>
                  <a:schemeClr val="accent2"/>
                </a:solidFill>
              </a:rPr>
              <a:t>〈</a:t>
            </a:r>
            <a:r>
              <a:rPr lang="en-US" altLang="zh-CN" i="1" dirty="0">
                <a:solidFill>
                  <a:schemeClr val="accent2"/>
                </a:solidFill>
              </a:rPr>
              <a:t>a'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i="1" dirty="0">
                <a:solidFill>
                  <a:schemeClr val="accent2"/>
                </a:solidFill>
              </a:rPr>
              <a:t>, a'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en-US" altLang="zh-CN" i="1" dirty="0">
                <a:solidFill>
                  <a:schemeClr val="accent2"/>
                </a:solidFill>
              </a:rPr>
              <a:t>, </a:t>
            </a:r>
            <a:r>
              <a:rPr lang="en-US" altLang="zh-CN" dirty="0">
                <a:solidFill>
                  <a:schemeClr val="accent2"/>
                </a:solidFill>
              </a:rPr>
              <a:t>…</a:t>
            </a:r>
            <a:r>
              <a:rPr lang="en-US" altLang="zh-CN" i="1" dirty="0">
                <a:solidFill>
                  <a:schemeClr val="accent2"/>
                </a:solidFill>
              </a:rPr>
              <a:t>, </a:t>
            </a:r>
            <a:r>
              <a:rPr lang="en-US" altLang="zh-CN" i="1" dirty="0" err="1">
                <a:solidFill>
                  <a:schemeClr val="accent2"/>
                </a:solidFill>
              </a:rPr>
              <a:t>a'n</a:t>
            </a:r>
            <a:r>
              <a:rPr lang="en-US" altLang="zh-CN" dirty="0">
                <a:solidFill>
                  <a:schemeClr val="accent2"/>
                </a:solidFill>
              </a:rPr>
              <a:t>〉 </a:t>
            </a:r>
            <a:r>
              <a:rPr lang="en-US" altLang="zh-CN" dirty="0"/>
              <a:t>such that </a:t>
            </a:r>
            <a:r>
              <a:rPr lang="en-US" altLang="zh-CN" i="1" dirty="0">
                <a:solidFill>
                  <a:schemeClr val="accent2"/>
                </a:solidFill>
              </a:rPr>
              <a:t>a'</a:t>
            </a:r>
            <a:r>
              <a:rPr lang="en-US" altLang="zh-CN" dirty="0">
                <a:solidFill>
                  <a:schemeClr val="accent2"/>
                </a:solidFill>
              </a:rPr>
              <a:t>1 ≤ </a:t>
            </a:r>
            <a:r>
              <a:rPr lang="en-US" altLang="zh-CN" i="1" dirty="0">
                <a:solidFill>
                  <a:schemeClr val="accent2"/>
                </a:solidFill>
              </a:rPr>
              <a:t>a'</a:t>
            </a:r>
            <a:r>
              <a:rPr lang="en-US" altLang="zh-CN" dirty="0">
                <a:solidFill>
                  <a:schemeClr val="accent2"/>
                </a:solidFill>
              </a:rPr>
              <a:t>2 ≤ … ≤ </a:t>
            </a:r>
            <a:r>
              <a:rPr lang="en-US" altLang="zh-CN" i="1" dirty="0" err="1">
                <a:solidFill>
                  <a:schemeClr val="accent2"/>
                </a:solidFill>
              </a:rPr>
              <a:t>a'n</a:t>
            </a:r>
            <a:r>
              <a:rPr lang="en-US" altLang="zh-CN" i="1" dirty="0">
                <a:solidFill>
                  <a:schemeClr val="accent2"/>
                </a:solidFill>
              </a:rPr>
              <a:t> </a:t>
            </a:r>
            <a:r>
              <a:rPr lang="en-US" altLang="zh-CN" dirty="0"/>
              <a:t>.</a:t>
            </a:r>
          </a:p>
          <a:p>
            <a:pPr>
              <a:buFontTx/>
              <a:buNone/>
            </a:pPr>
            <a:endParaRPr lang="zh-CN" altLang="en-US" dirty="0"/>
          </a:p>
          <a:p>
            <a:pPr>
              <a:buFontTx/>
              <a:buNone/>
            </a:pPr>
            <a:r>
              <a:rPr lang="en-US" altLang="zh-CN" b="1" dirty="0"/>
              <a:t>Example:</a:t>
            </a:r>
          </a:p>
          <a:p>
            <a:pPr>
              <a:buFontTx/>
              <a:buNone/>
            </a:pPr>
            <a:r>
              <a:rPr lang="en-US" altLang="zh-CN" b="1" i="1" dirty="0">
                <a:solidFill>
                  <a:srgbClr val="FA312C"/>
                </a:solidFill>
              </a:rPr>
              <a:t>Input</a:t>
            </a:r>
            <a:r>
              <a:rPr lang="en-US" altLang="zh-CN" b="1" i="1" dirty="0"/>
              <a:t>: </a:t>
            </a:r>
            <a:r>
              <a:rPr lang="en-US" altLang="zh-CN" dirty="0">
                <a:solidFill>
                  <a:schemeClr val="accent2"/>
                </a:solidFill>
              </a:rPr>
              <a:t>8 2 4 9 3 6</a:t>
            </a:r>
          </a:p>
          <a:p>
            <a:pPr>
              <a:buFontTx/>
              <a:buNone/>
            </a:pPr>
            <a:r>
              <a:rPr lang="en-US" altLang="zh-CN" b="1" i="1" dirty="0">
                <a:solidFill>
                  <a:srgbClr val="FA312C"/>
                </a:solidFill>
              </a:rPr>
              <a:t>Output</a:t>
            </a:r>
            <a:r>
              <a:rPr lang="en-US" altLang="zh-CN" b="1" i="1" dirty="0"/>
              <a:t>: </a:t>
            </a:r>
            <a:r>
              <a:rPr lang="en-US" altLang="zh-CN" dirty="0">
                <a:solidFill>
                  <a:schemeClr val="accent2"/>
                </a:solidFill>
              </a:rPr>
              <a:t>2 3 4 6 8 9</a:t>
            </a:r>
          </a:p>
          <a:p>
            <a:pPr>
              <a:buFontTx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32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 altLang="zh-CN"/>
              <a:t>Preliminaries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4CD5F-AF3B-462F-B7CF-79136E2246EA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pseudocode</a:t>
            </a:r>
            <a:endParaRPr lang="zh-CN" altLang="en-US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600200"/>
            <a:ext cx="7921625" cy="3341688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/>
              <a:t>INSERTION-SORT (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n</a:t>
            </a:r>
            <a:r>
              <a:rPr lang="en-US" altLang="zh-CN" sz="2400" dirty="0"/>
              <a:t>) ⊳ </a:t>
            </a:r>
            <a:r>
              <a:rPr lang="en-US" altLang="zh-CN" sz="2400" i="1" dirty="0"/>
              <a:t>A</a:t>
            </a:r>
            <a:r>
              <a:rPr lang="en-US" altLang="zh-CN" sz="2400" dirty="0"/>
              <a:t>[1 . . </a:t>
            </a:r>
            <a:r>
              <a:rPr lang="en-US" altLang="zh-CN" sz="2400" i="1" dirty="0"/>
              <a:t>n</a:t>
            </a:r>
            <a:r>
              <a:rPr lang="en-US" altLang="zh-CN" sz="2400" dirty="0"/>
              <a:t>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	</a:t>
            </a:r>
            <a:r>
              <a:rPr lang="en-US" altLang="zh-CN" sz="2400" b="1" dirty="0">
                <a:solidFill>
                  <a:schemeClr val="accent2"/>
                </a:solidFill>
              </a:rPr>
              <a:t>for </a:t>
            </a:r>
            <a:r>
              <a:rPr lang="en-US" altLang="zh-CN" sz="2400" i="1" dirty="0">
                <a:solidFill>
                  <a:schemeClr val="accent2"/>
                </a:solidFill>
              </a:rPr>
              <a:t>j </a:t>
            </a:r>
            <a:r>
              <a:rPr lang="en-US" altLang="zh-CN" sz="2400" dirty="0">
                <a:solidFill>
                  <a:schemeClr val="accent2"/>
                </a:solidFill>
              </a:rPr>
              <a:t>← 2 </a:t>
            </a:r>
            <a:r>
              <a:rPr lang="en-US" altLang="zh-CN" sz="2400" b="1" dirty="0">
                <a:solidFill>
                  <a:schemeClr val="accent2"/>
                </a:solidFill>
              </a:rPr>
              <a:t>to </a:t>
            </a:r>
            <a:r>
              <a:rPr lang="en-US" altLang="zh-CN" sz="2400" i="1" dirty="0">
                <a:solidFill>
                  <a:schemeClr val="accent2"/>
                </a:solidFill>
              </a:rPr>
              <a:t>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		do </a:t>
            </a:r>
            <a:r>
              <a:rPr lang="en-US" altLang="zh-CN" sz="2400" i="1" dirty="0">
                <a:solidFill>
                  <a:schemeClr val="accent2"/>
                </a:solidFill>
              </a:rPr>
              <a:t>key ← A</a:t>
            </a:r>
            <a:r>
              <a:rPr lang="en-US" altLang="zh-CN" sz="2400" dirty="0">
                <a:solidFill>
                  <a:schemeClr val="accent2"/>
                </a:solidFill>
              </a:rPr>
              <a:t>[ </a:t>
            </a:r>
            <a:r>
              <a:rPr lang="en-US" altLang="zh-CN" sz="2400" i="1" dirty="0">
                <a:solidFill>
                  <a:schemeClr val="accent2"/>
                </a:solidFill>
              </a:rPr>
              <a:t>j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i="1" dirty="0">
                <a:solidFill>
                  <a:schemeClr val="accent2"/>
                </a:solidFill>
              </a:rPr>
              <a:t>			i ← j – </a:t>
            </a:r>
            <a:r>
              <a:rPr lang="en-US" altLang="zh-CN" sz="2400" dirty="0">
                <a:solidFill>
                  <a:schemeClr val="accent2"/>
                </a:solidFill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			while </a:t>
            </a:r>
            <a:r>
              <a:rPr lang="en-US" altLang="zh-CN" sz="2400" i="1" dirty="0">
                <a:solidFill>
                  <a:schemeClr val="accent2"/>
                </a:solidFill>
              </a:rPr>
              <a:t>i &gt; </a:t>
            </a:r>
            <a:r>
              <a:rPr lang="en-US" altLang="zh-CN" sz="2400" dirty="0">
                <a:solidFill>
                  <a:schemeClr val="accent2"/>
                </a:solidFill>
              </a:rPr>
              <a:t>0 and </a:t>
            </a:r>
            <a:r>
              <a:rPr lang="en-US" altLang="zh-CN" sz="2400" i="1" dirty="0">
                <a:solidFill>
                  <a:schemeClr val="accent2"/>
                </a:solidFill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i="1" dirty="0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] &gt; </a:t>
            </a:r>
            <a:r>
              <a:rPr lang="en-US" altLang="zh-CN" sz="2400" i="1" dirty="0">
                <a:solidFill>
                  <a:schemeClr val="accent2"/>
                </a:solidFill>
              </a:rPr>
              <a:t>key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				do </a:t>
            </a:r>
            <a:r>
              <a:rPr lang="en-US" altLang="zh-CN" sz="2400" i="1" dirty="0">
                <a:solidFill>
                  <a:schemeClr val="accent2"/>
                </a:solidFill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i="1" dirty="0">
                <a:solidFill>
                  <a:schemeClr val="accent2"/>
                </a:solidFill>
              </a:rPr>
              <a:t>i+</a:t>
            </a:r>
            <a:r>
              <a:rPr lang="en-US" altLang="zh-CN" sz="2400" dirty="0">
                <a:solidFill>
                  <a:schemeClr val="accent2"/>
                </a:solidFill>
              </a:rPr>
              <a:t>1] ← </a:t>
            </a:r>
            <a:r>
              <a:rPr lang="en-US" altLang="zh-CN" sz="2400" i="1" dirty="0">
                <a:solidFill>
                  <a:schemeClr val="accent2"/>
                </a:solidFill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i="1" dirty="0">
                <a:solidFill>
                  <a:schemeClr val="accent2"/>
                </a:solidFill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i="1" dirty="0">
                <a:solidFill>
                  <a:schemeClr val="accent2"/>
                </a:solidFill>
              </a:rPr>
              <a:t>					i ← i – </a:t>
            </a:r>
            <a:r>
              <a:rPr lang="en-US" altLang="zh-CN" sz="2400" dirty="0">
                <a:solidFill>
                  <a:schemeClr val="accent2"/>
                </a:solidFill>
              </a:rPr>
              <a:t>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i="1" dirty="0">
                <a:solidFill>
                  <a:schemeClr val="accent2"/>
                </a:solidFill>
              </a:rPr>
              <a:t>			A</a:t>
            </a:r>
            <a:r>
              <a:rPr lang="en-US" altLang="zh-CN" sz="2400" dirty="0">
                <a:solidFill>
                  <a:schemeClr val="accent2"/>
                </a:solidFill>
              </a:rPr>
              <a:t>[</a:t>
            </a:r>
            <a:r>
              <a:rPr lang="en-US" altLang="zh-CN" sz="2400" i="1" dirty="0">
                <a:solidFill>
                  <a:schemeClr val="accent2"/>
                </a:solidFill>
              </a:rPr>
              <a:t>i+</a:t>
            </a:r>
            <a:r>
              <a:rPr lang="en-US" altLang="zh-CN" sz="2400" dirty="0">
                <a:solidFill>
                  <a:schemeClr val="accent2"/>
                </a:solidFill>
              </a:rPr>
              <a:t>1] = </a:t>
            </a:r>
            <a:r>
              <a:rPr lang="en-US" altLang="zh-CN" sz="2400" i="1" dirty="0">
                <a:solidFill>
                  <a:schemeClr val="accent2"/>
                </a:solidFill>
              </a:rPr>
              <a:t>key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pic>
        <p:nvPicPr>
          <p:cNvPr id="5120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813300"/>
            <a:ext cx="7920037" cy="1928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5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BDA7C-6A80-4666-968F-1F39772ECFA8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Example of insertion sort</a:t>
            </a:r>
            <a:endParaRPr lang="zh-CN" altLang="en-US"/>
          </a:p>
        </p:txBody>
      </p:sp>
      <p:pic>
        <p:nvPicPr>
          <p:cNvPr id="513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557338"/>
            <a:ext cx="582295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693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1622C-DC70-4D44-A95D-DE363EE686AC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Example of insertion sort</a:t>
            </a:r>
            <a:endParaRPr lang="zh-CN" altLang="en-US" b="1"/>
          </a:p>
        </p:txBody>
      </p:sp>
      <p:pic>
        <p:nvPicPr>
          <p:cNvPr id="514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1773238"/>
            <a:ext cx="6327775" cy="106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952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1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4000</TotalTime>
  <Words>2295</Words>
  <Application>Microsoft Office PowerPoint</Application>
  <PresentationFormat>全屏显示(4:3)</PresentationFormat>
  <Paragraphs>429</Paragraphs>
  <Slides>50</Slides>
  <Notes>36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2" baseType="lpstr">
      <vt:lpstr>Default Design</vt:lpstr>
      <vt:lpstr>Equation</vt:lpstr>
      <vt:lpstr>Data Structures and Algorithm Analysis</vt:lpstr>
      <vt:lpstr>Needs of Algorithm Analysis</vt:lpstr>
      <vt:lpstr>Algorithm Analysis</vt:lpstr>
      <vt:lpstr>Algorithm Efficiency</vt:lpstr>
      <vt:lpstr>Algorithm Efficiency</vt:lpstr>
      <vt:lpstr>The problem of sorting</vt:lpstr>
      <vt:lpstr>pseudocode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Example of insertion sort</vt:lpstr>
      <vt:lpstr>How to Measure Efficiency?</vt:lpstr>
      <vt:lpstr>Machine-independent time</vt:lpstr>
      <vt:lpstr>Examples of Growth Rate</vt:lpstr>
      <vt:lpstr>Examples of Growth Rate</vt:lpstr>
      <vt:lpstr>Growth Rate Graph</vt:lpstr>
      <vt:lpstr>Costs for growth rates</vt:lpstr>
      <vt:lpstr>Best, Worst, Average Cases</vt:lpstr>
      <vt:lpstr>Which Analysis to Use?</vt:lpstr>
      <vt:lpstr>Faster Computer or Algorithm?</vt:lpstr>
      <vt:lpstr>Asymptotic Analysis: Big-oh</vt:lpstr>
      <vt:lpstr>Big-oh Notation</vt:lpstr>
      <vt:lpstr>Big-Oh Examples</vt:lpstr>
      <vt:lpstr>Big-Oh Examples</vt:lpstr>
      <vt:lpstr>A Common Misunderstanding</vt:lpstr>
      <vt:lpstr>Big-Omega</vt:lpstr>
      <vt:lpstr>Big-Omega Example</vt:lpstr>
      <vt:lpstr>Theta Notation</vt:lpstr>
      <vt:lpstr>A Common Misunderstanding</vt:lpstr>
      <vt:lpstr>Simplifying Rules</vt:lpstr>
      <vt:lpstr>Running Time Examples (1)</vt:lpstr>
      <vt:lpstr>Running Time Examples (2)</vt:lpstr>
      <vt:lpstr>Running Time Examples (3)</vt:lpstr>
      <vt:lpstr>Running Time Examples (4)</vt:lpstr>
      <vt:lpstr>Binary Search(p69)</vt:lpstr>
      <vt:lpstr>Binary Search</vt:lpstr>
      <vt:lpstr>Other Control Statements</vt:lpstr>
      <vt:lpstr>Analyzing Problems</vt:lpstr>
      <vt:lpstr>Analyzing Problems: Example</vt:lpstr>
      <vt:lpstr>Multiple Parameters</vt:lpstr>
      <vt:lpstr>Space Bounds</vt:lpstr>
      <vt:lpstr>Space/Time Tradeoff Principle</vt:lpstr>
      <vt:lpstr>Exercises</vt:lpstr>
    </vt:vector>
  </TitlesOfParts>
  <Company>scut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qin</dc:creator>
  <cp:lastModifiedBy>fyx</cp:lastModifiedBy>
  <cp:revision>170</cp:revision>
  <dcterms:created xsi:type="dcterms:W3CDTF">2000-11-03T19:18:01Z</dcterms:created>
  <dcterms:modified xsi:type="dcterms:W3CDTF">2015-12-13T13:48:22Z</dcterms:modified>
</cp:coreProperties>
</file>