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424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notesSlides/notesSlide16.xml" ContentType="application/vnd.openxmlformats-officedocument.presentationml.notesSlide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tags/tag418.xml" ContentType="application/vnd.openxmlformats-officedocument.presentationml.tags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43.xml" ContentType="application/vnd.openxmlformats-officedocument.presentationml.tags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tags/tag421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notesSlides/notesSlide13.xml" ContentType="application/vnd.openxmlformats-officedocument.presentationml.notesSlide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notesSlides/notesSlide10.xml" ContentType="application/vnd.openxmlformats-officedocument.presentationml.notesSlide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434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412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notesSlides/notesSlide15.xml" ContentType="application/vnd.openxmlformats-officedocument.presentationml.notesSlide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38.xml" ContentType="application/vnd.openxmlformats-officedocument.presentationml.tags+xml"/>
  <Override PartName="/ppt/tags/tag349.xml" ContentType="application/vnd.openxmlformats-officedocument.presentationml.tags+xml"/>
  <Override PartName="/ppt/tags/tag385.xml" ContentType="application/vnd.openxmlformats-officedocument.presentationml.tags+xml"/>
  <Override PartName="/ppt/tags/tag396.xml" ContentType="application/vnd.openxmlformats-officedocument.presentationml.tags+xml"/>
  <Override PartName="/ppt/tags/tag401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tags/tag352.xml" ContentType="application/vnd.openxmlformats-officedocument.presentationml.tags+xml"/>
  <Override PartName="/ppt/tags/tag439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tags/tag417.xml" ContentType="application/vnd.openxmlformats-officedocument.presentationml.tags+xml"/>
  <Override PartName="/ppt/tags/tag428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442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68.xml" ContentType="application/vnd.openxmlformats-officedocument.presentationml.tags+xml"/>
  <Override PartName="/ppt/tags/tag379.xml" ContentType="application/vnd.openxmlformats-officedocument.presentationml.tags+xml"/>
  <Override PartName="/ppt/tags/tag43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notesSlides/notesSlide12.xml" ContentType="application/vnd.openxmlformats-officedocument.presentationml.notesSlide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371.xml" ContentType="application/vnd.openxmlformats-officedocument.presentationml.tags+xml"/>
  <Override PartName="/ppt/tags/tag38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436.xml" ContentType="application/vnd.openxmlformats-officedocument.presentationml.tags+xml"/>
  <Override PartName="/ppt/tags/tag447.xml" ContentType="application/vnd.openxmlformats-officedocument.presentationml.tags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Default Extension="bin" ContentType="application/vnd.openxmlformats-officedocument.oleObject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41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notesSlides/notesSlide17.xml" ContentType="application/vnd.openxmlformats-officedocument.presentationml.notesSlide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3.xml" ContentType="application/vnd.openxmlformats-officedocument.presentationml.tag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tags/tag157.xml" ContentType="application/vnd.openxmlformats-officedocument.presentationml.tags+xml"/>
  <Override PartName="/ppt/notesSlides/notesSlide20.xml" ContentType="application/vnd.openxmlformats-officedocument.presentationml.notesSlide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90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ppt/tags/tag408.xml" ContentType="application/vnd.openxmlformats-officedocument.presentationml.tags+xml"/>
  <Override PartName="/ppt/tags/tag41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444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43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359.xml" ContentType="application/vnd.openxmlformats-officedocument.presentationml.tags+xml"/>
  <Override PartName="/ppt/tags/tag411.xml" ContentType="application/vnd.openxmlformats-officedocument.presentationml.tags+xml"/>
  <Override PartName="/ppt/tags/tag42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notesSlides/notesSlide14.xml" ContentType="application/vnd.openxmlformats-officedocument.presentationml.notesSlide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38.xml" ContentType="application/vnd.openxmlformats-officedocument.presentationml.tags+xml"/>
  <Override PartName="/ppt/tags/tag449.xml" ContentType="application/vnd.openxmlformats-officedocument.presentationml.tags+xml"/>
  <Override PartName="/ppt/notesSlides/notesSlide5.xml" ContentType="application/vnd.openxmlformats-officedocument.presentationml.notesSlide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tags/tag427.xml" ContentType="application/vnd.openxmlformats-officedocument.presentationml.tags+xml"/>
  <Override PartName="/ppt/slides/slide28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41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notesSlides/notesSlide19.xml" ContentType="application/vnd.openxmlformats-officedocument.presentationml.notesSlide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Override PartName="/ppt/tags/tag430.xml" ContentType="application/vnd.openxmlformats-officedocument.presentationml.tags+xml"/>
  <Override PartName="/ppt/tags/tag441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notesSlides/notesSlide11.xml" ContentType="application/vnd.openxmlformats-officedocument.presentationml.notesSlide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446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426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651" r:id="rId2"/>
    <p:sldId id="728" r:id="rId3"/>
    <p:sldId id="753" r:id="rId4"/>
    <p:sldId id="754" r:id="rId5"/>
    <p:sldId id="755" r:id="rId6"/>
    <p:sldId id="725" r:id="rId7"/>
    <p:sldId id="758" r:id="rId8"/>
    <p:sldId id="759" r:id="rId9"/>
    <p:sldId id="729" r:id="rId10"/>
    <p:sldId id="726" r:id="rId11"/>
    <p:sldId id="731" r:id="rId12"/>
    <p:sldId id="655" r:id="rId13"/>
    <p:sldId id="786" r:id="rId14"/>
    <p:sldId id="736" r:id="rId15"/>
    <p:sldId id="740" r:id="rId16"/>
    <p:sldId id="733" r:id="rId17"/>
    <p:sldId id="737" r:id="rId18"/>
    <p:sldId id="738" r:id="rId19"/>
    <p:sldId id="685" r:id="rId20"/>
    <p:sldId id="657" r:id="rId21"/>
    <p:sldId id="742" r:id="rId22"/>
    <p:sldId id="744" r:id="rId23"/>
    <p:sldId id="745" r:id="rId24"/>
    <p:sldId id="746" r:id="rId25"/>
    <p:sldId id="743" r:id="rId26"/>
    <p:sldId id="749" r:id="rId27"/>
    <p:sldId id="750" r:id="rId28"/>
    <p:sldId id="751" r:id="rId29"/>
    <p:sldId id="752" r:id="rId30"/>
    <p:sldId id="693" r:id="rId31"/>
    <p:sldId id="706" r:id="rId32"/>
    <p:sldId id="787" r:id="rId33"/>
    <p:sldId id="756" r:id="rId34"/>
    <p:sldId id="757" r:id="rId35"/>
  </p:sldIdLst>
  <p:sldSz cx="9144000" cy="6858000" type="screen4x3"/>
  <p:notesSz cx="6858000" cy="9180513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96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1E7AB6"/>
    <a:srgbClr val="008000"/>
    <a:srgbClr val="008068"/>
    <a:srgbClr val="5252D4"/>
    <a:srgbClr val="B545B5"/>
    <a:srgbClr val="CC0000"/>
    <a:srgbClr val="339966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2" autoAdjust="0"/>
    <p:restoredTop sz="84748" autoAdjust="0"/>
  </p:normalViewPr>
  <p:slideViewPr>
    <p:cSldViewPr showGuides="1">
      <p:cViewPr varScale="1">
        <p:scale>
          <a:sx n="107" d="100"/>
          <a:sy n="107" d="100"/>
        </p:scale>
        <p:origin x="-1848" y="-90"/>
      </p:cViewPr>
      <p:guideLst>
        <p:guide orient="horz" pos="2096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327" y="688975"/>
            <a:ext cx="4588933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5EFC0-8494-4096-89F0-205425151EAA}" type="slidenum">
              <a:rPr lang="zh-CN" altLang="en-US" smtClean="0">
                <a:latin typeface="Times New Roman" panose="02020603050405020304" pitchFamily="18" charset="0"/>
              </a:rPr>
              <a:pPr/>
              <a:t>7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5EFC0-8494-4096-89F0-205425151EAA}" type="slidenum">
              <a:rPr lang="zh-CN" altLang="en-US" smtClean="0">
                <a:latin typeface="Times New Roman" panose="02020603050405020304" pitchFamily="18" charset="0"/>
              </a:rPr>
              <a:pPr/>
              <a:t>17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200" dirty="0" smtClean="0">
                <a:solidFill>
                  <a:srgbClr val="7030A0"/>
                </a:solidFill>
              </a:rPr>
              <a:t>Ex. worst-case analysis</a:t>
            </a:r>
            <a:r>
              <a:rPr lang="en-US" altLang="zh-CN" sz="1200" baseline="0" dirty="0" smtClean="0">
                <a:solidFill>
                  <a:srgbClr val="7030A0"/>
                </a:solidFill>
              </a:rPr>
              <a:t> is i</a:t>
            </a:r>
            <a:r>
              <a:rPr lang="en-US" altLang="zh-CN" sz="1200" dirty="0" smtClean="0"/>
              <a:t>mportant for some real-time applications such as air traffic control system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5EFC0-8494-4096-89F0-205425151EAA}" type="slidenum">
              <a:rPr lang="zh-CN" altLang="en-US" smtClean="0">
                <a:latin typeface="Times New Roman" panose="02020603050405020304" pitchFamily="18" charset="0"/>
              </a:rPr>
              <a:pPr/>
              <a:t>18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The time cost by a basic operation does not depend on the particular values of its operands.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DEDAB-BCAD-4D36-84D4-1424A9A65929}" type="slidenum">
              <a:rPr lang="zh-CN" altLang="en-US" smtClean="0">
                <a:latin typeface="Times New Roman" panose="02020603050405020304" pitchFamily="18" charset="0"/>
              </a:rPr>
              <a:pPr/>
              <a:t>19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C361A7-CA3D-4C6C-B91A-3F9F52CB6F89}" type="slidenum">
              <a:rPr lang="zh-CN" altLang="en-US" smtClean="0">
                <a:latin typeface="Times New Roman" panose="02020603050405020304" pitchFamily="18" charset="0"/>
              </a:rPr>
              <a:pPr/>
              <a:t>20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The time cost by a basic operation does not depend on the particular values of its operands.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DEDAB-BCAD-4D36-84D4-1424A9A65929}" type="slidenum">
              <a:rPr lang="zh-CN" altLang="en-US" smtClean="0">
                <a:latin typeface="Times New Roman" panose="02020603050405020304" pitchFamily="18" charset="0"/>
              </a:rPr>
              <a:pPr/>
              <a:t>21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The time cost by a basic operation does not depend on the particular values of its operands.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DEDAB-BCAD-4D36-84D4-1424A9A65929}" type="slidenum">
              <a:rPr lang="zh-CN" altLang="en-US" smtClean="0">
                <a:latin typeface="Times New Roman" panose="02020603050405020304" pitchFamily="18" charset="0"/>
              </a:rPr>
              <a:pPr/>
              <a:t>22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The time cost by a basic operation does not depend on the particular values of its operands.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DEDAB-BCAD-4D36-84D4-1424A9A65929}" type="slidenum">
              <a:rPr lang="zh-CN" altLang="en-US" smtClean="0">
                <a:latin typeface="Times New Roman" panose="02020603050405020304" pitchFamily="18" charset="0"/>
              </a:rPr>
              <a:pPr/>
              <a:t>23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The time cost by a basic operation does not depend on the particular values of its operands.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DEDAB-BCAD-4D36-84D4-1424A9A65929}" type="slidenum">
              <a:rPr lang="zh-CN" altLang="en-US" smtClean="0">
                <a:latin typeface="Times New Roman" panose="02020603050405020304" pitchFamily="18" charset="0"/>
              </a:rPr>
              <a:pPr/>
              <a:t>24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The time cost by a basic operation does not depend on the particular values of its operands.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DEDAB-BCAD-4D36-84D4-1424A9A65929}" type="slidenum">
              <a:rPr lang="zh-CN" altLang="en-US" smtClean="0">
                <a:latin typeface="Times New Roman" panose="02020603050405020304" pitchFamily="18" charset="0"/>
              </a:rPr>
              <a:pPr/>
              <a:t>25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5EFC0-8494-4096-89F0-205425151EAA}" type="slidenum">
              <a:rPr lang="zh-CN" altLang="en-US" smtClean="0">
                <a:latin typeface="Times New Roman" panose="02020603050405020304" pitchFamily="18" charset="0"/>
              </a:rPr>
              <a:pPr/>
              <a:t>26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200" dirty="0" smtClean="0">
                <a:solidFill>
                  <a:srgbClr val="7030A0"/>
                </a:solidFill>
              </a:rPr>
              <a:t>Ex. worst-case analysis</a:t>
            </a:r>
            <a:r>
              <a:rPr lang="en-US" altLang="zh-CN" sz="1200" baseline="0" dirty="0" smtClean="0">
                <a:solidFill>
                  <a:srgbClr val="7030A0"/>
                </a:solidFill>
              </a:rPr>
              <a:t> is i</a:t>
            </a:r>
            <a:r>
              <a:rPr lang="en-US" altLang="zh-CN" sz="1200" dirty="0" smtClean="0"/>
              <a:t>mportant for some real-time applications such as air traffic control system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5EFC0-8494-4096-89F0-205425151EAA}" type="slidenum">
              <a:rPr lang="zh-CN" altLang="en-US" smtClean="0">
                <a:latin typeface="Times New Roman" panose="02020603050405020304" pitchFamily="18" charset="0"/>
              </a:rPr>
              <a:pPr/>
              <a:t>8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The time cost by a basic operation does not depend on the particular values of its operands.</a:t>
            </a:r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EDEDAB-BCAD-4D36-84D4-1424A9A65929}" type="slidenum">
              <a:rPr lang="zh-CN" altLang="en-US" smtClean="0">
                <a:latin typeface="Times New Roman" panose="02020603050405020304" pitchFamily="18" charset="0"/>
              </a:rPr>
              <a:pPr/>
              <a:t>27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9FFBA-DB68-401C-9E2D-88F5C46C459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9FFBA-DB68-401C-9E2D-88F5C46C459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5EFC0-8494-4096-89F0-205425151EAA}" type="slidenum">
              <a:rPr lang="zh-CN" altLang="en-US" smtClean="0">
                <a:latin typeface="Times New Roman" panose="02020603050405020304" pitchFamily="18" charset="0"/>
              </a:rPr>
              <a:pPr/>
              <a:t>12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5EFC0-8494-4096-89F0-205425151EAA}" type="slidenum">
              <a:rPr lang="zh-CN" altLang="en-US" smtClean="0">
                <a:latin typeface="Times New Roman" panose="02020603050405020304" pitchFamily="18" charset="0"/>
              </a:rPr>
              <a:pPr/>
              <a:t>13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9462" cy="344170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9FFBA-DB68-401C-9E2D-88F5C46C459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9FFBA-DB68-401C-9E2D-88F5C46C459A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35327" y="688975"/>
            <a:ext cx="4588933" cy="34417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9FFBA-DB68-401C-9E2D-88F5C46C459A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 descr="华工标志（透明版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1865"/>
            </a:lvl4pPr>
            <a:lvl5pPr>
              <a:defRPr sz="1865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Data Structures and Algorithm Analysis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6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2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2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anose="05020102010507070707" pitchFamily="18" charset="2"/>
        <a:buChar char="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266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186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186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8.xml"/><Relationship Id="rId7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image" Target="../media/image1.png"/><Relationship Id="rId4" Type="http://schemas.openxmlformats.org/officeDocument/2006/relationships/tags" Target="../tags/tag53.xml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10" Type="http://schemas.openxmlformats.org/officeDocument/2006/relationships/image" Target="../media/image1.png"/><Relationship Id="rId4" Type="http://schemas.openxmlformats.org/officeDocument/2006/relationships/tags" Target="../tags/tag64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9" Type="http://schemas.openxmlformats.org/officeDocument/2006/relationships/tags" Target="../tags/tag104.xml"/><Relationship Id="rId3" Type="http://schemas.openxmlformats.org/officeDocument/2006/relationships/tags" Target="../tags/tag68.xml"/><Relationship Id="rId21" Type="http://schemas.openxmlformats.org/officeDocument/2006/relationships/tags" Target="../tags/tag86.xml"/><Relationship Id="rId34" Type="http://schemas.openxmlformats.org/officeDocument/2006/relationships/tags" Target="../tags/tag99.xml"/><Relationship Id="rId42" Type="http://schemas.openxmlformats.org/officeDocument/2006/relationships/tags" Target="../tags/tag107.xml"/><Relationship Id="rId47" Type="http://schemas.openxmlformats.org/officeDocument/2006/relationships/tags" Target="../tags/tag112.xml"/><Relationship Id="rId50" Type="http://schemas.openxmlformats.org/officeDocument/2006/relationships/tags" Target="../tags/tag115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tags" Target="../tags/tag98.xml"/><Relationship Id="rId38" Type="http://schemas.openxmlformats.org/officeDocument/2006/relationships/tags" Target="../tags/tag103.xml"/><Relationship Id="rId46" Type="http://schemas.openxmlformats.org/officeDocument/2006/relationships/tags" Target="../tags/tag11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41" Type="http://schemas.openxmlformats.org/officeDocument/2006/relationships/tags" Target="../tags/tag106.xml"/><Relationship Id="rId54" Type="http://schemas.openxmlformats.org/officeDocument/2006/relationships/image" Target="../media/image1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tags" Target="../tags/tag97.xml"/><Relationship Id="rId37" Type="http://schemas.openxmlformats.org/officeDocument/2006/relationships/tags" Target="../tags/tag102.xml"/><Relationship Id="rId40" Type="http://schemas.openxmlformats.org/officeDocument/2006/relationships/tags" Target="../tags/tag105.xml"/><Relationship Id="rId45" Type="http://schemas.openxmlformats.org/officeDocument/2006/relationships/tags" Target="../tags/tag110.xml"/><Relationship Id="rId53" Type="http://schemas.openxmlformats.org/officeDocument/2006/relationships/notesSlide" Target="../notesSlides/notesSlide9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tags" Target="../tags/tag101.xml"/><Relationship Id="rId49" Type="http://schemas.openxmlformats.org/officeDocument/2006/relationships/tags" Target="../tags/tag114.xml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tags" Target="../tags/tag96.xml"/><Relationship Id="rId44" Type="http://schemas.openxmlformats.org/officeDocument/2006/relationships/tags" Target="../tags/tag109.xml"/><Relationship Id="rId52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tags" Target="../tags/tag95.xml"/><Relationship Id="rId35" Type="http://schemas.openxmlformats.org/officeDocument/2006/relationships/tags" Target="../tags/tag100.xml"/><Relationship Id="rId43" Type="http://schemas.openxmlformats.org/officeDocument/2006/relationships/tags" Target="../tags/tag108.xml"/><Relationship Id="rId48" Type="http://schemas.openxmlformats.org/officeDocument/2006/relationships/tags" Target="../tags/tag113.xml"/><Relationship Id="rId8" Type="http://schemas.openxmlformats.org/officeDocument/2006/relationships/tags" Target="../tags/tag73.xml"/><Relationship Id="rId51" Type="http://schemas.openxmlformats.org/officeDocument/2006/relationships/tags" Target="../tags/tag1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1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1.pn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image" Target="../media/image1.png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image" Target="../media/image1.png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vmlDrawing" Target="../drawings/vmlDrawing1.v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5" Type="http://schemas.openxmlformats.org/officeDocument/2006/relationships/tags" Target="../tags/tag154.xml"/><Relationship Id="rId15" Type="http://schemas.openxmlformats.org/officeDocument/2006/relationships/image" Target="../media/image1.png"/><Relationship Id="rId10" Type="http://schemas.openxmlformats.org/officeDocument/2006/relationships/tags" Target="../tags/tag159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2.v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oleObject" Target="../embeddings/oleObject3.bin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1.png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notesSlide" Target="../notesSlides/notesSlide16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notesSlide" Target="../notesSlides/notesSlide17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0" Type="http://schemas.openxmlformats.org/officeDocument/2006/relationships/tags" Target="../tags/tag190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13" Type="http://schemas.openxmlformats.org/officeDocument/2006/relationships/image" Target="../media/image1.png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notesSlide" Target="../notesSlides/notesSlide18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6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7" Type="http://schemas.openxmlformats.org/officeDocument/2006/relationships/image" Target="../media/image1.png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image" Target="../media/image1.png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notesSlide" Target="../notesSlides/notesSlide20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10.xml"/><Relationship Id="rId10" Type="http://schemas.openxmlformats.org/officeDocument/2006/relationships/tags" Target="../tags/tag215.xml"/><Relationship Id="rId4" Type="http://schemas.openxmlformats.org/officeDocument/2006/relationships/tags" Target="../tags/tag209.xml"/><Relationship Id="rId9" Type="http://schemas.openxmlformats.org/officeDocument/2006/relationships/tags" Target="../tags/tag2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23.xml"/><Relationship Id="rId3" Type="http://schemas.openxmlformats.org/officeDocument/2006/relationships/tags" Target="../tags/tag218.xml"/><Relationship Id="rId7" Type="http://schemas.openxmlformats.org/officeDocument/2006/relationships/tags" Target="../tags/tag222.xml"/><Relationship Id="rId12" Type="http://schemas.openxmlformats.org/officeDocument/2006/relationships/image" Target="../media/image1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tags" Target="../tags/tag2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20.xml"/><Relationship Id="rId10" Type="http://schemas.openxmlformats.org/officeDocument/2006/relationships/tags" Target="../tags/tag225.xml"/><Relationship Id="rId4" Type="http://schemas.openxmlformats.org/officeDocument/2006/relationships/tags" Target="../tags/tag219.xml"/><Relationship Id="rId9" Type="http://schemas.openxmlformats.org/officeDocument/2006/relationships/tags" Target="../tags/tag224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38.xml"/><Relationship Id="rId18" Type="http://schemas.openxmlformats.org/officeDocument/2006/relationships/tags" Target="../tags/tag243.xml"/><Relationship Id="rId26" Type="http://schemas.openxmlformats.org/officeDocument/2006/relationships/tags" Target="../tags/tag251.xml"/><Relationship Id="rId39" Type="http://schemas.openxmlformats.org/officeDocument/2006/relationships/tags" Target="../tags/tag264.xml"/><Relationship Id="rId21" Type="http://schemas.openxmlformats.org/officeDocument/2006/relationships/tags" Target="../tags/tag246.xml"/><Relationship Id="rId34" Type="http://schemas.openxmlformats.org/officeDocument/2006/relationships/tags" Target="../tags/tag259.xml"/><Relationship Id="rId42" Type="http://schemas.openxmlformats.org/officeDocument/2006/relationships/tags" Target="../tags/tag267.xml"/><Relationship Id="rId47" Type="http://schemas.openxmlformats.org/officeDocument/2006/relationships/tags" Target="../tags/tag272.xml"/><Relationship Id="rId50" Type="http://schemas.openxmlformats.org/officeDocument/2006/relationships/tags" Target="../tags/tag275.xml"/><Relationship Id="rId55" Type="http://schemas.openxmlformats.org/officeDocument/2006/relationships/tags" Target="../tags/tag280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tags" Target="../tags/tag242.xml"/><Relationship Id="rId25" Type="http://schemas.openxmlformats.org/officeDocument/2006/relationships/tags" Target="../tags/tag250.xml"/><Relationship Id="rId33" Type="http://schemas.openxmlformats.org/officeDocument/2006/relationships/tags" Target="../tags/tag258.xml"/><Relationship Id="rId38" Type="http://schemas.openxmlformats.org/officeDocument/2006/relationships/tags" Target="../tags/tag263.xml"/><Relationship Id="rId46" Type="http://schemas.openxmlformats.org/officeDocument/2006/relationships/tags" Target="../tags/tag271.xml"/><Relationship Id="rId2" Type="http://schemas.openxmlformats.org/officeDocument/2006/relationships/tags" Target="../tags/tag227.xml"/><Relationship Id="rId16" Type="http://schemas.openxmlformats.org/officeDocument/2006/relationships/tags" Target="../tags/tag241.xml"/><Relationship Id="rId20" Type="http://schemas.openxmlformats.org/officeDocument/2006/relationships/tags" Target="../tags/tag245.xml"/><Relationship Id="rId29" Type="http://schemas.openxmlformats.org/officeDocument/2006/relationships/tags" Target="../tags/tag254.xml"/><Relationship Id="rId41" Type="http://schemas.openxmlformats.org/officeDocument/2006/relationships/tags" Target="../tags/tag266.xml"/><Relationship Id="rId54" Type="http://schemas.openxmlformats.org/officeDocument/2006/relationships/tags" Target="../tags/tag279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24" Type="http://schemas.openxmlformats.org/officeDocument/2006/relationships/tags" Target="../tags/tag249.xml"/><Relationship Id="rId32" Type="http://schemas.openxmlformats.org/officeDocument/2006/relationships/tags" Target="../tags/tag257.xml"/><Relationship Id="rId37" Type="http://schemas.openxmlformats.org/officeDocument/2006/relationships/tags" Target="../tags/tag262.xml"/><Relationship Id="rId40" Type="http://schemas.openxmlformats.org/officeDocument/2006/relationships/tags" Target="../tags/tag265.xml"/><Relationship Id="rId45" Type="http://schemas.openxmlformats.org/officeDocument/2006/relationships/tags" Target="../tags/tag270.xml"/><Relationship Id="rId53" Type="http://schemas.openxmlformats.org/officeDocument/2006/relationships/tags" Target="../tags/tag278.xml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23" Type="http://schemas.openxmlformats.org/officeDocument/2006/relationships/tags" Target="../tags/tag248.xml"/><Relationship Id="rId28" Type="http://schemas.openxmlformats.org/officeDocument/2006/relationships/tags" Target="../tags/tag253.xml"/><Relationship Id="rId36" Type="http://schemas.openxmlformats.org/officeDocument/2006/relationships/tags" Target="../tags/tag261.xml"/><Relationship Id="rId49" Type="http://schemas.openxmlformats.org/officeDocument/2006/relationships/tags" Target="../tags/tag274.xml"/><Relationship Id="rId57" Type="http://schemas.openxmlformats.org/officeDocument/2006/relationships/image" Target="../media/image1.png"/><Relationship Id="rId10" Type="http://schemas.openxmlformats.org/officeDocument/2006/relationships/tags" Target="../tags/tag235.xml"/><Relationship Id="rId19" Type="http://schemas.openxmlformats.org/officeDocument/2006/relationships/tags" Target="../tags/tag244.xml"/><Relationship Id="rId31" Type="http://schemas.openxmlformats.org/officeDocument/2006/relationships/tags" Target="../tags/tag256.xml"/><Relationship Id="rId44" Type="http://schemas.openxmlformats.org/officeDocument/2006/relationships/tags" Target="../tags/tag269.xml"/><Relationship Id="rId52" Type="http://schemas.openxmlformats.org/officeDocument/2006/relationships/tags" Target="../tags/tag277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Relationship Id="rId22" Type="http://schemas.openxmlformats.org/officeDocument/2006/relationships/tags" Target="../tags/tag247.xml"/><Relationship Id="rId27" Type="http://schemas.openxmlformats.org/officeDocument/2006/relationships/tags" Target="../tags/tag252.xml"/><Relationship Id="rId30" Type="http://schemas.openxmlformats.org/officeDocument/2006/relationships/tags" Target="../tags/tag255.xml"/><Relationship Id="rId35" Type="http://schemas.openxmlformats.org/officeDocument/2006/relationships/tags" Target="../tags/tag260.xml"/><Relationship Id="rId43" Type="http://schemas.openxmlformats.org/officeDocument/2006/relationships/tags" Target="../tags/tag268.xml"/><Relationship Id="rId48" Type="http://schemas.openxmlformats.org/officeDocument/2006/relationships/tags" Target="../tags/tag273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233.xml"/><Relationship Id="rId51" Type="http://schemas.openxmlformats.org/officeDocument/2006/relationships/tags" Target="../tags/tag276.xml"/><Relationship Id="rId3" Type="http://schemas.openxmlformats.org/officeDocument/2006/relationships/tags" Target="../tags/tag2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93.xml"/><Relationship Id="rId18" Type="http://schemas.openxmlformats.org/officeDocument/2006/relationships/tags" Target="../tags/tag298.xml"/><Relationship Id="rId26" Type="http://schemas.openxmlformats.org/officeDocument/2006/relationships/tags" Target="../tags/tag306.xml"/><Relationship Id="rId39" Type="http://schemas.openxmlformats.org/officeDocument/2006/relationships/tags" Target="../tags/tag319.xml"/><Relationship Id="rId21" Type="http://schemas.openxmlformats.org/officeDocument/2006/relationships/tags" Target="../tags/tag301.xml"/><Relationship Id="rId34" Type="http://schemas.openxmlformats.org/officeDocument/2006/relationships/tags" Target="../tags/tag314.xml"/><Relationship Id="rId42" Type="http://schemas.openxmlformats.org/officeDocument/2006/relationships/tags" Target="../tags/tag322.xml"/><Relationship Id="rId47" Type="http://schemas.openxmlformats.org/officeDocument/2006/relationships/tags" Target="../tags/tag327.xml"/><Relationship Id="rId50" Type="http://schemas.openxmlformats.org/officeDocument/2006/relationships/tags" Target="../tags/tag330.xml"/><Relationship Id="rId55" Type="http://schemas.openxmlformats.org/officeDocument/2006/relationships/tags" Target="../tags/tag335.xml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5" Type="http://schemas.openxmlformats.org/officeDocument/2006/relationships/tags" Target="../tags/tag305.xml"/><Relationship Id="rId33" Type="http://schemas.openxmlformats.org/officeDocument/2006/relationships/tags" Target="../tags/tag313.xml"/><Relationship Id="rId38" Type="http://schemas.openxmlformats.org/officeDocument/2006/relationships/tags" Target="../tags/tag318.xml"/><Relationship Id="rId46" Type="http://schemas.openxmlformats.org/officeDocument/2006/relationships/tags" Target="../tags/tag326.xml"/><Relationship Id="rId2" Type="http://schemas.openxmlformats.org/officeDocument/2006/relationships/tags" Target="../tags/tag282.xml"/><Relationship Id="rId16" Type="http://schemas.openxmlformats.org/officeDocument/2006/relationships/tags" Target="../tags/tag296.xml"/><Relationship Id="rId20" Type="http://schemas.openxmlformats.org/officeDocument/2006/relationships/tags" Target="../tags/tag300.xml"/><Relationship Id="rId29" Type="http://schemas.openxmlformats.org/officeDocument/2006/relationships/tags" Target="../tags/tag309.xml"/><Relationship Id="rId41" Type="http://schemas.openxmlformats.org/officeDocument/2006/relationships/tags" Target="../tags/tag321.xml"/><Relationship Id="rId54" Type="http://schemas.openxmlformats.org/officeDocument/2006/relationships/tags" Target="../tags/tag334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11" Type="http://schemas.openxmlformats.org/officeDocument/2006/relationships/tags" Target="../tags/tag291.xml"/><Relationship Id="rId24" Type="http://schemas.openxmlformats.org/officeDocument/2006/relationships/tags" Target="../tags/tag304.xml"/><Relationship Id="rId32" Type="http://schemas.openxmlformats.org/officeDocument/2006/relationships/tags" Target="../tags/tag312.xml"/><Relationship Id="rId37" Type="http://schemas.openxmlformats.org/officeDocument/2006/relationships/tags" Target="../tags/tag317.xml"/><Relationship Id="rId40" Type="http://schemas.openxmlformats.org/officeDocument/2006/relationships/tags" Target="../tags/tag320.xml"/><Relationship Id="rId45" Type="http://schemas.openxmlformats.org/officeDocument/2006/relationships/tags" Target="../tags/tag325.xml"/><Relationship Id="rId53" Type="http://schemas.openxmlformats.org/officeDocument/2006/relationships/tags" Target="../tags/tag333.xml"/><Relationship Id="rId5" Type="http://schemas.openxmlformats.org/officeDocument/2006/relationships/tags" Target="../tags/tag285.xml"/><Relationship Id="rId15" Type="http://schemas.openxmlformats.org/officeDocument/2006/relationships/tags" Target="../tags/tag295.xml"/><Relationship Id="rId23" Type="http://schemas.openxmlformats.org/officeDocument/2006/relationships/tags" Target="../tags/tag303.xml"/><Relationship Id="rId28" Type="http://schemas.openxmlformats.org/officeDocument/2006/relationships/tags" Target="../tags/tag308.xml"/><Relationship Id="rId36" Type="http://schemas.openxmlformats.org/officeDocument/2006/relationships/tags" Target="../tags/tag316.xml"/><Relationship Id="rId49" Type="http://schemas.openxmlformats.org/officeDocument/2006/relationships/tags" Target="../tags/tag329.xml"/><Relationship Id="rId57" Type="http://schemas.openxmlformats.org/officeDocument/2006/relationships/image" Target="../media/image1.png"/><Relationship Id="rId10" Type="http://schemas.openxmlformats.org/officeDocument/2006/relationships/tags" Target="../tags/tag290.xml"/><Relationship Id="rId19" Type="http://schemas.openxmlformats.org/officeDocument/2006/relationships/tags" Target="../tags/tag299.xml"/><Relationship Id="rId31" Type="http://schemas.openxmlformats.org/officeDocument/2006/relationships/tags" Target="../tags/tag311.xml"/><Relationship Id="rId44" Type="http://schemas.openxmlformats.org/officeDocument/2006/relationships/tags" Target="../tags/tag324.xml"/><Relationship Id="rId52" Type="http://schemas.openxmlformats.org/officeDocument/2006/relationships/tags" Target="../tags/tag332.xm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tags" Target="../tags/tag294.xml"/><Relationship Id="rId22" Type="http://schemas.openxmlformats.org/officeDocument/2006/relationships/tags" Target="../tags/tag302.xml"/><Relationship Id="rId27" Type="http://schemas.openxmlformats.org/officeDocument/2006/relationships/tags" Target="../tags/tag307.xml"/><Relationship Id="rId30" Type="http://schemas.openxmlformats.org/officeDocument/2006/relationships/tags" Target="../tags/tag310.xml"/><Relationship Id="rId35" Type="http://schemas.openxmlformats.org/officeDocument/2006/relationships/tags" Target="../tags/tag315.xml"/><Relationship Id="rId43" Type="http://schemas.openxmlformats.org/officeDocument/2006/relationships/tags" Target="../tags/tag323.xml"/><Relationship Id="rId48" Type="http://schemas.openxmlformats.org/officeDocument/2006/relationships/tags" Target="../tags/tag328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288.xml"/><Relationship Id="rId51" Type="http://schemas.openxmlformats.org/officeDocument/2006/relationships/tags" Target="../tags/tag331.xml"/><Relationship Id="rId3" Type="http://schemas.openxmlformats.org/officeDocument/2006/relationships/tags" Target="../tags/tag283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348.xml"/><Relationship Id="rId18" Type="http://schemas.openxmlformats.org/officeDocument/2006/relationships/tags" Target="../tags/tag353.xml"/><Relationship Id="rId26" Type="http://schemas.openxmlformats.org/officeDocument/2006/relationships/tags" Target="../tags/tag361.xml"/><Relationship Id="rId39" Type="http://schemas.openxmlformats.org/officeDocument/2006/relationships/tags" Target="../tags/tag374.xml"/><Relationship Id="rId21" Type="http://schemas.openxmlformats.org/officeDocument/2006/relationships/tags" Target="../tags/tag356.xml"/><Relationship Id="rId34" Type="http://schemas.openxmlformats.org/officeDocument/2006/relationships/tags" Target="../tags/tag369.xml"/><Relationship Id="rId42" Type="http://schemas.openxmlformats.org/officeDocument/2006/relationships/tags" Target="../tags/tag377.xml"/><Relationship Id="rId47" Type="http://schemas.openxmlformats.org/officeDocument/2006/relationships/tags" Target="../tags/tag382.xml"/><Relationship Id="rId50" Type="http://schemas.openxmlformats.org/officeDocument/2006/relationships/tags" Target="../tags/tag385.xml"/><Relationship Id="rId55" Type="http://schemas.openxmlformats.org/officeDocument/2006/relationships/tags" Target="../tags/tag390.xml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17" Type="http://schemas.openxmlformats.org/officeDocument/2006/relationships/tags" Target="../tags/tag352.xml"/><Relationship Id="rId25" Type="http://schemas.openxmlformats.org/officeDocument/2006/relationships/tags" Target="../tags/tag360.xml"/><Relationship Id="rId33" Type="http://schemas.openxmlformats.org/officeDocument/2006/relationships/tags" Target="../tags/tag368.xml"/><Relationship Id="rId38" Type="http://schemas.openxmlformats.org/officeDocument/2006/relationships/tags" Target="../tags/tag373.xml"/><Relationship Id="rId46" Type="http://schemas.openxmlformats.org/officeDocument/2006/relationships/tags" Target="../tags/tag381.xml"/><Relationship Id="rId2" Type="http://schemas.openxmlformats.org/officeDocument/2006/relationships/tags" Target="../tags/tag337.xml"/><Relationship Id="rId16" Type="http://schemas.openxmlformats.org/officeDocument/2006/relationships/tags" Target="../tags/tag351.xml"/><Relationship Id="rId20" Type="http://schemas.openxmlformats.org/officeDocument/2006/relationships/tags" Target="../tags/tag355.xml"/><Relationship Id="rId29" Type="http://schemas.openxmlformats.org/officeDocument/2006/relationships/tags" Target="../tags/tag364.xml"/><Relationship Id="rId41" Type="http://schemas.openxmlformats.org/officeDocument/2006/relationships/tags" Target="../tags/tag376.xml"/><Relationship Id="rId54" Type="http://schemas.openxmlformats.org/officeDocument/2006/relationships/tags" Target="../tags/tag389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24" Type="http://schemas.openxmlformats.org/officeDocument/2006/relationships/tags" Target="../tags/tag359.xml"/><Relationship Id="rId32" Type="http://schemas.openxmlformats.org/officeDocument/2006/relationships/tags" Target="../tags/tag367.xml"/><Relationship Id="rId37" Type="http://schemas.openxmlformats.org/officeDocument/2006/relationships/tags" Target="../tags/tag372.xml"/><Relationship Id="rId40" Type="http://schemas.openxmlformats.org/officeDocument/2006/relationships/tags" Target="../tags/tag375.xml"/><Relationship Id="rId45" Type="http://schemas.openxmlformats.org/officeDocument/2006/relationships/tags" Target="../tags/tag380.xml"/><Relationship Id="rId53" Type="http://schemas.openxmlformats.org/officeDocument/2006/relationships/tags" Target="../tags/tag388.xml"/><Relationship Id="rId5" Type="http://schemas.openxmlformats.org/officeDocument/2006/relationships/tags" Target="../tags/tag340.xml"/><Relationship Id="rId15" Type="http://schemas.openxmlformats.org/officeDocument/2006/relationships/tags" Target="../tags/tag350.xml"/><Relationship Id="rId23" Type="http://schemas.openxmlformats.org/officeDocument/2006/relationships/tags" Target="../tags/tag358.xml"/><Relationship Id="rId28" Type="http://schemas.openxmlformats.org/officeDocument/2006/relationships/tags" Target="../tags/tag363.xml"/><Relationship Id="rId36" Type="http://schemas.openxmlformats.org/officeDocument/2006/relationships/tags" Target="../tags/tag371.xml"/><Relationship Id="rId49" Type="http://schemas.openxmlformats.org/officeDocument/2006/relationships/tags" Target="../tags/tag384.xml"/><Relationship Id="rId57" Type="http://schemas.openxmlformats.org/officeDocument/2006/relationships/image" Target="../media/image1.png"/><Relationship Id="rId10" Type="http://schemas.openxmlformats.org/officeDocument/2006/relationships/tags" Target="../tags/tag345.xml"/><Relationship Id="rId19" Type="http://schemas.openxmlformats.org/officeDocument/2006/relationships/tags" Target="../tags/tag354.xml"/><Relationship Id="rId31" Type="http://schemas.openxmlformats.org/officeDocument/2006/relationships/tags" Target="../tags/tag366.xml"/><Relationship Id="rId44" Type="http://schemas.openxmlformats.org/officeDocument/2006/relationships/tags" Target="../tags/tag379.xml"/><Relationship Id="rId52" Type="http://schemas.openxmlformats.org/officeDocument/2006/relationships/tags" Target="../tags/tag387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tags" Target="../tags/tag349.xml"/><Relationship Id="rId22" Type="http://schemas.openxmlformats.org/officeDocument/2006/relationships/tags" Target="../tags/tag357.xml"/><Relationship Id="rId27" Type="http://schemas.openxmlformats.org/officeDocument/2006/relationships/tags" Target="../tags/tag362.xml"/><Relationship Id="rId30" Type="http://schemas.openxmlformats.org/officeDocument/2006/relationships/tags" Target="../tags/tag365.xml"/><Relationship Id="rId35" Type="http://schemas.openxmlformats.org/officeDocument/2006/relationships/tags" Target="../tags/tag370.xml"/><Relationship Id="rId43" Type="http://schemas.openxmlformats.org/officeDocument/2006/relationships/tags" Target="../tags/tag378.xml"/><Relationship Id="rId48" Type="http://schemas.openxmlformats.org/officeDocument/2006/relationships/tags" Target="../tags/tag383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343.xml"/><Relationship Id="rId51" Type="http://schemas.openxmlformats.org/officeDocument/2006/relationships/tags" Target="../tags/tag386.xml"/><Relationship Id="rId3" Type="http://schemas.openxmlformats.org/officeDocument/2006/relationships/tags" Target="../tags/tag3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403.xml"/><Relationship Id="rId18" Type="http://schemas.openxmlformats.org/officeDocument/2006/relationships/tags" Target="../tags/tag408.xml"/><Relationship Id="rId26" Type="http://schemas.openxmlformats.org/officeDocument/2006/relationships/tags" Target="../tags/tag416.xml"/><Relationship Id="rId39" Type="http://schemas.openxmlformats.org/officeDocument/2006/relationships/tags" Target="../tags/tag429.xml"/><Relationship Id="rId21" Type="http://schemas.openxmlformats.org/officeDocument/2006/relationships/tags" Target="../tags/tag411.xml"/><Relationship Id="rId34" Type="http://schemas.openxmlformats.org/officeDocument/2006/relationships/tags" Target="../tags/tag424.xml"/><Relationship Id="rId42" Type="http://schemas.openxmlformats.org/officeDocument/2006/relationships/tags" Target="../tags/tag432.xml"/><Relationship Id="rId47" Type="http://schemas.openxmlformats.org/officeDocument/2006/relationships/tags" Target="../tags/tag437.xml"/><Relationship Id="rId50" Type="http://schemas.openxmlformats.org/officeDocument/2006/relationships/tags" Target="../tags/tag440.xml"/><Relationship Id="rId55" Type="http://schemas.openxmlformats.org/officeDocument/2006/relationships/tags" Target="../tags/tag445.xml"/><Relationship Id="rId7" Type="http://schemas.openxmlformats.org/officeDocument/2006/relationships/tags" Target="../tags/tag397.xml"/><Relationship Id="rId12" Type="http://schemas.openxmlformats.org/officeDocument/2006/relationships/tags" Target="../tags/tag402.xml"/><Relationship Id="rId17" Type="http://schemas.openxmlformats.org/officeDocument/2006/relationships/tags" Target="../tags/tag407.xml"/><Relationship Id="rId25" Type="http://schemas.openxmlformats.org/officeDocument/2006/relationships/tags" Target="../tags/tag415.xml"/><Relationship Id="rId33" Type="http://schemas.openxmlformats.org/officeDocument/2006/relationships/tags" Target="../tags/tag423.xml"/><Relationship Id="rId38" Type="http://schemas.openxmlformats.org/officeDocument/2006/relationships/tags" Target="../tags/tag428.xml"/><Relationship Id="rId46" Type="http://schemas.openxmlformats.org/officeDocument/2006/relationships/tags" Target="../tags/tag436.xml"/><Relationship Id="rId2" Type="http://schemas.openxmlformats.org/officeDocument/2006/relationships/tags" Target="../tags/tag392.xml"/><Relationship Id="rId16" Type="http://schemas.openxmlformats.org/officeDocument/2006/relationships/tags" Target="../tags/tag406.xml"/><Relationship Id="rId20" Type="http://schemas.openxmlformats.org/officeDocument/2006/relationships/tags" Target="../tags/tag410.xml"/><Relationship Id="rId29" Type="http://schemas.openxmlformats.org/officeDocument/2006/relationships/tags" Target="../tags/tag419.xml"/><Relationship Id="rId41" Type="http://schemas.openxmlformats.org/officeDocument/2006/relationships/tags" Target="../tags/tag431.xml"/><Relationship Id="rId54" Type="http://schemas.openxmlformats.org/officeDocument/2006/relationships/tags" Target="../tags/tag444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24" Type="http://schemas.openxmlformats.org/officeDocument/2006/relationships/tags" Target="../tags/tag414.xml"/><Relationship Id="rId32" Type="http://schemas.openxmlformats.org/officeDocument/2006/relationships/tags" Target="../tags/tag422.xml"/><Relationship Id="rId37" Type="http://schemas.openxmlformats.org/officeDocument/2006/relationships/tags" Target="../tags/tag427.xml"/><Relationship Id="rId40" Type="http://schemas.openxmlformats.org/officeDocument/2006/relationships/tags" Target="../tags/tag430.xml"/><Relationship Id="rId45" Type="http://schemas.openxmlformats.org/officeDocument/2006/relationships/tags" Target="../tags/tag435.xml"/><Relationship Id="rId53" Type="http://schemas.openxmlformats.org/officeDocument/2006/relationships/tags" Target="../tags/tag443.xml"/><Relationship Id="rId5" Type="http://schemas.openxmlformats.org/officeDocument/2006/relationships/tags" Target="../tags/tag395.xml"/><Relationship Id="rId15" Type="http://schemas.openxmlformats.org/officeDocument/2006/relationships/tags" Target="../tags/tag405.xml"/><Relationship Id="rId23" Type="http://schemas.openxmlformats.org/officeDocument/2006/relationships/tags" Target="../tags/tag413.xml"/><Relationship Id="rId28" Type="http://schemas.openxmlformats.org/officeDocument/2006/relationships/tags" Target="../tags/tag418.xml"/><Relationship Id="rId36" Type="http://schemas.openxmlformats.org/officeDocument/2006/relationships/tags" Target="../tags/tag426.xml"/><Relationship Id="rId49" Type="http://schemas.openxmlformats.org/officeDocument/2006/relationships/tags" Target="../tags/tag439.xml"/><Relationship Id="rId57" Type="http://schemas.openxmlformats.org/officeDocument/2006/relationships/image" Target="../media/image1.png"/><Relationship Id="rId10" Type="http://schemas.openxmlformats.org/officeDocument/2006/relationships/tags" Target="../tags/tag400.xml"/><Relationship Id="rId19" Type="http://schemas.openxmlformats.org/officeDocument/2006/relationships/tags" Target="../tags/tag409.xml"/><Relationship Id="rId31" Type="http://schemas.openxmlformats.org/officeDocument/2006/relationships/tags" Target="../tags/tag421.xml"/><Relationship Id="rId44" Type="http://schemas.openxmlformats.org/officeDocument/2006/relationships/tags" Target="../tags/tag434.xml"/><Relationship Id="rId52" Type="http://schemas.openxmlformats.org/officeDocument/2006/relationships/tags" Target="../tags/tag442.xml"/><Relationship Id="rId4" Type="http://schemas.openxmlformats.org/officeDocument/2006/relationships/tags" Target="../tags/tag394.xml"/><Relationship Id="rId9" Type="http://schemas.openxmlformats.org/officeDocument/2006/relationships/tags" Target="../tags/tag399.xml"/><Relationship Id="rId14" Type="http://schemas.openxmlformats.org/officeDocument/2006/relationships/tags" Target="../tags/tag404.xml"/><Relationship Id="rId22" Type="http://schemas.openxmlformats.org/officeDocument/2006/relationships/tags" Target="../tags/tag412.xml"/><Relationship Id="rId27" Type="http://schemas.openxmlformats.org/officeDocument/2006/relationships/tags" Target="../tags/tag417.xml"/><Relationship Id="rId30" Type="http://schemas.openxmlformats.org/officeDocument/2006/relationships/tags" Target="../tags/tag420.xml"/><Relationship Id="rId35" Type="http://schemas.openxmlformats.org/officeDocument/2006/relationships/tags" Target="../tags/tag425.xml"/><Relationship Id="rId43" Type="http://schemas.openxmlformats.org/officeDocument/2006/relationships/tags" Target="../tags/tag433.xml"/><Relationship Id="rId48" Type="http://schemas.openxmlformats.org/officeDocument/2006/relationships/tags" Target="../tags/tag438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398.xml"/><Relationship Id="rId51" Type="http://schemas.openxmlformats.org/officeDocument/2006/relationships/tags" Target="../tags/tag441.xml"/><Relationship Id="rId3" Type="http://schemas.openxmlformats.org/officeDocument/2006/relationships/tags" Target="../tags/tag39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453.xml"/><Relationship Id="rId3" Type="http://schemas.openxmlformats.org/officeDocument/2006/relationships/tags" Target="../tags/tag448.xml"/><Relationship Id="rId7" Type="http://schemas.openxmlformats.org/officeDocument/2006/relationships/tags" Target="../tags/tag452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6" Type="http://schemas.openxmlformats.org/officeDocument/2006/relationships/tags" Target="../tags/tag451.xml"/><Relationship Id="rId5" Type="http://schemas.openxmlformats.org/officeDocument/2006/relationships/tags" Target="../tags/tag450.xml"/><Relationship Id="rId10" Type="http://schemas.openxmlformats.org/officeDocument/2006/relationships/image" Target="../media/image1.png"/><Relationship Id="rId4" Type="http://schemas.openxmlformats.org/officeDocument/2006/relationships/tags" Target="../tags/tag449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.xml"/><Relationship Id="rId7" Type="http://schemas.openxmlformats.org/officeDocument/2006/relationships/image" Target="../media/image5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741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562" name="Title 6"/>
          <p:cNvSpPr>
            <a:spLocks noGrp="1"/>
          </p:cNvSpPr>
          <p:nvPr>
            <p:ph type="ctrTitle"/>
          </p:nvPr>
        </p:nvSpPr>
        <p:spPr>
          <a:xfrm>
            <a:off x="0" y="1955644"/>
            <a:ext cx="9144000" cy="15811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solidFill>
                  <a:schemeClr val="bg1"/>
                </a:solidFill>
              </a:rPr>
              <a:t>Algorithm Analysis</a:t>
            </a:r>
          </a:p>
        </p:txBody>
      </p:sp>
      <p:sp>
        <p:nvSpPr>
          <p:cNvPr id="66563" name="Subtitle 1"/>
          <p:cNvSpPr>
            <a:spLocks noGrp="1"/>
          </p:cNvSpPr>
          <p:nvPr>
            <p:ph type="subTitle" idx="1"/>
          </p:nvPr>
        </p:nvSpPr>
        <p:spPr>
          <a:xfrm>
            <a:off x="0" y="4370070"/>
            <a:ext cx="9144000" cy="1205865"/>
          </a:xfrm>
        </p:spPr>
        <p:txBody>
          <a:bodyPr>
            <a:normAutofit fontScale="90000" lnSpcReduction="10000"/>
          </a:bodyPr>
          <a:lstStyle/>
          <a:p>
            <a:pPr algn="ctr" fontAlgn="auto">
              <a:spcBef>
                <a:spcPts val="0"/>
              </a:spcBef>
              <a:buClr>
                <a:srgbClr val="330066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Fall 2024</a:t>
            </a:r>
          </a:p>
          <a:p>
            <a:pPr algn="ctr" fontAlgn="auto">
              <a:spcBef>
                <a:spcPts val="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School of Software Engineering</a:t>
            </a:r>
          </a:p>
          <a:p>
            <a:pPr algn="ctr" fontAlgn="auto">
              <a:spcBef>
                <a:spcPts val="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South China University of Technology</a:t>
            </a:r>
            <a:endParaRPr lang="en-US" altLang="zh-CN" sz="1065" dirty="0">
              <a:latin typeface="Helvetica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45A25C-84EF-4725-97F4-642CE33327F9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2233136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4270" cy="2675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2106" y="1584801"/>
            <a:ext cx="8503920" cy="829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T(N) = O(f(N)) if there are positive constants c and 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such that T(N)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(N) when N  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99160" y="3538220"/>
            <a:ext cx="785526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We try to simplify T(N) into one or more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common functions</a:t>
            </a:r>
            <a:r>
              <a:rPr lang="en-US" altLang="zh-CN" sz="2400" dirty="0">
                <a:solidFill>
                  <a:srgbClr val="0066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24152" y="4272705"/>
            <a:ext cx="4510405" cy="224536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99"/>
                </a:solidFill>
                <a:ea typeface="宋体" panose="02010600030101010101" pitchFamily="2" charset="-122"/>
              </a:rPr>
              <a:t>Ex. 1  T(N) = 3N + 4</a:t>
            </a:r>
          </a:p>
          <a:p>
            <a:r>
              <a:rPr lang="en-US" altLang="zh-CN" sz="2000" dirty="0">
                <a:solidFill>
                  <a:srgbClr val="990099"/>
                </a:solidFill>
                <a:ea typeface="宋体" panose="02010600030101010101" pitchFamily="2" charset="-122"/>
              </a:rPr>
              <a:t>T(N) is linear.  Intuitively, f(N) should be N.</a:t>
            </a:r>
          </a:p>
          <a:p>
            <a:endParaRPr lang="en-US" altLang="zh-CN" sz="2000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rgbClr val="990099"/>
                </a:solidFill>
                <a:ea typeface="宋体" panose="02010600030101010101" pitchFamily="2" charset="-122"/>
              </a:rPr>
              <a:t>More formally,</a:t>
            </a:r>
          </a:p>
          <a:p>
            <a:r>
              <a:rPr lang="en-US" altLang="zh-CN" sz="2000" dirty="0">
                <a:solidFill>
                  <a:srgbClr val="990099"/>
                </a:solidFill>
                <a:ea typeface="宋体" panose="02010600030101010101" pitchFamily="2" charset="-122"/>
              </a:rPr>
              <a:t>   T(N) = 3N + 4 </a:t>
            </a:r>
            <a:r>
              <a:rPr lang="en-US" altLang="zh-CN" sz="2000" dirty="0">
                <a:solidFill>
                  <a:srgbClr val="99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 3N + 4N,  N  1</a:t>
            </a:r>
          </a:p>
          <a:p>
            <a:r>
              <a:rPr lang="en-US" altLang="zh-CN" sz="2000" dirty="0">
                <a:solidFill>
                  <a:srgbClr val="99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dirty="0">
                <a:solidFill>
                  <a:srgbClr val="FF33CC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T(N)  7N, N  1</a:t>
            </a:r>
            <a:endParaRPr lang="en-US" altLang="zh-CN" sz="2000" dirty="0">
              <a:solidFill>
                <a:srgbClr val="9900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 dirty="0">
                <a:solidFill>
                  <a:srgbClr val="99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So T(N) is of order N.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257935" y="2570480"/>
            <a:ext cx="387159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252D4"/>
                </a:solidFill>
                <a:ea typeface="宋体" panose="02010600030101010101" pitchFamily="2" charset="-122"/>
              </a:rPr>
              <a:t>We say “T(N) has order f(N).” </a:t>
            </a:r>
          </a:p>
        </p:txBody>
      </p:sp>
      <p:sp>
        <p:nvSpPr>
          <p:cNvPr id="2" name="矩形 1"/>
          <p:cNvSpPr/>
          <p:nvPr/>
        </p:nvSpPr>
        <p:spPr>
          <a:xfrm>
            <a:off x="3419475" y="2970530"/>
            <a:ext cx="44634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252D4"/>
                </a:solidFill>
                <a:ea typeface="宋体" panose="02010600030101010101" pitchFamily="2" charset="-122"/>
              </a:rPr>
              <a:t>“f(N) is an 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upper bound </a:t>
            </a:r>
            <a:r>
              <a:rPr lang="en-US" altLang="zh-CN" sz="2400" dirty="0">
                <a:solidFill>
                  <a:srgbClr val="5252D4"/>
                </a:solidFill>
                <a:ea typeface="宋体" panose="02010600030101010101" pitchFamily="2" charset="-122"/>
              </a:rPr>
              <a:t>on T(N)”</a:t>
            </a:r>
          </a:p>
        </p:txBody>
      </p:sp>
      <p:sp>
        <p:nvSpPr>
          <p:cNvPr id="8" name="矩形 7"/>
          <p:cNvSpPr/>
          <p:nvPr/>
        </p:nvSpPr>
        <p:spPr>
          <a:xfrm>
            <a:off x="5362661" y="5137110"/>
            <a:ext cx="378079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990099"/>
                </a:solidFill>
                <a:ea typeface="宋体" panose="02010600030101010101" pitchFamily="2" charset="-122"/>
              </a:rPr>
              <a:t>Ex. 30N+8 is O(N), c=</a:t>
            </a:r>
            <a:r>
              <a:rPr lang="zh-CN" altLang="en-US" sz="2400" dirty="0" smtClean="0">
                <a:solidFill>
                  <a:srgbClr val="990099"/>
                </a:solidFill>
                <a:ea typeface="宋体" panose="02010600030101010101" pitchFamily="2" charset="-122"/>
              </a:rPr>
              <a:t>？</a:t>
            </a:r>
            <a:r>
              <a:rPr lang="en-US" altLang="zh-CN" sz="2400" dirty="0" smtClean="0">
                <a:solidFill>
                  <a:srgbClr val="9900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400" baseline="-25000" dirty="0" smtClean="0">
                <a:solidFill>
                  <a:srgbClr val="990099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400" dirty="0" smtClean="0">
                <a:solidFill>
                  <a:srgbClr val="990099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 dirty="0" smtClean="0">
                <a:solidFill>
                  <a:srgbClr val="990099"/>
                </a:solidFill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4312920" cy="7210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“Big-Oh”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ldLvl="0" animBg="1"/>
      <p:bldP spid="2048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169" y="1066800"/>
            <a:ext cx="5806916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169" y="1764983"/>
            <a:ext cx="8764429" cy="3898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1110615"/>
            <a:ext cx="5806916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“Common Functions to Use”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14338" y="2727008"/>
            <a:ext cx="3762375" cy="1938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O(1)                     constant</a:t>
            </a:r>
          </a:p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O(log n)               log base 2</a:t>
            </a:r>
          </a:p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O(n)                     linear</a:t>
            </a:r>
          </a:p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 log n)</a:t>
            </a:r>
          </a:p>
        </p:txBody>
      </p:sp>
      <p:sp>
        <p:nvSpPr>
          <p:cNvPr id="2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80109" y="2348865"/>
            <a:ext cx="4014311" cy="2861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quadratic</a:t>
            </a:r>
          </a:p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cubic</a:t>
            </a:r>
          </a:p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O(e</a:t>
            </a:r>
            <a:r>
              <a:rPr lang="pt-BR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exponential</a:t>
            </a:r>
          </a:p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O(n+m)</a:t>
            </a:r>
          </a:p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O(nm)</a:t>
            </a:r>
          </a:p>
          <a:p>
            <a:pPr>
              <a:lnSpc>
                <a:spcPct val="125000"/>
              </a:lnSpc>
            </a:pP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pt-BR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296608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21090" cy="2124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4312920" cy="7210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Growth Rates</a:t>
            </a:r>
          </a:p>
        </p:txBody>
      </p:sp>
      <p:sp>
        <p:nvSpPr>
          <p:cNvPr id="70659" name="内容占位符 4"/>
          <p:cNvSpPr>
            <a:spLocks noGrp="1"/>
          </p:cNvSpPr>
          <p:nvPr>
            <p:ph idx="1"/>
          </p:nvPr>
        </p:nvSpPr>
        <p:spPr>
          <a:xfrm>
            <a:off x="372745" y="1593850"/>
            <a:ext cx="8403590" cy="129159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The idea of the definitions is to establish a relative order among functions.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7FE05-B472-4BAE-8045-296709068849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3522504"/>
            <a:ext cx="4602956" cy="32708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5605" y="2494280"/>
            <a:ext cx="834263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rate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at which the cost of the algorithm grows as the input size grows.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296608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4131945" cy="40557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4312920" cy="7210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Growth Rates</a:t>
            </a:r>
          </a:p>
        </p:txBody>
      </p:sp>
      <p:sp>
        <p:nvSpPr>
          <p:cNvPr id="70659" name="内容占位符 4"/>
          <p:cNvSpPr>
            <a:spLocks noGrp="1"/>
          </p:cNvSpPr>
          <p:nvPr>
            <p:ph idx="1"/>
          </p:nvPr>
        </p:nvSpPr>
        <p:spPr>
          <a:xfrm>
            <a:off x="372745" y="1522095"/>
            <a:ext cx="3655060" cy="1778000"/>
          </a:xfrm>
        </p:spPr>
        <p:txBody>
          <a:bodyPr>
            <a:noAutofit/>
          </a:bodyPr>
          <a:lstStyle/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/>
              <a:t>The idea of the definitions is to establish a relative order among functions.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7FE05-B472-4BAE-8045-296709068849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  <p:sp>
        <p:nvSpPr>
          <p:cNvPr id="8" name="矩形 7"/>
          <p:cNvSpPr/>
          <p:nvPr/>
        </p:nvSpPr>
        <p:spPr>
          <a:xfrm>
            <a:off x="372904" y="3443129"/>
            <a:ext cx="3850958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rate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at which the cost of the algorithm grows as the input size grows.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91" y="1917383"/>
            <a:ext cx="4649629" cy="3243263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267970" y="5797743"/>
            <a:ext cx="91440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dirty="0" smtClean="0"/>
              <a:t>O(1) &lt; O(logn) &lt; O(n) &lt; O(nlogn) &lt; O(n</a:t>
            </a:r>
            <a:r>
              <a:rPr lang="pt-BR" altLang="zh-CN" sz="2400" baseline="30000" dirty="0" smtClean="0"/>
              <a:t>2</a:t>
            </a:r>
            <a:r>
              <a:rPr lang="pt-BR" altLang="zh-CN" sz="2400" dirty="0" smtClean="0"/>
              <a:t>) &lt; O(n</a:t>
            </a:r>
            <a:r>
              <a:rPr lang="pt-BR" altLang="zh-CN" sz="2400" baseline="30000" dirty="0" smtClean="0"/>
              <a:t>3</a:t>
            </a:r>
            <a:r>
              <a:rPr lang="pt-BR" altLang="zh-CN" sz="2400" dirty="0" smtClean="0"/>
              <a:t>) &lt; O(2</a:t>
            </a:r>
            <a:r>
              <a:rPr lang="pt-BR" altLang="zh-CN" sz="2400" baseline="30000" dirty="0" smtClean="0"/>
              <a:t>n</a:t>
            </a:r>
            <a:r>
              <a:rPr lang="pt-BR" altLang="zh-CN" sz="2400" dirty="0" smtClean="0"/>
              <a:t>) &lt; O(n!) &lt; O(n</a:t>
            </a:r>
            <a:r>
              <a:rPr lang="pt-BR" altLang="zh-CN" sz="2400" baseline="30000" dirty="0" smtClean="0"/>
              <a:t>n</a:t>
            </a:r>
            <a:r>
              <a:rPr lang="pt-BR" altLang="zh-CN" sz="2400" dirty="0" smtClean="0"/>
              <a:t>)</a:t>
            </a:r>
            <a:endParaRPr lang="zh-CN" altLang="en-US" sz="2400" dirty="0"/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997166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3635" cy="4886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4312920" cy="7210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“simplifying rules”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2312" y="3399433"/>
            <a:ext cx="7388860" cy="279971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Suppose we get T</a:t>
            </a:r>
            <a:r>
              <a:rPr lang="en-US" altLang="zh-CN" sz="2800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(N) = O(f(N)) and T</a:t>
            </a:r>
            <a:r>
              <a:rPr lang="en-US" altLang="zh-CN" sz="2800" baseline="-25000" dirty="0">
                <a:solidFill>
                  <a:srgbClr val="9900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(N)=O(g(N)),</a:t>
            </a:r>
          </a:p>
          <a:p>
            <a:pPr algn="l"/>
            <a:r>
              <a:rPr lang="zh-CN" altLang="en-US" sz="1600" dirty="0">
                <a:noFill/>
              </a:rPr>
              <a:t>啊</a:t>
            </a:r>
            <a:endParaRPr lang="en-US" altLang="zh-CN" sz="1600" dirty="0">
              <a:noFill/>
            </a:endParaRPr>
          </a:p>
          <a:p>
            <a:pPr algn="l"/>
            <a:r>
              <a:rPr lang="en-US" altLang="zh-CN" sz="2800" dirty="0">
                <a:solidFill>
                  <a:srgbClr val="990099"/>
                </a:solidFill>
              </a:rPr>
              <a:t>f(N) = </a:t>
            </a:r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4N</a:t>
            </a:r>
            <a:r>
              <a:rPr lang="en-US" altLang="zh-CN" sz="2800" baseline="30000" dirty="0">
                <a:solidFill>
                  <a:srgbClr val="9900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 + 6, g(N) = </a:t>
            </a:r>
            <a:r>
              <a:rPr lang="en-US" altLang="zh-CN" sz="2800" dirty="0">
                <a:solidFill>
                  <a:srgbClr val="990099"/>
                </a:solidFill>
              </a:rPr>
              <a:t>3N , T(N) = T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dirty="0">
                <a:solidFill>
                  <a:srgbClr val="990099"/>
                </a:solidFill>
              </a:rPr>
              <a:t>(N)+T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dirty="0">
                <a:solidFill>
                  <a:srgbClr val="990099"/>
                </a:solidFill>
              </a:rPr>
              <a:t>(N) =?</a:t>
            </a:r>
            <a:endParaRPr lang="en-US" altLang="zh-CN" sz="2800" dirty="0">
              <a:solidFill>
                <a:srgbClr val="990099"/>
              </a:solidFill>
              <a:ea typeface="宋体" panose="02010600030101010101" pitchFamily="2" charset="-122"/>
            </a:endParaRPr>
          </a:p>
          <a:p>
            <a:pPr algn="l"/>
            <a:r>
              <a:rPr lang="zh-CN" altLang="en-US" sz="2000" dirty="0">
                <a:noFill/>
                <a:sym typeface="+mn-ea"/>
              </a:rPr>
              <a:t>啊</a:t>
            </a:r>
            <a:endParaRPr lang="en-US" altLang="zh-CN" sz="2000" dirty="0">
              <a:solidFill>
                <a:srgbClr val="990099"/>
              </a:solidFill>
            </a:endParaRPr>
          </a:p>
          <a:p>
            <a:pPr algn="l"/>
            <a:r>
              <a:rPr lang="en-US" altLang="zh-CN" sz="2800" dirty="0">
                <a:solidFill>
                  <a:srgbClr val="990099"/>
                </a:solidFill>
              </a:rPr>
              <a:t>T(N) = T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1</a:t>
            </a:r>
            <a:r>
              <a:rPr lang="en-US" altLang="zh-CN" sz="2800" dirty="0">
                <a:solidFill>
                  <a:srgbClr val="990099"/>
                </a:solidFill>
              </a:rPr>
              <a:t>(N)+T</a:t>
            </a:r>
            <a:r>
              <a:rPr lang="en-US" altLang="zh-CN" sz="2800" baseline="-25000" dirty="0">
                <a:solidFill>
                  <a:srgbClr val="990099"/>
                </a:solidFill>
              </a:rPr>
              <a:t>2</a:t>
            </a:r>
            <a:r>
              <a:rPr lang="en-US" altLang="zh-CN" sz="2800" dirty="0">
                <a:solidFill>
                  <a:srgbClr val="990099"/>
                </a:solidFill>
              </a:rPr>
              <a:t>(N) = </a:t>
            </a:r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O(</a:t>
            </a:r>
            <a:r>
              <a:rPr lang="en-US" altLang="zh-CN" sz="2800" dirty="0">
                <a:solidFill>
                  <a:srgbClr val="990099"/>
                </a:solidFill>
              </a:rPr>
              <a:t>f(N) + g(N)</a:t>
            </a:r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)</a:t>
            </a:r>
          </a:p>
          <a:p>
            <a:pPr algn="l"/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                                  = </a:t>
            </a:r>
            <a:r>
              <a:rPr lang="en-US" altLang="zh-CN" sz="2800" dirty="0" smtClean="0">
                <a:solidFill>
                  <a:srgbClr val="990099"/>
                </a:solidFill>
                <a:ea typeface="宋体" panose="02010600030101010101" pitchFamily="2" charset="-122"/>
              </a:rPr>
              <a:t>O(</a:t>
            </a:r>
            <a:r>
              <a:rPr lang="en-US" altLang="zh-CN" sz="2800" dirty="0" smtClean="0">
                <a:solidFill>
                  <a:srgbClr val="990099"/>
                </a:solidFill>
              </a:rPr>
              <a:t>4N</a:t>
            </a:r>
            <a:r>
              <a:rPr lang="en-US" altLang="zh-CN" sz="2800" baseline="30000" dirty="0" smtClean="0">
                <a:solidFill>
                  <a:srgbClr val="990099"/>
                </a:solidFill>
              </a:rPr>
              <a:t>2</a:t>
            </a:r>
            <a:r>
              <a:rPr lang="en-US" altLang="zh-CN" sz="2800" dirty="0" smtClean="0">
                <a:solidFill>
                  <a:srgbClr val="990099"/>
                </a:solidFill>
              </a:rPr>
              <a:t> </a:t>
            </a:r>
            <a:r>
              <a:rPr lang="en-US" altLang="zh-CN" sz="2800" dirty="0">
                <a:solidFill>
                  <a:srgbClr val="990099"/>
                </a:solidFill>
              </a:rPr>
              <a:t>+ 3N + </a:t>
            </a:r>
            <a:r>
              <a:rPr lang="en-US" altLang="zh-CN" sz="2800" dirty="0" smtClean="0">
                <a:solidFill>
                  <a:srgbClr val="990099"/>
                </a:solidFill>
              </a:rPr>
              <a:t>6)</a:t>
            </a:r>
            <a:endParaRPr lang="en-US" altLang="zh-CN" sz="2800" dirty="0">
              <a:solidFill>
                <a:srgbClr val="990099"/>
              </a:solidFill>
            </a:endParaRPr>
          </a:p>
          <a:p>
            <a:pPr algn="l"/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                                  = O(N</a:t>
            </a:r>
            <a:r>
              <a:rPr lang="en-US" altLang="zh-CN" sz="2800" baseline="30000" dirty="0">
                <a:solidFill>
                  <a:srgbClr val="9900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rgbClr val="990099"/>
                </a:solidFill>
              </a:rPr>
              <a:t>)</a:t>
            </a:r>
            <a:endParaRPr lang="en-US" altLang="zh-CN" sz="2800" dirty="0">
              <a:solidFill>
                <a:srgbClr val="990099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1284" y="5714246"/>
            <a:ext cx="43827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8000"/>
                </a:solidFill>
              </a:rPr>
              <a:t>intuitively O(max(f (N), g(N)))</a:t>
            </a:r>
          </a:p>
        </p:txBody>
      </p:sp>
      <p:sp>
        <p:nvSpPr>
          <p:cNvPr id="3" name="矩形 2"/>
          <p:cNvSpPr/>
          <p:nvPr/>
        </p:nvSpPr>
        <p:spPr>
          <a:xfrm>
            <a:off x="737480" y="1774190"/>
            <a:ext cx="7776862" cy="12604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800" b="1" dirty="0" smtClean="0"/>
              <a:t>Rule 1:  </a:t>
            </a:r>
            <a:r>
              <a:rPr lang="pt-BR" altLang="zh-CN" sz="2400" dirty="0" smtClean="0"/>
              <a:t>If  T1(N</a:t>
            </a:r>
            <a:r>
              <a:rPr lang="pt-BR" altLang="zh-CN" sz="2400" dirty="0"/>
              <a:t>) = O(f (N)) and T2(N) = O(g(N)), then</a:t>
            </a:r>
          </a:p>
          <a:p>
            <a:pPr marL="800100" lvl="1" indent="-342900">
              <a:buAutoNum type="alphaLcParenBoth"/>
            </a:pPr>
            <a:r>
              <a:rPr lang="pt-BR" altLang="zh-CN" sz="2400" dirty="0" smtClean="0"/>
              <a:t> T1(N</a:t>
            </a:r>
            <a:r>
              <a:rPr lang="pt-BR" altLang="zh-CN" sz="2400" dirty="0"/>
              <a:t>) + T2(N) = O(f (N) + g(N)) </a:t>
            </a:r>
            <a:endParaRPr lang="pt-BR" altLang="zh-CN" sz="2400" dirty="0" smtClean="0"/>
          </a:p>
          <a:p>
            <a:pPr marL="800100" lvl="1" indent="-342900">
              <a:buAutoNum type="alphaLcParenBoth"/>
            </a:pPr>
            <a:r>
              <a:rPr lang="pt-BR" altLang="zh-CN" sz="2400" dirty="0" smtClean="0"/>
              <a:t> T1(N</a:t>
            </a:r>
            <a:r>
              <a:rPr lang="pt-BR" altLang="zh-CN" sz="2400" dirty="0"/>
              <a:t>) ∗ T2(N) = O(f (N) ∗ g(N)).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997166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3102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4312920" cy="7210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“simplifying rules”</a:t>
            </a:r>
          </a:p>
        </p:txBody>
      </p:sp>
      <p:sp>
        <p:nvSpPr>
          <p:cNvPr id="3" name="矩形 2"/>
          <p:cNvSpPr/>
          <p:nvPr/>
        </p:nvSpPr>
        <p:spPr>
          <a:xfrm>
            <a:off x="312896" y="1537494"/>
            <a:ext cx="8490585" cy="5067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700" b="1" dirty="0" smtClean="0"/>
              <a:t>Rule 2:  </a:t>
            </a:r>
            <a:r>
              <a:rPr lang="en-US" altLang="zh-CN" sz="2100" dirty="0"/>
              <a:t>If T(N) is a polynomial of degree k, then </a:t>
            </a:r>
            <a:r>
              <a:rPr lang="en-US" altLang="zh-CN" sz="2100" dirty="0" smtClean="0"/>
              <a:t>T(N</a:t>
            </a:r>
            <a:r>
              <a:rPr lang="en-US" altLang="zh-CN" sz="2100" dirty="0"/>
              <a:t>) = </a:t>
            </a:r>
            <a:r>
              <a:rPr lang="el-GR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en-US" altLang="zh-CN" sz="2100" dirty="0" smtClean="0"/>
              <a:t>(</a:t>
            </a:r>
            <a:r>
              <a:rPr lang="en-US" altLang="zh-CN" sz="2100" dirty="0" err="1"/>
              <a:t>N</a:t>
            </a:r>
            <a:r>
              <a:rPr lang="en-US" altLang="zh-CN" sz="2100" baseline="30000" dirty="0" err="1"/>
              <a:t>k</a:t>
            </a:r>
            <a:r>
              <a:rPr lang="en-US" altLang="zh-CN" sz="2100" dirty="0"/>
              <a:t>).</a:t>
            </a:r>
          </a:p>
        </p:txBody>
      </p:sp>
      <p:sp>
        <p:nvSpPr>
          <p:cNvPr id="4" name="矩形 3"/>
          <p:cNvSpPr/>
          <p:nvPr/>
        </p:nvSpPr>
        <p:spPr>
          <a:xfrm>
            <a:off x="312896" y="2101850"/>
            <a:ext cx="8490585" cy="5067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700" b="1" dirty="0"/>
              <a:t>Rule 3: </a:t>
            </a:r>
            <a:r>
              <a:rPr lang="pt-BR" altLang="zh-CN" sz="2100" dirty="0" smtClean="0"/>
              <a:t>log</a:t>
            </a:r>
            <a:r>
              <a:rPr lang="pt-BR" altLang="zh-CN" sz="2100" baseline="30000" dirty="0" smtClean="0"/>
              <a:t>k</a:t>
            </a:r>
            <a:r>
              <a:rPr lang="pt-BR" altLang="zh-CN" sz="2100" dirty="0" smtClean="0"/>
              <a:t>N </a:t>
            </a:r>
            <a:r>
              <a:rPr lang="pt-BR" altLang="zh-CN" sz="2100" dirty="0"/>
              <a:t>= O(N) for any constant k.</a:t>
            </a:r>
          </a:p>
        </p:txBody>
      </p:sp>
      <p:sp>
        <p:nvSpPr>
          <p:cNvPr id="5" name="矩形 4"/>
          <p:cNvSpPr/>
          <p:nvPr/>
        </p:nvSpPr>
        <p:spPr>
          <a:xfrm>
            <a:off x="312896" y="3557905"/>
            <a:ext cx="8490585" cy="829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700" b="1" dirty="0"/>
              <a:t>Rule </a:t>
            </a:r>
            <a:r>
              <a:rPr lang="pt-BR" altLang="zh-CN" sz="2700" b="1" dirty="0" smtClean="0"/>
              <a:t>5: </a:t>
            </a:r>
            <a:r>
              <a:rPr lang="en-US" altLang="zh-CN" sz="2100" dirty="0"/>
              <a:t>If </a:t>
            </a:r>
            <a:r>
              <a:rPr lang="en-US" altLang="zh-CN" sz="2100" dirty="0" smtClean="0"/>
              <a:t>T(n</a:t>
            </a:r>
            <a:r>
              <a:rPr lang="en-US" altLang="zh-CN" sz="2100" dirty="0"/>
              <a:t>) </a:t>
            </a:r>
            <a:r>
              <a:rPr lang="en-US" altLang="zh-CN" sz="2100" dirty="0" smtClean="0"/>
              <a:t>= O(kg(n</a:t>
            </a:r>
            <a:r>
              <a:rPr lang="en-US" altLang="zh-CN" sz="2100" dirty="0"/>
              <a:t>)) for any constant k &gt; 0, then </a:t>
            </a:r>
            <a:r>
              <a:rPr lang="en-US" altLang="zh-CN" sz="2100" dirty="0" smtClean="0"/>
              <a:t>T(n</a:t>
            </a:r>
            <a:r>
              <a:rPr lang="en-US" altLang="zh-CN" sz="2100" dirty="0"/>
              <a:t>) </a:t>
            </a:r>
            <a:r>
              <a:rPr lang="en-US" altLang="zh-CN" sz="2100" dirty="0" smtClean="0"/>
              <a:t>= O(g(n)). </a:t>
            </a:r>
          </a:p>
          <a:p>
            <a:pPr algn="r"/>
            <a:r>
              <a:rPr lang="en-US" altLang="zh-CN" sz="2100" dirty="0" smtClean="0">
                <a:solidFill>
                  <a:srgbClr val="008000"/>
                </a:solidFill>
              </a:rPr>
              <a:t>– </a:t>
            </a:r>
            <a:r>
              <a:rPr lang="en-US" altLang="zh-CN" sz="2100" dirty="0">
                <a:solidFill>
                  <a:srgbClr val="008000"/>
                </a:solidFill>
              </a:rPr>
              <a:t>ignore the </a:t>
            </a:r>
            <a:r>
              <a:rPr lang="en-US" altLang="zh-CN" sz="2100" dirty="0" smtClean="0">
                <a:solidFill>
                  <a:srgbClr val="008000"/>
                </a:solidFill>
              </a:rPr>
              <a:t>constant*</a:t>
            </a:r>
            <a:r>
              <a:rPr lang="en-US" altLang="zh-CN" sz="2100" dirty="0" smtClean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312896" y="2660491"/>
            <a:ext cx="8490585" cy="829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2700" b="1" dirty="0" smtClean="0"/>
              <a:t>Rule 4: </a:t>
            </a:r>
            <a:r>
              <a:rPr lang="en-US" altLang="zh-CN" sz="2100" dirty="0"/>
              <a:t>If </a:t>
            </a:r>
            <a:r>
              <a:rPr lang="en-US" altLang="zh-CN" sz="2100" dirty="0" smtClean="0"/>
              <a:t>T(n</a:t>
            </a:r>
            <a:r>
              <a:rPr lang="en-US" altLang="zh-CN" sz="2100" dirty="0"/>
              <a:t>) </a:t>
            </a:r>
            <a:r>
              <a:rPr lang="en-US" altLang="zh-CN" sz="2100" dirty="0" smtClean="0"/>
              <a:t>= O(g(n</a:t>
            </a:r>
            <a:r>
              <a:rPr lang="en-US" altLang="zh-CN" sz="2100" dirty="0"/>
              <a:t>)) and g(n) </a:t>
            </a:r>
            <a:r>
              <a:rPr lang="en-US" altLang="zh-CN" sz="2100" dirty="0" smtClean="0"/>
              <a:t>= O(h(n</a:t>
            </a:r>
            <a:r>
              <a:rPr lang="en-US" altLang="zh-CN" sz="2100" dirty="0"/>
              <a:t>)), then </a:t>
            </a:r>
            <a:r>
              <a:rPr lang="en-US" altLang="zh-CN" sz="2100" dirty="0" smtClean="0"/>
              <a:t>T(n</a:t>
            </a:r>
            <a:r>
              <a:rPr lang="en-US" altLang="zh-CN" sz="2100" dirty="0"/>
              <a:t>) </a:t>
            </a:r>
            <a:r>
              <a:rPr lang="en-US" altLang="zh-CN" sz="2100" dirty="0" smtClean="0"/>
              <a:t>= O(h(n)).</a:t>
            </a:r>
          </a:p>
          <a:p>
            <a:pPr algn="r"/>
            <a:r>
              <a:rPr lang="en-US" altLang="zh-CN" sz="2100" dirty="0" smtClean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– </a:t>
            </a:r>
            <a:r>
              <a:rPr lang="en-US" altLang="zh-CN" sz="2100" dirty="0" smtClean="0">
                <a:solidFill>
                  <a:srgbClr val="FF0000"/>
                </a:solidFill>
              </a:rPr>
              <a:t>transitive*</a:t>
            </a:r>
          </a:p>
        </p:txBody>
      </p:sp>
      <p:pic>
        <p:nvPicPr>
          <p:cNvPr id="112642" name="Picture 2" descr="https://iknow-pic.cdn.bcebos.com/55e736d12f2eb93844fbd91edb628535e4dd6f4c"/>
          <p:cNvPicPr>
            <a:picLocks noChangeAspect="1" noChangeArrowheads="1"/>
          </p:cNvPicPr>
          <p:nvPr/>
        </p:nvPicPr>
        <p:blipFill>
          <a:blip r:embed="rId8" cstate="print"/>
          <a:srcRect l="13649"/>
          <a:stretch>
            <a:fillRect/>
          </a:stretch>
        </p:blipFill>
        <p:spPr bwMode="auto">
          <a:xfrm>
            <a:off x="683895" y="4725035"/>
            <a:ext cx="3096260" cy="1419860"/>
          </a:xfrm>
          <a:prstGeom prst="rect">
            <a:avLst/>
          </a:prstGeom>
          <a:noFill/>
        </p:spPr>
      </p:pic>
      <p:pic>
        <p:nvPicPr>
          <p:cNvPr id="112641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6645" y="4509135"/>
            <a:ext cx="5110480" cy="187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2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5765483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“Common Functions to Use”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29559" y="1576402"/>
            <a:ext cx="5139690" cy="14763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indent="0" fontAlgn="auto">
              <a:spcBef>
                <a:spcPts val="600"/>
              </a:spcBef>
            </a:pPr>
            <a:r>
              <a:rPr lang="en-US" altLang="zh-CN" sz="2665" dirty="0">
                <a:solidFill>
                  <a:srgbClr val="990099"/>
                </a:solidFill>
                <a:ea typeface="宋体" panose="02010600030101010101" pitchFamily="2" charset="-122"/>
              </a:rPr>
              <a:t>Suppose we get T(N) = 4N</a:t>
            </a:r>
            <a:r>
              <a:rPr lang="en-US" altLang="zh-CN" sz="2665" baseline="30000" dirty="0">
                <a:solidFill>
                  <a:srgbClr val="9900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665" dirty="0">
                <a:solidFill>
                  <a:srgbClr val="990099"/>
                </a:solidFill>
                <a:ea typeface="宋体" panose="02010600030101010101" pitchFamily="2" charset="-122"/>
              </a:rPr>
              <a:t> + 3N + 6.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665" dirty="0">
                <a:solidFill>
                  <a:srgbClr val="990099"/>
                </a:solidFill>
                <a:ea typeface="宋体" panose="02010600030101010101" pitchFamily="2" charset="-122"/>
              </a:rPr>
              <a:t>Is T(N) = O(N</a:t>
            </a:r>
            <a:r>
              <a:rPr lang="en-US" altLang="zh-CN" sz="2665" baseline="30000" dirty="0">
                <a:solidFill>
                  <a:srgbClr val="990099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665" dirty="0">
                <a:solidFill>
                  <a:srgbClr val="990099"/>
                </a:solidFill>
                <a:ea typeface="宋体" panose="02010600030101010101" pitchFamily="2" charset="-122"/>
              </a:rPr>
              <a:t>)?</a:t>
            </a:r>
          </a:p>
          <a:p>
            <a:pPr indent="0" fontAlgn="auto">
              <a:spcBef>
                <a:spcPts val="600"/>
              </a:spcBef>
            </a:pPr>
            <a:r>
              <a:rPr lang="en-US" altLang="zh-CN" sz="2665" dirty="0">
                <a:solidFill>
                  <a:srgbClr val="990099"/>
                </a:solidFill>
                <a:ea typeface="宋体" panose="02010600030101010101" pitchFamily="2" charset="-122"/>
              </a:rPr>
              <a:t>Is T(N) = O(N</a:t>
            </a:r>
            <a:r>
              <a:rPr lang="en-US" altLang="zh-CN" sz="2665" baseline="30000" dirty="0">
                <a:solidFill>
                  <a:srgbClr val="990099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665" dirty="0">
                <a:solidFill>
                  <a:srgbClr val="990099"/>
                </a:solidFill>
                <a:ea typeface="宋体" panose="02010600030101010101" pitchFamily="2" charset="-122"/>
              </a:rPr>
              <a:t>)?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47224" y="3319145"/>
            <a:ext cx="7917180" cy="9912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Generally, we look for the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smallest</a:t>
            </a: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 f(N) that bounds T(N).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50" dirty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333CC"/>
                </a:solidFill>
                <a:latin typeface="Times New Roman" panose="02020603050405020304" pitchFamily="18" charset="0"/>
              </a:rPr>
              <a:t>We want a common function that is a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least upper bound.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0910" y="4605385"/>
            <a:ext cx="5410835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665" dirty="0">
                <a:ea typeface="宋体" panose="02010600030101010101" pitchFamily="2" charset="-122"/>
              </a:rPr>
              <a:t>If   T(N) = </a:t>
            </a:r>
            <a:r>
              <a:rPr lang="en-US" altLang="zh-CN" sz="2665" dirty="0" err="1">
                <a:ea typeface="宋体" panose="02010600030101010101" pitchFamily="2" charset="-122"/>
              </a:rPr>
              <a:t>c</a:t>
            </a:r>
            <a:r>
              <a:rPr lang="en-US" altLang="zh-CN" sz="2665" baseline="-25000" dirty="0" err="1">
                <a:ea typeface="宋体" panose="02010600030101010101" pitchFamily="2" charset="-122"/>
              </a:rPr>
              <a:t>k</a:t>
            </a:r>
            <a:r>
              <a:rPr lang="en-US" altLang="zh-CN" sz="2665" dirty="0" err="1">
                <a:ea typeface="宋体" panose="02010600030101010101" pitchFamily="2" charset="-122"/>
              </a:rPr>
              <a:t>N</a:t>
            </a:r>
            <a:r>
              <a:rPr lang="en-US" altLang="zh-CN" sz="2665" baseline="30000" dirty="0" err="1">
                <a:ea typeface="宋体" panose="02010600030101010101" pitchFamily="2" charset="-122"/>
              </a:rPr>
              <a:t>k</a:t>
            </a:r>
            <a:r>
              <a:rPr lang="en-US" altLang="zh-CN" sz="2665" dirty="0">
                <a:ea typeface="宋体" panose="02010600030101010101" pitchFamily="2" charset="-122"/>
              </a:rPr>
              <a:t>   + c</a:t>
            </a:r>
            <a:r>
              <a:rPr lang="en-US" altLang="zh-CN" sz="2665" baseline="-25000" dirty="0">
                <a:ea typeface="宋体" panose="02010600030101010101" pitchFamily="2" charset="-122"/>
              </a:rPr>
              <a:t>k-1</a:t>
            </a:r>
            <a:r>
              <a:rPr lang="en-US" altLang="zh-CN" sz="2665" dirty="0">
                <a:ea typeface="宋体" panose="02010600030101010101" pitchFamily="2" charset="-122"/>
              </a:rPr>
              <a:t>N</a:t>
            </a:r>
            <a:r>
              <a:rPr lang="en-US" altLang="zh-CN" sz="2665" baseline="30000" dirty="0">
                <a:ea typeface="宋体" panose="02010600030101010101" pitchFamily="2" charset="-122"/>
              </a:rPr>
              <a:t>k-1</a:t>
            </a:r>
            <a:r>
              <a:rPr lang="en-US" altLang="zh-CN" sz="2665" dirty="0">
                <a:ea typeface="宋体" panose="02010600030101010101" pitchFamily="2" charset="-122"/>
              </a:rPr>
              <a:t>    +   ...   +  c</a:t>
            </a:r>
            <a:r>
              <a:rPr lang="en-US" altLang="zh-CN" sz="2665" baseline="-25000" dirty="0">
                <a:ea typeface="宋体" panose="02010600030101010101" pitchFamily="2" charset="-122"/>
              </a:rPr>
              <a:t>0</a:t>
            </a:r>
            <a:r>
              <a:rPr lang="en-US" altLang="zh-CN" sz="2665" dirty="0">
                <a:ea typeface="宋体" panose="02010600030101010101" pitchFamily="2" charset="-122"/>
              </a:rPr>
              <a:t> .</a:t>
            </a:r>
          </a:p>
          <a:p>
            <a:r>
              <a:rPr lang="en-US" altLang="zh-CN" sz="2665" dirty="0">
                <a:ea typeface="宋体" panose="02010600030101010101" pitchFamily="2" charset="-122"/>
              </a:rPr>
              <a:t>T(N) = O(</a:t>
            </a:r>
            <a:r>
              <a:rPr lang="en-US" altLang="zh-CN" sz="2665" dirty="0" err="1">
                <a:ea typeface="宋体" panose="02010600030101010101" pitchFamily="2" charset="-122"/>
              </a:rPr>
              <a:t>N</a:t>
            </a:r>
            <a:r>
              <a:rPr lang="en-US" altLang="zh-CN" sz="2665" baseline="30000" dirty="0" err="1">
                <a:ea typeface="宋体" panose="02010600030101010101" pitchFamily="2" charset="-122"/>
              </a:rPr>
              <a:t>k</a:t>
            </a:r>
            <a:r>
              <a:rPr lang="en-US" altLang="zh-CN" sz="2665" dirty="0">
                <a:ea typeface="宋体" panose="02010600030101010101" pitchFamily="2" charset="-122"/>
              </a:rPr>
              <a:t>).</a:t>
            </a:r>
          </a:p>
          <a:p>
            <a:r>
              <a:rPr lang="en-US" altLang="zh-CN" sz="2665" dirty="0" err="1">
                <a:ea typeface="宋体" panose="02010600030101010101" pitchFamily="2" charset="-122"/>
              </a:rPr>
              <a:t>N</a:t>
            </a:r>
            <a:r>
              <a:rPr lang="en-US" altLang="zh-CN" sz="2665" baseline="30000" dirty="0" err="1">
                <a:ea typeface="宋体" panose="02010600030101010101" pitchFamily="2" charset="-122"/>
              </a:rPr>
              <a:t>k</a:t>
            </a:r>
            <a:r>
              <a:rPr lang="en-US" altLang="zh-CN" sz="2665" dirty="0">
                <a:ea typeface="宋体" panose="02010600030101010101" pitchFamily="2" charset="-122"/>
              </a:rPr>
              <a:t> is the </a:t>
            </a:r>
            <a:r>
              <a:rPr lang="en-US" altLang="zh-CN" sz="2665" dirty="0">
                <a:solidFill>
                  <a:srgbClr val="FF0000"/>
                </a:solidFill>
                <a:ea typeface="宋体" panose="02010600030101010101" pitchFamily="2" charset="-122"/>
              </a:rPr>
              <a:t>dominant term</a:t>
            </a:r>
            <a:r>
              <a:rPr lang="en-US" altLang="zh-CN" sz="2665" dirty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  <p:grpSp>
        <p:nvGrpSpPr>
          <p:cNvPr id="955" name="组合 954"/>
          <p:cNvGrpSpPr/>
          <p:nvPr/>
        </p:nvGrpSpPr>
        <p:grpSpPr>
          <a:xfrm rot="5640000">
            <a:off x="7944785" y="5464532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6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7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8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9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10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1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2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3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4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5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6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7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8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9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20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1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2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3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4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5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6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7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8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9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30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1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2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3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4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5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6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7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8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9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40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1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2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3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4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6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7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8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9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50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1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4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5" grpId="0" bldLvl="0" animBg="1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25535" cy="4104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0659" name="内容占位符 4"/>
          <p:cNvSpPr>
            <a:spLocks noGrp="1"/>
          </p:cNvSpPr>
          <p:nvPr>
            <p:ph idx="1"/>
          </p:nvPr>
        </p:nvSpPr>
        <p:spPr>
          <a:xfrm>
            <a:off x="368618" y="1396683"/>
            <a:ext cx="8601075" cy="370713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How to analyze</a:t>
            </a:r>
          </a:p>
          <a:p>
            <a:pPr lvl="1"/>
            <a:r>
              <a:rPr lang="en-US" altLang="zh-CN" dirty="0" smtClean="0"/>
              <a:t>Asymptotic </a:t>
            </a:r>
            <a:r>
              <a:rPr lang="en-US" altLang="zh-CN" dirty="0"/>
              <a:t>algorithm analysis</a:t>
            </a:r>
          </a:p>
          <a:p>
            <a:pPr lvl="2"/>
            <a:r>
              <a:rPr lang="en-US" altLang="zh-CN" sz="2100" dirty="0"/>
              <a:t>Measures the efficiency of an algorithm, </a:t>
            </a:r>
            <a:r>
              <a:rPr lang="en-US" altLang="zh-CN" sz="2100" dirty="0" smtClean="0"/>
              <a:t>as </a:t>
            </a:r>
            <a:r>
              <a:rPr lang="en-US" altLang="zh-CN" sz="2100" dirty="0"/>
              <a:t>the input size becomes large – </a:t>
            </a:r>
            <a:r>
              <a:rPr lang="en-US" altLang="zh-CN" sz="2100" dirty="0">
                <a:solidFill>
                  <a:srgbClr val="FF0000"/>
                </a:solidFill>
              </a:rPr>
              <a:t>growth rate</a:t>
            </a:r>
            <a:r>
              <a:rPr lang="en-US" altLang="zh-CN" sz="2100" dirty="0" smtClean="0"/>
              <a:t>.</a:t>
            </a:r>
            <a:endParaRPr lang="en-US" altLang="zh-CN" sz="2100" dirty="0"/>
          </a:p>
          <a:p>
            <a:pPr lvl="2"/>
            <a:r>
              <a:rPr lang="en-US" altLang="zh-CN" sz="2100" dirty="0">
                <a:solidFill>
                  <a:srgbClr val="008000"/>
                </a:solidFill>
              </a:rPr>
              <a:t>best-case</a:t>
            </a:r>
            <a:endParaRPr lang="en-US" altLang="zh-CN" sz="675" dirty="0">
              <a:solidFill>
                <a:srgbClr val="008000"/>
              </a:solidFill>
            </a:endParaRPr>
          </a:p>
          <a:p>
            <a:pPr lvl="2"/>
            <a:r>
              <a:rPr lang="en-US" altLang="zh-CN" sz="2100" dirty="0" smtClean="0">
                <a:solidFill>
                  <a:srgbClr val="5252D4"/>
                </a:solidFill>
              </a:rPr>
              <a:t>average-case</a:t>
            </a:r>
          </a:p>
          <a:p>
            <a:pPr lvl="2"/>
            <a:r>
              <a:rPr lang="en-US" altLang="zh-CN" sz="2100" dirty="0" smtClean="0">
                <a:solidFill>
                  <a:srgbClr val="7030A0"/>
                </a:solidFill>
              </a:rPr>
              <a:t>worst-case</a:t>
            </a:r>
            <a:endParaRPr lang="en-US" altLang="zh-CN" sz="2135" dirty="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7FE05-B472-4BAE-8045-296709068849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2249071" y="3519459"/>
            <a:ext cx="256095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often of little interest</a:t>
            </a:r>
          </a:p>
        </p:txBody>
      </p:sp>
      <p:sp>
        <p:nvSpPr>
          <p:cNvPr id="3" name="矩形 2"/>
          <p:cNvSpPr/>
          <p:nvPr/>
        </p:nvSpPr>
        <p:spPr>
          <a:xfrm>
            <a:off x="2700231" y="4060011"/>
            <a:ext cx="4572000" cy="4140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100" dirty="0" smtClean="0">
                <a:solidFill>
                  <a:srgbClr val="5252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often </a:t>
            </a:r>
            <a:r>
              <a:rPr lang="en-US" altLang="zh-CN" sz="2100" dirty="0">
                <a:solidFill>
                  <a:srgbClr val="5252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reflects typical behavior</a:t>
            </a:r>
          </a:p>
        </p:txBody>
      </p:sp>
      <p:sp>
        <p:nvSpPr>
          <p:cNvPr id="4" name="矩形 3"/>
          <p:cNvSpPr/>
          <p:nvPr/>
        </p:nvSpPr>
        <p:spPr>
          <a:xfrm>
            <a:off x="2412156" y="4600849"/>
            <a:ext cx="5448204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represents </a:t>
            </a:r>
            <a:r>
              <a:rPr lang="en-US" altLang="zh-CN" sz="2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1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 for </a:t>
            </a:r>
            <a:r>
              <a:rPr lang="en-US" altLang="zh-CN" sz="21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on any possible input.</a:t>
            </a:r>
          </a:p>
        </p:txBody>
      </p:sp>
      <p:sp>
        <p:nvSpPr>
          <p:cNvPr id="6" name="矩形 5"/>
          <p:cNvSpPr/>
          <p:nvPr/>
        </p:nvSpPr>
        <p:spPr>
          <a:xfrm>
            <a:off x="629126" y="5749608"/>
            <a:ext cx="8007191" cy="3683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Need to know enough about the input data distribution </a:t>
            </a:r>
            <a:r>
              <a:rPr lang="en-US" altLang="zh-CN" dirty="0" smtClean="0">
                <a:solidFill>
                  <a:srgbClr val="FF0000"/>
                </a:solidFill>
              </a:rPr>
              <a:t>to do average-case analysis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4995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7FE05-B472-4BAE-8045-296709068849}" type="slidenum">
              <a:rPr lang="zh-CN" altLang="en-US" smtClean="0"/>
              <a:pPr/>
              <a:t>18</a:t>
            </a:fld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439103" y="1350486"/>
            <a:ext cx="8484394" cy="3974306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Given an array containing 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990099"/>
                </a:solidFill>
                <a:ea typeface="宋体" panose="02010600030101010101" pitchFamily="2" charset="-122"/>
              </a:rPr>
              <a:t> integers, suppose the sequential search algorithm is </a:t>
            </a:r>
            <a:r>
              <a:rPr lang="en-US" altLang="zh-CN" sz="2800" dirty="0" smtClean="0">
                <a:solidFill>
                  <a:srgbClr val="990099"/>
                </a:solidFill>
                <a:ea typeface="宋体" panose="02010600030101010101" pitchFamily="2" charset="-122"/>
              </a:rPr>
              <a:t>adopted</a:t>
            </a:r>
          </a:p>
          <a:p>
            <a:r>
              <a:rPr lang="en-US" altLang="zh-CN" sz="1600" dirty="0">
                <a:noFill/>
                <a:ea typeface="宋体" panose="02010600030101010101" pitchFamily="2" charset="-122"/>
              </a:rPr>
              <a:t>a</a:t>
            </a:r>
          </a:p>
          <a:p>
            <a:pPr marL="0" lvl="1"/>
            <a:r>
              <a:rPr lang="en-US" altLang="zh-CN" sz="2800" dirty="0" smtClean="0">
                <a:solidFill>
                  <a:srgbClr val="990099"/>
                </a:solidFill>
              </a:rPr>
              <a:t>Q1: The </a:t>
            </a:r>
            <a:r>
              <a:rPr lang="en-US" altLang="zh-CN" sz="2800" dirty="0">
                <a:solidFill>
                  <a:srgbClr val="990099"/>
                </a:solidFill>
              </a:rPr>
              <a:t>cost for finding a particular value K</a:t>
            </a:r>
          </a:p>
          <a:p>
            <a:pPr lvl="1"/>
            <a:r>
              <a:rPr lang="en-US" altLang="zh-CN" dirty="0" smtClean="0">
                <a:solidFill>
                  <a:srgbClr val="008000"/>
                </a:solidFill>
              </a:rPr>
              <a:t>May </a:t>
            </a:r>
            <a:r>
              <a:rPr lang="en-US" altLang="zh-CN" dirty="0">
                <a:solidFill>
                  <a:srgbClr val="008000"/>
                </a:solidFill>
              </a:rPr>
              <a:t>be different for different </a:t>
            </a:r>
            <a:r>
              <a:rPr lang="en-US" altLang="zh-CN" dirty="0" smtClean="0">
                <a:solidFill>
                  <a:srgbClr val="008000"/>
                </a:solidFill>
              </a:rPr>
              <a:t>inputs</a:t>
            </a:r>
          </a:p>
          <a:p>
            <a:r>
              <a:rPr lang="en-US" altLang="zh-CN" sz="570" dirty="0" smtClean="0">
                <a:solidFill>
                  <a:srgbClr val="FF0000"/>
                </a:solidFill>
              </a:rPr>
              <a:t>       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Best </a:t>
            </a:r>
            <a:r>
              <a:rPr lang="en-US" altLang="zh-CN" dirty="0">
                <a:solidFill>
                  <a:srgbClr val="FF0000"/>
                </a:solidFill>
              </a:rPr>
              <a:t>case: </a:t>
            </a:r>
          </a:p>
          <a:p>
            <a:pPr lvl="1"/>
            <a:r>
              <a:rPr lang="en-US" altLang="zh-CN" sz="1600" dirty="0"/>
              <a:t>if the first integer is K – </a:t>
            </a:r>
            <a:r>
              <a:rPr lang="en-US" altLang="zh-CN" sz="1600" dirty="0">
                <a:solidFill>
                  <a:srgbClr val="FF0000"/>
                </a:solidFill>
              </a:rPr>
              <a:t>examine 1 value</a:t>
            </a:r>
          </a:p>
          <a:p>
            <a:r>
              <a:rPr lang="en-US" altLang="zh-CN" sz="880" dirty="0" smtClean="0"/>
              <a:t>         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</a:t>
            </a:r>
            <a:r>
              <a:rPr lang="en-US" altLang="zh-CN" sz="1600" dirty="0" smtClean="0">
                <a:solidFill>
                  <a:srgbClr val="5252D4"/>
                </a:solidFill>
              </a:rPr>
              <a:t>Worst </a:t>
            </a:r>
            <a:r>
              <a:rPr lang="en-US" altLang="zh-CN" sz="1600" dirty="0">
                <a:solidFill>
                  <a:srgbClr val="5252D4"/>
                </a:solidFill>
              </a:rPr>
              <a:t>case: </a:t>
            </a:r>
          </a:p>
          <a:p>
            <a:pPr lvl="1"/>
            <a:r>
              <a:rPr lang="en-US" altLang="zh-CN" sz="1600" dirty="0"/>
              <a:t>if only the last integer is K – </a:t>
            </a:r>
            <a:r>
              <a:rPr lang="en-US" altLang="zh-CN" sz="1600" dirty="0">
                <a:solidFill>
                  <a:srgbClr val="FF0000"/>
                </a:solidFill>
              </a:rPr>
              <a:t>examine n values</a:t>
            </a:r>
            <a:r>
              <a:rPr lang="en-US" altLang="zh-CN" sz="1600" dirty="0"/>
              <a:t> </a:t>
            </a:r>
          </a:p>
          <a:p>
            <a:endParaRPr lang="en-US" altLang="zh-CN" sz="950" dirty="0" smtClean="0"/>
          </a:p>
          <a:p>
            <a:r>
              <a:rPr lang="en-US" altLang="zh-CN" sz="1600" dirty="0" smtClean="0"/>
              <a:t>         </a:t>
            </a:r>
            <a:r>
              <a:rPr lang="en-US" altLang="zh-CN" sz="1600" dirty="0" smtClean="0">
                <a:solidFill>
                  <a:srgbClr val="CC0000"/>
                </a:solidFill>
              </a:rPr>
              <a:t>Average case:</a:t>
            </a:r>
            <a:endParaRPr lang="en-US" altLang="zh-CN" sz="1600" dirty="0">
              <a:solidFill>
                <a:srgbClr val="CC0000"/>
              </a:solidFill>
            </a:endParaRPr>
          </a:p>
          <a:p>
            <a:pPr lvl="1"/>
            <a:r>
              <a:rPr lang="en-US" altLang="zh-CN" sz="1600" dirty="0"/>
              <a:t>If the sequential search is performed on different inputs for many times – </a:t>
            </a:r>
            <a:r>
              <a:rPr lang="en-US" altLang="zh-CN" sz="1600" dirty="0">
                <a:solidFill>
                  <a:srgbClr val="FF0000"/>
                </a:solidFill>
              </a:rPr>
              <a:t>examine </a:t>
            </a:r>
            <a:r>
              <a:rPr lang="en-US" altLang="zh-CN" sz="1600" dirty="0" smtClean="0">
                <a:solidFill>
                  <a:srgbClr val="FF0000"/>
                </a:solidFill>
              </a:rPr>
              <a:t>(n+1)/2 </a:t>
            </a:r>
            <a:r>
              <a:rPr lang="en-US" altLang="zh-CN" sz="1600" dirty="0">
                <a:solidFill>
                  <a:srgbClr val="FF0000"/>
                </a:solidFill>
              </a:rPr>
              <a:t>values on </a:t>
            </a:r>
            <a:r>
              <a:rPr lang="en-US" altLang="zh-CN" sz="1600" dirty="0" smtClean="0">
                <a:solidFill>
                  <a:srgbClr val="FF0000"/>
                </a:solidFill>
              </a:rPr>
              <a:t>average</a:t>
            </a:r>
          </a:p>
          <a:p>
            <a:pPr lvl="1"/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990099"/>
                </a:solidFill>
              </a:rPr>
              <a:t>Q2: The cost of finding the largest value </a:t>
            </a:r>
          </a:p>
          <a:p>
            <a:r>
              <a:rPr lang="en-US" altLang="zh-CN" sz="2800" dirty="0" smtClean="0">
                <a:solidFill>
                  <a:srgbClr val="990099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dirty="0" smtClean="0">
                <a:solidFill>
                  <a:srgbClr val="008000"/>
                </a:solidFill>
              </a:rPr>
              <a:t>Always </a:t>
            </a:r>
            <a:r>
              <a:rPr lang="en-US" altLang="zh-CN" i="1" dirty="0" smtClean="0">
                <a:solidFill>
                  <a:srgbClr val="008000"/>
                </a:solidFill>
              </a:rPr>
              <a:t>c*</a:t>
            </a:r>
            <a:r>
              <a:rPr lang="en-US" altLang="zh-CN" dirty="0" smtClean="0">
                <a:solidFill>
                  <a:srgbClr val="008000"/>
                </a:solidFill>
              </a:rPr>
              <a:t>n</a:t>
            </a:r>
            <a:endParaRPr lang="en-US" altLang="zh-CN" dirty="0" smtClean="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130" name="Freeform 113"/>
            <p:cNvSpPr/>
            <p:nvPr>
              <p:custDataLst>
                <p:tags r:id="rId5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1" name="Freeform 114"/>
            <p:cNvSpPr/>
            <p:nvPr>
              <p:custDataLst>
                <p:tags r:id="rId6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2" name="Freeform 1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3" name="Rectangle 1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4" name="Rectangle 11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5" name="Freeform 118"/>
            <p:cNvSpPr/>
            <p:nvPr>
              <p:custDataLst>
                <p:tags r:id="rId10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45427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19</a:t>
            </a:fld>
            <a:endParaRPr lang="zh-CN" altLang="en-US" smtClean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264285" y="1499235"/>
            <a:ext cx="4104799" cy="7372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>
                <a:solidFill>
                  <a:srgbClr val="008000"/>
                </a:solidFill>
                <a:ea typeface="宋体" panose="02010600030101010101" pitchFamily="2" charset="-122"/>
              </a:rPr>
              <a:t>Step 1.  Counting                       T(N)</a:t>
            </a:r>
            <a:endParaRPr lang="en-US" altLang="zh-CN" sz="1350" dirty="0">
              <a:ea typeface="宋体" panose="02010600030101010101" pitchFamily="2" charset="-122"/>
            </a:endParaRPr>
          </a:p>
          <a:p>
            <a:r>
              <a:rPr lang="en-US" altLang="zh-CN" sz="2100" dirty="0">
                <a:solidFill>
                  <a:srgbClr val="5252D4"/>
                </a:solidFill>
                <a:ea typeface="宋体" panose="02010600030101010101" pitchFamily="2" charset="-122"/>
              </a:rPr>
              <a:t>Step 2.  Simplifying                O(f(N))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223432" y="2383102"/>
            <a:ext cx="7033551" cy="2353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 smtClean="0">
                <a:ea typeface="宋体" panose="02010600030101010101" pitchFamily="2" charset="-122"/>
              </a:rPr>
              <a:t>//Loop</a:t>
            </a:r>
            <a:endParaRPr lang="en-US" altLang="zh-CN" sz="2100" dirty="0">
              <a:ea typeface="宋体" panose="02010600030101010101" pitchFamily="2" charset="-122"/>
            </a:endParaRPr>
          </a:p>
          <a:p>
            <a:r>
              <a:rPr lang="en-US" altLang="zh-CN" sz="2100" dirty="0" err="1">
                <a:solidFill>
                  <a:srgbClr val="990099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1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100" dirty="0" err="1">
                <a:solidFill>
                  <a:srgbClr val="990099"/>
                </a:solidFill>
                <a:ea typeface="宋体" panose="02010600030101010101" pitchFamily="2" charset="-122"/>
              </a:rPr>
              <a:t>sumit</a:t>
            </a:r>
            <a:r>
              <a:rPr lang="en-US" altLang="zh-CN" sz="2100" dirty="0">
                <a:solidFill>
                  <a:srgbClr val="990099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100" dirty="0" err="1">
                <a:solidFill>
                  <a:srgbClr val="990099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100" dirty="0">
                <a:solidFill>
                  <a:srgbClr val="990099"/>
                </a:solidFill>
                <a:ea typeface="宋体" panose="02010600030101010101" pitchFamily="2" charset="-122"/>
              </a:rPr>
              <a:t> v[ ],  </a:t>
            </a:r>
            <a:r>
              <a:rPr lang="en-US" altLang="zh-CN" sz="2100" dirty="0" err="1">
                <a:solidFill>
                  <a:srgbClr val="990099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100" dirty="0">
                <a:solidFill>
                  <a:srgbClr val="9900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100" dirty="0" err="1">
                <a:solidFill>
                  <a:srgbClr val="990099"/>
                </a:solidFill>
                <a:ea typeface="宋体" panose="02010600030101010101" pitchFamily="2" charset="-122"/>
              </a:rPr>
              <a:t>num</a:t>
            </a:r>
            <a:r>
              <a:rPr lang="en-US" altLang="zh-CN" sz="2100" dirty="0">
                <a:solidFill>
                  <a:srgbClr val="990099"/>
                </a:solidFill>
                <a:ea typeface="宋体" panose="02010600030101010101" pitchFamily="2" charset="-122"/>
              </a:rPr>
              <a:t>)  {</a:t>
            </a:r>
          </a:p>
          <a:p>
            <a:r>
              <a:rPr lang="en-US" altLang="zh-CN" sz="2100" dirty="0">
                <a:solidFill>
                  <a:srgbClr val="990099"/>
                </a:solidFill>
                <a:ea typeface="宋体" panose="02010600030101010101" pitchFamily="2" charset="-122"/>
              </a:rPr>
              <a:t>   sum = 0; </a:t>
            </a:r>
            <a:r>
              <a:rPr lang="en-US" altLang="zh-CN" sz="2100" dirty="0" smtClean="0">
                <a:solidFill>
                  <a:srgbClr val="990099"/>
                </a:solidFill>
                <a:ea typeface="宋体" panose="02010600030101010101" pitchFamily="2" charset="-122"/>
              </a:rPr>
              <a:t>                                           </a:t>
            </a:r>
            <a:endParaRPr lang="en-US" altLang="zh-CN" sz="2100" dirty="0" smtClean="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r>
              <a:rPr lang="en-US" altLang="zh-CN" sz="2100" dirty="0" smtClean="0">
                <a:solidFill>
                  <a:srgbClr val="990099"/>
                </a:solidFill>
                <a:ea typeface="宋体" panose="02010600030101010101" pitchFamily="2" charset="-122"/>
              </a:rPr>
              <a:t>   for (</a:t>
            </a:r>
            <a:r>
              <a:rPr lang="en-US" altLang="zh-CN" sz="2100" dirty="0" err="1" smtClean="0">
                <a:solidFill>
                  <a:srgbClr val="9900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100" dirty="0" smtClean="0">
                <a:solidFill>
                  <a:srgbClr val="990099"/>
                </a:solidFill>
                <a:ea typeface="宋体" panose="02010600030101010101" pitchFamily="2" charset="-122"/>
              </a:rPr>
              <a:t> = 0;  </a:t>
            </a:r>
            <a:r>
              <a:rPr lang="en-US" altLang="zh-CN" sz="2100" dirty="0" err="1" smtClean="0">
                <a:solidFill>
                  <a:srgbClr val="9900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100" dirty="0" smtClean="0">
                <a:solidFill>
                  <a:srgbClr val="990099"/>
                </a:solidFill>
                <a:ea typeface="宋体" panose="02010600030101010101" pitchFamily="2" charset="-122"/>
              </a:rPr>
              <a:t>  &lt;  </a:t>
            </a:r>
            <a:r>
              <a:rPr lang="en-US" altLang="zh-CN" sz="2100" dirty="0" err="1" smtClean="0">
                <a:solidFill>
                  <a:srgbClr val="990099"/>
                </a:solidFill>
                <a:ea typeface="宋体" panose="02010600030101010101" pitchFamily="2" charset="-122"/>
              </a:rPr>
              <a:t>num</a:t>
            </a:r>
            <a:r>
              <a:rPr lang="en-US" altLang="zh-CN" sz="2100" dirty="0" smtClean="0">
                <a:solidFill>
                  <a:srgbClr val="990099"/>
                </a:solidFill>
                <a:ea typeface="宋体" panose="02010600030101010101" pitchFamily="2" charset="-122"/>
              </a:rPr>
              <a:t>;  </a:t>
            </a:r>
            <a:r>
              <a:rPr lang="en-US" altLang="zh-CN" sz="2100" dirty="0" err="1" smtClean="0">
                <a:solidFill>
                  <a:srgbClr val="9900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100" dirty="0" smtClean="0">
                <a:solidFill>
                  <a:srgbClr val="990099"/>
                </a:solidFill>
                <a:ea typeface="宋体" panose="02010600030101010101" pitchFamily="2" charset="-122"/>
              </a:rPr>
              <a:t>++) </a:t>
            </a:r>
            <a:endParaRPr lang="en-US" altLang="zh-CN" sz="2100" dirty="0" smtClean="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r>
              <a:rPr lang="en-US" altLang="zh-CN" sz="2100" dirty="0" smtClean="0">
                <a:solidFill>
                  <a:srgbClr val="990099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2100" dirty="0">
                <a:solidFill>
                  <a:srgbClr val="990099"/>
                </a:solidFill>
                <a:ea typeface="宋体" panose="02010600030101010101" pitchFamily="2" charset="-122"/>
              </a:rPr>
              <a:t>sum = sum + v[</a:t>
            </a:r>
            <a:r>
              <a:rPr lang="en-US" altLang="zh-CN" sz="2100" dirty="0" err="1">
                <a:solidFill>
                  <a:srgbClr val="9900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100" dirty="0">
                <a:solidFill>
                  <a:srgbClr val="990099"/>
                </a:solidFill>
                <a:ea typeface="宋体" panose="02010600030101010101" pitchFamily="2" charset="-122"/>
              </a:rPr>
              <a:t>]; </a:t>
            </a:r>
            <a:endParaRPr lang="en-US" altLang="zh-CN" sz="2100" dirty="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r>
              <a:rPr lang="en-US" altLang="zh-CN" sz="2100" dirty="0">
                <a:solidFill>
                  <a:srgbClr val="990099"/>
                </a:solidFill>
                <a:ea typeface="宋体" panose="02010600030101010101" pitchFamily="2" charset="-122"/>
              </a:rPr>
              <a:t>   return </a:t>
            </a:r>
            <a:r>
              <a:rPr lang="en-US" altLang="zh-CN" sz="2100" dirty="0" smtClean="0">
                <a:solidFill>
                  <a:srgbClr val="990099"/>
                </a:solidFill>
                <a:ea typeface="宋体" panose="02010600030101010101" pitchFamily="2" charset="-122"/>
              </a:rPr>
              <a:t>sum</a:t>
            </a:r>
          </a:p>
          <a:p>
            <a:r>
              <a:rPr lang="en-US" altLang="zh-CN" sz="2100" dirty="0" smtClean="0">
                <a:solidFill>
                  <a:srgbClr val="990099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223640" y="4706223"/>
            <a:ext cx="6019603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T(</a:t>
            </a:r>
            <a:r>
              <a:rPr lang="en-US" altLang="zh-CN" sz="2400" b="1" dirty="0" err="1">
                <a:solidFill>
                  <a:srgbClr val="FF0000"/>
                </a:solidFill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</a:rPr>
              <a:t>) = (c2 + c3)* </a:t>
            </a:r>
            <a:r>
              <a:rPr lang="en-US" altLang="zh-CN" sz="2400" b="1" dirty="0" err="1">
                <a:solidFill>
                  <a:srgbClr val="FF0000"/>
                </a:solidFill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</a:rPr>
              <a:t> + (c1 + c4)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k1 </a:t>
            </a:r>
            <a:r>
              <a:rPr lang="en-US" altLang="zh-CN" sz="2400" b="1" dirty="0">
                <a:solidFill>
                  <a:srgbClr val="FF0000"/>
                </a:solidFill>
              </a:rPr>
              <a:t>* </a:t>
            </a:r>
            <a:r>
              <a:rPr lang="en-US" altLang="zh-CN" sz="2400" b="1" dirty="0" err="1">
                <a:solidFill>
                  <a:srgbClr val="FF0000"/>
                </a:solidFill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</a:rPr>
              <a:t>  +      k2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  O(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num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4356047" y="3030400"/>
            <a:ext cx="1711004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solidFill>
                  <a:srgbClr val="008000"/>
                </a:solidFill>
              </a:rPr>
              <a:t>c1</a:t>
            </a:r>
          </a:p>
          <a:p>
            <a:r>
              <a:rPr lang="en-US" altLang="zh-CN" sz="2100" dirty="0" smtClean="0">
                <a:solidFill>
                  <a:srgbClr val="008000"/>
                </a:solidFill>
              </a:rPr>
              <a:t>c2*</a:t>
            </a:r>
            <a:r>
              <a:rPr lang="en-US" altLang="zh-CN" sz="2100" dirty="0" err="1" smtClean="0">
                <a:solidFill>
                  <a:srgbClr val="008000"/>
                </a:solidFill>
              </a:rPr>
              <a:t>num</a:t>
            </a:r>
            <a:endParaRPr lang="en-US" altLang="zh-CN" sz="2100" dirty="0">
              <a:solidFill>
                <a:srgbClr val="008000"/>
              </a:solidFill>
            </a:endParaRPr>
          </a:p>
          <a:p>
            <a:r>
              <a:rPr lang="en-US" altLang="zh-CN" sz="2100" dirty="0" smtClean="0">
                <a:solidFill>
                  <a:srgbClr val="008000"/>
                </a:solidFill>
              </a:rPr>
              <a:t>c3*</a:t>
            </a:r>
            <a:r>
              <a:rPr lang="en-US" altLang="zh-CN" sz="2100" dirty="0" err="1" smtClean="0">
                <a:solidFill>
                  <a:srgbClr val="008000"/>
                </a:solidFill>
              </a:rPr>
              <a:t>num</a:t>
            </a:r>
            <a:endParaRPr lang="en-US" altLang="zh-CN" sz="2100" dirty="0">
              <a:solidFill>
                <a:srgbClr val="008000"/>
              </a:solidFill>
            </a:endParaRPr>
          </a:p>
          <a:p>
            <a:r>
              <a:rPr lang="en-US" altLang="zh-CN" sz="2100" dirty="0" smtClean="0">
                <a:solidFill>
                  <a:srgbClr val="008000"/>
                </a:solidFill>
              </a:rPr>
              <a:t>c4</a:t>
            </a:r>
          </a:p>
        </p:txBody>
      </p:sp>
      <p:sp>
        <p:nvSpPr>
          <p:cNvPr id="8" name="矩形 7"/>
          <p:cNvSpPr/>
          <p:nvPr/>
        </p:nvSpPr>
        <p:spPr>
          <a:xfrm>
            <a:off x="3863539" y="5461285"/>
            <a:ext cx="52805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8000"/>
                </a:solidFill>
              </a:rPr>
              <a:t>throw </a:t>
            </a:r>
            <a:r>
              <a:rPr lang="en-US" altLang="zh-CN" sz="2400" dirty="0">
                <a:solidFill>
                  <a:srgbClr val="008000"/>
                </a:solidFill>
              </a:rPr>
              <a:t>away leading </a:t>
            </a:r>
            <a:r>
              <a:rPr lang="en-US" altLang="zh-CN" sz="2400" dirty="0" smtClean="0">
                <a:solidFill>
                  <a:srgbClr val="008000"/>
                </a:solidFill>
              </a:rPr>
              <a:t>constants</a:t>
            </a:r>
          </a:p>
        </p:txBody>
      </p:sp>
      <p:sp>
        <p:nvSpPr>
          <p:cNvPr id="18" name="矩形 17"/>
          <p:cNvSpPr/>
          <p:nvPr/>
        </p:nvSpPr>
        <p:spPr>
          <a:xfrm>
            <a:off x="1601549" y="6073358"/>
            <a:ext cx="5534660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dirty="0" smtClean="0"/>
              <a:t>We say T(n) of the </a:t>
            </a:r>
            <a:r>
              <a:rPr lang="en-US" altLang="zh-CN" sz="2700" dirty="0"/>
              <a:t>algorithm</a:t>
            </a:r>
            <a:r>
              <a:rPr lang="en-US" altLang="zh-CN" sz="2700" dirty="0" smtClean="0"/>
              <a:t> </a:t>
            </a:r>
            <a:r>
              <a:rPr lang="en-US" altLang="zh-CN" sz="2700" dirty="0"/>
              <a:t>is in </a:t>
            </a:r>
            <a:r>
              <a:rPr lang="en-US" altLang="zh-CN" sz="2700" dirty="0" smtClean="0"/>
              <a:t>O(n) 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130" name="Freeform 113"/>
            <p:cNvSpPr/>
            <p:nvPr>
              <p:custDataLst>
                <p:tags r:id="rId5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1" name="Freeform 114"/>
            <p:cNvSpPr/>
            <p:nvPr>
              <p:custDataLst>
                <p:tags r:id="rId6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2" name="Freeform 1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3" name="Rectangle 1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4" name="Rectangle 11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5" name="Freeform 118"/>
            <p:cNvSpPr/>
            <p:nvPr>
              <p:custDataLst>
                <p:tags r:id="rId10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044" y="2565084"/>
            <a:ext cx="7886700" cy="3263503"/>
          </a:xfrm>
        </p:spPr>
        <p:txBody>
          <a:bodyPr>
            <a:normAutofit fontScale="77500" lnSpcReduction="2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Simple Model of Computation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Definitions </a:t>
            </a:r>
            <a:r>
              <a:rPr lang="en-US" altLang="zh-CN" dirty="0"/>
              <a:t>of Big-Oh and Other Notations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dirty="0"/>
              <a:t>Common Functions and Growth Rates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dirty="0"/>
              <a:t>Worst Case vs. Average Case Analysis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dirty="0"/>
              <a:t>How to Perform Analyses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dirty="0"/>
              <a:t>Comparative Examples</a:t>
            </a:r>
            <a:endParaRPr lang="zh-CN" altLang="en-US" dirty="0"/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173467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5132" y="1322650"/>
            <a:ext cx="7886700" cy="99417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Content</a:t>
            </a:r>
          </a:p>
        </p:txBody>
      </p:sp>
      <p:cxnSp>
        <p:nvCxnSpPr>
          <p:cNvPr id="8" name="直接连接符 5"/>
          <p:cNvCxnSpPr/>
          <p:nvPr>
            <p:custDataLst>
              <p:tags r:id="rId2"/>
            </p:custDataLst>
          </p:nvPr>
        </p:nvCxnSpPr>
        <p:spPr>
          <a:xfrm>
            <a:off x="363071" y="2255743"/>
            <a:ext cx="4101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9"/>
          <p:cNvGrpSpPr/>
          <p:nvPr/>
        </p:nvGrpSpPr>
        <p:grpSpPr>
          <a:xfrm>
            <a:off x="7285355" y="1052830"/>
            <a:ext cx="1572260" cy="1508760"/>
            <a:chOff x="10325277" y="408187"/>
            <a:chExt cx="1436104" cy="1436384"/>
          </a:xfrm>
        </p:grpSpPr>
        <p:pic>
          <p:nvPicPr>
            <p:cNvPr id="10" name="图片 7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/>
            <a:stretch>
              <a:fillRect/>
            </a:stretch>
          </p:blipFill>
          <p:spPr>
            <a:xfrm>
              <a:off x="10609730" y="408187"/>
              <a:ext cx="867198" cy="867198"/>
            </a:xfrm>
            <a:prstGeom prst="rect">
              <a:avLst/>
            </a:prstGeom>
          </p:spPr>
        </p:pic>
        <p:pic>
          <p:nvPicPr>
            <p:cNvPr id="11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tretch>
              <a:fillRect/>
            </a:stretch>
          </p:blipFill>
          <p:spPr>
            <a:xfrm>
              <a:off x="10325277" y="1329484"/>
              <a:ext cx="1436104" cy="51508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4033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766795-742E-46CC-A8CC-FBCC33E73A1E}" type="slidenum">
              <a:rPr lang="zh-CN" altLang="en-US" smtClean="0"/>
              <a:pPr/>
              <a:t>20</a:t>
            </a:fld>
            <a:endParaRPr lang="zh-CN" altLang="en-US" smtClean="0"/>
          </a:p>
        </p:txBody>
      </p:sp>
      <p:sp>
        <p:nvSpPr>
          <p:cNvPr id="75781" name="TextBox 5"/>
          <p:cNvSpPr txBox="1">
            <a:spLocks noChangeArrowheads="1"/>
          </p:cNvSpPr>
          <p:nvPr/>
        </p:nvSpPr>
        <p:spPr bwMode="auto">
          <a:xfrm>
            <a:off x="1222871" y="1593857"/>
            <a:ext cx="5329238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ea typeface="宋体" panose="02010600030101010101" pitchFamily="2" charset="-122"/>
              </a:defRPr>
            </a:lvl1pPr>
          </a:lstStyle>
          <a:p>
            <a:r>
              <a:rPr lang="en-US" altLang="zh-CN" sz="2400" dirty="0">
                <a:solidFill>
                  <a:srgbClr val="008000"/>
                </a:solidFill>
              </a:rPr>
              <a:t>// Nested </a:t>
            </a:r>
            <a:r>
              <a:rPr lang="en-US" altLang="zh-CN" sz="2400" dirty="0" smtClean="0">
                <a:solidFill>
                  <a:srgbClr val="008000"/>
                </a:solidFill>
              </a:rPr>
              <a:t>Loops</a:t>
            </a:r>
            <a:endParaRPr lang="en-US" altLang="zh-CN" sz="2400" dirty="0">
              <a:solidFill>
                <a:srgbClr val="008000"/>
              </a:solidFill>
            </a:endParaRPr>
          </a:p>
          <a:p>
            <a:r>
              <a:rPr lang="en-US" altLang="zh-CN" sz="2400" dirty="0" err="1" smtClean="0">
                <a:solidFill>
                  <a:srgbClr val="990099"/>
                </a:solidFill>
              </a:rPr>
              <a:t>int</a:t>
            </a:r>
            <a:r>
              <a:rPr lang="en-US" altLang="zh-CN" sz="2400" dirty="0" smtClean="0">
                <a:solidFill>
                  <a:srgbClr val="990099"/>
                </a:solidFill>
              </a:rPr>
              <a:t> sum(</a:t>
            </a:r>
            <a:r>
              <a:rPr lang="en-US" altLang="zh-CN" sz="2400" dirty="0" err="1" smtClean="0">
                <a:solidFill>
                  <a:srgbClr val="990099"/>
                </a:solidFill>
              </a:rPr>
              <a:t>int</a:t>
            </a:r>
            <a:r>
              <a:rPr lang="en-US" altLang="zh-CN" sz="2400" dirty="0" smtClean="0">
                <a:solidFill>
                  <a:srgbClr val="990099"/>
                </a:solidFill>
              </a:rPr>
              <a:t> n) {</a:t>
            </a:r>
          </a:p>
          <a:p>
            <a:r>
              <a:rPr lang="en-US" altLang="zh-CN" sz="2400" dirty="0">
                <a:solidFill>
                  <a:srgbClr val="990099"/>
                </a:solidFill>
              </a:rPr>
              <a:t> </a:t>
            </a:r>
            <a:r>
              <a:rPr lang="en-US" altLang="zh-CN" sz="2400" dirty="0" smtClean="0">
                <a:solidFill>
                  <a:srgbClr val="990099"/>
                </a:solidFill>
              </a:rPr>
              <a:t> </a:t>
            </a:r>
            <a:r>
              <a:rPr lang="en-US" altLang="zh-CN" sz="2400" dirty="0" err="1" smtClean="0">
                <a:solidFill>
                  <a:srgbClr val="990099"/>
                </a:solidFill>
              </a:rPr>
              <a:t>int</a:t>
            </a:r>
            <a:r>
              <a:rPr lang="en-US" altLang="zh-CN" sz="2400" dirty="0" smtClean="0">
                <a:solidFill>
                  <a:srgbClr val="990099"/>
                </a:solidFill>
              </a:rPr>
              <a:t> sum = 0;</a:t>
            </a:r>
          </a:p>
          <a:p>
            <a:r>
              <a:rPr lang="en-US" altLang="zh-CN" sz="2400" dirty="0">
                <a:solidFill>
                  <a:srgbClr val="990099"/>
                </a:solidFill>
              </a:rPr>
              <a:t> </a:t>
            </a:r>
            <a:r>
              <a:rPr lang="en-US" altLang="zh-CN" sz="2400" dirty="0" smtClean="0">
                <a:solidFill>
                  <a:srgbClr val="990099"/>
                </a:solidFill>
              </a:rPr>
              <a:t> for (</a:t>
            </a:r>
            <a:r>
              <a:rPr lang="en-US" altLang="zh-CN" sz="24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400" dirty="0" smtClean="0">
                <a:solidFill>
                  <a:srgbClr val="990099"/>
                </a:solidFill>
              </a:rPr>
              <a:t>=1; </a:t>
            </a:r>
            <a:r>
              <a:rPr lang="en-US" altLang="zh-CN" sz="24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400" dirty="0" smtClean="0">
                <a:solidFill>
                  <a:srgbClr val="990099"/>
                </a:solidFill>
              </a:rPr>
              <a:t>&lt;=n; </a:t>
            </a:r>
            <a:r>
              <a:rPr lang="en-US" altLang="zh-CN" sz="24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2400" dirty="0" smtClean="0">
                <a:solidFill>
                  <a:srgbClr val="990099"/>
                </a:solidFill>
              </a:rPr>
              <a:t>++)</a:t>
            </a:r>
          </a:p>
          <a:p>
            <a:r>
              <a:rPr lang="en-US" altLang="zh-CN" sz="2400" dirty="0">
                <a:solidFill>
                  <a:srgbClr val="990099"/>
                </a:solidFill>
              </a:rPr>
              <a:t> </a:t>
            </a:r>
            <a:r>
              <a:rPr lang="en-US" altLang="zh-CN" sz="2400" dirty="0" smtClean="0">
                <a:solidFill>
                  <a:srgbClr val="990099"/>
                </a:solidFill>
              </a:rPr>
              <a:t>   for (j=1; j&lt;=n; </a:t>
            </a:r>
            <a:r>
              <a:rPr lang="en-US" altLang="zh-CN" sz="2400" dirty="0" err="1" smtClean="0">
                <a:solidFill>
                  <a:srgbClr val="990099"/>
                </a:solidFill>
              </a:rPr>
              <a:t>j++</a:t>
            </a:r>
            <a:r>
              <a:rPr lang="en-US" altLang="zh-CN" sz="2400" dirty="0" smtClean="0">
                <a:solidFill>
                  <a:srgbClr val="990099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990099"/>
                </a:solidFill>
              </a:rPr>
              <a:t> </a:t>
            </a:r>
            <a:r>
              <a:rPr lang="en-US" altLang="zh-CN" sz="2400" dirty="0" smtClean="0">
                <a:solidFill>
                  <a:srgbClr val="990099"/>
                </a:solidFill>
              </a:rPr>
              <a:t>     sum++;</a:t>
            </a:r>
          </a:p>
          <a:p>
            <a:r>
              <a:rPr lang="en-US" altLang="zh-CN" sz="2400" dirty="0" smtClean="0">
                <a:solidFill>
                  <a:srgbClr val="990099"/>
                </a:solidFill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181054" y="4408058"/>
            <a:ext cx="396811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T(n)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= c1 + (c2 + c3)*n + c4*n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         = O(n</a:t>
            </a:r>
            <a:r>
              <a:rPr lang="en-US" altLang="zh-CN" sz="24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8" name="矩形 7"/>
          <p:cNvSpPr/>
          <p:nvPr/>
        </p:nvSpPr>
        <p:spPr>
          <a:xfrm>
            <a:off x="4483060" y="2291927"/>
            <a:ext cx="1711004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</a:rPr>
              <a:t>c1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</a:rPr>
              <a:t>c2*n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</a:rPr>
              <a:t>c3*n</a:t>
            </a:r>
            <a:endParaRPr lang="en-US" altLang="zh-CN" sz="2400" dirty="0">
              <a:solidFill>
                <a:srgbClr val="008000"/>
              </a:solidFill>
            </a:endParaRPr>
          </a:p>
          <a:p>
            <a:r>
              <a:rPr lang="en-US" altLang="zh-CN" sz="2400" dirty="0">
                <a:solidFill>
                  <a:srgbClr val="008000"/>
                </a:solidFill>
              </a:rPr>
              <a:t>c</a:t>
            </a:r>
            <a:r>
              <a:rPr lang="en-US" altLang="zh-CN" sz="2400" dirty="0" smtClean="0">
                <a:solidFill>
                  <a:srgbClr val="008000"/>
                </a:solidFill>
              </a:rPr>
              <a:t>4*n</a:t>
            </a:r>
            <a:r>
              <a:rPr lang="en-US" altLang="zh-CN" sz="2400" baseline="30000" dirty="0" smtClean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654086" y="4757195"/>
            <a:ext cx="508856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8000"/>
                </a:solidFill>
              </a:rPr>
              <a:t>throw </a:t>
            </a:r>
            <a:r>
              <a:rPr lang="en-US" altLang="zh-CN" sz="2400" dirty="0">
                <a:solidFill>
                  <a:srgbClr val="008000"/>
                </a:solidFill>
              </a:rPr>
              <a:t>away </a:t>
            </a:r>
            <a:r>
              <a:rPr lang="en-US" altLang="zh-CN" sz="2400" dirty="0" smtClean="0">
                <a:solidFill>
                  <a:srgbClr val="008000"/>
                </a:solidFill>
              </a:rPr>
              <a:t>low order terms</a:t>
            </a:r>
          </a:p>
        </p:txBody>
      </p:sp>
      <p:sp>
        <p:nvSpPr>
          <p:cNvPr id="4" name="矩形 3"/>
          <p:cNvSpPr/>
          <p:nvPr/>
        </p:nvSpPr>
        <p:spPr>
          <a:xfrm>
            <a:off x="1224192" y="5606362"/>
            <a:ext cx="665861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We say T(n) of the </a:t>
            </a:r>
            <a:r>
              <a:rPr lang="en-US" altLang="zh-CN" sz="3200" dirty="0"/>
              <a:t>algorithm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is in O(n</a:t>
            </a:r>
            <a:r>
              <a:rPr lang="en-US" altLang="zh-CN" sz="3200" baseline="30000" dirty="0"/>
              <a:t>2</a:t>
            </a:r>
            <a:r>
              <a:rPr lang="en-US" altLang="zh-CN" sz="3200" dirty="0"/>
              <a:t>) </a:t>
            </a:r>
            <a:endParaRPr lang="zh-CN" altLang="en-US" sz="3200" dirty="0"/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130" name="Freeform 113"/>
            <p:cNvSpPr/>
            <p:nvPr>
              <p:custDataLst>
                <p:tags r:id="rId5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1" name="Freeform 114"/>
            <p:cNvSpPr/>
            <p:nvPr>
              <p:custDataLst>
                <p:tags r:id="rId6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2" name="Freeform 1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3" name="Rectangle 1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4" name="Rectangle 11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5" name="Freeform 118"/>
            <p:cNvSpPr/>
            <p:nvPr>
              <p:custDataLst>
                <p:tags r:id="rId10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07010" y="1406525"/>
            <a:ext cx="8766175" cy="2670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21</a:t>
            </a:fld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827584" y="1661895"/>
            <a:ext cx="7209797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dirty="0" smtClean="0">
                <a:ea typeface="宋体" panose="02010600030101010101" pitchFamily="2" charset="-122"/>
              </a:rPr>
              <a:t>// compare </a:t>
            </a:r>
            <a:r>
              <a:rPr lang="en-US" altLang="zh-CN" sz="2700" dirty="0">
                <a:ea typeface="宋体" panose="02010600030101010101" pitchFamily="2" charset="-122"/>
              </a:rPr>
              <a:t>the cost of the two loop codes</a:t>
            </a:r>
          </a:p>
          <a:p>
            <a:r>
              <a:rPr lang="en-US" altLang="zh-CN" sz="2700" dirty="0" smtClean="0">
                <a:solidFill>
                  <a:srgbClr val="990099"/>
                </a:solidFill>
                <a:ea typeface="宋体" panose="02010600030101010101" pitchFamily="2" charset="-122"/>
              </a:rPr>
              <a:t>sum </a:t>
            </a:r>
            <a:r>
              <a:rPr lang="en-US" altLang="zh-CN" sz="2700" dirty="0">
                <a:solidFill>
                  <a:srgbClr val="990099"/>
                </a:solidFill>
                <a:ea typeface="宋体" panose="02010600030101010101" pitchFamily="2" charset="-122"/>
              </a:rPr>
              <a:t>= 0;</a:t>
            </a:r>
          </a:p>
          <a:p>
            <a:r>
              <a:rPr lang="en-US" altLang="zh-CN" sz="2700" dirty="0" smtClean="0">
                <a:solidFill>
                  <a:srgbClr val="990099"/>
                </a:solidFill>
                <a:ea typeface="宋体" panose="02010600030101010101" pitchFamily="2" charset="-122"/>
              </a:rPr>
              <a:t>for(k=1</a:t>
            </a:r>
            <a:r>
              <a:rPr lang="en-US" altLang="zh-CN" sz="2700" dirty="0">
                <a:solidFill>
                  <a:srgbClr val="990099"/>
                </a:solidFill>
                <a:ea typeface="宋体" panose="02010600030101010101" pitchFamily="2" charset="-122"/>
              </a:rPr>
              <a:t>; k&lt;=n; </a:t>
            </a:r>
            <a:r>
              <a:rPr lang="en-US" altLang="zh-CN" sz="2700" dirty="0">
                <a:solidFill>
                  <a:srgbClr val="008000"/>
                </a:solidFill>
                <a:ea typeface="宋体" panose="02010600030101010101" pitchFamily="2" charset="-122"/>
              </a:rPr>
              <a:t>k*=2</a:t>
            </a:r>
            <a:r>
              <a:rPr lang="en-US" altLang="zh-CN" sz="2700" dirty="0" smtClean="0">
                <a:solidFill>
                  <a:srgbClr val="990099"/>
                </a:solidFill>
                <a:ea typeface="宋体" panose="02010600030101010101" pitchFamily="2" charset="-122"/>
              </a:rPr>
              <a:t>)  //</a:t>
            </a:r>
            <a:r>
              <a:rPr lang="en-US" altLang="zh-CN" sz="2700" dirty="0">
                <a:solidFill>
                  <a:srgbClr val="990099"/>
                </a:solidFill>
                <a:ea typeface="宋体" panose="02010600030101010101" pitchFamily="2" charset="-122"/>
              </a:rPr>
              <a:t>do log(n) times</a:t>
            </a:r>
          </a:p>
          <a:p>
            <a:r>
              <a:rPr lang="en-US" altLang="zh-CN" sz="2700" dirty="0">
                <a:solidFill>
                  <a:srgbClr val="990099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700" dirty="0" smtClean="0">
                <a:solidFill>
                  <a:srgbClr val="990099"/>
                </a:solidFill>
                <a:ea typeface="宋体" panose="02010600030101010101" pitchFamily="2" charset="-122"/>
              </a:rPr>
              <a:t>for(j=1</a:t>
            </a:r>
            <a:r>
              <a:rPr lang="en-US" altLang="zh-CN" sz="2700" dirty="0">
                <a:solidFill>
                  <a:srgbClr val="990099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700" dirty="0">
                <a:solidFill>
                  <a:srgbClr val="008000"/>
                </a:solidFill>
                <a:ea typeface="宋体" panose="02010600030101010101" pitchFamily="2" charset="-122"/>
              </a:rPr>
              <a:t>j&lt;=n</a:t>
            </a:r>
            <a:r>
              <a:rPr lang="en-US" altLang="zh-CN" sz="2700" dirty="0">
                <a:solidFill>
                  <a:srgbClr val="990099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700" dirty="0" err="1">
                <a:solidFill>
                  <a:srgbClr val="990099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700" dirty="0" err="1" smtClean="0">
                <a:solidFill>
                  <a:srgbClr val="990099"/>
                </a:solidFill>
                <a:ea typeface="宋体" panose="02010600030101010101" pitchFamily="2" charset="-122"/>
              </a:rPr>
              <a:t>++</a:t>
            </a:r>
            <a:r>
              <a:rPr lang="en-US" altLang="zh-CN" sz="2700" dirty="0" smtClean="0">
                <a:solidFill>
                  <a:srgbClr val="990099"/>
                </a:solidFill>
                <a:ea typeface="宋体" panose="02010600030101010101" pitchFamily="2" charset="-122"/>
              </a:rPr>
              <a:t>)   //</a:t>
            </a:r>
            <a:r>
              <a:rPr lang="en-US" altLang="zh-CN" sz="2700" dirty="0">
                <a:solidFill>
                  <a:srgbClr val="990099"/>
                </a:solidFill>
                <a:ea typeface="宋体" panose="02010600030101010101" pitchFamily="2" charset="-122"/>
              </a:rPr>
              <a:t>do n times</a:t>
            </a:r>
          </a:p>
          <a:p>
            <a:r>
              <a:rPr lang="en-US" altLang="zh-CN" sz="2700" dirty="0">
                <a:solidFill>
                  <a:srgbClr val="990099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700" dirty="0" smtClean="0">
                <a:solidFill>
                  <a:srgbClr val="990099"/>
                </a:solidFill>
                <a:ea typeface="宋体" panose="02010600030101010101" pitchFamily="2" charset="-122"/>
              </a:rPr>
              <a:t>sum++;</a:t>
            </a: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936063" y="4921303"/>
          <a:ext cx="5308685" cy="1248800"/>
        </p:xfrm>
        <a:graphic>
          <a:graphicData uri="http://schemas.openxmlformats.org/presentationml/2006/ole">
            <p:oleObj spid="_x0000_s1025" name="公式" r:id="rId14" imgW="36271200" imgH="8534400" progId="Equation.3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59615" y="4276252"/>
            <a:ext cx="6048672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200" dirty="0" smtClean="0">
                <a:solidFill>
                  <a:srgbClr val="FF0000"/>
                </a:solidFill>
              </a:rPr>
              <a:t>In this </a:t>
            </a:r>
            <a:r>
              <a:rPr lang="en-US" altLang="zh-CN" sz="3200" dirty="0">
                <a:solidFill>
                  <a:srgbClr val="FF0000"/>
                </a:solidFill>
              </a:rPr>
              <a:t>double loop, the cost is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8" name="Freeform 113"/>
            <p:cNvSpPr/>
            <p:nvPr>
              <p:custDataLst>
                <p:tags r:id="rId6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114"/>
            <p:cNvSpPr/>
            <p:nvPr>
              <p:custDataLst>
                <p:tags r:id="rId7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Freeform 11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Rectangle 11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Rectangle 11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118"/>
            <p:cNvSpPr/>
            <p:nvPr>
              <p:custDataLst>
                <p:tags r:id="rId11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07010" y="1406525"/>
            <a:ext cx="8766175" cy="2461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22</a:t>
            </a:fld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827584" y="1679833"/>
            <a:ext cx="7209797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// compare </a:t>
            </a:r>
            <a:r>
              <a:rPr lang="en-US" altLang="zh-CN" sz="2400" dirty="0">
                <a:ea typeface="宋体" panose="02010600030101010101" pitchFamily="2" charset="-122"/>
              </a:rPr>
              <a:t>the cost of the two loop codes</a:t>
            </a:r>
          </a:p>
          <a:p>
            <a:r>
              <a:rPr lang="en-US" altLang="zh-CN" sz="2400" dirty="0" smtClean="0">
                <a:solidFill>
                  <a:srgbClr val="990099"/>
                </a:solidFill>
                <a:ea typeface="宋体" panose="02010600030101010101" pitchFamily="2" charset="-122"/>
              </a:rPr>
              <a:t>sum </a:t>
            </a:r>
            <a:r>
              <a:rPr lang="en-US" altLang="zh-CN" sz="2400" dirty="0">
                <a:solidFill>
                  <a:srgbClr val="990099"/>
                </a:solidFill>
                <a:ea typeface="宋体" panose="02010600030101010101" pitchFamily="2" charset="-122"/>
              </a:rPr>
              <a:t>= 0;</a:t>
            </a:r>
          </a:p>
          <a:p>
            <a:r>
              <a:rPr lang="en-US" altLang="zh-CN" sz="2400" dirty="0" smtClean="0">
                <a:solidFill>
                  <a:srgbClr val="990099"/>
                </a:solidFill>
              </a:rPr>
              <a:t>for(k=1</a:t>
            </a:r>
            <a:r>
              <a:rPr lang="en-US" altLang="zh-CN" sz="2400" dirty="0">
                <a:solidFill>
                  <a:srgbClr val="990099"/>
                </a:solidFill>
              </a:rPr>
              <a:t>; k&lt;=n; k*=2</a:t>
            </a:r>
            <a:r>
              <a:rPr lang="en-US" altLang="zh-CN" sz="2400" dirty="0" smtClean="0">
                <a:solidFill>
                  <a:srgbClr val="990099"/>
                </a:solidFill>
              </a:rPr>
              <a:t>)    //</a:t>
            </a:r>
            <a:r>
              <a:rPr lang="en-US" altLang="zh-CN" sz="2400" dirty="0">
                <a:solidFill>
                  <a:srgbClr val="990099"/>
                </a:solidFill>
              </a:rPr>
              <a:t>do log(n) times</a:t>
            </a:r>
          </a:p>
          <a:p>
            <a:r>
              <a:rPr lang="en-US" altLang="zh-CN" sz="2400" dirty="0">
                <a:solidFill>
                  <a:srgbClr val="990099"/>
                </a:solidFill>
              </a:rPr>
              <a:t>  </a:t>
            </a:r>
            <a:r>
              <a:rPr lang="en-US" altLang="zh-CN" sz="2400" dirty="0" smtClean="0">
                <a:solidFill>
                  <a:srgbClr val="990099"/>
                </a:solidFill>
              </a:rPr>
              <a:t>for(j=1</a:t>
            </a:r>
            <a:r>
              <a:rPr lang="en-US" altLang="zh-CN" sz="2400" dirty="0">
                <a:solidFill>
                  <a:srgbClr val="990099"/>
                </a:solidFill>
              </a:rPr>
              <a:t>; </a:t>
            </a:r>
            <a:r>
              <a:rPr lang="en-US" altLang="zh-CN" sz="2400" dirty="0">
                <a:solidFill>
                  <a:srgbClr val="008000"/>
                </a:solidFill>
              </a:rPr>
              <a:t>j&lt;=k</a:t>
            </a:r>
            <a:r>
              <a:rPr lang="en-US" altLang="zh-CN" sz="2400" dirty="0">
                <a:solidFill>
                  <a:srgbClr val="990099"/>
                </a:solidFill>
              </a:rPr>
              <a:t>; </a:t>
            </a:r>
            <a:r>
              <a:rPr lang="en-US" altLang="zh-CN" sz="2400" dirty="0" err="1">
                <a:solidFill>
                  <a:srgbClr val="990099"/>
                </a:solidFill>
              </a:rPr>
              <a:t>j</a:t>
            </a:r>
            <a:r>
              <a:rPr lang="en-US" altLang="zh-CN" sz="2400" dirty="0" err="1" smtClean="0">
                <a:solidFill>
                  <a:srgbClr val="990099"/>
                </a:solidFill>
              </a:rPr>
              <a:t>++</a:t>
            </a:r>
            <a:r>
              <a:rPr lang="en-US" altLang="zh-CN" sz="2400" dirty="0" smtClean="0">
                <a:solidFill>
                  <a:srgbClr val="990099"/>
                </a:solidFill>
              </a:rPr>
              <a:t>)      //</a:t>
            </a:r>
            <a:r>
              <a:rPr lang="en-US" altLang="zh-CN" sz="2400" dirty="0">
                <a:solidFill>
                  <a:srgbClr val="990099"/>
                </a:solidFill>
              </a:rPr>
              <a:t>do k times</a:t>
            </a:r>
          </a:p>
          <a:p>
            <a:r>
              <a:rPr lang="en-US" altLang="zh-CN" sz="2400" dirty="0">
                <a:solidFill>
                  <a:srgbClr val="990099"/>
                </a:solidFill>
              </a:rPr>
              <a:t>    </a:t>
            </a:r>
            <a:r>
              <a:rPr lang="en-US" altLang="zh-CN" sz="2400" dirty="0" smtClean="0">
                <a:solidFill>
                  <a:srgbClr val="990099"/>
                </a:solidFill>
              </a:rPr>
              <a:t>sum++;</a:t>
            </a:r>
          </a:p>
        </p:txBody>
      </p:sp>
      <p:sp>
        <p:nvSpPr>
          <p:cNvPr id="7" name="矩形 6"/>
          <p:cNvSpPr/>
          <p:nvPr/>
        </p:nvSpPr>
        <p:spPr>
          <a:xfrm>
            <a:off x="619648" y="4006377"/>
            <a:ext cx="6048672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2700" dirty="0" smtClean="0">
                <a:solidFill>
                  <a:srgbClr val="FF0000"/>
                </a:solidFill>
              </a:rPr>
              <a:t>In this </a:t>
            </a:r>
            <a:r>
              <a:rPr lang="en-US" altLang="zh-CN" sz="2700" dirty="0">
                <a:solidFill>
                  <a:srgbClr val="FF0000"/>
                </a:solidFill>
              </a:rPr>
              <a:t>double loop, the cost is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41015" y="4558665"/>
          <a:ext cx="3481070" cy="986155"/>
        </p:xfrm>
        <a:graphic>
          <a:graphicData uri="http://schemas.openxmlformats.org/presentationml/2006/ole">
            <p:oleObj spid="_x0000_s49154" name="公式" r:id="rId14" imgW="40843200" imgH="11582400" progId="Equation.3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/>
          </p:cNvGraphicFramePr>
          <p:nvPr/>
        </p:nvGraphicFramePr>
        <p:xfrm>
          <a:off x="2357755" y="5494655"/>
          <a:ext cx="4869815" cy="1076960"/>
        </p:xfrm>
        <a:graphic>
          <a:graphicData uri="http://schemas.openxmlformats.org/presentationml/2006/ole">
            <p:oleObj spid="_x0000_s49153" name="公式" r:id="rId15" imgW="34442400" imgH="7620000" progId="Equation.3">
              <p:embed/>
            </p:oleObj>
          </a:graphicData>
        </a:graphic>
      </p:graphicFrame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11" name="Freeform 113"/>
            <p:cNvSpPr/>
            <p:nvPr>
              <p:custDataLst>
                <p:tags r:id="rId6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114"/>
            <p:cNvSpPr/>
            <p:nvPr>
              <p:custDataLst>
                <p:tags r:id="rId7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11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Rectangle 11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Rectangle 11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18"/>
            <p:cNvSpPr/>
            <p:nvPr>
              <p:custDataLst>
                <p:tags r:id="rId11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3362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23</a:t>
            </a:fld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>
            <a:off x="885204" y="1608078"/>
            <a:ext cx="6782381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// </a:t>
            </a:r>
            <a:r>
              <a:rPr lang="en-US" altLang="zh-CN" sz="2400" dirty="0" smtClean="0"/>
              <a:t>assume </a:t>
            </a:r>
            <a:r>
              <a:rPr lang="en-US" altLang="zh-CN" sz="2400" dirty="0"/>
              <a:t>array A contains n values, </a:t>
            </a:r>
            <a:endParaRPr lang="en-US" altLang="zh-CN" sz="2400" dirty="0" smtClean="0"/>
          </a:p>
          <a:p>
            <a:r>
              <a:rPr lang="en-US" altLang="zh-CN" sz="2400" dirty="0" smtClean="0"/>
              <a:t>//  random </a:t>
            </a:r>
            <a:r>
              <a:rPr lang="en-US" altLang="zh-CN" sz="2400" dirty="0"/>
              <a:t>takes constant time 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 and </a:t>
            </a:r>
          </a:p>
          <a:p>
            <a:r>
              <a:rPr lang="en-US" altLang="zh-CN" sz="2400" dirty="0" smtClean="0"/>
              <a:t>// sort </a:t>
            </a:r>
            <a:r>
              <a:rPr lang="en-US" altLang="zh-CN" sz="2400" dirty="0"/>
              <a:t>takes </a:t>
            </a:r>
            <a:r>
              <a:rPr lang="en-US" altLang="zh-CN" sz="2400" dirty="0" err="1"/>
              <a:t>cnlogn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steps</a:t>
            </a:r>
          </a:p>
          <a:p>
            <a:r>
              <a:rPr lang="pt-BR" altLang="zh-CN" sz="2400" dirty="0">
                <a:solidFill>
                  <a:srgbClr val="990099"/>
                </a:solidFill>
              </a:rPr>
              <a:t>for (i=0; i&lt;n; i++) {</a:t>
            </a:r>
          </a:p>
          <a:p>
            <a:r>
              <a:rPr lang="pt-BR" altLang="zh-CN" sz="2400" dirty="0" smtClean="0">
                <a:solidFill>
                  <a:srgbClr val="990099"/>
                </a:solidFill>
              </a:rPr>
              <a:t>  for </a:t>
            </a:r>
            <a:r>
              <a:rPr lang="pt-BR" altLang="zh-CN" sz="2400" dirty="0">
                <a:solidFill>
                  <a:srgbClr val="990099"/>
                </a:solidFill>
              </a:rPr>
              <a:t>(j=0; j&lt;n; j++) </a:t>
            </a:r>
          </a:p>
          <a:p>
            <a:r>
              <a:rPr lang="pt-BR" altLang="zh-CN" sz="2400" dirty="0" smtClean="0">
                <a:solidFill>
                  <a:srgbClr val="990099"/>
                </a:solidFill>
              </a:rPr>
              <a:t>    A[j</a:t>
            </a:r>
            <a:r>
              <a:rPr lang="pt-BR" altLang="zh-CN" sz="2400" dirty="0">
                <a:solidFill>
                  <a:srgbClr val="990099"/>
                </a:solidFill>
              </a:rPr>
              <a:t>] = </a:t>
            </a:r>
            <a:r>
              <a:rPr lang="pt-BR" altLang="zh-CN" sz="2400" dirty="0" smtClean="0">
                <a:solidFill>
                  <a:srgbClr val="990099"/>
                </a:solidFill>
              </a:rPr>
              <a:t>random(n);</a:t>
            </a:r>
          </a:p>
          <a:p>
            <a:r>
              <a:rPr lang="pt-BR" altLang="zh-CN" sz="2400" dirty="0" smtClean="0">
                <a:solidFill>
                  <a:srgbClr val="990099"/>
                </a:solidFill>
              </a:rPr>
              <a:t>  sort(A</a:t>
            </a:r>
            <a:r>
              <a:rPr lang="pt-BR" altLang="zh-CN" sz="2400" dirty="0">
                <a:solidFill>
                  <a:srgbClr val="990099"/>
                </a:solidFill>
              </a:rPr>
              <a:t>, n);</a:t>
            </a:r>
          </a:p>
          <a:p>
            <a:r>
              <a:rPr lang="pt-BR" altLang="zh-CN" sz="2400" dirty="0" smtClean="0">
                <a:solidFill>
                  <a:srgbClr val="990099"/>
                </a:solidFill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2018870" y="4932417"/>
            <a:ext cx="499872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000" dirty="0">
                <a:solidFill>
                  <a:srgbClr val="FF0000"/>
                </a:solidFill>
              </a:rPr>
              <a:t>Determine </a:t>
            </a:r>
            <a:r>
              <a:rPr lang="en-US" altLang="zh-CN" sz="30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 in average case</a:t>
            </a:r>
          </a:p>
        </p:txBody>
      </p:sp>
      <p:sp>
        <p:nvSpPr>
          <p:cNvPr id="3" name="矩形 2"/>
          <p:cNvSpPr/>
          <p:nvPr/>
        </p:nvSpPr>
        <p:spPr>
          <a:xfrm>
            <a:off x="2195467" y="5623327"/>
            <a:ext cx="461645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>
                <a:solidFill>
                  <a:srgbClr val="FF0000"/>
                </a:solidFill>
              </a:rPr>
              <a:t>n(c</a:t>
            </a:r>
            <a:r>
              <a:rPr lang="en-US" altLang="zh-CN" sz="30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000" dirty="0">
                <a:solidFill>
                  <a:srgbClr val="FF0000"/>
                </a:solidFill>
              </a:rPr>
              <a:t>n+cnlogn))= </a:t>
            </a:r>
            <a:r>
              <a:rPr lang="en-US" altLang="zh-CN" sz="30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</a:t>
            </a: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en-US" altLang="zh-CN" sz="3000" dirty="0">
                <a:solidFill>
                  <a:srgbClr val="FF0000"/>
                </a:solidFill>
              </a:rPr>
              <a:t>n</a:t>
            </a:r>
            <a:r>
              <a:rPr lang="en-US" altLang="zh-CN" sz="3000" baseline="30000" dirty="0">
                <a:solidFill>
                  <a:srgbClr val="FF0000"/>
                </a:solidFill>
              </a:rPr>
              <a:t>2</a:t>
            </a:r>
            <a:r>
              <a:rPr lang="en-US" altLang="zh-CN" sz="3000" dirty="0">
                <a:solidFill>
                  <a:srgbClr val="FF0000"/>
                </a:solidFill>
              </a:rPr>
              <a:t>logn)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11" name="Freeform 113"/>
            <p:cNvSpPr/>
            <p:nvPr>
              <p:custDataLst>
                <p:tags r:id="rId5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114"/>
            <p:cNvSpPr/>
            <p:nvPr>
              <p:custDataLst>
                <p:tags r:id="rId6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1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Rectangle 1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Rectangle 11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18"/>
            <p:cNvSpPr/>
            <p:nvPr>
              <p:custDataLst>
                <p:tags r:id="rId10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8204200" y="65989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3011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4" name="矩形 3"/>
          <p:cNvSpPr/>
          <p:nvPr/>
        </p:nvSpPr>
        <p:spPr>
          <a:xfrm>
            <a:off x="598183" y="1643956"/>
            <a:ext cx="7850607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dirty="0" smtClean="0">
                <a:ea typeface="宋体" panose="02010600030101010101" pitchFamily="2" charset="-122"/>
              </a:rPr>
              <a:t>// </a:t>
            </a:r>
            <a:r>
              <a:rPr lang="en-US" altLang="zh-CN" sz="2700" dirty="0"/>
              <a:t>assume </a:t>
            </a:r>
            <a:r>
              <a:rPr lang="en-US" altLang="zh-CN" sz="2700" dirty="0" smtClean="0"/>
              <a:t>A[] </a:t>
            </a:r>
            <a:r>
              <a:rPr lang="en-US" altLang="zh-CN" sz="2700" dirty="0"/>
              <a:t>contains a random </a:t>
            </a:r>
            <a:r>
              <a:rPr lang="en-US" altLang="zh-CN" sz="2700" dirty="0" smtClean="0"/>
              <a:t>permutation</a:t>
            </a:r>
          </a:p>
          <a:p>
            <a:r>
              <a:rPr lang="en-US" altLang="zh-CN" sz="2700" dirty="0" smtClean="0"/>
              <a:t>// </a:t>
            </a:r>
            <a:r>
              <a:rPr lang="en-US" altLang="zh-CN" sz="2700" dirty="0"/>
              <a:t>of the values from 0 to </a:t>
            </a:r>
            <a:r>
              <a:rPr lang="en-US" altLang="zh-CN" sz="2700" dirty="0" smtClean="0"/>
              <a:t>n-1</a:t>
            </a:r>
          </a:p>
          <a:p>
            <a:r>
              <a:rPr lang="nn-NO" altLang="zh-CN" sz="2700" dirty="0">
                <a:solidFill>
                  <a:srgbClr val="990099"/>
                </a:solidFill>
              </a:rPr>
              <a:t>sum=0;</a:t>
            </a:r>
          </a:p>
          <a:p>
            <a:r>
              <a:rPr lang="nn-NO" altLang="zh-CN" sz="2700" dirty="0" smtClean="0">
                <a:solidFill>
                  <a:srgbClr val="990099"/>
                </a:solidFill>
              </a:rPr>
              <a:t>for(i=0</a:t>
            </a:r>
            <a:r>
              <a:rPr lang="nn-NO" altLang="zh-CN" sz="2700" dirty="0">
                <a:solidFill>
                  <a:srgbClr val="990099"/>
                </a:solidFill>
              </a:rPr>
              <a:t>; i&lt;n; i++)</a:t>
            </a:r>
          </a:p>
          <a:p>
            <a:r>
              <a:rPr lang="nn-NO" altLang="zh-CN" sz="2700" dirty="0" smtClean="0">
                <a:solidFill>
                  <a:srgbClr val="990099"/>
                </a:solidFill>
              </a:rPr>
              <a:t>  for(j=0</a:t>
            </a:r>
            <a:r>
              <a:rPr lang="nn-NO" altLang="zh-CN" sz="2700" dirty="0">
                <a:solidFill>
                  <a:srgbClr val="990099"/>
                </a:solidFill>
              </a:rPr>
              <a:t>; </a:t>
            </a:r>
            <a:r>
              <a:rPr lang="nn-NO" altLang="zh-CN" sz="2700" dirty="0">
                <a:solidFill>
                  <a:srgbClr val="008000"/>
                </a:solidFill>
              </a:rPr>
              <a:t>A[j] !=i</a:t>
            </a:r>
            <a:r>
              <a:rPr lang="nn-NO" altLang="zh-CN" sz="2700" dirty="0">
                <a:solidFill>
                  <a:srgbClr val="990099"/>
                </a:solidFill>
              </a:rPr>
              <a:t>; j++)</a:t>
            </a:r>
          </a:p>
          <a:p>
            <a:r>
              <a:rPr lang="nn-NO" altLang="zh-CN" sz="2700" dirty="0" smtClean="0">
                <a:solidFill>
                  <a:srgbClr val="990099"/>
                </a:solidFill>
              </a:rPr>
              <a:t>    sum</a:t>
            </a:r>
            <a:r>
              <a:rPr lang="nn-NO" altLang="zh-CN" sz="2700" dirty="0">
                <a:solidFill>
                  <a:srgbClr val="990099"/>
                </a:solidFill>
              </a:rPr>
              <a:t>++;</a:t>
            </a:r>
          </a:p>
        </p:txBody>
      </p:sp>
      <p:sp>
        <p:nvSpPr>
          <p:cNvPr id="2" name="矩形 1"/>
          <p:cNvSpPr/>
          <p:nvPr/>
        </p:nvSpPr>
        <p:spPr>
          <a:xfrm>
            <a:off x="1989310" y="4550791"/>
            <a:ext cx="531622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</a:rPr>
              <a:t>Determine </a:t>
            </a:r>
            <a:r>
              <a:rPr lang="en-US" altLang="zh-CN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 in average case</a:t>
            </a:r>
          </a:p>
        </p:txBody>
      </p:sp>
      <p:sp>
        <p:nvSpPr>
          <p:cNvPr id="3" name="矩形 2"/>
          <p:cNvSpPr/>
          <p:nvPr/>
        </p:nvSpPr>
        <p:spPr>
          <a:xfrm>
            <a:off x="2738445" y="5142864"/>
            <a:ext cx="35172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(n</a:t>
            </a:r>
            <a:r>
              <a:rPr lang="en-US" altLang="zh-CN" sz="3200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*(n-1)/2</a:t>
            </a:r>
            <a:r>
              <a:rPr lang="en-US" altLang="zh-CN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)=(n</a:t>
            </a:r>
            <a:r>
              <a:rPr lang="en-US" altLang="zh-CN" sz="3200" baseline="300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7" name="Table 1"/>
          <p:cNvGraphicFramePr>
            <a:graphicFrameLocks noGrp="1"/>
          </p:cNvGraphicFramePr>
          <p:nvPr/>
        </p:nvGraphicFramePr>
        <p:xfrm>
          <a:off x="4902359" y="2619216"/>
          <a:ext cx="38862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  <a:gridCol w="485775"/>
              </a:tblGrid>
              <a:tr h="609600">
                <a:tc>
                  <a:txBody>
                    <a:bodyPr/>
                    <a:lstStyle/>
                    <a:p>
                      <a:r>
                        <a:rPr lang="en-US" altLang="zh-CN" sz="27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6"/>
          <p:cNvGrpSpPr/>
          <p:nvPr/>
        </p:nvGrpSpPr>
        <p:grpSpPr>
          <a:xfrm>
            <a:off x="4836636" y="3264059"/>
            <a:ext cx="816293" cy="1047367"/>
            <a:chOff x="5172895" y="2852936"/>
            <a:chExt cx="767257" cy="984620"/>
          </a:xfrm>
        </p:grpSpPr>
        <p:cxnSp>
          <p:nvCxnSpPr>
            <p:cNvPr id="9" name="Straight Arrow Connector 4"/>
            <p:cNvCxnSpPr/>
            <p:nvPr/>
          </p:nvCxnSpPr>
          <p:spPr>
            <a:xfrm flipV="1">
              <a:off x="5436096" y="2852936"/>
              <a:ext cx="0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5"/>
            <p:cNvSpPr txBox="1"/>
            <p:nvPr/>
          </p:nvSpPr>
          <p:spPr>
            <a:xfrm>
              <a:off x="5172895" y="3361184"/>
              <a:ext cx="767257" cy="47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" dirty="0" smtClean="0">
                  <a:cs typeface="Arial" panose="020B0604020202020204" pitchFamily="34" charset="0"/>
                </a:rPr>
                <a:t>j=0</a:t>
              </a: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5350986" y="3264059"/>
            <a:ext cx="816293" cy="1047367"/>
            <a:chOff x="5172895" y="2852936"/>
            <a:chExt cx="767257" cy="984620"/>
          </a:xfrm>
        </p:grpSpPr>
        <p:cxnSp>
          <p:nvCxnSpPr>
            <p:cNvPr id="12" name="Straight Arrow Connector 16"/>
            <p:cNvCxnSpPr/>
            <p:nvPr/>
          </p:nvCxnSpPr>
          <p:spPr>
            <a:xfrm flipV="1">
              <a:off x="5436096" y="2852936"/>
              <a:ext cx="0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7"/>
            <p:cNvSpPr txBox="1"/>
            <p:nvPr/>
          </p:nvSpPr>
          <p:spPr>
            <a:xfrm>
              <a:off x="5172895" y="3361184"/>
              <a:ext cx="767257" cy="47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" dirty="0" smtClean="0">
                  <a:cs typeface="Arial" panose="020B0604020202020204" pitchFamily="34" charset="0"/>
                </a:rPr>
                <a:t>j=1</a:t>
              </a:r>
            </a:p>
          </p:txBody>
        </p:sp>
      </p:grpSp>
      <p:grpSp>
        <p:nvGrpSpPr>
          <p:cNvPr id="14" name="Group 18"/>
          <p:cNvGrpSpPr/>
          <p:nvPr/>
        </p:nvGrpSpPr>
        <p:grpSpPr>
          <a:xfrm>
            <a:off x="6792119" y="3264059"/>
            <a:ext cx="816293" cy="1047367"/>
            <a:chOff x="5172895" y="2852936"/>
            <a:chExt cx="767257" cy="984620"/>
          </a:xfrm>
        </p:grpSpPr>
        <p:cxnSp>
          <p:nvCxnSpPr>
            <p:cNvPr id="15" name="Straight Arrow Connector 19"/>
            <p:cNvCxnSpPr/>
            <p:nvPr/>
          </p:nvCxnSpPr>
          <p:spPr>
            <a:xfrm flipV="1">
              <a:off x="5436096" y="2852936"/>
              <a:ext cx="0" cy="5040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0"/>
            <p:cNvSpPr txBox="1"/>
            <p:nvPr/>
          </p:nvSpPr>
          <p:spPr>
            <a:xfrm>
              <a:off x="5172895" y="3361184"/>
              <a:ext cx="767257" cy="47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700" dirty="0" smtClean="0">
                  <a:cs typeface="Arial" panose="020B0604020202020204" pitchFamily="34" charset="0"/>
                </a:rPr>
                <a:t>j=4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1971179" y="5801391"/>
            <a:ext cx="514159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1/n </a:t>
            </a:r>
            <a:r>
              <a:rPr lang="zh-CN" altLang="en-US" sz="3200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* </a:t>
            </a:r>
            <a:r>
              <a:rPr lang="en-US" altLang="zh-CN" sz="3200" dirty="0" smtClean="0">
                <a:solidFill>
                  <a:srgbClr val="FF0000"/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(0+1+…(n-1))= (n-1)/2</a:t>
            </a:r>
          </a:p>
        </p:txBody>
      </p:sp>
      <p:pic>
        <p:nvPicPr>
          <p:cNvPr id="20" name="图片 1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22" name="Freeform 113"/>
            <p:cNvSpPr/>
            <p:nvPr>
              <p:custDataLst>
                <p:tags r:id="rId6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114"/>
            <p:cNvSpPr/>
            <p:nvPr>
              <p:custDataLst>
                <p:tags r:id="rId7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115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Rectangle 11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Rectangle 11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118"/>
            <p:cNvSpPr/>
            <p:nvPr>
              <p:custDataLst>
                <p:tags r:id="rId11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73732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24</a:t>
            </a:fld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169" y="1066800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169" y="1764983"/>
            <a:ext cx="8765858" cy="270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1110615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25</a:t>
            </a:fld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994832" y="2439043"/>
            <a:ext cx="45720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ea typeface="宋体" panose="02010600030101010101" pitchFamily="2" charset="-122"/>
              </a:rPr>
              <a:t>// A </a:t>
            </a:r>
            <a:r>
              <a:rPr lang="en-US" altLang="zh-CN" sz="3200" dirty="0">
                <a:ea typeface="宋体" panose="02010600030101010101" pitchFamily="2" charset="-122"/>
              </a:rPr>
              <a:t>simple assignment to </a:t>
            </a:r>
            <a:r>
              <a:rPr lang="en-US" altLang="zh-CN" sz="3200" dirty="0" smtClean="0">
                <a:ea typeface="宋体" panose="02010600030101010101" pitchFamily="2" charset="-122"/>
              </a:rPr>
              <a:t>// an </a:t>
            </a:r>
            <a:r>
              <a:rPr lang="en-US" altLang="zh-CN" sz="3200" dirty="0">
                <a:ea typeface="宋体" panose="02010600030101010101" pitchFamily="2" charset="-122"/>
              </a:rPr>
              <a:t>integer variable</a:t>
            </a:r>
            <a:br>
              <a:rPr lang="en-US" altLang="zh-CN" sz="3200" dirty="0">
                <a:ea typeface="宋体" panose="02010600030101010101" pitchFamily="2" charset="-122"/>
              </a:rPr>
            </a:br>
            <a:r>
              <a:rPr lang="en-US" altLang="zh-CN" sz="3200" dirty="0" smtClean="0">
                <a:solidFill>
                  <a:srgbClr val="990099"/>
                </a:solidFill>
                <a:ea typeface="宋体" panose="02010600030101010101" pitchFamily="2" charset="-122"/>
              </a:rPr>
              <a:t>a </a:t>
            </a:r>
            <a:r>
              <a:rPr lang="en-US" altLang="zh-CN" sz="3200" dirty="0">
                <a:solidFill>
                  <a:srgbClr val="990099"/>
                </a:solidFill>
                <a:ea typeface="宋体" panose="02010600030101010101" pitchFamily="2" charset="-122"/>
              </a:rPr>
              <a:t>= b;</a:t>
            </a:r>
          </a:p>
        </p:txBody>
      </p:sp>
      <p:sp>
        <p:nvSpPr>
          <p:cNvPr id="3" name="矩形 2"/>
          <p:cNvSpPr/>
          <p:nvPr/>
        </p:nvSpPr>
        <p:spPr>
          <a:xfrm>
            <a:off x="994832" y="4786000"/>
            <a:ext cx="482530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T(N) </a:t>
            </a:r>
            <a:r>
              <a:rPr lang="en-US" altLang="zh-CN" sz="3200" b="1" dirty="0">
                <a:solidFill>
                  <a:srgbClr val="FF0000"/>
                </a:solidFill>
              </a:rPr>
              <a:t>= </a:t>
            </a:r>
            <a:r>
              <a:rPr lang="el-GR" altLang="zh-CN" sz="3200" b="1" dirty="0">
                <a:solidFill>
                  <a:srgbClr val="FF0000"/>
                </a:solidFill>
              </a:rPr>
              <a:t>Θ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22" name="Freeform 113"/>
            <p:cNvSpPr/>
            <p:nvPr>
              <p:custDataLst>
                <p:tags r:id="rId5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114"/>
            <p:cNvSpPr/>
            <p:nvPr>
              <p:custDataLst>
                <p:tags r:id="rId6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1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Rectangle 1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Rectangle 11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118"/>
            <p:cNvSpPr/>
            <p:nvPr>
              <p:custDataLst>
                <p:tags r:id="rId10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4943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0659" name="内容占位符 4"/>
          <p:cNvSpPr>
            <a:spLocks noGrp="1"/>
          </p:cNvSpPr>
          <p:nvPr>
            <p:ph idx="1"/>
          </p:nvPr>
        </p:nvSpPr>
        <p:spPr>
          <a:xfrm>
            <a:off x="504190" y="1684655"/>
            <a:ext cx="8256270" cy="4399915"/>
          </a:xfrm>
        </p:spPr>
        <p:txBody>
          <a:bodyPr>
            <a:noAutofit/>
          </a:bodyPr>
          <a:lstStyle/>
          <a:p>
            <a:pPr fontAlgn="auto">
              <a:spcBef>
                <a:spcPts val="1200"/>
              </a:spcBef>
            </a:pPr>
            <a:r>
              <a:rPr lang="en-US" altLang="zh-CN" sz="2800" dirty="0">
                <a:solidFill>
                  <a:srgbClr val="008000"/>
                </a:solidFill>
              </a:rPr>
              <a:t>While loop </a:t>
            </a:r>
            <a:r>
              <a:rPr lang="en-US" altLang="zh-CN" sz="2800" dirty="0"/>
              <a:t>– similar to for </a:t>
            </a:r>
            <a:r>
              <a:rPr lang="en-US" altLang="zh-CN" sz="2800" dirty="0" smtClean="0"/>
              <a:t>loop</a:t>
            </a:r>
          </a:p>
          <a:p>
            <a:pPr fontAlgn="auto">
              <a:spcBef>
                <a:spcPts val="1200"/>
              </a:spcBef>
            </a:pPr>
            <a:endParaRPr lang="en-US" altLang="zh-CN" sz="100" dirty="0"/>
          </a:p>
          <a:p>
            <a:pPr fontAlgn="auto">
              <a:spcBef>
                <a:spcPts val="1200"/>
              </a:spcBef>
            </a:pPr>
            <a:r>
              <a:rPr lang="en-US" altLang="zh-CN" sz="2800" dirty="0">
                <a:solidFill>
                  <a:srgbClr val="5252D4"/>
                </a:solidFill>
              </a:rPr>
              <a:t>If-then-else statement </a:t>
            </a:r>
            <a:r>
              <a:rPr lang="en-US" altLang="zh-CN" sz="2800" dirty="0"/>
              <a:t>– the greater of the costs for the then and else clauses</a:t>
            </a:r>
            <a:r>
              <a:rPr lang="en-US" altLang="zh-CN" sz="2800" dirty="0" smtClean="0"/>
              <a:t>.</a:t>
            </a:r>
          </a:p>
          <a:p>
            <a:pPr fontAlgn="auto">
              <a:spcBef>
                <a:spcPts val="1200"/>
              </a:spcBef>
            </a:pPr>
            <a:endParaRPr lang="en-US" altLang="zh-CN" sz="100" dirty="0"/>
          </a:p>
          <a:p>
            <a:pPr fontAlgn="auto">
              <a:spcBef>
                <a:spcPts val="1200"/>
              </a:spcBef>
            </a:pPr>
            <a:r>
              <a:rPr lang="en-US" altLang="zh-CN" sz="2800" dirty="0">
                <a:solidFill>
                  <a:srgbClr val="CC0000"/>
                </a:solidFill>
              </a:rPr>
              <a:t>Switch statement </a:t>
            </a:r>
            <a:r>
              <a:rPr lang="en-US" altLang="zh-CN" sz="2800" dirty="0"/>
              <a:t>– the most expensive </a:t>
            </a:r>
            <a:r>
              <a:rPr lang="en-US" altLang="zh-CN" sz="2800" dirty="0" smtClean="0"/>
              <a:t>branch</a:t>
            </a:r>
          </a:p>
          <a:p>
            <a:pPr fontAlgn="auto">
              <a:spcBef>
                <a:spcPts val="1200"/>
              </a:spcBef>
            </a:pPr>
            <a:endParaRPr lang="en-US" altLang="zh-CN" sz="100" dirty="0"/>
          </a:p>
          <a:p>
            <a:pPr fontAlgn="auto">
              <a:spcBef>
                <a:spcPts val="1200"/>
              </a:spcBef>
            </a:pPr>
            <a:r>
              <a:rPr lang="en-US" altLang="zh-CN" sz="2800" dirty="0">
                <a:solidFill>
                  <a:srgbClr val="7030A0"/>
                </a:solidFill>
              </a:rPr>
              <a:t>Subroutine call </a:t>
            </a:r>
            <a:r>
              <a:rPr lang="en-US" altLang="zh-CN" sz="2800" dirty="0"/>
              <a:t>– add the cost of </a:t>
            </a:r>
            <a:r>
              <a:rPr lang="en-US" altLang="zh-CN" sz="2800" dirty="0" smtClean="0"/>
              <a:t>subroutine</a:t>
            </a:r>
          </a:p>
          <a:p>
            <a:pPr fontAlgn="auto">
              <a:spcBef>
                <a:spcPts val="1200"/>
              </a:spcBef>
            </a:pPr>
            <a:endParaRPr lang="en-US" altLang="zh-CN" sz="100" dirty="0"/>
          </a:p>
          <a:p>
            <a:pPr fontAlgn="auto">
              <a:spcBef>
                <a:spcPts val="1200"/>
              </a:spcBef>
            </a:pPr>
            <a:r>
              <a:rPr lang="en-US" altLang="zh-CN" sz="2800" dirty="0"/>
              <a:t>Recursive subroutine – express the cost by a recurrence relation and then find the closed-form solution.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7FE05-B472-4BAE-8045-296709068849}" type="slidenum">
              <a:rPr lang="zh-CN" altLang="en-US" smtClean="0"/>
              <a:pPr/>
              <a:t>26</a:t>
            </a:fld>
            <a:endParaRPr lang="zh-CN" altLang="en-US" smtClean="0"/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2333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27</a:t>
            </a:fld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662506" y="1676292"/>
            <a:ext cx="7897648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// </a:t>
            </a:r>
            <a:r>
              <a:rPr lang="en-US" altLang="zh-CN" sz="2400" dirty="0" smtClean="0"/>
              <a:t>Here </a:t>
            </a:r>
            <a:r>
              <a:rPr lang="en-US" altLang="zh-CN" sz="2400" dirty="0"/>
              <a:t>|| is the string concatenation </a:t>
            </a:r>
            <a:r>
              <a:rPr lang="en-US" altLang="zh-CN" sz="2400" dirty="0" smtClean="0"/>
              <a:t>operator</a:t>
            </a:r>
          </a:p>
          <a:p>
            <a:r>
              <a:rPr lang="en-US" altLang="zh-CN" sz="2400" dirty="0" smtClean="0">
                <a:solidFill>
                  <a:srgbClr val="990099"/>
                </a:solidFill>
              </a:rPr>
              <a:t>string </a:t>
            </a:r>
            <a:r>
              <a:rPr lang="en-US" altLang="zh-CN" sz="2400" dirty="0">
                <a:solidFill>
                  <a:srgbClr val="990099"/>
                </a:solidFill>
              </a:rPr>
              <a:t>t (</a:t>
            </a:r>
            <a:r>
              <a:rPr lang="en-US" altLang="zh-CN" sz="2400" dirty="0" err="1">
                <a:solidFill>
                  <a:srgbClr val="990099"/>
                </a:solidFill>
              </a:rPr>
              <a:t>int</a:t>
            </a:r>
            <a:r>
              <a:rPr lang="en-US" altLang="zh-CN" sz="2400" dirty="0">
                <a:solidFill>
                  <a:srgbClr val="990099"/>
                </a:solidFill>
              </a:rPr>
              <a:t> n</a:t>
            </a:r>
            <a:r>
              <a:rPr lang="en-US" altLang="zh-CN" sz="2400" dirty="0" smtClean="0">
                <a:solidFill>
                  <a:srgbClr val="990099"/>
                </a:solidFill>
              </a:rPr>
              <a:t>){</a:t>
            </a:r>
            <a:endParaRPr lang="en-US" altLang="zh-CN" sz="2400" dirty="0">
              <a:solidFill>
                <a:srgbClr val="990099"/>
              </a:solidFill>
            </a:endParaRPr>
          </a:p>
          <a:p>
            <a:r>
              <a:rPr lang="en-US" altLang="zh-CN" sz="2400" dirty="0">
                <a:solidFill>
                  <a:srgbClr val="990099"/>
                </a:solidFill>
              </a:rPr>
              <a:t>   if (n == 1) return ‘(1) ‘;</a:t>
            </a:r>
          </a:p>
          <a:p>
            <a:r>
              <a:rPr lang="en-US" altLang="zh-CN" sz="2400" dirty="0">
                <a:solidFill>
                  <a:srgbClr val="990099"/>
                </a:solidFill>
              </a:rPr>
              <a:t>   else return ‘(‘ || n || t(n - 1) </a:t>
            </a:r>
            <a:r>
              <a:rPr lang="en-US" altLang="zh-CN" sz="2400" dirty="0" smtClean="0">
                <a:solidFill>
                  <a:srgbClr val="990099"/>
                </a:solidFill>
              </a:rPr>
              <a:t>|| </a:t>
            </a:r>
            <a:r>
              <a:rPr lang="en-US" altLang="zh-CN" sz="2400" dirty="0">
                <a:solidFill>
                  <a:srgbClr val="990099"/>
                </a:solidFill>
              </a:rPr>
              <a:t>‘) ‘</a:t>
            </a:r>
          </a:p>
          <a:p>
            <a:r>
              <a:rPr lang="en-US" altLang="zh-CN" sz="2400" dirty="0" smtClean="0">
                <a:solidFill>
                  <a:srgbClr val="990099"/>
                </a:solidFill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096395" y="3854694"/>
            <a:ext cx="691276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solidFill>
                  <a:srgbClr val="FF0000"/>
                </a:solidFill>
              </a:rPr>
              <a:t>T(n) </a:t>
            </a:r>
            <a:r>
              <a:rPr lang="en-US" altLang="zh-CN" sz="2700" b="1" dirty="0">
                <a:solidFill>
                  <a:srgbClr val="FF0000"/>
                </a:solidFill>
              </a:rPr>
              <a:t>= 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T(n-1) +</a:t>
            </a:r>
            <a:r>
              <a:rPr lang="en-US" altLang="zh-CN" sz="2700" b="1" dirty="0">
                <a:solidFill>
                  <a:srgbClr val="FF0000"/>
                </a:solidFill>
              </a:rPr>
              <a:t> c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 , for n&gt;1, with T(1) = c</a:t>
            </a:r>
            <a:r>
              <a:rPr lang="en-US" altLang="zh-CN" sz="27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7" name="矩形 6"/>
          <p:cNvSpPr/>
          <p:nvPr/>
        </p:nvSpPr>
        <p:spPr>
          <a:xfrm>
            <a:off x="1112613" y="4634513"/>
            <a:ext cx="6720747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solidFill>
                  <a:srgbClr val="FF0000"/>
                </a:solidFill>
              </a:rPr>
              <a:t>That is ,</a:t>
            </a:r>
          </a:p>
          <a:p>
            <a:r>
              <a:rPr lang="en-US" altLang="zh-CN" sz="2700" b="1" dirty="0" smtClean="0">
                <a:solidFill>
                  <a:srgbClr val="FF0000"/>
                </a:solidFill>
              </a:rPr>
              <a:t>T(n) = T(n-1) + c = (T(n-2) + c) + c </a:t>
            </a:r>
          </a:p>
          <a:p>
            <a:r>
              <a:rPr lang="en-US" altLang="zh-CN" sz="2700" b="1" dirty="0" smtClean="0">
                <a:solidFill>
                  <a:srgbClr val="FF0000"/>
                </a:solidFill>
              </a:rPr>
              <a:t>	= … = T(1) + (n-1) </a:t>
            </a:r>
            <a:r>
              <a:rPr lang="zh-CN" altLang="en-US" sz="2700" b="1" dirty="0" smtClean="0">
                <a:solidFill>
                  <a:srgbClr val="FF0000"/>
                </a:solidFill>
              </a:rPr>
              <a:t>* 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altLang="zh-CN" sz="2700" b="1" dirty="0" smtClean="0">
                <a:solidFill>
                  <a:srgbClr val="FF0000"/>
                </a:solidFill>
              </a:rPr>
              <a:t>T(n) </a:t>
            </a:r>
            <a:r>
              <a:rPr lang="en-US" altLang="zh-CN" sz="2700" b="1" dirty="0">
                <a:solidFill>
                  <a:srgbClr val="FF0000"/>
                </a:solidFill>
              </a:rPr>
              <a:t>= 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c*(n-1) + c</a:t>
            </a:r>
            <a:r>
              <a:rPr lang="en-US" altLang="zh-CN" sz="2700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 = </a:t>
            </a:r>
            <a:r>
              <a:rPr lang="el-GR" altLang="zh-CN" sz="2700" b="1" dirty="0">
                <a:solidFill>
                  <a:srgbClr val="FF0000"/>
                </a:solidFill>
              </a:rPr>
              <a:t>Θ</a:t>
            </a:r>
            <a:r>
              <a:rPr lang="en-US" altLang="zh-CN" sz="2700" b="1" dirty="0">
                <a:solidFill>
                  <a:srgbClr val="FF0000"/>
                </a:solidFill>
              </a:rPr>
              <a:t>(n</a:t>
            </a:r>
            <a:r>
              <a:rPr lang="en-US" altLang="zh-CN" sz="2700" b="1" dirty="0" smtClean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22" name="Freeform 113"/>
            <p:cNvSpPr/>
            <p:nvPr>
              <p:custDataLst>
                <p:tags r:id="rId5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114"/>
            <p:cNvSpPr/>
            <p:nvPr>
              <p:custDataLst>
                <p:tags r:id="rId6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1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Rectangle 1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Rectangle 11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118"/>
            <p:cNvSpPr/>
            <p:nvPr>
              <p:custDataLst>
                <p:tags r:id="rId10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57575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3510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3270409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How to Analyze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510824"/>
            <a:ext cx="8601075" cy="3852863"/>
          </a:xfr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marL="0" indent="0" defTabSz="914400" fontAlgn="auto">
              <a:spcBef>
                <a:spcPts val="0"/>
              </a:spcBef>
              <a:buNone/>
            </a:pPr>
            <a:r>
              <a:rPr lang="en-US" altLang="zh-CN" sz="2400" dirty="0">
                <a:latin typeface="+mn-lt"/>
                <a:cs typeface="+mn-cs"/>
              </a:rPr>
              <a:t>//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cs typeface="+mn-cs"/>
              </a:rPr>
              <a:t>Multiple Parameters</a:t>
            </a:r>
            <a:endParaRPr lang="en-US" altLang="zh-CN" sz="2400" dirty="0" smtClean="0">
              <a:solidFill>
                <a:srgbClr val="FF0000"/>
              </a:solidFill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defTabSz="914400" fontAlgn="auto"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+mn-cs"/>
              </a:rPr>
              <a:t>// A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+mn-cs"/>
              </a:rPr>
              <a:t>picture with P pixels; each pixel </a:t>
            </a: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+mn-cs"/>
              </a:rPr>
              <a:t>takes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+mn-cs"/>
              </a:rPr>
              <a:t>one of C color </a:t>
            </a:r>
            <a:endParaRPr lang="en-US" altLang="zh-CN" sz="2400" dirty="0" smtClean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defTabSz="914400" fontAlgn="auto"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+mn-cs"/>
              </a:rPr>
              <a:t>// values; Sort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+mn-cs"/>
              </a:rPr>
              <a:t>the colors w.r.t. the number of pixels with </a:t>
            </a:r>
            <a:endParaRPr lang="en-US" altLang="zh-CN" sz="2400" dirty="0" smtClean="0">
              <a:latin typeface="+mn-lt"/>
              <a:ea typeface="宋体" panose="02010600030101010101" pitchFamily="2" charset="-122"/>
              <a:cs typeface="+mn-cs"/>
            </a:endParaRPr>
          </a:p>
          <a:p>
            <a:pPr marL="0" indent="0" defTabSz="914400" fontAlgn="auto">
              <a:spcBef>
                <a:spcPts val="0"/>
              </a:spcBef>
              <a:buNone/>
            </a:pP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+mn-cs"/>
              </a:rPr>
              <a:t>// the color (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(C log C) </a:t>
            </a:r>
            <a:r>
              <a:rPr lang="en-US" altLang="zh-CN" sz="2400" dirty="0" smtClean="0"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lang="en-US" altLang="zh-CN" sz="24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lvl="1" defTabSz="914400" fontAlgn="auto">
              <a:spcBef>
                <a:spcPts val="0"/>
              </a:spcBef>
            </a:pPr>
            <a:endParaRPr lang="en-US" altLang="zh-CN" sz="2000" dirty="0">
              <a:latin typeface="+mn-lt"/>
              <a:cs typeface="+mn-cs"/>
            </a:endParaRPr>
          </a:p>
          <a:p>
            <a:pPr marL="0" indent="0" defTabSz="914400" fontAlgn="auto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for 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=0; </a:t>
            </a:r>
            <a:r>
              <a:rPr lang="en-US" altLang="zh-CN" sz="2400" dirty="0" err="1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&lt;C; </a:t>
            </a:r>
            <a:r>
              <a:rPr lang="en-US" altLang="zh-CN" sz="2400" dirty="0" err="1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++)  // Initialize count</a:t>
            </a:r>
          </a:p>
          <a:p>
            <a:pPr marL="0" indent="0" defTabSz="914400" fontAlgn="auto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count[</a:t>
            </a:r>
            <a:r>
              <a:rPr lang="en-US" altLang="zh-CN" sz="2400" dirty="0" err="1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] = 0;</a:t>
            </a:r>
          </a:p>
          <a:p>
            <a:pPr marL="0" indent="0" defTabSz="914400" fontAlgn="auto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for 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=0; </a:t>
            </a:r>
            <a:r>
              <a:rPr lang="en-US" altLang="zh-CN" sz="2400" dirty="0" err="1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&lt;P; </a:t>
            </a:r>
            <a:r>
              <a:rPr lang="en-US" altLang="zh-CN" sz="2400" dirty="0" err="1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++)  // Look at all pixels</a:t>
            </a:r>
          </a:p>
          <a:p>
            <a:pPr marL="0" indent="0" defTabSz="914400" fontAlgn="auto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count[value(</a:t>
            </a:r>
            <a:r>
              <a:rPr lang="en-US" altLang="zh-CN" sz="2400" dirty="0" err="1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)]++; // Increment count</a:t>
            </a:r>
          </a:p>
          <a:p>
            <a:pPr marL="0" indent="0" defTabSz="914400" fontAlgn="auto"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sort(count</a:t>
            </a:r>
            <a:r>
              <a:rPr lang="en-US" altLang="zh-CN" sz="2400" dirty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);         // Sort pixel </a:t>
            </a:r>
            <a:r>
              <a:rPr lang="en-US" altLang="zh-CN" sz="24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counts </a:t>
            </a:r>
            <a:endParaRPr lang="en-US" altLang="zh-CN" sz="240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L="0" defTabSz="914400" fontAlgn="auto">
              <a:spcBef>
                <a:spcPts val="0"/>
              </a:spcBef>
            </a:pPr>
            <a:endParaRPr lang="en-US" altLang="zh-CN" sz="2400" dirty="0"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BA4D31-9771-40CA-A8AD-B7C4A5BAD5E2}" type="slidenum">
              <a:rPr lang="zh-CN" altLang="en-US" smtClean="0"/>
              <a:pPr/>
              <a:t>28</a:t>
            </a:fld>
            <a:endParaRPr lang="zh-CN" altLang="en-US" smtClean="0"/>
          </a:p>
        </p:txBody>
      </p:sp>
      <p:sp>
        <p:nvSpPr>
          <p:cNvPr id="2" name="矩形 1"/>
          <p:cNvSpPr/>
          <p:nvPr/>
        </p:nvSpPr>
        <p:spPr>
          <a:xfrm>
            <a:off x="765175" y="4989195"/>
            <a:ext cx="76688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The cost is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 (C) + (P) + (C log C) = (P + C log C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777571" y="5626636"/>
            <a:ext cx="6110307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CN" sz="3000" dirty="0">
                <a:solidFill>
                  <a:srgbClr val="008000"/>
                </a:solidFill>
                <a:sym typeface="Symbol" panose="05050102010706020507" pitchFamily="18" charset="2"/>
              </a:rPr>
              <a:t>Can we drop (P) or (C log C)? 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 rot="480000">
            <a:off x="8132128" y="5525770"/>
            <a:ext cx="528161" cy="741045"/>
            <a:chOff x="3770313" y="3261995"/>
            <a:chExt cx="601662" cy="844550"/>
          </a:xfrm>
          <a:solidFill>
            <a:schemeClr val="accent5">
              <a:lumMod val="50000"/>
              <a:alpha val="54000"/>
            </a:schemeClr>
          </a:solidFill>
        </p:grpSpPr>
        <p:sp>
          <p:nvSpPr>
            <p:cNvPr id="22" name="Freeform 113"/>
            <p:cNvSpPr/>
            <p:nvPr>
              <p:custDataLst>
                <p:tags r:id="rId5"/>
              </p:custDataLst>
            </p:nvPr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3" name="Freeform 114"/>
            <p:cNvSpPr/>
            <p:nvPr>
              <p:custDataLst>
                <p:tags r:id="rId6"/>
              </p:custDataLst>
            </p:nvPr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4" name="Freeform 1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5" name="Rectangle 11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6" name="Rectangle 11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7" name="Freeform 118"/>
            <p:cNvSpPr/>
            <p:nvPr>
              <p:custDataLst>
                <p:tags r:id="rId10"/>
              </p:custDataLst>
            </p:nvPr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1527810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492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1365885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808" y="3081814"/>
            <a:ext cx="8482489" cy="2566988"/>
          </a:xfrm>
        </p:spPr>
        <p:txBody>
          <a:bodyPr>
            <a:noAutofit/>
          </a:bodyPr>
          <a:lstStyle/>
          <a:p>
            <a:pPr fontAlgn="auto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/>
              <a:t>U/L bounds refer to the algorithm’s growth rate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fontAlgn="auto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 smtClean="0"/>
              <a:t>B/W/A </a:t>
            </a:r>
            <a:r>
              <a:rPr lang="en-US" altLang="zh-CN" sz="2400" dirty="0"/>
              <a:t>cases refer to a certain type of inputs which cause the shortest/average/longest running time among all the inputs in study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fontAlgn="auto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dirty="0" smtClean="0"/>
              <a:t>U/L bounds </a:t>
            </a:r>
            <a:r>
              <a:rPr lang="en-US" altLang="zh-CN" sz="2400" dirty="0"/>
              <a:t>can be used to describe the running time of an algorithm in its [best, worst, average] case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60761" y="1439301"/>
            <a:ext cx="5208338" cy="1476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Best, Worst, Average-Cases </a:t>
            </a:r>
            <a:endParaRPr lang="en-US" altLang="zh-CN" sz="3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altLang="zh-CN" sz="3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Bounds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960" name="组合 959"/>
          <p:cNvGrpSpPr/>
          <p:nvPr/>
        </p:nvGrpSpPr>
        <p:grpSpPr>
          <a:xfrm>
            <a:off x="7950041" y="5322253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169" y="1066800"/>
            <a:ext cx="4119086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169" y="1764983"/>
            <a:ext cx="4797266" cy="3498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7586" name="Title 1"/>
          <p:cNvSpPr>
            <a:spLocks noGrp="1"/>
          </p:cNvSpPr>
          <p:nvPr>
            <p:ph type="title"/>
          </p:nvPr>
        </p:nvSpPr>
        <p:spPr>
          <a:xfrm>
            <a:off x="368618" y="1110615"/>
            <a:ext cx="4312920" cy="721043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Algorithm Analysis</a:t>
            </a: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203359" y="1905953"/>
            <a:ext cx="4704874" cy="55721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1. Why do we analyze algorithms?</a:t>
            </a:r>
          </a:p>
          <a:p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35744" y="2547461"/>
            <a:ext cx="4722019" cy="249269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128270" indent="-128270" algn="l" defTabSz="514350" rtl="0" eaLnBrk="1" latinLnBrk="0" hangingPunct="1">
              <a:lnSpc>
                <a:spcPct val="90000"/>
              </a:lnSpc>
              <a:spcBef>
                <a:spcPts val="565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544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4262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89979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anose="05020102010507070707" pitchFamily="18" charset="2"/>
              <a:buChar char="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5697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anose="05020102010507070707" pitchFamily="18" charset="2"/>
              <a:buChar char="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14145" indent="-128270" algn="l" defTabSz="51435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435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435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435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Bef>
                <a:spcPts val="12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Suppose you are given two algorithms A and B for solving a problem. </a:t>
            </a:r>
          </a:p>
          <a:p>
            <a:pPr fontAlgn="auto">
              <a:spcBef>
                <a:spcPts val="12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The running times T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(N) and T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B</a:t>
            </a:r>
            <a:r>
              <a:rPr lang="en-US" altLang="zh-CN" dirty="0" smtClean="0">
                <a:ea typeface="宋体" panose="02010600030101010101" pitchFamily="2" charset="-122"/>
              </a:rPr>
              <a:t>(N) of A and B as a function of input size N are given</a:t>
            </a:r>
          </a:p>
        </p:txBody>
      </p:sp>
      <p:grpSp>
        <p:nvGrpSpPr>
          <p:cNvPr id="6" name="Group 10"/>
          <p:cNvGrpSpPr/>
          <p:nvPr/>
        </p:nvGrpSpPr>
        <p:grpSpPr bwMode="auto">
          <a:xfrm>
            <a:off x="4993493" y="2328863"/>
            <a:ext cx="4130981" cy="3139889"/>
            <a:chOff x="2579" y="1296"/>
            <a:chExt cx="2861" cy="2299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00" t="4439" r="6667" b="4439"/>
            <a:stretch>
              <a:fillRect/>
            </a:stretch>
          </p:blipFill>
          <p:spPr bwMode="auto">
            <a:xfrm>
              <a:off x="2784" y="1296"/>
              <a:ext cx="2656" cy="2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272" y="1679"/>
              <a:ext cx="3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100">
                  <a:ea typeface="宋体" panose="02010600030101010101" pitchFamily="2" charset="-122"/>
                </a:rPr>
                <a:t>T</a:t>
              </a:r>
              <a:r>
                <a:rPr lang="en-US" altLang="zh-CN" sz="2100" baseline="-250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896" y="2688"/>
              <a:ext cx="392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100">
                  <a:ea typeface="宋体" panose="02010600030101010101" pitchFamily="2" charset="-122"/>
                </a:rPr>
                <a:t>T</a:t>
              </a:r>
              <a:r>
                <a:rPr lang="en-US" altLang="zh-CN" sz="2100" baseline="-2500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16211834">
              <a:off x="2166" y="2078"/>
              <a:ext cx="104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500">
                  <a:ea typeface="宋体" panose="02010600030101010101" pitchFamily="2" charset="-122"/>
                </a:rPr>
                <a:t>Run Time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807" y="3359"/>
              <a:ext cx="1097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500">
                  <a:ea typeface="宋体" panose="02010600030101010101" pitchFamily="2" charset="-122"/>
                </a:rPr>
                <a:t>Input Size N</a:t>
              </a: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713196" y="5361850"/>
            <a:ext cx="23679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Which is better?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AB01A5-5DC3-4A33-B607-6D7D7EB27709}" type="slidenum">
              <a:rPr lang="zh-CN" altLang="en-US" smtClean="0"/>
              <a:pPr/>
              <a:t>3</a:t>
            </a:fld>
            <a:endParaRPr lang="zh-CN" altLang="en-US" smtClean="0"/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1527810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4991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1365885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" y="1735931"/>
            <a:ext cx="7704773" cy="3866198"/>
          </a:xfrm>
        </p:spPr>
        <p:txBody>
          <a:bodyPr vert="horz" lIns="121920" tIns="60960" rIns="121920" bIns="60960" rtlCol="0">
            <a:noAutofit/>
          </a:bodyPr>
          <a:lstStyle/>
          <a:p>
            <a:pPr fontAlgn="auto">
              <a:spcBef>
                <a:spcPts val="1200"/>
              </a:spcBef>
            </a:pPr>
            <a:r>
              <a:rPr lang="en-US" altLang="zh-CN" sz="2700" dirty="0">
                <a:solidFill>
                  <a:srgbClr val="008000"/>
                </a:solidFill>
              </a:rPr>
              <a:t>For an algorithm with T(n) = c</a:t>
            </a:r>
            <a:r>
              <a:rPr lang="en-US" altLang="zh-CN" sz="2700" baseline="-25000" dirty="0">
                <a:solidFill>
                  <a:srgbClr val="008000"/>
                </a:solidFill>
              </a:rPr>
              <a:t>1</a:t>
            </a:r>
            <a:r>
              <a:rPr lang="en-US" altLang="zh-CN" sz="2700" dirty="0">
                <a:solidFill>
                  <a:srgbClr val="008000"/>
                </a:solidFill>
              </a:rPr>
              <a:t>n</a:t>
            </a:r>
            <a:r>
              <a:rPr lang="en-US" altLang="zh-CN" sz="2700" baseline="30000" dirty="0">
                <a:solidFill>
                  <a:srgbClr val="008000"/>
                </a:solidFill>
              </a:rPr>
              <a:t>2</a:t>
            </a:r>
            <a:r>
              <a:rPr lang="en-US" altLang="zh-CN" sz="2700" dirty="0">
                <a:solidFill>
                  <a:srgbClr val="008000"/>
                </a:solidFill>
              </a:rPr>
              <a:t>+c</a:t>
            </a:r>
            <a:r>
              <a:rPr lang="en-US" altLang="zh-CN" sz="2700" baseline="-25000" dirty="0">
                <a:solidFill>
                  <a:srgbClr val="008000"/>
                </a:solidFill>
              </a:rPr>
              <a:t>2</a:t>
            </a:r>
            <a:r>
              <a:rPr lang="en-US" altLang="zh-CN" sz="2700" dirty="0">
                <a:solidFill>
                  <a:srgbClr val="008000"/>
                </a:solidFill>
              </a:rPr>
              <a:t>n in the average case (c</a:t>
            </a:r>
            <a:r>
              <a:rPr lang="en-US" altLang="zh-CN" sz="2700" baseline="-25000" dirty="0">
                <a:solidFill>
                  <a:srgbClr val="008000"/>
                </a:solidFill>
              </a:rPr>
              <a:t>1</a:t>
            </a:r>
            <a:r>
              <a:rPr lang="en-US" altLang="zh-CN" sz="2700" dirty="0">
                <a:solidFill>
                  <a:srgbClr val="008000"/>
                </a:solidFill>
              </a:rPr>
              <a:t>, c</a:t>
            </a:r>
            <a:r>
              <a:rPr lang="en-US" altLang="zh-CN" sz="2700" baseline="-25000" dirty="0">
                <a:solidFill>
                  <a:srgbClr val="008000"/>
                </a:solidFill>
              </a:rPr>
              <a:t>2</a:t>
            </a:r>
            <a:r>
              <a:rPr lang="en-US" altLang="zh-CN" sz="2700" dirty="0">
                <a:solidFill>
                  <a:srgbClr val="008000"/>
                </a:solidFill>
              </a:rPr>
              <a:t>&gt;0) , 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100" dirty="0" smtClean="0"/>
              <a:t>c</a:t>
            </a:r>
            <a:r>
              <a:rPr lang="en-US" altLang="zh-CN" sz="2100" baseline="-25000" dirty="0" smtClean="0"/>
              <a:t>1</a:t>
            </a:r>
            <a:r>
              <a:rPr lang="en-US" altLang="zh-CN" sz="2100" dirty="0" smtClean="0"/>
              <a:t>n</a:t>
            </a:r>
            <a:r>
              <a:rPr lang="en-US" altLang="zh-CN" sz="2100" baseline="30000" dirty="0" smtClean="0"/>
              <a:t>2</a:t>
            </a:r>
            <a:r>
              <a:rPr lang="en-US" altLang="zh-CN" sz="2100" dirty="0" smtClean="0"/>
              <a:t>+c</a:t>
            </a:r>
            <a:r>
              <a:rPr lang="en-US" altLang="zh-CN" sz="2100" baseline="-25000" dirty="0" smtClean="0"/>
              <a:t>2</a:t>
            </a:r>
            <a:r>
              <a:rPr lang="en-US" altLang="zh-CN" sz="2100" dirty="0" smtClean="0"/>
              <a:t>n </a:t>
            </a:r>
            <a:r>
              <a:rPr lang="en-US" altLang="zh-CN" sz="2100" dirty="0"/>
              <a:t>&lt;= (c</a:t>
            </a:r>
            <a:r>
              <a:rPr lang="en-US" altLang="zh-CN" sz="2100" baseline="-25000" dirty="0"/>
              <a:t>1</a:t>
            </a:r>
            <a:r>
              <a:rPr lang="en-US" altLang="zh-CN" sz="2100" dirty="0"/>
              <a:t>+c</a:t>
            </a:r>
            <a:r>
              <a:rPr lang="en-US" altLang="zh-CN" sz="2100" baseline="-25000" dirty="0"/>
              <a:t>2</a:t>
            </a:r>
            <a:r>
              <a:rPr lang="en-US" altLang="zh-CN" sz="2100" dirty="0"/>
              <a:t>)n</a:t>
            </a:r>
            <a:r>
              <a:rPr lang="en-US" altLang="zh-CN" sz="2100" baseline="30000" dirty="0"/>
              <a:t>2</a:t>
            </a:r>
            <a:r>
              <a:rPr lang="en-US" altLang="zh-CN" sz="2100" dirty="0"/>
              <a:t> for all n&gt;1, </a:t>
            </a:r>
            <a:r>
              <a:rPr lang="en-US" altLang="zh-CN" sz="2100" dirty="0" smtClean="0"/>
              <a:t>T(n</a:t>
            </a:r>
            <a:r>
              <a:rPr lang="en-US" altLang="zh-CN" sz="2100" dirty="0"/>
              <a:t>) &lt;= cn</a:t>
            </a:r>
            <a:r>
              <a:rPr lang="en-US" altLang="zh-CN" sz="2100" baseline="30000" dirty="0"/>
              <a:t>2</a:t>
            </a:r>
            <a:r>
              <a:rPr lang="en-US" altLang="zh-CN" sz="2100" dirty="0"/>
              <a:t> for c=c</a:t>
            </a:r>
            <a:r>
              <a:rPr lang="en-US" altLang="zh-CN" sz="2100" baseline="-25000" dirty="0"/>
              <a:t>1</a:t>
            </a:r>
            <a:r>
              <a:rPr lang="en-US" altLang="zh-CN" sz="2100" dirty="0"/>
              <a:t>+c</a:t>
            </a:r>
            <a:r>
              <a:rPr lang="en-US" altLang="zh-CN" sz="2100" baseline="-25000" dirty="0"/>
              <a:t>2</a:t>
            </a:r>
            <a:r>
              <a:rPr lang="en-US" altLang="zh-CN" sz="2100" dirty="0"/>
              <a:t> and n</a:t>
            </a:r>
            <a:r>
              <a:rPr lang="en-US" altLang="zh-CN" sz="2100" baseline="-25000" dirty="0"/>
              <a:t>0</a:t>
            </a:r>
            <a:r>
              <a:rPr lang="en-US" altLang="zh-CN" sz="2100" dirty="0"/>
              <a:t>=1</a:t>
            </a:r>
            <a:r>
              <a:rPr lang="en-US" altLang="zh-CN" sz="2100" dirty="0" smtClean="0"/>
              <a:t>. 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100" dirty="0"/>
              <a:t>c</a:t>
            </a:r>
            <a:r>
              <a:rPr lang="en-US" altLang="zh-CN" sz="2100" baseline="-25000" dirty="0"/>
              <a:t>1</a:t>
            </a:r>
            <a:r>
              <a:rPr lang="en-US" altLang="zh-CN" sz="2100" dirty="0"/>
              <a:t>n</a:t>
            </a:r>
            <a:r>
              <a:rPr lang="en-US" altLang="zh-CN" sz="2100" baseline="30000" dirty="0"/>
              <a:t>2</a:t>
            </a:r>
            <a:r>
              <a:rPr lang="en-US" altLang="zh-CN" sz="2100" dirty="0"/>
              <a:t>+c</a:t>
            </a:r>
            <a:r>
              <a:rPr lang="en-US" altLang="zh-CN" sz="2100" baseline="-25000" dirty="0"/>
              <a:t>2</a:t>
            </a:r>
            <a:r>
              <a:rPr lang="en-US" altLang="zh-CN" sz="2100" dirty="0"/>
              <a:t>n </a:t>
            </a:r>
            <a:r>
              <a:rPr lang="en-US" altLang="zh-CN" sz="2100" dirty="0" smtClean="0"/>
              <a:t>&gt;= c</a:t>
            </a:r>
            <a:r>
              <a:rPr lang="en-US" altLang="zh-CN" sz="2100" baseline="-25000" dirty="0" smtClean="0"/>
              <a:t>1</a:t>
            </a:r>
            <a:r>
              <a:rPr lang="en-US" altLang="zh-CN" sz="2100" dirty="0" smtClean="0"/>
              <a:t>n</a:t>
            </a:r>
            <a:r>
              <a:rPr lang="en-US" altLang="zh-CN" sz="2100" baseline="30000" dirty="0" smtClean="0"/>
              <a:t>2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for all n&gt;1, T(n) </a:t>
            </a:r>
            <a:r>
              <a:rPr lang="en-US" altLang="zh-CN" sz="2100" dirty="0" smtClean="0"/>
              <a:t>&gt;= c</a:t>
            </a:r>
            <a:r>
              <a:rPr lang="en-US" altLang="zh-CN" sz="2100" baseline="-25000" dirty="0" smtClean="0"/>
              <a:t>1</a:t>
            </a:r>
            <a:r>
              <a:rPr lang="en-US" altLang="zh-CN" sz="2100" dirty="0" smtClean="0"/>
              <a:t>n</a:t>
            </a:r>
            <a:r>
              <a:rPr lang="en-US" altLang="zh-CN" sz="2100" baseline="30000" dirty="0" smtClean="0"/>
              <a:t>2</a:t>
            </a:r>
            <a:r>
              <a:rPr lang="en-US" altLang="zh-CN" sz="2100" dirty="0" smtClean="0"/>
              <a:t> </a:t>
            </a:r>
            <a:r>
              <a:rPr lang="en-US" altLang="zh-CN" sz="2100" dirty="0"/>
              <a:t>for </a:t>
            </a:r>
            <a:r>
              <a:rPr lang="en-US" altLang="zh-CN" sz="2100" dirty="0" smtClean="0"/>
              <a:t>n</a:t>
            </a:r>
            <a:r>
              <a:rPr lang="en-US" altLang="zh-CN" sz="2100" baseline="-25000" dirty="0" smtClean="0"/>
              <a:t>0</a:t>
            </a:r>
            <a:r>
              <a:rPr lang="en-US" altLang="zh-CN" sz="2100" dirty="0" smtClean="0"/>
              <a:t>=1</a:t>
            </a:r>
            <a:r>
              <a:rPr lang="en-US" altLang="zh-CN" sz="2100" dirty="0"/>
              <a:t>.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100" dirty="0" smtClean="0"/>
              <a:t>T(n</a:t>
            </a:r>
            <a:r>
              <a:rPr lang="en-US" altLang="zh-CN" sz="2100" dirty="0"/>
              <a:t>) is in </a:t>
            </a:r>
            <a:r>
              <a:rPr lang="en-US" altLang="zh-CN" sz="2100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100" dirty="0" smtClean="0">
                <a:solidFill>
                  <a:srgbClr val="FF0000"/>
                </a:solidFill>
              </a:rPr>
              <a:t>(</a:t>
            </a:r>
            <a:r>
              <a:rPr lang="en-US" altLang="zh-CN" sz="2100" dirty="0">
                <a:solidFill>
                  <a:srgbClr val="FF0000"/>
                </a:solidFill>
              </a:rPr>
              <a:t>n</a:t>
            </a:r>
            <a:r>
              <a:rPr lang="en-US" altLang="zh-CN" sz="2100" baseline="30000" dirty="0">
                <a:solidFill>
                  <a:srgbClr val="FF0000"/>
                </a:solidFill>
              </a:rPr>
              <a:t>2</a:t>
            </a:r>
            <a:r>
              <a:rPr lang="en-US" altLang="zh-CN" sz="2100" dirty="0">
                <a:solidFill>
                  <a:srgbClr val="FF0000"/>
                </a:solidFill>
              </a:rPr>
              <a:t>) </a:t>
            </a:r>
            <a:r>
              <a:rPr lang="en-US" altLang="zh-CN" sz="2100" dirty="0"/>
              <a:t>in </a:t>
            </a:r>
            <a:r>
              <a:rPr lang="en-US" altLang="zh-CN" sz="2100" dirty="0">
                <a:solidFill>
                  <a:srgbClr val="FF0000"/>
                </a:solidFill>
              </a:rPr>
              <a:t>the average case</a:t>
            </a:r>
            <a:endParaRPr lang="en-US" altLang="zh-CN" sz="1350" dirty="0"/>
          </a:p>
          <a:p>
            <a:pPr fontAlgn="auto">
              <a:spcBef>
                <a:spcPts val="1200"/>
              </a:spcBef>
            </a:pPr>
            <a:r>
              <a:rPr lang="en-US" altLang="zh-CN" sz="2700" dirty="0">
                <a:solidFill>
                  <a:srgbClr val="008000"/>
                </a:solidFill>
              </a:rPr>
              <a:t>Reading the value from the first position in an array takes constant time regardless of the size of the array.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100" dirty="0" smtClean="0"/>
              <a:t>T(n</a:t>
            </a:r>
            <a:r>
              <a:rPr lang="en-US" altLang="zh-CN" sz="2100" dirty="0"/>
              <a:t>) = c for the (best, worst, and average) cases.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100" dirty="0"/>
              <a:t>Traditionally, we say that the algorithm is in </a:t>
            </a:r>
            <a:r>
              <a:rPr lang="en-US" altLang="zh-CN" sz="2100" dirty="0" smtClean="0"/>
              <a:t>O(1</a:t>
            </a:r>
            <a:r>
              <a:rPr lang="en-US" altLang="zh-CN" sz="2100" dirty="0"/>
              <a:t>).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59304A-E1A4-471D-A4AD-D24B581EDAC8}" type="slidenum">
              <a:rPr lang="zh-CN" altLang="en-US" smtClean="0"/>
              <a:pPr/>
              <a:t>30</a:t>
            </a:fld>
            <a:endParaRPr lang="zh-CN" altLang="en-US" smtClean="0"/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7950041" y="5322253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5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1527810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4950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1365885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323528" y="3321844"/>
            <a:ext cx="8640960" cy="3059484"/>
          </a:xfrm>
        </p:spPr>
        <p:txBody>
          <a:bodyPr vert="horz" lIns="121920" tIns="60960" rIns="121920" bIns="60960" rtlCol="0">
            <a:normAutofit fontScale="65000" lnSpcReduction="20000"/>
          </a:bodyPr>
          <a:lstStyle/>
          <a:p>
            <a:pPr fontAlgn="auto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/>
              <a:t>The </a:t>
            </a:r>
            <a:r>
              <a:rPr lang="en-US" altLang="zh-CN" dirty="0"/>
              <a:t>upper bound for a problem cannot be </a:t>
            </a:r>
            <a:r>
              <a:rPr lang="en-US" altLang="zh-CN" dirty="0" smtClean="0"/>
              <a:t>lower than </a:t>
            </a:r>
            <a:r>
              <a:rPr lang="en-US" altLang="zh-CN" dirty="0"/>
              <a:t>the upper bound for the best known </a:t>
            </a:r>
            <a:r>
              <a:rPr lang="en-US" altLang="zh-CN" dirty="0" smtClean="0"/>
              <a:t>algorithm</a:t>
            </a:r>
          </a:p>
          <a:p>
            <a:pPr algn="just" fontAlgn="auto">
              <a:lnSpc>
                <a:spcPct val="120000"/>
              </a:lnSpc>
              <a:spcBef>
                <a:spcPts val="1200"/>
              </a:spcBef>
            </a:pPr>
            <a:r>
              <a:rPr lang="zh-CN" altLang="en-US" b="1" dirty="0" smtClean="0"/>
              <a:t>理论上，问题的上界不依赖于当前已知的算法</a:t>
            </a:r>
            <a:r>
              <a:rPr lang="zh-CN" altLang="en-US" dirty="0" smtClean="0"/>
              <a:t>。</a:t>
            </a:r>
            <a:r>
              <a:rPr lang="zh-CN" altLang="en-US" b="1" dirty="0" smtClean="0"/>
              <a:t>一个问题的上界可能会随着新算法的发现而改变，但在给定的时间点上，问题的上界不能低于当前已知的最佳算法的上界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fontAlgn="auto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 smtClean="0"/>
              <a:t>If </a:t>
            </a:r>
            <a:r>
              <a:rPr lang="en-US" altLang="zh-CN" dirty="0"/>
              <a:t>a problem is in </a:t>
            </a:r>
            <a:r>
              <a:rPr lang="el-GR" altLang="zh-CN" dirty="0"/>
              <a:t>Ω</a:t>
            </a:r>
            <a:r>
              <a:rPr lang="en-US" altLang="zh-CN" dirty="0"/>
              <a:t>(f(n)), every algorithm that solves the problem is in </a:t>
            </a:r>
            <a:r>
              <a:rPr lang="el-GR" altLang="zh-CN" dirty="0"/>
              <a:t>Ω</a:t>
            </a:r>
            <a:r>
              <a:rPr lang="en-US" altLang="zh-CN" dirty="0"/>
              <a:t>(f(n)), even algorithms that we have not thought of</a:t>
            </a:r>
            <a:r>
              <a:rPr lang="en-US" altLang="zh-CN" dirty="0" smtClean="0"/>
              <a:t>.  ---</a:t>
            </a:r>
            <a:r>
              <a:rPr lang="zh-CN" altLang="en-US" dirty="0" smtClean="0"/>
              <a:t>解决一个问题至少要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的计算量，所有算法都至少要这么多计算量</a:t>
            </a:r>
            <a:endParaRPr lang="zh-CN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6D30A2-99A5-4CD8-9E65-5B932DBB7BFE}" type="slidenum">
              <a:rPr lang="zh-CN" altLang="en-US" smtClean="0"/>
              <a:pPr/>
              <a:t>31</a:t>
            </a:fld>
            <a:endParaRPr lang="zh-CN" altLang="en-US" smtClean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53128" y="1511056"/>
            <a:ext cx="5208338" cy="156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an algorithm  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altLang="zh-CN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problem</a:t>
            </a:r>
            <a:endParaRPr lang="zh-CN" altLang="en-US" sz="32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950041" y="5322253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4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8188680" cy="4609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1527810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48552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1365885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Notes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492919" y="1822450"/>
            <a:ext cx="8237696" cy="3371850"/>
          </a:xfrm>
        </p:spPr>
        <p:txBody>
          <a:bodyPr vert="horz" lIns="121920" tIns="60960" rIns="121920" bIns="60960" rtlCol="0">
            <a:noAutofit/>
          </a:bodyPr>
          <a:lstStyle/>
          <a:p>
            <a:pPr fontAlgn="auto">
              <a:lnSpc>
                <a:spcPct val="130000"/>
              </a:lnSpc>
              <a:spcBef>
                <a:spcPts val="600"/>
              </a:spcBef>
            </a:pPr>
            <a:r>
              <a:rPr lang="en-US" altLang="zh-CN" dirty="0" smtClean="0"/>
              <a:t>Other kinds of analysis</a:t>
            </a:r>
          </a:p>
          <a:p>
            <a:pPr lvl="1" fontAlgn="auto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dirty="0" smtClean="0"/>
              <a:t>Amortized –worst case averaged over a sequential operations </a:t>
            </a:r>
          </a:p>
          <a:p>
            <a:pPr lvl="1" fontAlgn="auto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dirty="0" smtClean="0"/>
              <a:t>Textbook Chapter 11</a:t>
            </a:r>
          </a:p>
          <a:p>
            <a:pPr lvl="1" fontAlgn="auto">
              <a:lnSpc>
                <a:spcPct val="130000"/>
              </a:lnSpc>
              <a:spcBef>
                <a:spcPts val="600"/>
              </a:spcBef>
            </a:pPr>
            <a:endParaRPr lang="en-US" altLang="zh-CN" sz="2800" dirty="0" smtClean="0"/>
          </a:p>
          <a:p>
            <a:pPr lvl="1" fontAlgn="auto">
              <a:lnSpc>
                <a:spcPct val="130000"/>
              </a:lnSpc>
              <a:spcBef>
                <a:spcPts val="600"/>
              </a:spcBef>
            </a:pPr>
            <a:r>
              <a:rPr lang="en-US" altLang="zh-CN" sz="2800" dirty="0" smtClean="0"/>
              <a:t>Common case – 80%-20%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6D30A2-99A5-4CD8-9E65-5B932DBB7BFE}" type="slidenum">
              <a:rPr lang="zh-CN" altLang="en-US" smtClean="0"/>
              <a:pPr/>
              <a:t>33</a:t>
            </a:fld>
            <a:endParaRPr lang="zh-CN" altLang="en-US" smtClean="0"/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960" name="组合 959"/>
          <p:cNvGrpSpPr/>
          <p:nvPr/>
        </p:nvGrpSpPr>
        <p:grpSpPr>
          <a:xfrm>
            <a:off x="7950041" y="5322253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2491740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66175" cy="4899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2370296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Homework 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361315" y="1697990"/>
            <a:ext cx="8689975" cy="4068445"/>
          </a:xfrm>
        </p:spPr>
        <p:txBody>
          <a:bodyPr vert="horz" lIns="121920" tIns="60960" rIns="121920" bIns="60960" rtlCol="0">
            <a:noAutofit/>
          </a:bodyPr>
          <a:lstStyle/>
          <a:p>
            <a:pPr fontAlgn="auto">
              <a:lnSpc>
                <a:spcPct val="170000"/>
              </a:lnSpc>
              <a:spcBef>
                <a:spcPts val="600"/>
              </a:spcBef>
            </a:pPr>
            <a:r>
              <a:rPr lang="en-US" altLang="zh-CN" sz="2800" dirty="0" smtClean="0"/>
              <a:t>Read textbook Ch2. Please pay more attention on section 2.4.3 “</a:t>
            </a:r>
            <a:r>
              <a:rPr lang="en-US" altLang="zh-CN" sz="2800" dirty="0"/>
              <a:t>the Maximum </a:t>
            </a:r>
            <a:r>
              <a:rPr lang="en-US" altLang="zh-CN" sz="2800" dirty="0" smtClean="0"/>
              <a:t>Subsequence Sum </a:t>
            </a:r>
            <a:r>
              <a:rPr lang="en-US" altLang="zh-CN" sz="2800" dirty="0"/>
              <a:t>Problem</a:t>
            </a:r>
            <a:r>
              <a:rPr lang="en-US" altLang="zh-CN" sz="2800" dirty="0" smtClean="0"/>
              <a:t>”</a:t>
            </a:r>
            <a:endParaRPr lang="en-US" altLang="zh-CN" sz="2800" dirty="0"/>
          </a:p>
          <a:p>
            <a:pPr fontAlgn="auto">
              <a:lnSpc>
                <a:spcPct val="170000"/>
              </a:lnSpc>
              <a:spcBef>
                <a:spcPts val="600"/>
              </a:spcBef>
            </a:pPr>
            <a:r>
              <a:rPr lang="en-US" altLang="zh-CN" sz="2800" dirty="0" smtClean="0"/>
              <a:t>Exercise 2.7  3) and 4)</a:t>
            </a:r>
            <a:endParaRPr lang="en-US" altLang="zh-CN" sz="2800" dirty="0"/>
          </a:p>
          <a:p>
            <a:pPr fontAlgn="auto">
              <a:lnSpc>
                <a:spcPct val="170000"/>
              </a:lnSpc>
              <a:spcBef>
                <a:spcPts val="600"/>
              </a:spcBef>
            </a:pPr>
            <a:r>
              <a:rPr lang="en-US" altLang="zh-CN" sz="2800" dirty="0"/>
              <a:t>Exercise </a:t>
            </a:r>
            <a:r>
              <a:rPr lang="en-US" altLang="zh-CN" sz="2800" dirty="0" smtClean="0"/>
              <a:t>2.20</a:t>
            </a:r>
            <a:endParaRPr lang="en-US" altLang="zh-CN" sz="2800" dirty="0"/>
          </a:p>
          <a:p>
            <a:pPr fontAlgn="auto">
              <a:lnSpc>
                <a:spcPct val="170000"/>
              </a:lnSpc>
              <a:spcBef>
                <a:spcPts val="600"/>
              </a:spcBef>
            </a:pPr>
            <a:r>
              <a:rPr lang="en-US" altLang="zh-CN" sz="2800" dirty="0"/>
              <a:t>Deadline: to be confirmed. 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6D30A2-99A5-4CD8-9E65-5B932DBB7BFE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  <p:grpSp>
        <p:nvGrpSpPr>
          <p:cNvPr id="33" name="PA_chenying0907 32"/>
          <p:cNvGrpSpPr/>
          <p:nvPr>
            <p:custDataLst>
              <p:tags r:id="rId4"/>
            </p:custDataLst>
          </p:nvPr>
        </p:nvGrpSpPr>
        <p:grpSpPr>
          <a:xfrm rot="2100000">
            <a:off x="7767614" y="4942413"/>
            <a:ext cx="950595" cy="1188248"/>
            <a:chOff x="6384925" y="4411663"/>
            <a:chExt cx="349250" cy="436563"/>
          </a:xfrm>
          <a:solidFill>
            <a:schemeClr val="accent5">
              <a:lumMod val="75000"/>
              <a:alpha val="54000"/>
            </a:schemeClr>
          </a:solidFill>
        </p:grpSpPr>
        <p:sp>
          <p:nvSpPr>
            <p:cNvPr id="30" name="Freeform 17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450013" y="4543426"/>
              <a:ext cx="234950" cy="222250"/>
            </a:xfrm>
            <a:custGeom>
              <a:avLst/>
              <a:gdLst>
                <a:gd name="T0" fmla="*/ 44 w 62"/>
                <a:gd name="T1" fmla="*/ 50 h 59"/>
                <a:gd name="T2" fmla="*/ 42 w 62"/>
                <a:gd name="T3" fmla="*/ 50 h 59"/>
                <a:gd name="T4" fmla="*/ 3 w 62"/>
                <a:gd name="T5" fmla="*/ 38 h 59"/>
                <a:gd name="T6" fmla="*/ 4 w 62"/>
                <a:gd name="T7" fmla="*/ 36 h 59"/>
                <a:gd name="T8" fmla="*/ 6 w 62"/>
                <a:gd name="T9" fmla="*/ 15 h 59"/>
                <a:gd name="T10" fmla="*/ 9 w 62"/>
                <a:gd name="T11" fmla="*/ 15 h 59"/>
                <a:gd name="T12" fmla="*/ 55 w 62"/>
                <a:gd name="T13" fmla="*/ 13 h 59"/>
                <a:gd name="T14" fmla="*/ 52 w 62"/>
                <a:gd name="T15" fmla="*/ 42 h 59"/>
                <a:gd name="T16" fmla="*/ 44 w 62"/>
                <a:gd name="T17" fmla="*/ 50 h 59"/>
                <a:gd name="T18" fmla="*/ 19 w 62"/>
                <a:gd name="T19" fmla="*/ 10 h 59"/>
                <a:gd name="T20" fmla="*/ 6 w 62"/>
                <a:gd name="T21" fmla="*/ 35 h 59"/>
                <a:gd name="T22" fmla="*/ 12 w 62"/>
                <a:gd name="T23" fmla="*/ 32 h 59"/>
                <a:gd name="T24" fmla="*/ 7 w 62"/>
                <a:gd name="T25" fmla="*/ 37 h 59"/>
                <a:gd name="T26" fmla="*/ 41 w 62"/>
                <a:gd name="T27" fmla="*/ 48 h 59"/>
                <a:gd name="T28" fmla="*/ 39 w 62"/>
                <a:gd name="T29" fmla="*/ 45 h 59"/>
                <a:gd name="T30" fmla="*/ 40 w 62"/>
                <a:gd name="T31" fmla="*/ 43 h 59"/>
                <a:gd name="T32" fmla="*/ 43 w 62"/>
                <a:gd name="T33" fmla="*/ 47 h 59"/>
                <a:gd name="T34" fmla="*/ 54 w 62"/>
                <a:gd name="T35" fmla="*/ 16 h 59"/>
                <a:gd name="T36" fmla="*/ 47 w 62"/>
                <a:gd name="T37" fmla="*/ 20 h 59"/>
                <a:gd name="T38" fmla="*/ 53 w 62"/>
                <a:gd name="T39" fmla="*/ 14 h 59"/>
                <a:gd name="T40" fmla="*/ 19 w 62"/>
                <a:gd name="T41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3" y="51"/>
                    <a:pt x="43" y="50"/>
                    <a:pt x="42" y="50"/>
                  </a:cubicBezTo>
                  <a:cubicBezTo>
                    <a:pt x="27" y="59"/>
                    <a:pt x="13" y="50"/>
                    <a:pt x="3" y="38"/>
                  </a:cubicBezTo>
                  <a:cubicBezTo>
                    <a:pt x="3" y="37"/>
                    <a:pt x="4" y="37"/>
                    <a:pt x="4" y="36"/>
                  </a:cubicBezTo>
                  <a:cubicBezTo>
                    <a:pt x="0" y="28"/>
                    <a:pt x="2" y="21"/>
                    <a:pt x="6" y="15"/>
                  </a:cubicBezTo>
                  <a:cubicBezTo>
                    <a:pt x="7" y="15"/>
                    <a:pt x="8" y="14"/>
                    <a:pt x="9" y="15"/>
                  </a:cubicBezTo>
                  <a:cubicBezTo>
                    <a:pt x="23" y="1"/>
                    <a:pt x="46" y="0"/>
                    <a:pt x="55" y="13"/>
                  </a:cubicBezTo>
                  <a:cubicBezTo>
                    <a:pt x="62" y="23"/>
                    <a:pt x="57" y="36"/>
                    <a:pt x="52" y="42"/>
                  </a:cubicBezTo>
                  <a:cubicBezTo>
                    <a:pt x="50" y="45"/>
                    <a:pt x="45" y="47"/>
                    <a:pt x="44" y="50"/>
                  </a:cubicBezTo>
                  <a:close/>
                  <a:moveTo>
                    <a:pt x="19" y="10"/>
                  </a:moveTo>
                  <a:cubicBezTo>
                    <a:pt x="9" y="15"/>
                    <a:pt x="3" y="23"/>
                    <a:pt x="6" y="35"/>
                  </a:cubicBezTo>
                  <a:cubicBezTo>
                    <a:pt x="8" y="35"/>
                    <a:pt x="10" y="31"/>
                    <a:pt x="12" y="32"/>
                  </a:cubicBezTo>
                  <a:cubicBezTo>
                    <a:pt x="11" y="34"/>
                    <a:pt x="9" y="35"/>
                    <a:pt x="7" y="37"/>
                  </a:cubicBezTo>
                  <a:cubicBezTo>
                    <a:pt x="15" y="50"/>
                    <a:pt x="28" y="55"/>
                    <a:pt x="41" y="48"/>
                  </a:cubicBezTo>
                  <a:cubicBezTo>
                    <a:pt x="41" y="46"/>
                    <a:pt x="39" y="46"/>
                    <a:pt x="39" y="45"/>
                  </a:cubicBezTo>
                  <a:cubicBezTo>
                    <a:pt x="39" y="44"/>
                    <a:pt x="39" y="44"/>
                    <a:pt x="40" y="43"/>
                  </a:cubicBezTo>
                  <a:cubicBezTo>
                    <a:pt x="42" y="43"/>
                    <a:pt x="42" y="46"/>
                    <a:pt x="43" y="47"/>
                  </a:cubicBezTo>
                  <a:cubicBezTo>
                    <a:pt x="54" y="39"/>
                    <a:pt x="60" y="30"/>
                    <a:pt x="54" y="16"/>
                  </a:cubicBezTo>
                  <a:cubicBezTo>
                    <a:pt x="52" y="17"/>
                    <a:pt x="50" y="22"/>
                    <a:pt x="47" y="20"/>
                  </a:cubicBezTo>
                  <a:cubicBezTo>
                    <a:pt x="47" y="16"/>
                    <a:pt x="51" y="17"/>
                    <a:pt x="53" y="14"/>
                  </a:cubicBezTo>
                  <a:cubicBezTo>
                    <a:pt x="46" y="5"/>
                    <a:pt x="31" y="3"/>
                    <a:pt x="1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18"/>
            <p:cNvSpPr/>
            <p:nvPr>
              <p:custDataLst>
                <p:tags r:id="rId7"/>
              </p:custDataLst>
            </p:nvPr>
          </p:nvSpPr>
          <p:spPr bwMode="auto">
            <a:xfrm>
              <a:off x="6532563" y="4579938"/>
              <a:ext cx="57150" cy="150813"/>
            </a:xfrm>
            <a:custGeom>
              <a:avLst/>
              <a:gdLst>
                <a:gd name="T0" fmla="*/ 1 w 15"/>
                <a:gd name="T1" fmla="*/ 0 h 40"/>
                <a:gd name="T2" fmla="*/ 13 w 15"/>
                <a:gd name="T3" fmla="*/ 19 h 40"/>
                <a:gd name="T4" fmla="*/ 7 w 15"/>
                <a:gd name="T5" fmla="*/ 39 h 40"/>
                <a:gd name="T6" fmla="*/ 4 w 15"/>
                <a:gd name="T7" fmla="*/ 39 h 40"/>
                <a:gd name="T8" fmla="*/ 10 w 15"/>
                <a:gd name="T9" fmla="*/ 23 h 40"/>
                <a:gd name="T10" fmla="*/ 10 w 15"/>
                <a:gd name="T11" fmla="*/ 24 h 40"/>
                <a:gd name="T12" fmla="*/ 11 w 15"/>
                <a:gd name="T13" fmla="*/ 22 h 40"/>
                <a:gd name="T14" fmla="*/ 0 w 15"/>
                <a:gd name="T15" fmla="*/ 1 h 40"/>
                <a:gd name="T16" fmla="*/ 1 w 15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0">
                  <a:moveTo>
                    <a:pt x="1" y="0"/>
                  </a:moveTo>
                  <a:cubicBezTo>
                    <a:pt x="8" y="2"/>
                    <a:pt x="7" y="14"/>
                    <a:pt x="13" y="19"/>
                  </a:cubicBezTo>
                  <a:cubicBezTo>
                    <a:pt x="15" y="26"/>
                    <a:pt x="8" y="32"/>
                    <a:pt x="7" y="39"/>
                  </a:cubicBezTo>
                  <a:cubicBezTo>
                    <a:pt x="6" y="40"/>
                    <a:pt x="5" y="39"/>
                    <a:pt x="4" y="39"/>
                  </a:cubicBezTo>
                  <a:cubicBezTo>
                    <a:pt x="4" y="33"/>
                    <a:pt x="6" y="27"/>
                    <a:pt x="10" y="23"/>
                  </a:cubicBezTo>
                  <a:cubicBezTo>
                    <a:pt x="10" y="23"/>
                    <a:pt x="10" y="23"/>
                    <a:pt x="10" y="24"/>
                  </a:cubicBezTo>
                  <a:cubicBezTo>
                    <a:pt x="10" y="23"/>
                    <a:pt x="10" y="23"/>
                    <a:pt x="11" y="22"/>
                  </a:cubicBezTo>
                  <a:cubicBezTo>
                    <a:pt x="7" y="15"/>
                    <a:pt x="4" y="8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6384925" y="4411663"/>
              <a:ext cx="349250" cy="436563"/>
            </a:xfrm>
            <a:custGeom>
              <a:avLst/>
              <a:gdLst>
                <a:gd name="T0" fmla="*/ 68 w 92"/>
                <a:gd name="T1" fmla="*/ 14 h 116"/>
                <a:gd name="T2" fmla="*/ 72 w 92"/>
                <a:gd name="T3" fmla="*/ 34 h 116"/>
                <a:gd name="T4" fmla="*/ 85 w 92"/>
                <a:gd name="T5" fmla="*/ 61 h 116"/>
                <a:gd name="T6" fmla="*/ 92 w 92"/>
                <a:gd name="T7" fmla="*/ 90 h 116"/>
                <a:gd name="T8" fmla="*/ 72 w 92"/>
                <a:gd name="T9" fmla="*/ 90 h 116"/>
                <a:gd name="T10" fmla="*/ 42 w 92"/>
                <a:gd name="T11" fmla="*/ 115 h 116"/>
                <a:gd name="T12" fmla="*/ 38 w 92"/>
                <a:gd name="T13" fmla="*/ 98 h 116"/>
                <a:gd name="T14" fmla="*/ 14 w 92"/>
                <a:gd name="T15" fmla="*/ 51 h 116"/>
                <a:gd name="T16" fmla="*/ 2 w 92"/>
                <a:gd name="T17" fmla="*/ 53 h 116"/>
                <a:gd name="T18" fmla="*/ 6 w 92"/>
                <a:gd name="T19" fmla="*/ 34 h 116"/>
                <a:gd name="T20" fmla="*/ 58 w 92"/>
                <a:gd name="T21" fmla="*/ 11 h 116"/>
                <a:gd name="T22" fmla="*/ 38 w 92"/>
                <a:gd name="T23" fmla="*/ 9 h 116"/>
                <a:gd name="T24" fmla="*/ 35 w 92"/>
                <a:gd name="T25" fmla="*/ 9 h 116"/>
                <a:gd name="T26" fmla="*/ 11 w 92"/>
                <a:gd name="T27" fmla="*/ 31 h 116"/>
                <a:gd name="T28" fmla="*/ 24 w 92"/>
                <a:gd name="T29" fmla="*/ 34 h 116"/>
                <a:gd name="T30" fmla="*/ 53 w 92"/>
                <a:gd name="T31" fmla="*/ 31 h 116"/>
                <a:gd name="T32" fmla="*/ 54 w 92"/>
                <a:gd name="T33" fmla="*/ 14 h 116"/>
                <a:gd name="T34" fmla="*/ 7 w 92"/>
                <a:gd name="T35" fmla="*/ 44 h 116"/>
                <a:gd name="T36" fmla="*/ 10 w 92"/>
                <a:gd name="T37" fmla="*/ 42 h 116"/>
                <a:gd name="T38" fmla="*/ 10 w 92"/>
                <a:gd name="T39" fmla="*/ 45 h 116"/>
                <a:gd name="T40" fmla="*/ 10 w 92"/>
                <a:gd name="T41" fmla="*/ 51 h 116"/>
                <a:gd name="T42" fmla="*/ 7 w 92"/>
                <a:gd name="T43" fmla="*/ 44 h 116"/>
                <a:gd name="T44" fmla="*/ 51 w 92"/>
                <a:gd name="T45" fmla="*/ 26 h 116"/>
                <a:gd name="T46" fmla="*/ 64 w 92"/>
                <a:gd name="T47" fmla="*/ 24 h 116"/>
                <a:gd name="T48" fmla="*/ 63 w 92"/>
                <a:gd name="T49" fmla="*/ 22 h 116"/>
                <a:gd name="T50" fmla="*/ 4 w 92"/>
                <a:gd name="T51" fmla="*/ 43 h 116"/>
                <a:gd name="T52" fmla="*/ 4 w 92"/>
                <a:gd name="T53" fmla="*/ 43 h 116"/>
                <a:gd name="T54" fmla="*/ 4 w 92"/>
                <a:gd name="T55" fmla="*/ 45 h 116"/>
                <a:gd name="T56" fmla="*/ 4 w 92"/>
                <a:gd name="T57" fmla="*/ 50 h 116"/>
                <a:gd name="T58" fmla="*/ 70 w 92"/>
                <a:gd name="T59" fmla="*/ 18 h 116"/>
                <a:gd name="T60" fmla="*/ 8 w 92"/>
                <a:gd name="T61" fmla="*/ 51 h 116"/>
                <a:gd name="T62" fmla="*/ 8 w 92"/>
                <a:gd name="T63" fmla="*/ 51 h 116"/>
                <a:gd name="T64" fmla="*/ 72 w 92"/>
                <a:gd name="T65" fmla="*/ 25 h 116"/>
                <a:gd name="T66" fmla="*/ 70 w 92"/>
                <a:gd name="T67" fmla="*/ 22 h 116"/>
                <a:gd name="T68" fmla="*/ 68 w 92"/>
                <a:gd name="T69" fmla="*/ 22 h 116"/>
                <a:gd name="T70" fmla="*/ 75 w 92"/>
                <a:gd name="T71" fmla="*/ 46 h 116"/>
                <a:gd name="T72" fmla="*/ 47 w 92"/>
                <a:gd name="T73" fmla="*/ 36 h 116"/>
                <a:gd name="T74" fmla="*/ 16 w 92"/>
                <a:gd name="T75" fmla="*/ 57 h 116"/>
                <a:gd name="T76" fmla="*/ 15 w 92"/>
                <a:gd name="T77" fmla="*/ 65 h 116"/>
                <a:gd name="T78" fmla="*/ 21 w 92"/>
                <a:gd name="T79" fmla="*/ 84 h 116"/>
                <a:gd name="T80" fmla="*/ 67 w 92"/>
                <a:gd name="T81" fmla="*/ 88 h 116"/>
                <a:gd name="T82" fmla="*/ 77 w 92"/>
                <a:gd name="T83" fmla="*/ 46 h 116"/>
                <a:gd name="T84" fmla="*/ 70 w 92"/>
                <a:gd name="T85" fmla="*/ 28 h 116"/>
                <a:gd name="T86" fmla="*/ 70 w 92"/>
                <a:gd name="T87" fmla="*/ 2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" h="116">
                  <a:moveTo>
                    <a:pt x="59" y="13"/>
                  </a:moveTo>
                  <a:cubicBezTo>
                    <a:pt x="62" y="13"/>
                    <a:pt x="64" y="14"/>
                    <a:pt x="68" y="14"/>
                  </a:cubicBezTo>
                  <a:cubicBezTo>
                    <a:pt x="74" y="16"/>
                    <a:pt x="81" y="28"/>
                    <a:pt x="74" y="33"/>
                  </a:cubicBezTo>
                  <a:cubicBezTo>
                    <a:pt x="73" y="34"/>
                    <a:pt x="72" y="33"/>
                    <a:pt x="72" y="34"/>
                  </a:cubicBezTo>
                  <a:cubicBezTo>
                    <a:pt x="73" y="39"/>
                    <a:pt x="78" y="41"/>
                    <a:pt x="81" y="46"/>
                  </a:cubicBezTo>
                  <a:cubicBezTo>
                    <a:pt x="83" y="51"/>
                    <a:pt x="83" y="57"/>
                    <a:pt x="85" y="61"/>
                  </a:cubicBezTo>
                  <a:cubicBezTo>
                    <a:pt x="85" y="68"/>
                    <a:pt x="82" y="74"/>
                    <a:pt x="80" y="80"/>
                  </a:cubicBezTo>
                  <a:cubicBezTo>
                    <a:pt x="84" y="82"/>
                    <a:pt x="91" y="83"/>
                    <a:pt x="92" y="90"/>
                  </a:cubicBezTo>
                  <a:cubicBezTo>
                    <a:pt x="84" y="94"/>
                    <a:pt x="81" y="87"/>
                    <a:pt x="76" y="85"/>
                  </a:cubicBezTo>
                  <a:cubicBezTo>
                    <a:pt x="74" y="87"/>
                    <a:pt x="70" y="88"/>
                    <a:pt x="72" y="90"/>
                  </a:cubicBezTo>
                  <a:cubicBezTo>
                    <a:pt x="62" y="95"/>
                    <a:pt x="53" y="100"/>
                    <a:pt x="44" y="99"/>
                  </a:cubicBezTo>
                  <a:cubicBezTo>
                    <a:pt x="42" y="104"/>
                    <a:pt x="46" y="111"/>
                    <a:pt x="42" y="115"/>
                  </a:cubicBezTo>
                  <a:cubicBezTo>
                    <a:pt x="40" y="114"/>
                    <a:pt x="38" y="116"/>
                    <a:pt x="37" y="115"/>
                  </a:cubicBezTo>
                  <a:cubicBezTo>
                    <a:pt x="36" y="109"/>
                    <a:pt x="39" y="104"/>
                    <a:pt x="38" y="98"/>
                  </a:cubicBezTo>
                  <a:cubicBezTo>
                    <a:pt x="30" y="94"/>
                    <a:pt x="18" y="91"/>
                    <a:pt x="13" y="81"/>
                  </a:cubicBezTo>
                  <a:cubicBezTo>
                    <a:pt x="8" y="71"/>
                    <a:pt x="11" y="60"/>
                    <a:pt x="14" y="51"/>
                  </a:cubicBezTo>
                  <a:cubicBezTo>
                    <a:pt x="12" y="52"/>
                    <a:pt x="10" y="59"/>
                    <a:pt x="8" y="60"/>
                  </a:cubicBezTo>
                  <a:cubicBezTo>
                    <a:pt x="7" y="60"/>
                    <a:pt x="3" y="55"/>
                    <a:pt x="2" y="53"/>
                  </a:cubicBezTo>
                  <a:cubicBezTo>
                    <a:pt x="0" y="47"/>
                    <a:pt x="0" y="43"/>
                    <a:pt x="2" y="38"/>
                  </a:cubicBezTo>
                  <a:cubicBezTo>
                    <a:pt x="3" y="37"/>
                    <a:pt x="5" y="36"/>
                    <a:pt x="6" y="34"/>
                  </a:cubicBezTo>
                  <a:cubicBezTo>
                    <a:pt x="3" y="21"/>
                    <a:pt x="13" y="13"/>
                    <a:pt x="26" y="7"/>
                  </a:cubicBezTo>
                  <a:cubicBezTo>
                    <a:pt x="40" y="0"/>
                    <a:pt x="49" y="4"/>
                    <a:pt x="58" y="11"/>
                  </a:cubicBezTo>
                  <a:cubicBezTo>
                    <a:pt x="58" y="12"/>
                    <a:pt x="58" y="12"/>
                    <a:pt x="59" y="13"/>
                  </a:cubicBezTo>
                  <a:close/>
                  <a:moveTo>
                    <a:pt x="38" y="9"/>
                  </a:moveTo>
                  <a:cubicBezTo>
                    <a:pt x="38" y="9"/>
                    <a:pt x="37" y="9"/>
                    <a:pt x="36" y="10"/>
                  </a:cubicBezTo>
                  <a:cubicBezTo>
                    <a:pt x="36" y="10"/>
                    <a:pt x="35" y="9"/>
                    <a:pt x="35" y="9"/>
                  </a:cubicBezTo>
                  <a:cubicBezTo>
                    <a:pt x="32" y="10"/>
                    <a:pt x="30" y="11"/>
                    <a:pt x="28" y="12"/>
                  </a:cubicBezTo>
                  <a:cubicBezTo>
                    <a:pt x="19" y="17"/>
                    <a:pt x="9" y="22"/>
                    <a:pt x="11" y="31"/>
                  </a:cubicBezTo>
                  <a:cubicBezTo>
                    <a:pt x="17" y="30"/>
                    <a:pt x="22" y="30"/>
                    <a:pt x="25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5" y="37"/>
                    <a:pt x="22" y="40"/>
                    <a:pt x="21" y="42"/>
                  </a:cubicBezTo>
                  <a:cubicBezTo>
                    <a:pt x="28" y="33"/>
                    <a:pt x="42" y="32"/>
                    <a:pt x="53" y="31"/>
                  </a:cubicBezTo>
                  <a:cubicBezTo>
                    <a:pt x="51" y="28"/>
                    <a:pt x="49" y="30"/>
                    <a:pt x="47" y="28"/>
                  </a:cubicBezTo>
                  <a:cubicBezTo>
                    <a:pt x="50" y="25"/>
                    <a:pt x="48" y="18"/>
                    <a:pt x="54" y="14"/>
                  </a:cubicBezTo>
                  <a:cubicBezTo>
                    <a:pt x="48" y="12"/>
                    <a:pt x="44" y="9"/>
                    <a:pt x="38" y="9"/>
                  </a:cubicBezTo>
                  <a:close/>
                  <a:moveTo>
                    <a:pt x="7" y="44"/>
                  </a:moveTo>
                  <a:cubicBezTo>
                    <a:pt x="7" y="43"/>
                    <a:pt x="7" y="42"/>
                    <a:pt x="8" y="41"/>
                  </a:cubicBezTo>
                  <a:cubicBezTo>
                    <a:pt x="9" y="41"/>
                    <a:pt x="9" y="41"/>
                    <a:pt x="10" y="42"/>
                  </a:cubicBezTo>
                  <a:cubicBezTo>
                    <a:pt x="9" y="43"/>
                    <a:pt x="9" y="43"/>
                    <a:pt x="9" y="44"/>
                  </a:cubicBezTo>
                  <a:cubicBezTo>
                    <a:pt x="9" y="44"/>
                    <a:pt x="9" y="45"/>
                    <a:pt x="10" y="45"/>
                  </a:cubicBezTo>
                  <a:cubicBezTo>
                    <a:pt x="10" y="44"/>
                    <a:pt x="10" y="42"/>
                    <a:pt x="12" y="42"/>
                  </a:cubicBezTo>
                  <a:cubicBezTo>
                    <a:pt x="11" y="45"/>
                    <a:pt x="11" y="48"/>
                    <a:pt x="10" y="51"/>
                  </a:cubicBezTo>
                  <a:cubicBezTo>
                    <a:pt x="14" y="46"/>
                    <a:pt x="18" y="42"/>
                    <a:pt x="21" y="36"/>
                  </a:cubicBezTo>
                  <a:cubicBezTo>
                    <a:pt x="15" y="32"/>
                    <a:pt x="4" y="36"/>
                    <a:pt x="7" y="44"/>
                  </a:cubicBezTo>
                  <a:close/>
                  <a:moveTo>
                    <a:pt x="63" y="16"/>
                  </a:moveTo>
                  <a:cubicBezTo>
                    <a:pt x="57" y="13"/>
                    <a:pt x="50" y="21"/>
                    <a:pt x="51" y="26"/>
                  </a:cubicBezTo>
                  <a:cubicBezTo>
                    <a:pt x="58" y="27"/>
                    <a:pt x="64" y="30"/>
                    <a:pt x="71" y="32"/>
                  </a:cubicBezTo>
                  <a:cubicBezTo>
                    <a:pt x="69" y="28"/>
                    <a:pt x="66" y="28"/>
                    <a:pt x="64" y="24"/>
                  </a:cubicBezTo>
                  <a:cubicBezTo>
                    <a:pt x="64" y="23"/>
                    <a:pt x="67" y="21"/>
                    <a:pt x="65" y="20"/>
                  </a:cubicBezTo>
                  <a:cubicBezTo>
                    <a:pt x="64" y="20"/>
                    <a:pt x="65" y="23"/>
                    <a:pt x="63" y="22"/>
                  </a:cubicBezTo>
                  <a:cubicBezTo>
                    <a:pt x="63" y="20"/>
                    <a:pt x="65" y="17"/>
                    <a:pt x="63" y="16"/>
                  </a:cubicBezTo>
                  <a:close/>
                  <a:moveTo>
                    <a:pt x="4" y="43"/>
                  </a:moveTo>
                  <a:cubicBezTo>
                    <a:pt x="5" y="42"/>
                    <a:pt x="5" y="41"/>
                    <a:pt x="5" y="40"/>
                  </a:cubicBezTo>
                  <a:cubicBezTo>
                    <a:pt x="5" y="41"/>
                    <a:pt x="4" y="42"/>
                    <a:pt x="4" y="43"/>
                  </a:cubicBezTo>
                  <a:close/>
                  <a:moveTo>
                    <a:pt x="4" y="50"/>
                  </a:moveTo>
                  <a:cubicBezTo>
                    <a:pt x="4" y="48"/>
                    <a:pt x="5" y="47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7"/>
                    <a:pt x="3" y="48"/>
                    <a:pt x="4" y="50"/>
                  </a:cubicBezTo>
                  <a:close/>
                  <a:moveTo>
                    <a:pt x="69" y="20"/>
                  </a:moveTo>
                  <a:cubicBezTo>
                    <a:pt x="69" y="20"/>
                    <a:pt x="70" y="19"/>
                    <a:pt x="70" y="18"/>
                  </a:cubicBezTo>
                  <a:cubicBezTo>
                    <a:pt x="69" y="18"/>
                    <a:pt x="68" y="19"/>
                    <a:pt x="69" y="20"/>
                  </a:cubicBezTo>
                  <a:close/>
                  <a:moveTo>
                    <a:pt x="8" y="51"/>
                  </a:moveTo>
                  <a:cubicBezTo>
                    <a:pt x="9" y="50"/>
                    <a:pt x="9" y="48"/>
                    <a:pt x="9" y="46"/>
                  </a:cubicBezTo>
                  <a:cubicBezTo>
                    <a:pt x="7" y="46"/>
                    <a:pt x="6" y="50"/>
                    <a:pt x="8" y="51"/>
                  </a:cubicBezTo>
                  <a:close/>
                  <a:moveTo>
                    <a:pt x="70" y="22"/>
                  </a:moveTo>
                  <a:cubicBezTo>
                    <a:pt x="71" y="23"/>
                    <a:pt x="71" y="24"/>
                    <a:pt x="72" y="25"/>
                  </a:cubicBezTo>
                  <a:cubicBezTo>
                    <a:pt x="72" y="24"/>
                    <a:pt x="72" y="21"/>
                    <a:pt x="71" y="20"/>
                  </a:cubicBezTo>
                  <a:cubicBezTo>
                    <a:pt x="71" y="21"/>
                    <a:pt x="70" y="21"/>
                    <a:pt x="70" y="22"/>
                  </a:cubicBezTo>
                  <a:close/>
                  <a:moveTo>
                    <a:pt x="67" y="25"/>
                  </a:moveTo>
                  <a:cubicBezTo>
                    <a:pt x="68" y="24"/>
                    <a:pt x="68" y="23"/>
                    <a:pt x="68" y="22"/>
                  </a:cubicBezTo>
                  <a:cubicBezTo>
                    <a:pt x="66" y="23"/>
                    <a:pt x="66" y="24"/>
                    <a:pt x="67" y="25"/>
                  </a:cubicBezTo>
                  <a:close/>
                  <a:moveTo>
                    <a:pt x="75" y="46"/>
                  </a:moveTo>
                  <a:cubicBezTo>
                    <a:pt x="70" y="34"/>
                    <a:pt x="58" y="35"/>
                    <a:pt x="48" y="34"/>
                  </a:cubicBezTo>
                  <a:cubicBezTo>
                    <a:pt x="47" y="35"/>
                    <a:pt x="48" y="35"/>
                    <a:pt x="47" y="36"/>
                  </a:cubicBezTo>
                  <a:cubicBezTo>
                    <a:pt x="42" y="38"/>
                    <a:pt x="37" y="38"/>
                    <a:pt x="32" y="39"/>
                  </a:cubicBezTo>
                  <a:cubicBezTo>
                    <a:pt x="24" y="40"/>
                    <a:pt x="17" y="51"/>
                    <a:pt x="16" y="57"/>
                  </a:cubicBezTo>
                  <a:cubicBezTo>
                    <a:pt x="16" y="58"/>
                    <a:pt x="15" y="58"/>
                    <a:pt x="15" y="59"/>
                  </a:cubicBezTo>
                  <a:cubicBezTo>
                    <a:pt x="15" y="60"/>
                    <a:pt x="16" y="63"/>
                    <a:pt x="15" y="65"/>
                  </a:cubicBezTo>
                  <a:cubicBezTo>
                    <a:pt x="15" y="65"/>
                    <a:pt x="14" y="64"/>
                    <a:pt x="14" y="65"/>
                  </a:cubicBezTo>
                  <a:cubicBezTo>
                    <a:pt x="14" y="72"/>
                    <a:pt x="18" y="80"/>
                    <a:pt x="21" y="84"/>
                  </a:cubicBezTo>
                  <a:cubicBezTo>
                    <a:pt x="22" y="84"/>
                    <a:pt x="22" y="83"/>
                    <a:pt x="23" y="82"/>
                  </a:cubicBezTo>
                  <a:cubicBezTo>
                    <a:pt x="33" y="95"/>
                    <a:pt x="48" y="96"/>
                    <a:pt x="67" y="88"/>
                  </a:cubicBezTo>
                  <a:cubicBezTo>
                    <a:pt x="70" y="84"/>
                    <a:pt x="75" y="81"/>
                    <a:pt x="78" y="76"/>
                  </a:cubicBezTo>
                  <a:cubicBezTo>
                    <a:pt x="82" y="68"/>
                    <a:pt x="82" y="54"/>
                    <a:pt x="77" y="46"/>
                  </a:cubicBezTo>
                  <a:cubicBezTo>
                    <a:pt x="76" y="46"/>
                    <a:pt x="75" y="47"/>
                    <a:pt x="75" y="46"/>
                  </a:cubicBezTo>
                  <a:close/>
                  <a:moveTo>
                    <a:pt x="70" y="28"/>
                  </a:moveTo>
                  <a:cubicBezTo>
                    <a:pt x="72" y="27"/>
                    <a:pt x="71" y="25"/>
                    <a:pt x="69" y="25"/>
                  </a:cubicBezTo>
                  <a:cubicBezTo>
                    <a:pt x="69" y="26"/>
                    <a:pt x="69" y="27"/>
                    <a:pt x="7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07169" y="1066800"/>
            <a:ext cx="4119086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6839585" cy="12490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5753" y="2350770"/>
            <a:ext cx="7489031" cy="52006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128270" indent="-128270" algn="l" defTabSz="514350" rtl="0" eaLnBrk="1" latinLnBrk="0" hangingPunct="1">
              <a:lnSpc>
                <a:spcPct val="90000"/>
              </a:lnSpc>
              <a:spcBef>
                <a:spcPts val="565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544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4262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anose="05020102010507070707" pitchFamily="18" charset="2"/>
              <a:buChar char="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89979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anose="05020102010507070707" pitchFamily="18" charset="2"/>
              <a:buChar char="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15697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anose="05020102010507070707" pitchFamily="18" charset="2"/>
              <a:buChar char="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414145" indent="-128270" algn="l" defTabSz="51435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435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435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4350" rtl="0" eaLnBrk="1" latinLnBrk="0" hangingPunct="1">
              <a:spcBef>
                <a:spcPct val="20000"/>
              </a:spcBef>
              <a:buFont typeface="Wingdings 2" panose="05020102010507070707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 For large N, the running time of A and B is: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60244" y="4155519"/>
            <a:ext cx="3017044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Now which </a:t>
            </a:r>
            <a:r>
              <a:rPr lang="en-US" altLang="zh-CN" sz="2400" dirty="0" smtClean="0">
                <a:solidFill>
                  <a:srgbClr val="FF0000"/>
                </a:solidFill>
              </a:rPr>
              <a:t>algorithm </a:t>
            </a:r>
            <a:r>
              <a:rPr lang="en-US" altLang="zh-CN" sz="2400" dirty="0">
                <a:solidFill>
                  <a:srgbClr val="FF0000"/>
                </a:solidFill>
              </a:rPr>
              <a:t>would </a:t>
            </a:r>
            <a:r>
              <a:rPr lang="en-US" altLang="zh-CN" sz="2400" dirty="0" smtClean="0">
                <a:solidFill>
                  <a:srgbClr val="FF0000"/>
                </a:solidFill>
              </a:rPr>
              <a:t>you </a:t>
            </a:r>
            <a:r>
              <a:rPr lang="en-US" altLang="zh-CN" sz="2400" dirty="0">
                <a:solidFill>
                  <a:srgbClr val="FF0000"/>
                </a:solidFill>
              </a:rPr>
              <a:t>choose?</a:t>
            </a:r>
          </a:p>
        </p:txBody>
      </p:sp>
      <p:grpSp>
        <p:nvGrpSpPr>
          <p:cNvPr id="13" name="Group 10"/>
          <p:cNvGrpSpPr/>
          <p:nvPr/>
        </p:nvGrpSpPr>
        <p:grpSpPr bwMode="auto">
          <a:xfrm>
            <a:off x="860908" y="3157855"/>
            <a:ext cx="4315453" cy="3173826"/>
            <a:chOff x="436" y="1248"/>
            <a:chExt cx="3380" cy="2676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667" t="4439" r="6667" b="4439"/>
            <a:stretch>
              <a:fillRect/>
            </a:stretch>
          </p:blipFill>
          <p:spPr bwMode="auto">
            <a:xfrm>
              <a:off x="720" y="1248"/>
              <a:ext cx="3096" cy="2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 rot="16211834">
              <a:off x="-46" y="2075"/>
              <a:ext cx="12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500">
                  <a:ea typeface="宋体" panose="02010600030101010101" pitchFamily="2" charset="-122"/>
                </a:rPr>
                <a:t>Run Time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728" y="3653"/>
              <a:ext cx="115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500">
                  <a:ea typeface="宋体" panose="02010600030101010101" pitchFamily="2" charset="-122"/>
                </a:rPr>
                <a:t>Input Size N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2605" y="2146"/>
              <a:ext cx="10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500">
                  <a:ea typeface="宋体" panose="02010600030101010101" pitchFamily="2" charset="-122"/>
                </a:rPr>
                <a:t>T</a:t>
              </a:r>
              <a:r>
                <a:rPr lang="en-US" altLang="zh-CN" sz="1500" baseline="-25000">
                  <a:ea typeface="宋体" panose="02010600030101010101" pitchFamily="2" charset="-122"/>
                </a:rPr>
                <a:t>A</a:t>
              </a:r>
              <a:r>
                <a:rPr lang="en-US" altLang="zh-CN" sz="1500">
                  <a:ea typeface="宋体" panose="02010600030101010101" pitchFamily="2" charset="-122"/>
                </a:rPr>
                <a:t>(N) = 50N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1809" y="3020"/>
              <a:ext cx="991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500" dirty="0">
                  <a:ea typeface="宋体" panose="02010600030101010101" pitchFamily="2" charset="-122"/>
                </a:rPr>
                <a:t>T</a:t>
              </a:r>
              <a:r>
                <a:rPr lang="en-US" altLang="zh-CN" sz="1500" baseline="-25000" dirty="0">
                  <a:ea typeface="宋体" panose="02010600030101010101" pitchFamily="2" charset="-122"/>
                </a:rPr>
                <a:t>B</a:t>
              </a:r>
              <a:r>
                <a:rPr lang="en-US" altLang="zh-CN" sz="1500" dirty="0">
                  <a:ea typeface="宋体" panose="02010600030101010101" pitchFamily="2" charset="-122"/>
                </a:rPr>
                <a:t>(N) = N</a:t>
              </a:r>
              <a:r>
                <a:rPr lang="en-US" altLang="zh-CN" sz="1500" baseline="30000" dirty="0"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7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03200" y="1906270"/>
            <a:ext cx="5686425" cy="55753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anose="05020102010507070707" pitchFamily="18" charset="2"/>
              <a:buChar char="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6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1. Why do we analyze algorithms?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68618" y="1110615"/>
            <a:ext cx="4312920" cy="721043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Algorithm Analysis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4119086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709660" cy="4802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418582" y="1583056"/>
            <a:ext cx="7886700" cy="3263503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1. Why do we analyze algorithms</a:t>
            </a:r>
            <a:r>
              <a:rPr lang="en-US" altLang="zh-CN" sz="2800" dirty="0" smtClean="0"/>
              <a:t>?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2. How do we measure the efficiency of an algorithm?</a:t>
            </a:r>
          </a:p>
          <a:p>
            <a:pPr lvl="1"/>
            <a:r>
              <a:rPr lang="en-US" altLang="zh-CN" sz="2400" dirty="0"/>
              <a:t>A. Time it on my computer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lvl="1"/>
            <a:r>
              <a:rPr lang="en-US" altLang="zh-CN" sz="2400" dirty="0"/>
              <a:t>B. Compare its time to that of another algorithm that has already been analyzed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400" dirty="0" smtClean="0"/>
              <a:t>C</a:t>
            </a:r>
            <a:r>
              <a:rPr lang="en-US" altLang="zh-CN" sz="2400" dirty="0"/>
              <a:t>. Count how many instructions it will execute for an arbitrary input data set.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68618" y="751840"/>
            <a:ext cx="4312920" cy="721043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Algorithm Analysis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4119086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169" y="1406208"/>
            <a:ext cx="8764429" cy="2350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633889" y="1672749"/>
            <a:ext cx="7886700" cy="1713071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Suppose </a:t>
            </a:r>
            <a:r>
              <a:rPr lang="en-US" altLang="zh-CN" sz="2800" dirty="0" smtClean="0"/>
              <a:t>the input is of size n </a:t>
            </a:r>
            <a:endParaRPr lang="en-US" altLang="zh-CN" sz="2800" dirty="0"/>
          </a:p>
          <a:p>
            <a:r>
              <a:rPr lang="en-US" altLang="zh-CN" sz="2800" dirty="0"/>
              <a:t>We’d like to find a </a:t>
            </a:r>
            <a:r>
              <a:rPr lang="en-US" altLang="zh-CN" sz="2800" dirty="0">
                <a:solidFill>
                  <a:srgbClr val="FF0000"/>
                </a:solidFill>
              </a:rPr>
              <a:t>time function </a:t>
            </a:r>
            <a:r>
              <a:rPr lang="en-US" altLang="zh-CN" sz="2800" b="1" dirty="0">
                <a:solidFill>
                  <a:srgbClr val="FF0000"/>
                </a:solidFill>
              </a:rPr>
              <a:t>T(n)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that shows how the execution time depends on </a:t>
            </a:r>
            <a:r>
              <a:rPr lang="en-US" altLang="zh-CN" sz="2800" b="1" dirty="0">
                <a:solidFill>
                  <a:srgbClr val="FF0000"/>
                </a:solidFill>
              </a:rPr>
              <a:t>n</a:t>
            </a:r>
            <a:r>
              <a:rPr lang="en-US" altLang="zh-CN" sz="2800" dirty="0"/>
              <a:t>.</a:t>
            </a:r>
          </a:p>
          <a:p>
            <a:endParaRPr lang="en-US" altLang="zh-CN" sz="2800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68618" y="751840"/>
            <a:ext cx="4312920" cy="721043"/>
          </a:xfrm>
        </p:spPr>
        <p:txBody>
          <a:bodyPr/>
          <a:lstStyle/>
          <a:p>
            <a:r>
              <a:rPr lang="en-US" altLang="zh-CN" sz="3600" dirty="0" smtClean="0">
                <a:solidFill>
                  <a:schemeClr val="bg1"/>
                </a:solidFill>
              </a:rPr>
              <a:t>Algorithm Analysis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89397" y="4452059"/>
            <a:ext cx="2239010" cy="583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</a:rPr>
              <a:t>T(n) = 3n + 4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91948" y="4452059"/>
            <a:ext cx="1660525" cy="583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</a:rPr>
              <a:t>T(n) = </a:t>
            </a:r>
            <a:r>
              <a:rPr lang="en-US" altLang="zh-CN" sz="3200" dirty="0" err="1">
                <a:solidFill>
                  <a:srgbClr val="0066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3200" baseline="30000" dirty="0" err="1">
                <a:solidFill>
                  <a:srgbClr val="0066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01899" y="4452059"/>
            <a:ext cx="1433195" cy="5835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006600"/>
                </a:solidFill>
                <a:ea typeface="宋体" panose="02010600030101010101" pitchFamily="2" charset="-122"/>
              </a:rPr>
              <a:t>T(n) = 2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4575334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98865" cy="5200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753" y="640874"/>
            <a:ext cx="4354830" cy="993934"/>
          </a:xfr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Model of Computation</a:t>
            </a:r>
          </a:p>
        </p:txBody>
      </p:sp>
      <p:sp>
        <p:nvSpPr>
          <p:cNvPr id="70659" name="内容占位符 4"/>
          <p:cNvSpPr>
            <a:spLocks noGrp="1"/>
          </p:cNvSpPr>
          <p:nvPr>
            <p:ph idx="1"/>
          </p:nvPr>
        </p:nvSpPr>
        <p:spPr>
          <a:xfrm>
            <a:off x="467995" y="1504315"/>
            <a:ext cx="7933690" cy="4887595"/>
          </a:xfrm>
        </p:spPr>
        <p:txBody>
          <a:bodyPr>
            <a:noAutofit/>
          </a:bodyPr>
          <a:lstStyle/>
          <a:p>
            <a:r>
              <a:rPr lang="en-US" altLang="zh-CN" dirty="0"/>
              <a:t>Simple Model of Computation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instructions </a:t>
            </a:r>
            <a:r>
              <a:rPr lang="en-US" altLang="zh-CN" dirty="0">
                <a:solidFill>
                  <a:srgbClr val="FF0000"/>
                </a:solidFill>
              </a:rPr>
              <a:t>are executed sequentially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8000"/>
                </a:solidFill>
              </a:rPr>
              <a:t>has </a:t>
            </a:r>
            <a:r>
              <a:rPr lang="en-US" altLang="zh-CN" dirty="0">
                <a:solidFill>
                  <a:srgbClr val="008000"/>
                </a:solidFill>
              </a:rPr>
              <a:t>the standard repertoire of simple </a:t>
            </a:r>
            <a:r>
              <a:rPr lang="en-US" altLang="zh-CN" dirty="0" smtClean="0">
                <a:solidFill>
                  <a:srgbClr val="008000"/>
                </a:solidFill>
              </a:rPr>
              <a:t>instructions</a:t>
            </a:r>
          </a:p>
          <a:p>
            <a:pPr lvl="2"/>
            <a:r>
              <a:rPr lang="en-US" altLang="zh-CN" dirty="0">
                <a:solidFill>
                  <a:srgbClr val="008000"/>
                </a:solidFill>
              </a:rPr>
              <a:t>it takes exactly one time </a:t>
            </a:r>
            <a:r>
              <a:rPr lang="en-US" altLang="zh-CN" dirty="0" smtClean="0">
                <a:solidFill>
                  <a:srgbClr val="008000"/>
                </a:solidFill>
              </a:rPr>
              <a:t>unit to do addition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  <a:r>
              <a:rPr lang="en-US" altLang="zh-CN" dirty="0" smtClean="0">
                <a:solidFill>
                  <a:srgbClr val="008000"/>
                </a:solidFill>
              </a:rPr>
              <a:t>multiplication, comparison</a:t>
            </a:r>
            <a:r>
              <a:rPr lang="en-US" altLang="zh-CN" dirty="0">
                <a:solidFill>
                  <a:srgbClr val="008000"/>
                </a:solidFill>
              </a:rPr>
              <a:t>, and </a:t>
            </a:r>
            <a:r>
              <a:rPr lang="en-US" altLang="zh-CN" dirty="0" smtClean="0">
                <a:solidFill>
                  <a:srgbClr val="008000"/>
                </a:solidFill>
              </a:rPr>
              <a:t>assignment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002060"/>
                </a:solidFill>
              </a:rPr>
              <a:t>assume that the model has </a:t>
            </a:r>
            <a:r>
              <a:rPr lang="en-US" altLang="zh-CN" dirty="0">
                <a:solidFill>
                  <a:srgbClr val="002060"/>
                </a:solidFill>
              </a:rPr>
              <a:t>fixed-size </a:t>
            </a:r>
            <a:r>
              <a:rPr lang="en-US" altLang="zh-CN" dirty="0" smtClean="0">
                <a:solidFill>
                  <a:srgbClr val="002060"/>
                </a:solidFill>
              </a:rPr>
              <a:t>integers(ex. 32-bits) </a:t>
            </a:r>
            <a:r>
              <a:rPr lang="en-US" altLang="zh-CN" dirty="0">
                <a:solidFill>
                  <a:srgbClr val="002060"/>
                </a:solidFill>
              </a:rPr>
              <a:t>and no fancy </a:t>
            </a:r>
            <a:r>
              <a:rPr lang="en-US" altLang="zh-CN" dirty="0" smtClean="0">
                <a:solidFill>
                  <a:srgbClr val="002060"/>
                </a:solidFill>
              </a:rPr>
              <a:t>operations, e.g. </a:t>
            </a:r>
            <a:r>
              <a:rPr lang="en-US" altLang="zh-CN" dirty="0" smtClean="0"/>
              <a:t>matrix inversion or sorting</a:t>
            </a:r>
            <a:endParaRPr lang="en-US" altLang="zh-CN" dirty="0"/>
          </a:p>
          <a:p>
            <a:pPr lvl="1"/>
            <a:r>
              <a:rPr lang="en-US" altLang="zh-CN" dirty="0" smtClean="0">
                <a:solidFill>
                  <a:srgbClr val="5252D4"/>
                </a:solidFill>
              </a:rPr>
              <a:t>assume infinite memory</a:t>
            </a:r>
          </a:p>
          <a:p>
            <a:pPr lvl="1"/>
            <a:endParaRPr lang="en-US" altLang="zh-CN" dirty="0">
              <a:solidFill>
                <a:srgbClr val="7030A0"/>
              </a:solidFill>
            </a:endParaRPr>
          </a:p>
          <a:p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3145" y="6237312"/>
            <a:ext cx="20574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7FE05-B472-4BAE-8045-296709068849}" type="slidenum">
              <a:rPr lang="zh-CN" altLang="en-US" smtClean="0"/>
              <a:pPr/>
              <a:t>7</a:t>
            </a:fld>
            <a:endParaRPr lang="zh-CN" altLang="en-US" dirty="0" smtClean="0"/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3425666" cy="153019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98865" cy="4282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3" y="642779"/>
            <a:ext cx="3463766" cy="993934"/>
          </a:xfrm>
        </p:spPr>
        <p:txBody>
          <a:bodyPr vert="horz" lIns="68580" tIns="34290" rIns="68580" bIns="3429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sz="3600" dirty="0" smtClean="0">
                <a:solidFill>
                  <a:schemeClr val="bg1"/>
                </a:solidFill>
                <a:sym typeface="+mn-ea"/>
              </a:rPr>
              <a:t>What to Analyze</a:t>
            </a:r>
          </a:p>
        </p:txBody>
      </p:sp>
      <p:sp>
        <p:nvSpPr>
          <p:cNvPr id="70659" name="内容占位符 4"/>
          <p:cNvSpPr>
            <a:spLocks noGrp="1"/>
          </p:cNvSpPr>
          <p:nvPr>
            <p:ph idx="1"/>
          </p:nvPr>
        </p:nvSpPr>
        <p:spPr>
          <a:xfrm>
            <a:off x="413385" y="1540669"/>
            <a:ext cx="8601075" cy="3229451"/>
          </a:xfrm>
        </p:spPr>
        <p:txBody>
          <a:bodyPr>
            <a:noAutofit/>
          </a:bodyPr>
          <a:lstStyle/>
          <a:p>
            <a:pPr fontAlgn="auto">
              <a:spcBef>
                <a:spcPts val="1200"/>
              </a:spcBef>
            </a:pPr>
            <a:r>
              <a:rPr lang="en-US" altLang="zh-CN" dirty="0" smtClean="0"/>
              <a:t>What </a:t>
            </a:r>
            <a:r>
              <a:rPr lang="en-US" altLang="zh-CN" dirty="0"/>
              <a:t>to </a:t>
            </a:r>
            <a:r>
              <a:rPr lang="en-US" altLang="zh-CN" dirty="0" smtClean="0"/>
              <a:t>Analyze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dirty="0"/>
              <a:t>Running </a:t>
            </a:r>
            <a:r>
              <a:rPr lang="en-US" altLang="zh-CN" b="1" dirty="0">
                <a:solidFill>
                  <a:srgbClr val="FF0000"/>
                </a:solidFill>
              </a:rPr>
              <a:t>time</a:t>
            </a:r>
            <a:r>
              <a:rPr lang="en-US" altLang="zh-CN" dirty="0"/>
              <a:t> </a:t>
            </a:r>
            <a:r>
              <a:rPr lang="en-US" altLang="zh-CN" dirty="0" smtClean="0"/>
              <a:t>required</a:t>
            </a:r>
            <a:endParaRPr lang="en-US" altLang="zh-CN" dirty="0"/>
          </a:p>
          <a:p>
            <a:pPr lvl="1" fontAlgn="auto">
              <a:spcBef>
                <a:spcPts val="1200"/>
              </a:spcBef>
            </a:pPr>
            <a:r>
              <a:rPr lang="en-US" altLang="zh-CN" dirty="0"/>
              <a:t>Memory or disk </a:t>
            </a:r>
            <a:r>
              <a:rPr lang="en-US" altLang="zh-CN" b="1" dirty="0">
                <a:solidFill>
                  <a:srgbClr val="FF0000"/>
                </a:solidFill>
              </a:rPr>
              <a:t>space</a:t>
            </a:r>
            <a:r>
              <a:rPr lang="en-US" altLang="zh-CN" dirty="0"/>
              <a:t> required to run the program and store the data structure</a:t>
            </a:r>
            <a:endParaRPr lang="en-US" altLang="zh-CN" dirty="0" smtClean="0"/>
          </a:p>
          <a:p>
            <a:pPr fontAlgn="auto">
              <a:spcBef>
                <a:spcPts val="1200"/>
              </a:spcBef>
            </a:pPr>
            <a:r>
              <a:rPr lang="en-US" altLang="zh-CN" dirty="0" smtClean="0"/>
              <a:t>Main factors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dirty="0" smtClean="0"/>
              <a:t>the </a:t>
            </a:r>
            <a:r>
              <a:rPr lang="en-US" altLang="zh-CN" dirty="0"/>
              <a:t>algorithm used </a:t>
            </a:r>
            <a:endParaRPr lang="en-US" altLang="zh-CN" sz="1465" dirty="0"/>
          </a:p>
          <a:p>
            <a:pPr lvl="1" fontAlgn="auto">
              <a:spcBef>
                <a:spcPts val="1200"/>
              </a:spcBef>
            </a:pPr>
            <a:r>
              <a:rPr lang="en-US" altLang="zh-CN" dirty="0" smtClean="0"/>
              <a:t>the </a:t>
            </a:r>
            <a:r>
              <a:rPr lang="en-US" altLang="zh-CN" b="1" dirty="0" smtClean="0">
                <a:solidFill>
                  <a:srgbClr val="CC0000"/>
                </a:solidFill>
              </a:rPr>
              <a:t>input</a:t>
            </a:r>
            <a:r>
              <a:rPr lang="en-US" altLang="zh-CN" dirty="0" smtClean="0"/>
              <a:t> to the algorithm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Not include </a:t>
            </a:r>
            <a:r>
              <a:rPr lang="en-US" altLang="zh-CN" dirty="0"/>
              <a:t>the programming </a:t>
            </a:r>
            <a:r>
              <a:rPr lang="en-US" altLang="zh-CN" dirty="0" smtClean="0"/>
              <a:t>language, compiler,…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7FE05-B472-4BAE-8045-296709068849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  <p:sp>
        <p:nvSpPr>
          <p:cNvPr id="3" name="矩形 2"/>
          <p:cNvSpPr/>
          <p:nvPr/>
        </p:nvSpPr>
        <p:spPr>
          <a:xfrm>
            <a:off x="1127238" y="5848217"/>
            <a:ext cx="6924192" cy="501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665" dirty="0">
                <a:solidFill>
                  <a:srgbClr val="5252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</a:t>
            </a:r>
            <a:r>
              <a:rPr lang="en-US" altLang="zh-CN" sz="26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altLang="zh-CN" sz="2665" dirty="0">
                <a:solidFill>
                  <a:srgbClr val="5252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the </a:t>
            </a:r>
            <a:r>
              <a:rPr lang="en-US" altLang="zh-CN" sz="2665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endParaRPr lang="zh-CN" altLang="en-US" sz="2665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169" y="708025"/>
            <a:ext cx="5083493" cy="755333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821420" cy="494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4922520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Mathematical Definitions</a:t>
            </a: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413861" y="1412776"/>
            <a:ext cx="7886700" cy="3815085"/>
          </a:xfrm>
        </p:spPr>
        <p:txBody>
          <a:bodyPr>
            <a:normAutofit/>
          </a:bodyPr>
          <a:lstStyle/>
          <a:p>
            <a:r>
              <a:rPr lang="en-US" altLang="zh-CN" sz="2100" b="1" dirty="0" smtClean="0">
                <a:solidFill>
                  <a:srgbClr val="FF0000"/>
                </a:solidFill>
              </a:rPr>
              <a:t>Big-Oh</a:t>
            </a:r>
          </a:p>
          <a:p>
            <a:endParaRPr lang="en-US" altLang="zh-CN" sz="1500" b="1" dirty="0">
              <a:solidFill>
                <a:schemeClr val="bg1"/>
              </a:solidFill>
            </a:endParaRPr>
          </a:p>
          <a:p>
            <a:r>
              <a:rPr lang="en-US" altLang="zh-CN" sz="2100" b="1" dirty="0" smtClean="0">
                <a:solidFill>
                  <a:srgbClr val="00B050"/>
                </a:solidFill>
              </a:rPr>
              <a:t>Big-Omega</a:t>
            </a:r>
          </a:p>
          <a:p>
            <a:endParaRPr lang="en-US" altLang="zh-CN" sz="1500" b="1" dirty="0" smtClean="0">
              <a:solidFill>
                <a:srgbClr val="00B050"/>
              </a:solidFill>
            </a:endParaRPr>
          </a:p>
          <a:p>
            <a:r>
              <a:rPr lang="en-US" altLang="zh-CN" sz="2100" b="1" dirty="0" smtClean="0">
                <a:solidFill>
                  <a:srgbClr val="7030A0"/>
                </a:solidFill>
              </a:rPr>
              <a:t>Big-Theta</a:t>
            </a:r>
          </a:p>
          <a:p>
            <a:r>
              <a:rPr lang="en-US" altLang="zh-CN" sz="2100" b="1" dirty="0" smtClean="0"/>
              <a:t>Little-oh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mtClean="0"/>
              <a:pPr/>
              <a:t>9</a:t>
            </a:fld>
            <a:endParaRPr lang="zh-CN" altLang="en-US" smtClean="0"/>
          </a:p>
        </p:txBody>
      </p:sp>
      <p:sp>
        <p:nvSpPr>
          <p:cNvPr id="3" name="矩形 2"/>
          <p:cNvSpPr/>
          <p:nvPr/>
        </p:nvSpPr>
        <p:spPr>
          <a:xfrm>
            <a:off x="430213" y="3121343"/>
            <a:ext cx="8504873" cy="737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T(N) = </a:t>
            </a:r>
            <a:r>
              <a:rPr lang="el-GR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(g(N)) if there are positive constants c and n0 such that T(N) ≥ cg(N) when N ≥ n0.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3861" y="1882934"/>
            <a:ext cx="8464391" cy="737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T(N) = O(f(N)) if there are positive constants c and n</a:t>
            </a:r>
            <a:r>
              <a:rPr lang="en-US" altLang="zh-CN" sz="2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such that T(N) 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cf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(N) when N  n</a:t>
            </a:r>
            <a:r>
              <a:rPr lang="en-US" altLang="zh-CN" sz="2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" name="矩形 1"/>
          <p:cNvSpPr/>
          <p:nvPr/>
        </p:nvSpPr>
        <p:spPr>
          <a:xfrm>
            <a:off x="411480" y="4455140"/>
            <a:ext cx="8524399" cy="4140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T(N) = </a:t>
            </a:r>
            <a:r>
              <a:rPr lang="el-GR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pt-BR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(h(N)) if and only if T(N) = O(h(N)) and T(N) = </a:t>
            </a:r>
            <a:r>
              <a:rPr lang="el-GR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pt-BR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(h(N)).</a:t>
            </a:r>
          </a:p>
        </p:txBody>
      </p:sp>
      <p:sp>
        <p:nvSpPr>
          <p:cNvPr id="4" name="矩形 3"/>
          <p:cNvSpPr/>
          <p:nvPr/>
        </p:nvSpPr>
        <p:spPr>
          <a:xfrm>
            <a:off x="411480" y="5157192"/>
            <a:ext cx="8524399" cy="737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T(N) = o(p(N)) if, for all positive constants c, there exists an n</a:t>
            </a:r>
            <a:r>
              <a:rPr lang="en-US" altLang="zh-CN" sz="2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such that T(N) &lt; </a:t>
            </a:r>
            <a:r>
              <a:rPr lang="en-US" altLang="zh-CN" sz="2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 </a:t>
            </a:r>
            <a:r>
              <a:rPr lang="pt-BR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N &gt; n</a:t>
            </a:r>
            <a:r>
              <a:rPr lang="pt-BR" altLang="zh-CN" sz="21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pt-BR" altLang="zh-CN" sz="2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4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E3N2U4NjNlNWU0ZjI3MTNhYzNkMTFiY2Y3MzViMD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295</TotalTime>
  <Words>2484</Words>
  <Application>Microsoft Office PowerPoint</Application>
  <PresentationFormat>全屏显示(4:3)</PresentationFormat>
  <Paragraphs>368</Paragraphs>
  <Slides>34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HDOfficeLightV0</vt:lpstr>
      <vt:lpstr>公式</vt:lpstr>
      <vt:lpstr>Algorithm Analysis</vt:lpstr>
      <vt:lpstr>Content</vt:lpstr>
      <vt:lpstr>Algorithm Analysis</vt:lpstr>
      <vt:lpstr>Algorithm Analysis</vt:lpstr>
      <vt:lpstr>Algorithm Analysis</vt:lpstr>
      <vt:lpstr>Algorithm Analysis</vt:lpstr>
      <vt:lpstr>Model of Computation</vt:lpstr>
      <vt:lpstr>What to Analyze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829</cp:revision>
  <dcterms:created xsi:type="dcterms:W3CDTF">2000-11-03T19:18:00Z</dcterms:created>
  <dcterms:modified xsi:type="dcterms:W3CDTF">2024-08-29T01:53:13Z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1A54BDB73BE04A7F9C2449191F66230E</vt:lpwstr>
  </property>
  <property fmtid="{D5CDD505-2E9C-101B-9397-08002B2CF9AE}" pid="3" name="KSOProductBuildVer">
    <vt:lpwstr>2052-12.1.0.15120</vt:lpwstr>
  </property>
</Properties>
</file>