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916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notesSlides/notesSlide7.xml" ContentType="application/vnd.openxmlformats-officedocument.presentationml.notesSlide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913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897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notesSlides/notesSlide4.xml" ContentType="application/vnd.openxmlformats-officedocument.presentationml.notesSlide+xml"/>
  <Override PartName="/ppt/tags/tag768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207.xml" ContentType="application/vnd.openxmlformats-officedocument.presentationml.tags+xml"/>
  <Override PartName="/ppt/tags/tag793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894.xml" ContentType="application/vnd.openxmlformats-officedocument.presentationml.tags+xml"/>
  <Override PartName="/ppt/tags/tag910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notesSlides/notesSlide10.xml" ContentType="application/vnd.openxmlformats-officedocument.presentationml.notesSlide+xml"/>
  <Override PartName="/ppt/tags/tag850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slides/slide35.xml" ContentType="application/vnd.openxmlformats-officedocument.presentationml.slide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89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923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slides/slide32.xml" ContentType="application/vnd.openxmlformats-officedocument.presentationml.slide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778.xml" ContentType="application/vnd.openxmlformats-officedocument.presentationml.tags+xml"/>
  <Override PartName="/ppt/tags/tag141.xml" ContentType="application/vnd.openxmlformats-officedocument.presentationml.tags+xml"/>
  <Override PartName="/ppt/tags/tag286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slides/slide26.xml" ContentType="application/vnd.openxmlformats-officedocument.presentationml.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tags/tag879.xml" ContentType="application/vnd.openxmlformats-officedocument.presentationml.tags+xml"/>
  <Override PartName="/ppt/tags/tag920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notesSlides/notesSlide8.xml" ContentType="application/vnd.openxmlformats-officedocument.presentationml.notesSlide+xml"/>
  <Override PartName="/ppt/tags/tag835.xml" ContentType="application/vnd.openxmlformats-officedocument.presentationml.tags+xml"/>
  <Override PartName="/ppt/tags/tag882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tags/tag813.xml" ContentType="application/vnd.openxmlformats-officedocument.presentationml.tags+xml"/>
  <Override PartName="/ppt/tags/tag860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898.xml" ContentType="application/vnd.openxmlformats-officedocument.presentationml.tags+xml"/>
  <Override PartName="/ppt/tags/tag914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slides/slide23.xml" ContentType="application/vnd.openxmlformats-officedocument.presentationml.slide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829.xml" ContentType="application/vnd.openxmlformats-officedocument.presentationml.tags+xml"/>
  <Override PartName="/ppt/tags/tag876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807.xml" ContentType="application/vnd.openxmlformats-officedocument.presentationml.tags+xml"/>
  <Override PartName="/ppt/tags/tag854.xml" ContentType="application/vnd.openxmlformats-officedocument.presentationml.tag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notesSlides/notesSlide5.xml" ContentType="application/vnd.openxmlformats-officedocument.presentationml.notesSlide+xml"/>
  <Override PartName="/ppt/tags/tag769.xml" ContentType="application/vnd.openxmlformats-officedocument.presentationml.tags+xml"/>
  <Override PartName="/ppt/tags/tag908.xml" ContentType="application/vnd.openxmlformats-officedocument.presentationml.tags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tags/tag747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tags/tag911.xml" ContentType="application/vnd.openxmlformats-officedocument.presentationml.tags+xml"/>
  <Override PartName="/ppt/slides/slide42.xml" ContentType="application/vnd.openxmlformats-officedocument.presentationml.slide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tags/tag848.xml" ContentType="application/vnd.openxmlformats-officedocument.presentationml.tags+xml"/>
  <Override PartName="/ppt/tags/tag895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26.xml" ContentType="application/vnd.openxmlformats-officedocument.presentationml.tags+xml"/>
  <Override PartName="/ppt/tags/tag873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notesSlides/notesSlide11.xml" ContentType="application/vnd.openxmlformats-officedocument.presentationml.notesSlide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tags/tag804.xml" ContentType="application/vnd.openxmlformats-officedocument.presentationml.tags+xml"/>
  <Override PartName="/ppt/tags/tag85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788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889.xml" ContentType="application/vnd.openxmlformats-officedocument.presentationml.tags+xml"/>
  <Override PartName="/ppt/tags/tag905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791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892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870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tags/tag80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tags/tag924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tags/tag902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39.xml" ContentType="application/vnd.openxmlformats-officedocument.presentationml.tags+xml"/>
  <Override PartName="/ppt/tags/tag88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tags/tag817.xml" ContentType="application/vnd.openxmlformats-officedocument.presentationml.tags+xml"/>
  <Override PartName="/ppt/tags/tag864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918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921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883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notesSlides/notesSlide9.xml" ContentType="application/vnd.openxmlformats-officedocument.presentationml.notesSlide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ags/tag776.xml" ContentType="application/vnd.openxmlformats-officedocument.presentationml.tags+xml"/>
  <Override PartName="/ppt/tags/tag915.xml" ContentType="application/vnd.openxmlformats-officedocument.presentationml.tags+xml"/>
  <Override PartName="/ppt/slides/slide46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tags/tag877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notesSlides/notesSlide6.xml" ContentType="application/vnd.openxmlformats-officedocument.presentationml.notesSlide+xml"/>
  <Override PartName="/ppt/tags/tag833.xml" ContentType="application/vnd.openxmlformats-officedocument.presentationml.tags+xml"/>
  <Override PartName="/ppt/tags/tag880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909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896.xml" ContentType="application/vnd.openxmlformats-officedocument.presentationml.tags+xml"/>
  <Override PartName="/ppt/tags/tag912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notesSlides/notesSlide3.xml" ContentType="application/vnd.openxmlformats-officedocument.presentationml.notesSlide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tags/tag906.xml" ContentType="application/vnd.openxmlformats-officedocument.presentationml.tags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893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slides/slide34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Override PartName="/ppt/tags/tag903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890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919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slides/slide28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tags/tag922.xml" ContentType="application/vnd.openxmlformats-officedocument.presentationml.tags+xml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884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slides/slide47.xml" ContentType="application/vnd.openxmlformats-officedocument.presentationml.slide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slides/slide44.xml" ContentType="application/vnd.openxmlformats-officedocument.presentationml.slide+xml"/>
  <Default Extension="emf" ContentType="image/x-emf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07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904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368.xml" ContentType="application/vnd.openxmlformats-officedocument.presentationml.tags+xml"/>
  <Override PartName="/ppt/tags/tag715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tags/tag901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  <Override PartName="/ppt/tags/tag917.xml" ContentType="application/vnd.openxmlformats-officedocument.presentationml.tags+xml"/>
  <Default Extension="bin" ContentType="application/vnd.openxmlformats-officedocument.oleObject"/>
  <Override PartName="/ppt/tags/tag239.xml" ContentType="application/vnd.openxmlformats-officedocument.presentationml.tags+xml"/>
  <Override PartName="/ppt/tags/tag425.xml" ContentType="application/vnd.openxmlformats-officedocument.presentationml.tags+xml"/>
  <Override PartName="/ppt/tags/tag75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51" r:id="rId2"/>
    <p:sldId id="812" r:id="rId3"/>
    <p:sldId id="934" r:id="rId4"/>
    <p:sldId id="887" r:id="rId5"/>
    <p:sldId id="888" r:id="rId6"/>
    <p:sldId id="889" r:id="rId7"/>
    <p:sldId id="936" r:id="rId8"/>
    <p:sldId id="937" r:id="rId9"/>
    <p:sldId id="938" r:id="rId10"/>
    <p:sldId id="940" r:id="rId11"/>
    <p:sldId id="941" r:id="rId12"/>
    <p:sldId id="943" r:id="rId13"/>
    <p:sldId id="944" r:id="rId14"/>
    <p:sldId id="945" r:id="rId15"/>
    <p:sldId id="935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46" r:id="rId26"/>
    <p:sldId id="902" r:id="rId27"/>
    <p:sldId id="903" r:id="rId28"/>
    <p:sldId id="948" r:id="rId29"/>
    <p:sldId id="947" r:id="rId30"/>
    <p:sldId id="904" r:id="rId31"/>
    <p:sldId id="949" r:id="rId32"/>
    <p:sldId id="950" r:id="rId33"/>
    <p:sldId id="906" r:id="rId34"/>
    <p:sldId id="907" r:id="rId35"/>
    <p:sldId id="951" r:id="rId36"/>
    <p:sldId id="952" r:id="rId37"/>
    <p:sldId id="910" r:id="rId38"/>
    <p:sldId id="953" r:id="rId39"/>
    <p:sldId id="912" r:id="rId40"/>
    <p:sldId id="954" r:id="rId41"/>
    <p:sldId id="955" r:id="rId42"/>
    <p:sldId id="956" r:id="rId43"/>
    <p:sldId id="916" r:id="rId44"/>
    <p:sldId id="917" r:id="rId45"/>
    <p:sldId id="957" r:id="rId46"/>
    <p:sldId id="919" r:id="rId47"/>
    <p:sldId id="958" r:id="rId48"/>
  </p:sldIdLst>
  <p:sldSz cx="9144000" cy="6858000" type="screen4x3"/>
  <p:notesSz cx="9180513" cy="6858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7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2F2F2"/>
    <a:srgbClr val="0000FF"/>
    <a:srgbClr val="263AF8"/>
    <a:srgbClr val="008000"/>
    <a:srgbClr val="CC0000"/>
    <a:srgbClr val="339966"/>
    <a:srgbClr val="B545B5"/>
    <a:srgbClr val="3A3AB9"/>
    <a:srgbClr val="5252D4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2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9D201F-8FE8-4ABE-B5E1-44447EA8E256}" type="slidenum">
              <a:rPr lang="en-US" altLang="zh-CN" sz="1200">
                <a:latin typeface="Times New Roman" panose="02020603050405020304" pitchFamily="18" charset="0"/>
              </a:rPr>
              <a:pPr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4E9CEB-E369-4FD6-8625-1B1A4A82EDE3}" type="slidenum">
              <a:rPr lang="en-US" altLang="zh-CN" sz="1200">
                <a:latin typeface="Times New Roman" panose="02020603050405020304" pitchFamily="18" charset="0"/>
              </a:rPr>
              <a:pPr/>
              <a:t>38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499" y="519438"/>
            <a:ext cx="3439200" cy="2579400"/>
          </a:xfrm>
          <a:ln w="12700"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0797"/>
            <a:ext cx="6804395" cy="31000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25" tIns="45330" rIns="92225" bIns="45330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39A783-0AB3-4D5A-A8F4-B6C021E20D96}" type="slidenum">
              <a:rPr lang="en-US" altLang="zh-CN" sz="1200">
                <a:latin typeface="Times New Roman" panose="02020603050405020304" pitchFamily="18" charset="0"/>
              </a:rPr>
              <a:pPr/>
              <a:t>46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499" y="519438"/>
            <a:ext cx="3439200" cy="2579400"/>
          </a:xfrm>
          <a:ln w="12700" cap="flat"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0797"/>
            <a:ext cx="6804395" cy="31000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25" tIns="45330" rIns="92225" bIns="45330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EEBF67-0B98-4763-90ED-AA737ACDF8C7}" type="slidenum">
              <a:rPr lang="en-US" altLang="zh-CN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242EB4-5995-40A1-8186-EB382286DB8A}" type="slidenum">
              <a:rPr lang="en-US" altLang="zh-CN" sz="1200">
                <a:latin typeface="Times New Roman" panose="02020603050405020304" pitchFamily="18" charset="0"/>
              </a:rPr>
              <a:pPr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499" y="519438"/>
            <a:ext cx="3439200" cy="2579400"/>
          </a:xfrm>
          <a:ln w="12700" cap="flat"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0797"/>
            <a:ext cx="6804395" cy="31000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25" tIns="45330" rIns="92225" bIns="45330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7CBB1-3031-4667-830C-18A3C912BF03}" type="slidenum">
              <a:rPr lang="en-US" altLang="zh-CN" sz="1200">
                <a:latin typeface="Times New Roman" panose="02020603050405020304" pitchFamily="18" charset="0"/>
              </a:rPr>
              <a:pPr/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499" y="519438"/>
            <a:ext cx="3439200" cy="2579400"/>
          </a:xfrm>
          <a:ln w="12700" cap="flat"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0797"/>
            <a:ext cx="6804395" cy="31000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25" tIns="45330" rIns="92225" bIns="45330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350ECA-36E0-4F19-9C80-A8CF53B57E4E}" type="slidenum">
              <a:rPr lang="en-US" altLang="zh-CN" sz="1200">
                <a:latin typeface="Times New Roman" panose="02020603050405020304" pitchFamily="18" charset="0"/>
              </a:rPr>
              <a:pPr/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499" y="519438"/>
            <a:ext cx="3439200" cy="2579400"/>
          </a:xfrm>
          <a:ln w="12700" cap="flat"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0797"/>
            <a:ext cx="6804395" cy="31000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25" tIns="45330" rIns="92225" bIns="45330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350ECA-36E0-4F19-9C80-A8CF53B57E4E}" type="slidenum">
              <a:rPr lang="en-US" altLang="zh-CN" sz="1200">
                <a:latin typeface="Times New Roman" panose="02020603050405020304" pitchFamily="18" charset="0"/>
              </a:rPr>
              <a:pPr/>
              <a:t>35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499" y="519438"/>
            <a:ext cx="3439200" cy="2579400"/>
          </a:xfrm>
          <a:ln w="12700" cap="flat"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0797"/>
            <a:ext cx="6804395" cy="31000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25" tIns="45330" rIns="92225" bIns="45330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350ECA-36E0-4F19-9C80-A8CF53B57E4E}" type="slidenum">
              <a:rPr lang="en-US" altLang="zh-CN" sz="1200">
                <a:latin typeface="Times New Roman" panose="02020603050405020304" pitchFamily="18" charset="0"/>
              </a:rPr>
              <a:pPr/>
              <a:t>36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000" y="519113"/>
            <a:ext cx="3440113" cy="2579687"/>
          </a:xfrm>
          <a:ln w="12700" cap="flat"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0797"/>
            <a:ext cx="6804395" cy="31000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25" tIns="45330" rIns="92225" bIns="45330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4E9CEB-E369-4FD6-8625-1B1A4A82EDE3}" type="slidenum">
              <a:rPr lang="en-US" altLang="zh-CN" sz="1200">
                <a:latin typeface="Times New Roman" panose="02020603050405020304" pitchFamily="18" charset="0"/>
              </a:rPr>
              <a:pPr/>
              <a:t>37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21499" y="519438"/>
            <a:ext cx="3439200" cy="2579400"/>
          </a:xfrm>
          <a:ln w="12700" cap="flat"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0797"/>
            <a:ext cx="6804395" cy="3100023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25" tIns="45330" rIns="92225" bIns="45330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0E98FA-6FA0-4C8D-9238-914DDA51A74F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CB9CEF-DB12-49A6-A0C3-DDC824B2E6A3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D9D14A-6AC5-4F6E-BE32-8229A4962C60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1865"/>
            </a:lvl4pPr>
            <a:lvl5pPr>
              <a:defRPr sz="1865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B2CFDD-659B-445E-BDBF-5DD9FB34345A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6F6BBC-CE47-438E-86EC-E1FC9F39501B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10F0D4-E3B9-494F-B1C7-2310B8A317AA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C01912-E462-434A-B156-CE3B109979F6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2D3645-889C-4FCB-9C48-B07911D44745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599AC8-843E-485B-BA75-D3D99E8CFC80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0BB690-4185-44D5-81EB-11E6887D7BAE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B80681A3-78BD-4324-82C3-C49F946D5E47}" type="datetime1">
              <a:rPr lang="zh-CN" altLang="en-US" smtClean="0"/>
              <a:pPr>
                <a:defRPr/>
              </a:pPr>
              <a:t>2024/9/25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AVL Trees  - Lecture 4-3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anose="05020102010507070707" pitchFamily="18" charset="2"/>
        <a:buChar char="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266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186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anose="05020102010507070707" pitchFamily="18" charset="2"/>
        <a:buChar char=""/>
        <a:defRPr sz="186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anose="05020102010507070707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19.xml"/><Relationship Id="rId7" Type="http://schemas.openxmlformats.org/officeDocument/2006/relationships/image" Target="../media/image1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124.xml"/><Relationship Id="rId7" Type="http://schemas.openxmlformats.org/officeDocument/2006/relationships/image" Target="../media/image1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tags" Target="../tags/tag129.xml"/><Relationship Id="rId7" Type="http://schemas.openxmlformats.org/officeDocument/2006/relationships/image" Target="../media/image1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tags" Target="../tags/tag134.xml"/><Relationship Id="rId7" Type="http://schemas.openxmlformats.org/officeDocument/2006/relationships/image" Target="../media/image9.emf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1.png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2.emf"/><Relationship Id="rId4" Type="http://schemas.openxmlformats.org/officeDocument/2006/relationships/tags" Target="../tags/tag135.xml"/><Relationship Id="rId9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1.png"/><Relationship Id="rId5" Type="http://schemas.openxmlformats.org/officeDocument/2006/relationships/tags" Target="../tags/tag14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9" Type="http://schemas.openxmlformats.org/officeDocument/2006/relationships/tags" Target="../tags/tag1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10" Type="http://schemas.openxmlformats.org/officeDocument/2006/relationships/image" Target="../media/image1.png"/><Relationship Id="rId4" Type="http://schemas.openxmlformats.org/officeDocument/2006/relationships/tags" Target="../tags/tag156.xml"/><Relationship Id="rId9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7" Type="http://schemas.openxmlformats.org/officeDocument/2006/relationships/oleObject" Target="../embeddings/oleObject1.bin"/><Relationship Id="rId2" Type="http://schemas.openxmlformats.org/officeDocument/2006/relationships/tags" Target="../tags/tag16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oleObject" Target="../embeddings/oleObject2.bin"/><Relationship Id="rId2" Type="http://schemas.openxmlformats.org/officeDocument/2006/relationships/tags" Target="../tags/tag16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tags" Target="../tags/tag44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50" Type="http://schemas.openxmlformats.org/officeDocument/2006/relationships/tags" Target="../tags/tag55.xml"/><Relationship Id="rId55" Type="http://schemas.openxmlformats.org/officeDocument/2006/relationships/tags" Target="../tags/tag60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59" Type="http://schemas.openxmlformats.org/officeDocument/2006/relationships/image" Target="../media/image3.png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41" Type="http://schemas.openxmlformats.org/officeDocument/2006/relationships/tags" Target="../tags/tag46.xml"/><Relationship Id="rId54" Type="http://schemas.openxmlformats.org/officeDocument/2006/relationships/tags" Target="../tags/tag59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53" Type="http://schemas.openxmlformats.org/officeDocument/2006/relationships/tags" Target="../tags/tag58.xml"/><Relationship Id="rId58" Type="http://schemas.openxmlformats.org/officeDocument/2006/relationships/image" Target="../media/image2.png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notesSlide" Target="../notesSlides/notesSlide1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tags" Target="../tags/tag57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3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15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9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93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tags" Target="../tags/tag310.xml"/><Relationship Id="rId299" Type="http://schemas.openxmlformats.org/officeDocument/2006/relationships/tags" Target="../tags/tag492.xml"/><Relationship Id="rId21" Type="http://schemas.openxmlformats.org/officeDocument/2006/relationships/tags" Target="../tags/tag214.xml"/><Relationship Id="rId63" Type="http://schemas.openxmlformats.org/officeDocument/2006/relationships/tags" Target="../tags/tag256.xml"/><Relationship Id="rId159" Type="http://schemas.openxmlformats.org/officeDocument/2006/relationships/tags" Target="../tags/tag352.xml"/><Relationship Id="rId324" Type="http://schemas.openxmlformats.org/officeDocument/2006/relationships/tags" Target="../tags/tag517.xml"/><Relationship Id="rId366" Type="http://schemas.openxmlformats.org/officeDocument/2006/relationships/tags" Target="../tags/tag559.xml"/><Relationship Id="rId170" Type="http://schemas.openxmlformats.org/officeDocument/2006/relationships/tags" Target="../tags/tag363.xml"/><Relationship Id="rId226" Type="http://schemas.openxmlformats.org/officeDocument/2006/relationships/tags" Target="../tags/tag419.xml"/><Relationship Id="rId433" Type="http://schemas.openxmlformats.org/officeDocument/2006/relationships/tags" Target="../tags/tag626.xml"/><Relationship Id="rId268" Type="http://schemas.openxmlformats.org/officeDocument/2006/relationships/tags" Target="../tags/tag461.xml"/><Relationship Id="rId32" Type="http://schemas.openxmlformats.org/officeDocument/2006/relationships/tags" Target="../tags/tag225.xml"/><Relationship Id="rId74" Type="http://schemas.openxmlformats.org/officeDocument/2006/relationships/tags" Target="../tags/tag267.xml"/><Relationship Id="rId128" Type="http://schemas.openxmlformats.org/officeDocument/2006/relationships/tags" Target="../tags/tag321.xml"/><Relationship Id="rId335" Type="http://schemas.openxmlformats.org/officeDocument/2006/relationships/tags" Target="../tags/tag528.xml"/><Relationship Id="rId377" Type="http://schemas.openxmlformats.org/officeDocument/2006/relationships/tags" Target="../tags/tag570.xml"/><Relationship Id="rId5" Type="http://schemas.openxmlformats.org/officeDocument/2006/relationships/tags" Target="../tags/tag198.xml"/><Relationship Id="rId181" Type="http://schemas.openxmlformats.org/officeDocument/2006/relationships/tags" Target="../tags/tag374.xml"/><Relationship Id="rId237" Type="http://schemas.openxmlformats.org/officeDocument/2006/relationships/tags" Target="../tags/tag430.xml"/><Relationship Id="rId402" Type="http://schemas.openxmlformats.org/officeDocument/2006/relationships/tags" Target="../tags/tag595.xml"/><Relationship Id="rId279" Type="http://schemas.openxmlformats.org/officeDocument/2006/relationships/tags" Target="../tags/tag472.xml"/><Relationship Id="rId444" Type="http://schemas.openxmlformats.org/officeDocument/2006/relationships/tags" Target="../tags/tag637.xml"/><Relationship Id="rId43" Type="http://schemas.openxmlformats.org/officeDocument/2006/relationships/tags" Target="../tags/tag236.xml"/><Relationship Id="rId139" Type="http://schemas.openxmlformats.org/officeDocument/2006/relationships/tags" Target="../tags/tag332.xml"/><Relationship Id="rId290" Type="http://schemas.openxmlformats.org/officeDocument/2006/relationships/tags" Target="../tags/tag483.xml"/><Relationship Id="rId304" Type="http://schemas.openxmlformats.org/officeDocument/2006/relationships/tags" Target="../tags/tag497.xml"/><Relationship Id="rId346" Type="http://schemas.openxmlformats.org/officeDocument/2006/relationships/tags" Target="../tags/tag539.xml"/><Relationship Id="rId388" Type="http://schemas.openxmlformats.org/officeDocument/2006/relationships/tags" Target="../tags/tag581.xml"/><Relationship Id="rId85" Type="http://schemas.openxmlformats.org/officeDocument/2006/relationships/tags" Target="../tags/tag278.xml"/><Relationship Id="rId150" Type="http://schemas.openxmlformats.org/officeDocument/2006/relationships/tags" Target="../tags/tag343.xml"/><Relationship Id="rId192" Type="http://schemas.openxmlformats.org/officeDocument/2006/relationships/tags" Target="../tags/tag385.xml"/><Relationship Id="rId206" Type="http://schemas.openxmlformats.org/officeDocument/2006/relationships/tags" Target="../tags/tag399.xml"/><Relationship Id="rId413" Type="http://schemas.openxmlformats.org/officeDocument/2006/relationships/tags" Target="../tags/tag606.xml"/><Relationship Id="rId248" Type="http://schemas.openxmlformats.org/officeDocument/2006/relationships/tags" Target="../tags/tag441.xml"/><Relationship Id="rId12" Type="http://schemas.openxmlformats.org/officeDocument/2006/relationships/tags" Target="../tags/tag205.xml"/><Relationship Id="rId108" Type="http://schemas.openxmlformats.org/officeDocument/2006/relationships/tags" Target="../tags/tag301.xml"/><Relationship Id="rId315" Type="http://schemas.openxmlformats.org/officeDocument/2006/relationships/tags" Target="../tags/tag508.xml"/><Relationship Id="rId357" Type="http://schemas.openxmlformats.org/officeDocument/2006/relationships/tags" Target="../tags/tag550.xml"/><Relationship Id="rId54" Type="http://schemas.openxmlformats.org/officeDocument/2006/relationships/tags" Target="../tags/tag247.xml"/><Relationship Id="rId96" Type="http://schemas.openxmlformats.org/officeDocument/2006/relationships/tags" Target="../tags/tag289.xml"/><Relationship Id="rId161" Type="http://schemas.openxmlformats.org/officeDocument/2006/relationships/tags" Target="../tags/tag354.xml"/><Relationship Id="rId217" Type="http://schemas.openxmlformats.org/officeDocument/2006/relationships/tags" Target="../tags/tag410.xml"/><Relationship Id="rId399" Type="http://schemas.openxmlformats.org/officeDocument/2006/relationships/tags" Target="../tags/tag592.xml"/><Relationship Id="rId6" Type="http://schemas.openxmlformats.org/officeDocument/2006/relationships/tags" Target="../tags/tag199.xml"/><Relationship Id="rId238" Type="http://schemas.openxmlformats.org/officeDocument/2006/relationships/tags" Target="../tags/tag431.xml"/><Relationship Id="rId259" Type="http://schemas.openxmlformats.org/officeDocument/2006/relationships/tags" Target="../tags/tag452.xml"/><Relationship Id="rId424" Type="http://schemas.openxmlformats.org/officeDocument/2006/relationships/tags" Target="../tags/tag617.xml"/><Relationship Id="rId445" Type="http://schemas.openxmlformats.org/officeDocument/2006/relationships/tags" Target="../tags/tag638.xml"/><Relationship Id="rId23" Type="http://schemas.openxmlformats.org/officeDocument/2006/relationships/tags" Target="../tags/tag216.xml"/><Relationship Id="rId119" Type="http://schemas.openxmlformats.org/officeDocument/2006/relationships/tags" Target="../tags/tag312.xml"/><Relationship Id="rId270" Type="http://schemas.openxmlformats.org/officeDocument/2006/relationships/tags" Target="../tags/tag463.xml"/><Relationship Id="rId291" Type="http://schemas.openxmlformats.org/officeDocument/2006/relationships/tags" Target="../tags/tag484.xml"/><Relationship Id="rId305" Type="http://schemas.openxmlformats.org/officeDocument/2006/relationships/tags" Target="../tags/tag498.xml"/><Relationship Id="rId326" Type="http://schemas.openxmlformats.org/officeDocument/2006/relationships/tags" Target="../tags/tag519.xml"/><Relationship Id="rId347" Type="http://schemas.openxmlformats.org/officeDocument/2006/relationships/tags" Target="../tags/tag540.xml"/><Relationship Id="rId44" Type="http://schemas.openxmlformats.org/officeDocument/2006/relationships/tags" Target="../tags/tag237.xml"/><Relationship Id="rId65" Type="http://schemas.openxmlformats.org/officeDocument/2006/relationships/tags" Target="../tags/tag258.xml"/><Relationship Id="rId86" Type="http://schemas.openxmlformats.org/officeDocument/2006/relationships/tags" Target="../tags/tag279.xml"/><Relationship Id="rId130" Type="http://schemas.openxmlformats.org/officeDocument/2006/relationships/tags" Target="../tags/tag323.xml"/><Relationship Id="rId151" Type="http://schemas.openxmlformats.org/officeDocument/2006/relationships/tags" Target="../tags/tag344.xml"/><Relationship Id="rId368" Type="http://schemas.openxmlformats.org/officeDocument/2006/relationships/tags" Target="../tags/tag561.xml"/><Relationship Id="rId389" Type="http://schemas.openxmlformats.org/officeDocument/2006/relationships/tags" Target="../tags/tag582.xml"/><Relationship Id="rId172" Type="http://schemas.openxmlformats.org/officeDocument/2006/relationships/tags" Target="../tags/tag365.xml"/><Relationship Id="rId193" Type="http://schemas.openxmlformats.org/officeDocument/2006/relationships/tags" Target="../tags/tag386.xml"/><Relationship Id="rId207" Type="http://schemas.openxmlformats.org/officeDocument/2006/relationships/tags" Target="../tags/tag400.xml"/><Relationship Id="rId228" Type="http://schemas.openxmlformats.org/officeDocument/2006/relationships/tags" Target="../tags/tag421.xml"/><Relationship Id="rId249" Type="http://schemas.openxmlformats.org/officeDocument/2006/relationships/tags" Target="../tags/tag442.xml"/><Relationship Id="rId414" Type="http://schemas.openxmlformats.org/officeDocument/2006/relationships/tags" Target="../tags/tag607.xml"/><Relationship Id="rId435" Type="http://schemas.openxmlformats.org/officeDocument/2006/relationships/tags" Target="../tags/tag628.xml"/><Relationship Id="rId13" Type="http://schemas.openxmlformats.org/officeDocument/2006/relationships/tags" Target="../tags/tag206.xml"/><Relationship Id="rId109" Type="http://schemas.openxmlformats.org/officeDocument/2006/relationships/tags" Target="../tags/tag302.xml"/><Relationship Id="rId260" Type="http://schemas.openxmlformats.org/officeDocument/2006/relationships/tags" Target="../tags/tag453.xml"/><Relationship Id="rId281" Type="http://schemas.openxmlformats.org/officeDocument/2006/relationships/tags" Target="../tags/tag474.xml"/><Relationship Id="rId316" Type="http://schemas.openxmlformats.org/officeDocument/2006/relationships/tags" Target="../tags/tag509.xml"/><Relationship Id="rId337" Type="http://schemas.openxmlformats.org/officeDocument/2006/relationships/tags" Target="../tags/tag530.xml"/><Relationship Id="rId34" Type="http://schemas.openxmlformats.org/officeDocument/2006/relationships/tags" Target="../tags/tag227.xml"/><Relationship Id="rId55" Type="http://schemas.openxmlformats.org/officeDocument/2006/relationships/tags" Target="../tags/tag248.xml"/><Relationship Id="rId76" Type="http://schemas.openxmlformats.org/officeDocument/2006/relationships/tags" Target="../tags/tag269.xml"/><Relationship Id="rId97" Type="http://schemas.openxmlformats.org/officeDocument/2006/relationships/tags" Target="../tags/tag290.xml"/><Relationship Id="rId120" Type="http://schemas.openxmlformats.org/officeDocument/2006/relationships/tags" Target="../tags/tag313.xml"/><Relationship Id="rId141" Type="http://schemas.openxmlformats.org/officeDocument/2006/relationships/tags" Target="../tags/tag334.xml"/><Relationship Id="rId358" Type="http://schemas.openxmlformats.org/officeDocument/2006/relationships/tags" Target="../tags/tag551.xml"/><Relationship Id="rId379" Type="http://schemas.openxmlformats.org/officeDocument/2006/relationships/tags" Target="../tags/tag572.xml"/><Relationship Id="rId7" Type="http://schemas.openxmlformats.org/officeDocument/2006/relationships/tags" Target="../tags/tag200.xml"/><Relationship Id="rId162" Type="http://schemas.openxmlformats.org/officeDocument/2006/relationships/tags" Target="../tags/tag355.xml"/><Relationship Id="rId183" Type="http://schemas.openxmlformats.org/officeDocument/2006/relationships/tags" Target="../tags/tag376.xml"/><Relationship Id="rId218" Type="http://schemas.openxmlformats.org/officeDocument/2006/relationships/tags" Target="../tags/tag411.xml"/><Relationship Id="rId239" Type="http://schemas.openxmlformats.org/officeDocument/2006/relationships/tags" Target="../tags/tag432.xml"/><Relationship Id="rId390" Type="http://schemas.openxmlformats.org/officeDocument/2006/relationships/tags" Target="../tags/tag583.xml"/><Relationship Id="rId404" Type="http://schemas.openxmlformats.org/officeDocument/2006/relationships/tags" Target="../tags/tag597.xml"/><Relationship Id="rId425" Type="http://schemas.openxmlformats.org/officeDocument/2006/relationships/tags" Target="../tags/tag618.xml"/><Relationship Id="rId446" Type="http://schemas.openxmlformats.org/officeDocument/2006/relationships/tags" Target="../tags/tag639.xml"/><Relationship Id="rId250" Type="http://schemas.openxmlformats.org/officeDocument/2006/relationships/tags" Target="../tags/tag443.xml"/><Relationship Id="rId271" Type="http://schemas.openxmlformats.org/officeDocument/2006/relationships/tags" Target="../tags/tag464.xml"/><Relationship Id="rId292" Type="http://schemas.openxmlformats.org/officeDocument/2006/relationships/tags" Target="../tags/tag485.xml"/><Relationship Id="rId306" Type="http://schemas.openxmlformats.org/officeDocument/2006/relationships/tags" Target="../tags/tag499.xml"/><Relationship Id="rId24" Type="http://schemas.openxmlformats.org/officeDocument/2006/relationships/tags" Target="../tags/tag217.xml"/><Relationship Id="rId45" Type="http://schemas.openxmlformats.org/officeDocument/2006/relationships/tags" Target="../tags/tag238.xml"/><Relationship Id="rId66" Type="http://schemas.openxmlformats.org/officeDocument/2006/relationships/tags" Target="../tags/tag259.xml"/><Relationship Id="rId87" Type="http://schemas.openxmlformats.org/officeDocument/2006/relationships/tags" Target="../tags/tag280.xml"/><Relationship Id="rId110" Type="http://schemas.openxmlformats.org/officeDocument/2006/relationships/tags" Target="../tags/tag303.xml"/><Relationship Id="rId131" Type="http://schemas.openxmlformats.org/officeDocument/2006/relationships/tags" Target="../tags/tag324.xml"/><Relationship Id="rId327" Type="http://schemas.openxmlformats.org/officeDocument/2006/relationships/tags" Target="../tags/tag520.xml"/><Relationship Id="rId348" Type="http://schemas.openxmlformats.org/officeDocument/2006/relationships/tags" Target="../tags/tag541.xml"/><Relationship Id="rId369" Type="http://schemas.openxmlformats.org/officeDocument/2006/relationships/tags" Target="../tags/tag562.xml"/><Relationship Id="rId152" Type="http://schemas.openxmlformats.org/officeDocument/2006/relationships/tags" Target="../tags/tag345.xml"/><Relationship Id="rId173" Type="http://schemas.openxmlformats.org/officeDocument/2006/relationships/tags" Target="../tags/tag366.xml"/><Relationship Id="rId194" Type="http://schemas.openxmlformats.org/officeDocument/2006/relationships/tags" Target="../tags/tag387.xml"/><Relationship Id="rId208" Type="http://schemas.openxmlformats.org/officeDocument/2006/relationships/tags" Target="../tags/tag401.xml"/><Relationship Id="rId229" Type="http://schemas.openxmlformats.org/officeDocument/2006/relationships/tags" Target="../tags/tag422.xml"/><Relationship Id="rId380" Type="http://schemas.openxmlformats.org/officeDocument/2006/relationships/tags" Target="../tags/tag573.xml"/><Relationship Id="rId415" Type="http://schemas.openxmlformats.org/officeDocument/2006/relationships/tags" Target="../tags/tag608.xml"/><Relationship Id="rId436" Type="http://schemas.openxmlformats.org/officeDocument/2006/relationships/tags" Target="../tags/tag629.xml"/><Relationship Id="rId240" Type="http://schemas.openxmlformats.org/officeDocument/2006/relationships/tags" Target="../tags/tag433.xml"/><Relationship Id="rId261" Type="http://schemas.openxmlformats.org/officeDocument/2006/relationships/tags" Target="../tags/tag454.xml"/><Relationship Id="rId14" Type="http://schemas.openxmlformats.org/officeDocument/2006/relationships/tags" Target="../tags/tag207.xml"/><Relationship Id="rId35" Type="http://schemas.openxmlformats.org/officeDocument/2006/relationships/tags" Target="../tags/tag228.xml"/><Relationship Id="rId56" Type="http://schemas.openxmlformats.org/officeDocument/2006/relationships/tags" Target="../tags/tag249.xml"/><Relationship Id="rId77" Type="http://schemas.openxmlformats.org/officeDocument/2006/relationships/tags" Target="../tags/tag270.xml"/><Relationship Id="rId100" Type="http://schemas.openxmlformats.org/officeDocument/2006/relationships/tags" Target="../tags/tag293.xml"/><Relationship Id="rId282" Type="http://schemas.openxmlformats.org/officeDocument/2006/relationships/tags" Target="../tags/tag475.xml"/><Relationship Id="rId317" Type="http://schemas.openxmlformats.org/officeDocument/2006/relationships/tags" Target="../tags/tag510.xml"/><Relationship Id="rId338" Type="http://schemas.openxmlformats.org/officeDocument/2006/relationships/tags" Target="../tags/tag531.xml"/><Relationship Id="rId359" Type="http://schemas.openxmlformats.org/officeDocument/2006/relationships/tags" Target="../tags/tag552.xml"/><Relationship Id="rId8" Type="http://schemas.openxmlformats.org/officeDocument/2006/relationships/tags" Target="../tags/tag201.xml"/><Relationship Id="rId98" Type="http://schemas.openxmlformats.org/officeDocument/2006/relationships/tags" Target="../tags/tag291.xml"/><Relationship Id="rId121" Type="http://schemas.openxmlformats.org/officeDocument/2006/relationships/tags" Target="../tags/tag314.xml"/><Relationship Id="rId142" Type="http://schemas.openxmlformats.org/officeDocument/2006/relationships/tags" Target="../tags/tag335.xml"/><Relationship Id="rId163" Type="http://schemas.openxmlformats.org/officeDocument/2006/relationships/tags" Target="../tags/tag356.xml"/><Relationship Id="rId184" Type="http://schemas.openxmlformats.org/officeDocument/2006/relationships/tags" Target="../tags/tag377.xml"/><Relationship Id="rId219" Type="http://schemas.openxmlformats.org/officeDocument/2006/relationships/tags" Target="../tags/tag412.xml"/><Relationship Id="rId370" Type="http://schemas.openxmlformats.org/officeDocument/2006/relationships/tags" Target="../tags/tag563.xml"/><Relationship Id="rId391" Type="http://schemas.openxmlformats.org/officeDocument/2006/relationships/tags" Target="../tags/tag584.xml"/><Relationship Id="rId405" Type="http://schemas.openxmlformats.org/officeDocument/2006/relationships/tags" Target="../tags/tag598.xml"/><Relationship Id="rId426" Type="http://schemas.openxmlformats.org/officeDocument/2006/relationships/tags" Target="../tags/tag619.xml"/><Relationship Id="rId447" Type="http://schemas.openxmlformats.org/officeDocument/2006/relationships/tags" Target="../tags/tag640.xml"/><Relationship Id="rId230" Type="http://schemas.openxmlformats.org/officeDocument/2006/relationships/tags" Target="../tags/tag423.xml"/><Relationship Id="rId251" Type="http://schemas.openxmlformats.org/officeDocument/2006/relationships/tags" Target="../tags/tag444.xml"/><Relationship Id="rId25" Type="http://schemas.openxmlformats.org/officeDocument/2006/relationships/tags" Target="../tags/tag218.xml"/><Relationship Id="rId46" Type="http://schemas.openxmlformats.org/officeDocument/2006/relationships/tags" Target="../tags/tag239.xml"/><Relationship Id="rId67" Type="http://schemas.openxmlformats.org/officeDocument/2006/relationships/tags" Target="../tags/tag260.xml"/><Relationship Id="rId272" Type="http://schemas.openxmlformats.org/officeDocument/2006/relationships/tags" Target="../tags/tag465.xml"/><Relationship Id="rId293" Type="http://schemas.openxmlformats.org/officeDocument/2006/relationships/tags" Target="../tags/tag486.xml"/><Relationship Id="rId307" Type="http://schemas.openxmlformats.org/officeDocument/2006/relationships/tags" Target="../tags/tag500.xml"/><Relationship Id="rId328" Type="http://schemas.openxmlformats.org/officeDocument/2006/relationships/tags" Target="../tags/tag521.xml"/><Relationship Id="rId349" Type="http://schemas.openxmlformats.org/officeDocument/2006/relationships/tags" Target="../tags/tag542.xml"/><Relationship Id="rId88" Type="http://schemas.openxmlformats.org/officeDocument/2006/relationships/tags" Target="../tags/tag281.xml"/><Relationship Id="rId111" Type="http://schemas.openxmlformats.org/officeDocument/2006/relationships/tags" Target="../tags/tag304.xml"/><Relationship Id="rId132" Type="http://schemas.openxmlformats.org/officeDocument/2006/relationships/tags" Target="../tags/tag325.xml"/><Relationship Id="rId153" Type="http://schemas.openxmlformats.org/officeDocument/2006/relationships/tags" Target="../tags/tag346.xml"/><Relationship Id="rId174" Type="http://schemas.openxmlformats.org/officeDocument/2006/relationships/tags" Target="../tags/tag367.xml"/><Relationship Id="rId195" Type="http://schemas.openxmlformats.org/officeDocument/2006/relationships/tags" Target="../tags/tag388.xml"/><Relationship Id="rId209" Type="http://schemas.openxmlformats.org/officeDocument/2006/relationships/tags" Target="../tags/tag402.xml"/><Relationship Id="rId360" Type="http://schemas.openxmlformats.org/officeDocument/2006/relationships/tags" Target="../tags/tag553.xml"/><Relationship Id="rId381" Type="http://schemas.openxmlformats.org/officeDocument/2006/relationships/tags" Target="../tags/tag574.xml"/><Relationship Id="rId416" Type="http://schemas.openxmlformats.org/officeDocument/2006/relationships/tags" Target="../tags/tag609.xml"/><Relationship Id="rId220" Type="http://schemas.openxmlformats.org/officeDocument/2006/relationships/tags" Target="../tags/tag413.xml"/><Relationship Id="rId241" Type="http://schemas.openxmlformats.org/officeDocument/2006/relationships/tags" Target="../tags/tag434.xml"/><Relationship Id="rId437" Type="http://schemas.openxmlformats.org/officeDocument/2006/relationships/tags" Target="../tags/tag630.xml"/><Relationship Id="rId15" Type="http://schemas.openxmlformats.org/officeDocument/2006/relationships/tags" Target="../tags/tag208.xml"/><Relationship Id="rId36" Type="http://schemas.openxmlformats.org/officeDocument/2006/relationships/tags" Target="../tags/tag229.xml"/><Relationship Id="rId57" Type="http://schemas.openxmlformats.org/officeDocument/2006/relationships/tags" Target="../tags/tag250.xml"/><Relationship Id="rId262" Type="http://schemas.openxmlformats.org/officeDocument/2006/relationships/tags" Target="../tags/tag455.xml"/><Relationship Id="rId283" Type="http://schemas.openxmlformats.org/officeDocument/2006/relationships/tags" Target="../tags/tag476.xml"/><Relationship Id="rId318" Type="http://schemas.openxmlformats.org/officeDocument/2006/relationships/tags" Target="../tags/tag511.xml"/><Relationship Id="rId339" Type="http://schemas.openxmlformats.org/officeDocument/2006/relationships/tags" Target="../tags/tag532.xml"/><Relationship Id="rId78" Type="http://schemas.openxmlformats.org/officeDocument/2006/relationships/tags" Target="../tags/tag271.xml"/><Relationship Id="rId99" Type="http://schemas.openxmlformats.org/officeDocument/2006/relationships/tags" Target="../tags/tag292.xml"/><Relationship Id="rId101" Type="http://schemas.openxmlformats.org/officeDocument/2006/relationships/tags" Target="../tags/tag294.xml"/><Relationship Id="rId122" Type="http://schemas.openxmlformats.org/officeDocument/2006/relationships/tags" Target="../tags/tag315.xml"/><Relationship Id="rId143" Type="http://schemas.openxmlformats.org/officeDocument/2006/relationships/tags" Target="../tags/tag336.xml"/><Relationship Id="rId164" Type="http://schemas.openxmlformats.org/officeDocument/2006/relationships/tags" Target="../tags/tag357.xml"/><Relationship Id="rId185" Type="http://schemas.openxmlformats.org/officeDocument/2006/relationships/tags" Target="../tags/tag378.xml"/><Relationship Id="rId350" Type="http://schemas.openxmlformats.org/officeDocument/2006/relationships/tags" Target="../tags/tag543.xml"/><Relationship Id="rId371" Type="http://schemas.openxmlformats.org/officeDocument/2006/relationships/tags" Target="../tags/tag564.xml"/><Relationship Id="rId406" Type="http://schemas.openxmlformats.org/officeDocument/2006/relationships/tags" Target="../tags/tag599.xml"/><Relationship Id="rId9" Type="http://schemas.openxmlformats.org/officeDocument/2006/relationships/tags" Target="../tags/tag202.xml"/><Relationship Id="rId210" Type="http://schemas.openxmlformats.org/officeDocument/2006/relationships/tags" Target="../tags/tag403.xml"/><Relationship Id="rId392" Type="http://schemas.openxmlformats.org/officeDocument/2006/relationships/tags" Target="../tags/tag585.xml"/><Relationship Id="rId427" Type="http://schemas.openxmlformats.org/officeDocument/2006/relationships/tags" Target="../tags/tag620.xml"/><Relationship Id="rId448" Type="http://schemas.openxmlformats.org/officeDocument/2006/relationships/tags" Target="../tags/tag641.xml"/><Relationship Id="rId26" Type="http://schemas.openxmlformats.org/officeDocument/2006/relationships/tags" Target="../tags/tag219.xml"/><Relationship Id="rId231" Type="http://schemas.openxmlformats.org/officeDocument/2006/relationships/tags" Target="../tags/tag424.xml"/><Relationship Id="rId252" Type="http://schemas.openxmlformats.org/officeDocument/2006/relationships/tags" Target="../tags/tag445.xml"/><Relationship Id="rId273" Type="http://schemas.openxmlformats.org/officeDocument/2006/relationships/tags" Target="../tags/tag466.xml"/><Relationship Id="rId294" Type="http://schemas.openxmlformats.org/officeDocument/2006/relationships/tags" Target="../tags/tag487.xml"/><Relationship Id="rId308" Type="http://schemas.openxmlformats.org/officeDocument/2006/relationships/tags" Target="../tags/tag501.xml"/><Relationship Id="rId329" Type="http://schemas.openxmlformats.org/officeDocument/2006/relationships/tags" Target="../tags/tag522.xml"/><Relationship Id="rId47" Type="http://schemas.openxmlformats.org/officeDocument/2006/relationships/tags" Target="../tags/tag240.xml"/><Relationship Id="rId68" Type="http://schemas.openxmlformats.org/officeDocument/2006/relationships/tags" Target="../tags/tag261.xml"/><Relationship Id="rId89" Type="http://schemas.openxmlformats.org/officeDocument/2006/relationships/tags" Target="../tags/tag282.xml"/><Relationship Id="rId112" Type="http://schemas.openxmlformats.org/officeDocument/2006/relationships/tags" Target="../tags/tag305.xml"/><Relationship Id="rId133" Type="http://schemas.openxmlformats.org/officeDocument/2006/relationships/tags" Target="../tags/tag326.xml"/><Relationship Id="rId154" Type="http://schemas.openxmlformats.org/officeDocument/2006/relationships/tags" Target="../tags/tag347.xml"/><Relationship Id="rId175" Type="http://schemas.openxmlformats.org/officeDocument/2006/relationships/tags" Target="../tags/tag368.xml"/><Relationship Id="rId340" Type="http://schemas.openxmlformats.org/officeDocument/2006/relationships/tags" Target="../tags/tag533.xml"/><Relationship Id="rId361" Type="http://schemas.openxmlformats.org/officeDocument/2006/relationships/tags" Target="../tags/tag554.xml"/><Relationship Id="rId196" Type="http://schemas.openxmlformats.org/officeDocument/2006/relationships/tags" Target="../tags/tag389.xml"/><Relationship Id="rId200" Type="http://schemas.openxmlformats.org/officeDocument/2006/relationships/tags" Target="../tags/tag393.xml"/><Relationship Id="rId382" Type="http://schemas.openxmlformats.org/officeDocument/2006/relationships/tags" Target="../tags/tag575.xml"/><Relationship Id="rId417" Type="http://schemas.openxmlformats.org/officeDocument/2006/relationships/tags" Target="../tags/tag610.xml"/><Relationship Id="rId438" Type="http://schemas.openxmlformats.org/officeDocument/2006/relationships/tags" Target="../tags/tag631.xml"/><Relationship Id="rId16" Type="http://schemas.openxmlformats.org/officeDocument/2006/relationships/tags" Target="../tags/tag209.xml"/><Relationship Id="rId221" Type="http://schemas.openxmlformats.org/officeDocument/2006/relationships/tags" Target="../tags/tag414.xml"/><Relationship Id="rId242" Type="http://schemas.openxmlformats.org/officeDocument/2006/relationships/tags" Target="../tags/tag435.xml"/><Relationship Id="rId263" Type="http://schemas.openxmlformats.org/officeDocument/2006/relationships/tags" Target="../tags/tag456.xml"/><Relationship Id="rId284" Type="http://schemas.openxmlformats.org/officeDocument/2006/relationships/tags" Target="../tags/tag477.xml"/><Relationship Id="rId319" Type="http://schemas.openxmlformats.org/officeDocument/2006/relationships/tags" Target="../tags/tag512.xml"/><Relationship Id="rId37" Type="http://schemas.openxmlformats.org/officeDocument/2006/relationships/tags" Target="../tags/tag230.xml"/><Relationship Id="rId58" Type="http://schemas.openxmlformats.org/officeDocument/2006/relationships/tags" Target="../tags/tag251.xml"/><Relationship Id="rId79" Type="http://schemas.openxmlformats.org/officeDocument/2006/relationships/tags" Target="../tags/tag272.xml"/><Relationship Id="rId102" Type="http://schemas.openxmlformats.org/officeDocument/2006/relationships/tags" Target="../tags/tag295.xml"/><Relationship Id="rId123" Type="http://schemas.openxmlformats.org/officeDocument/2006/relationships/tags" Target="../tags/tag316.xml"/><Relationship Id="rId144" Type="http://schemas.openxmlformats.org/officeDocument/2006/relationships/tags" Target="../tags/tag337.xml"/><Relationship Id="rId330" Type="http://schemas.openxmlformats.org/officeDocument/2006/relationships/tags" Target="../tags/tag523.xml"/><Relationship Id="rId90" Type="http://schemas.openxmlformats.org/officeDocument/2006/relationships/tags" Target="../tags/tag283.xml"/><Relationship Id="rId165" Type="http://schemas.openxmlformats.org/officeDocument/2006/relationships/tags" Target="../tags/tag358.xml"/><Relationship Id="rId186" Type="http://schemas.openxmlformats.org/officeDocument/2006/relationships/tags" Target="../tags/tag379.xml"/><Relationship Id="rId351" Type="http://schemas.openxmlformats.org/officeDocument/2006/relationships/tags" Target="../tags/tag544.xml"/><Relationship Id="rId372" Type="http://schemas.openxmlformats.org/officeDocument/2006/relationships/tags" Target="../tags/tag565.xml"/><Relationship Id="rId393" Type="http://schemas.openxmlformats.org/officeDocument/2006/relationships/tags" Target="../tags/tag586.xml"/><Relationship Id="rId407" Type="http://schemas.openxmlformats.org/officeDocument/2006/relationships/tags" Target="../tags/tag600.xml"/><Relationship Id="rId428" Type="http://schemas.openxmlformats.org/officeDocument/2006/relationships/tags" Target="../tags/tag621.xml"/><Relationship Id="rId449" Type="http://schemas.openxmlformats.org/officeDocument/2006/relationships/tags" Target="../tags/tag642.xml"/><Relationship Id="rId211" Type="http://schemas.openxmlformats.org/officeDocument/2006/relationships/tags" Target="../tags/tag404.xml"/><Relationship Id="rId232" Type="http://schemas.openxmlformats.org/officeDocument/2006/relationships/tags" Target="../tags/tag425.xml"/><Relationship Id="rId253" Type="http://schemas.openxmlformats.org/officeDocument/2006/relationships/tags" Target="../tags/tag446.xml"/><Relationship Id="rId274" Type="http://schemas.openxmlformats.org/officeDocument/2006/relationships/tags" Target="../tags/tag467.xml"/><Relationship Id="rId295" Type="http://schemas.openxmlformats.org/officeDocument/2006/relationships/tags" Target="../tags/tag488.xml"/><Relationship Id="rId309" Type="http://schemas.openxmlformats.org/officeDocument/2006/relationships/tags" Target="../tags/tag502.xml"/><Relationship Id="rId27" Type="http://schemas.openxmlformats.org/officeDocument/2006/relationships/tags" Target="../tags/tag220.xml"/><Relationship Id="rId48" Type="http://schemas.openxmlformats.org/officeDocument/2006/relationships/tags" Target="../tags/tag241.xml"/><Relationship Id="rId69" Type="http://schemas.openxmlformats.org/officeDocument/2006/relationships/tags" Target="../tags/tag262.xml"/><Relationship Id="rId113" Type="http://schemas.openxmlformats.org/officeDocument/2006/relationships/tags" Target="../tags/tag306.xml"/><Relationship Id="rId134" Type="http://schemas.openxmlformats.org/officeDocument/2006/relationships/tags" Target="../tags/tag327.xml"/><Relationship Id="rId320" Type="http://schemas.openxmlformats.org/officeDocument/2006/relationships/tags" Target="../tags/tag513.xml"/><Relationship Id="rId80" Type="http://schemas.openxmlformats.org/officeDocument/2006/relationships/tags" Target="../tags/tag273.xml"/><Relationship Id="rId155" Type="http://schemas.openxmlformats.org/officeDocument/2006/relationships/tags" Target="../tags/tag348.xml"/><Relationship Id="rId176" Type="http://schemas.openxmlformats.org/officeDocument/2006/relationships/tags" Target="../tags/tag369.xml"/><Relationship Id="rId197" Type="http://schemas.openxmlformats.org/officeDocument/2006/relationships/tags" Target="../tags/tag390.xml"/><Relationship Id="rId341" Type="http://schemas.openxmlformats.org/officeDocument/2006/relationships/tags" Target="../tags/tag534.xml"/><Relationship Id="rId362" Type="http://schemas.openxmlformats.org/officeDocument/2006/relationships/tags" Target="../tags/tag555.xml"/><Relationship Id="rId383" Type="http://schemas.openxmlformats.org/officeDocument/2006/relationships/tags" Target="../tags/tag576.xml"/><Relationship Id="rId418" Type="http://schemas.openxmlformats.org/officeDocument/2006/relationships/tags" Target="../tags/tag611.xml"/><Relationship Id="rId439" Type="http://schemas.openxmlformats.org/officeDocument/2006/relationships/tags" Target="../tags/tag632.xml"/><Relationship Id="rId201" Type="http://schemas.openxmlformats.org/officeDocument/2006/relationships/tags" Target="../tags/tag394.xml"/><Relationship Id="rId222" Type="http://schemas.openxmlformats.org/officeDocument/2006/relationships/tags" Target="../tags/tag415.xml"/><Relationship Id="rId243" Type="http://schemas.openxmlformats.org/officeDocument/2006/relationships/tags" Target="../tags/tag436.xml"/><Relationship Id="rId264" Type="http://schemas.openxmlformats.org/officeDocument/2006/relationships/tags" Target="../tags/tag457.xml"/><Relationship Id="rId285" Type="http://schemas.openxmlformats.org/officeDocument/2006/relationships/tags" Target="../tags/tag478.xml"/><Relationship Id="rId450" Type="http://schemas.openxmlformats.org/officeDocument/2006/relationships/tags" Target="../tags/tag643.xml"/><Relationship Id="rId17" Type="http://schemas.openxmlformats.org/officeDocument/2006/relationships/tags" Target="../tags/tag210.xml"/><Relationship Id="rId38" Type="http://schemas.openxmlformats.org/officeDocument/2006/relationships/tags" Target="../tags/tag231.xml"/><Relationship Id="rId59" Type="http://schemas.openxmlformats.org/officeDocument/2006/relationships/tags" Target="../tags/tag252.xml"/><Relationship Id="rId103" Type="http://schemas.openxmlformats.org/officeDocument/2006/relationships/tags" Target="../tags/tag296.xml"/><Relationship Id="rId124" Type="http://schemas.openxmlformats.org/officeDocument/2006/relationships/tags" Target="../tags/tag317.xml"/><Relationship Id="rId310" Type="http://schemas.openxmlformats.org/officeDocument/2006/relationships/tags" Target="../tags/tag503.xml"/><Relationship Id="rId70" Type="http://schemas.openxmlformats.org/officeDocument/2006/relationships/tags" Target="../tags/tag263.xml"/><Relationship Id="rId91" Type="http://schemas.openxmlformats.org/officeDocument/2006/relationships/tags" Target="../tags/tag284.xml"/><Relationship Id="rId145" Type="http://schemas.openxmlformats.org/officeDocument/2006/relationships/tags" Target="../tags/tag338.xml"/><Relationship Id="rId166" Type="http://schemas.openxmlformats.org/officeDocument/2006/relationships/tags" Target="../tags/tag359.xml"/><Relationship Id="rId187" Type="http://schemas.openxmlformats.org/officeDocument/2006/relationships/tags" Target="../tags/tag380.xml"/><Relationship Id="rId331" Type="http://schemas.openxmlformats.org/officeDocument/2006/relationships/tags" Target="../tags/tag524.xml"/><Relationship Id="rId352" Type="http://schemas.openxmlformats.org/officeDocument/2006/relationships/tags" Target="../tags/tag545.xml"/><Relationship Id="rId373" Type="http://schemas.openxmlformats.org/officeDocument/2006/relationships/tags" Target="../tags/tag566.xml"/><Relationship Id="rId394" Type="http://schemas.openxmlformats.org/officeDocument/2006/relationships/tags" Target="../tags/tag587.xml"/><Relationship Id="rId408" Type="http://schemas.openxmlformats.org/officeDocument/2006/relationships/tags" Target="../tags/tag601.xml"/><Relationship Id="rId429" Type="http://schemas.openxmlformats.org/officeDocument/2006/relationships/tags" Target="../tags/tag622.xml"/><Relationship Id="rId1" Type="http://schemas.openxmlformats.org/officeDocument/2006/relationships/tags" Target="../tags/tag194.xml"/><Relationship Id="rId212" Type="http://schemas.openxmlformats.org/officeDocument/2006/relationships/tags" Target="../tags/tag405.xml"/><Relationship Id="rId233" Type="http://schemas.openxmlformats.org/officeDocument/2006/relationships/tags" Target="../tags/tag426.xml"/><Relationship Id="rId254" Type="http://schemas.openxmlformats.org/officeDocument/2006/relationships/tags" Target="../tags/tag447.xml"/><Relationship Id="rId440" Type="http://schemas.openxmlformats.org/officeDocument/2006/relationships/tags" Target="../tags/tag633.xml"/><Relationship Id="rId28" Type="http://schemas.openxmlformats.org/officeDocument/2006/relationships/tags" Target="../tags/tag221.xml"/><Relationship Id="rId49" Type="http://schemas.openxmlformats.org/officeDocument/2006/relationships/tags" Target="../tags/tag242.xml"/><Relationship Id="rId114" Type="http://schemas.openxmlformats.org/officeDocument/2006/relationships/tags" Target="../tags/tag307.xml"/><Relationship Id="rId275" Type="http://schemas.openxmlformats.org/officeDocument/2006/relationships/tags" Target="../tags/tag468.xml"/><Relationship Id="rId296" Type="http://schemas.openxmlformats.org/officeDocument/2006/relationships/tags" Target="../tags/tag489.xml"/><Relationship Id="rId300" Type="http://schemas.openxmlformats.org/officeDocument/2006/relationships/tags" Target="../tags/tag493.xml"/><Relationship Id="rId60" Type="http://schemas.openxmlformats.org/officeDocument/2006/relationships/tags" Target="../tags/tag253.xml"/><Relationship Id="rId81" Type="http://schemas.openxmlformats.org/officeDocument/2006/relationships/tags" Target="../tags/tag274.xml"/><Relationship Id="rId135" Type="http://schemas.openxmlformats.org/officeDocument/2006/relationships/tags" Target="../tags/tag328.xml"/><Relationship Id="rId156" Type="http://schemas.openxmlformats.org/officeDocument/2006/relationships/tags" Target="../tags/tag349.xml"/><Relationship Id="rId177" Type="http://schemas.openxmlformats.org/officeDocument/2006/relationships/tags" Target="../tags/tag370.xml"/><Relationship Id="rId198" Type="http://schemas.openxmlformats.org/officeDocument/2006/relationships/tags" Target="../tags/tag391.xml"/><Relationship Id="rId321" Type="http://schemas.openxmlformats.org/officeDocument/2006/relationships/tags" Target="../tags/tag514.xml"/><Relationship Id="rId342" Type="http://schemas.openxmlformats.org/officeDocument/2006/relationships/tags" Target="../tags/tag535.xml"/><Relationship Id="rId363" Type="http://schemas.openxmlformats.org/officeDocument/2006/relationships/tags" Target="../tags/tag556.xml"/><Relationship Id="rId384" Type="http://schemas.openxmlformats.org/officeDocument/2006/relationships/tags" Target="../tags/tag577.xml"/><Relationship Id="rId419" Type="http://schemas.openxmlformats.org/officeDocument/2006/relationships/tags" Target="../tags/tag612.xml"/><Relationship Id="rId202" Type="http://schemas.openxmlformats.org/officeDocument/2006/relationships/tags" Target="../tags/tag395.xml"/><Relationship Id="rId223" Type="http://schemas.openxmlformats.org/officeDocument/2006/relationships/tags" Target="../tags/tag416.xml"/><Relationship Id="rId244" Type="http://schemas.openxmlformats.org/officeDocument/2006/relationships/tags" Target="../tags/tag437.xml"/><Relationship Id="rId430" Type="http://schemas.openxmlformats.org/officeDocument/2006/relationships/tags" Target="../tags/tag623.xml"/><Relationship Id="rId18" Type="http://schemas.openxmlformats.org/officeDocument/2006/relationships/tags" Target="../tags/tag211.xml"/><Relationship Id="rId39" Type="http://schemas.openxmlformats.org/officeDocument/2006/relationships/tags" Target="../tags/tag232.xml"/><Relationship Id="rId265" Type="http://schemas.openxmlformats.org/officeDocument/2006/relationships/tags" Target="../tags/tag458.xml"/><Relationship Id="rId286" Type="http://schemas.openxmlformats.org/officeDocument/2006/relationships/tags" Target="../tags/tag479.xml"/><Relationship Id="rId451" Type="http://schemas.openxmlformats.org/officeDocument/2006/relationships/slideLayout" Target="../slideLayouts/slideLayout2.xml"/><Relationship Id="rId50" Type="http://schemas.openxmlformats.org/officeDocument/2006/relationships/tags" Target="../tags/tag243.xml"/><Relationship Id="rId104" Type="http://schemas.openxmlformats.org/officeDocument/2006/relationships/tags" Target="../tags/tag297.xml"/><Relationship Id="rId125" Type="http://schemas.openxmlformats.org/officeDocument/2006/relationships/tags" Target="../tags/tag318.xml"/><Relationship Id="rId146" Type="http://schemas.openxmlformats.org/officeDocument/2006/relationships/tags" Target="../tags/tag339.xml"/><Relationship Id="rId167" Type="http://schemas.openxmlformats.org/officeDocument/2006/relationships/tags" Target="../tags/tag360.xml"/><Relationship Id="rId188" Type="http://schemas.openxmlformats.org/officeDocument/2006/relationships/tags" Target="../tags/tag381.xml"/><Relationship Id="rId311" Type="http://schemas.openxmlformats.org/officeDocument/2006/relationships/tags" Target="../tags/tag504.xml"/><Relationship Id="rId332" Type="http://schemas.openxmlformats.org/officeDocument/2006/relationships/tags" Target="../tags/tag525.xml"/><Relationship Id="rId353" Type="http://schemas.openxmlformats.org/officeDocument/2006/relationships/tags" Target="../tags/tag546.xml"/><Relationship Id="rId374" Type="http://schemas.openxmlformats.org/officeDocument/2006/relationships/tags" Target="../tags/tag567.xml"/><Relationship Id="rId395" Type="http://schemas.openxmlformats.org/officeDocument/2006/relationships/tags" Target="../tags/tag588.xml"/><Relationship Id="rId409" Type="http://schemas.openxmlformats.org/officeDocument/2006/relationships/tags" Target="../tags/tag602.xml"/><Relationship Id="rId71" Type="http://schemas.openxmlformats.org/officeDocument/2006/relationships/tags" Target="../tags/tag264.xml"/><Relationship Id="rId92" Type="http://schemas.openxmlformats.org/officeDocument/2006/relationships/tags" Target="../tags/tag285.xml"/><Relationship Id="rId213" Type="http://schemas.openxmlformats.org/officeDocument/2006/relationships/tags" Target="../tags/tag406.xml"/><Relationship Id="rId234" Type="http://schemas.openxmlformats.org/officeDocument/2006/relationships/tags" Target="../tags/tag427.xml"/><Relationship Id="rId420" Type="http://schemas.openxmlformats.org/officeDocument/2006/relationships/tags" Target="../tags/tag613.xml"/><Relationship Id="rId2" Type="http://schemas.openxmlformats.org/officeDocument/2006/relationships/tags" Target="../tags/tag195.xml"/><Relationship Id="rId29" Type="http://schemas.openxmlformats.org/officeDocument/2006/relationships/tags" Target="../tags/tag222.xml"/><Relationship Id="rId255" Type="http://schemas.openxmlformats.org/officeDocument/2006/relationships/tags" Target="../tags/tag448.xml"/><Relationship Id="rId276" Type="http://schemas.openxmlformats.org/officeDocument/2006/relationships/tags" Target="../tags/tag469.xml"/><Relationship Id="rId297" Type="http://schemas.openxmlformats.org/officeDocument/2006/relationships/tags" Target="../tags/tag490.xml"/><Relationship Id="rId441" Type="http://schemas.openxmlformats.org/officeDocument/2006/relationships/tags" Target="../tags/tag634.xml"/><Relationship Id="rId40" Type="http://schemas.openxmlformats.org/officeDocument/2006/relationships/tags" Target="../tags/tag233.xml"/><Relationship Id="rId115" Type="http://schemas.openxmlformats.org/officeDocument/2006/relationships/tags" Target="../tags/tag308.xml"/><Relationship Id="rId136" Type="http://schemas.openxmlformats.org/officeDocument/2006/relationships/tags" Target="../tags/tag329.xml"/><Relationship Id="rId157" Type="http://schemas.openxmlformats.org/officeDocument/2006/relationships/tags" Target="../tags/tag350.xml"/><Relationship Id="rId178" Type="http://schemas.openxmlformats.org/officeDocument/2006/relationships/tags" Target="../tags/tag371.xml"/><Relationship Id="rId301" Type="http://schemas.openxmlformats.org/officeDocument/2006/relationships/tags" Target="../tags/tag494.xml"/><Relationship Id="rId322" Type="http://schemas.openxmlformats.org/officeDocument/2006/relationships/tags" Target="../tags/tag515.xml"/><Relationship Id="rId343" Type="http://schemas.openxmlformats.org/officeDocument/2006/relationships/tags" Target="../tags/tag536.xml"/><Relationship Id="rId364" Type="http://schemas.openxmlformats.org/officeDocument/2006/relationships/tags" Target="../tags/tag557.xml"/><Relationship Id="rId61" Type="http://schemas.openxmlformats.org/officeDocument/2006/relationships/tags" Target="../tags/tag254.xml"/><Relationship Id="rId82" Type="http://schemas.openxmlformats.org/officeDocument/2006/relationships/tags" Target="../tags/tag275.xml"/><Relationship Id="rId199" Type="http://schemas.openxmlformats.org/officeDocument/2006/relationships/tags" Target="../tags/tag392.xml"/><Relationship Id="rId203" Type="http://schemas.openxmlformats.org/officeDocument/2006/relationships/tags" Target="../tags/tag396.xml"/><Relationship Id="rId385" Type="http://schemas.openxmlformats.org/officeDocument/2006/relationships/tags" Target="../tags/tag578.xml"/><Relationship Id="rId19" Type="http://schemas.openxmlformats.org/officeDocument/2006/relationships/tags" Target="../tags/tag212.xml"/><Relationship Id="rId224" Type="http://schemas.openxmlformats.org/officeDocument/2006/relationships/tags" Target="../tags/tag417.xml"/><Relationship Id="rId245" Type="http://schemas.openxmlformats.org/officeDocument/2006/relationships/tags" Target="../tags/tag438.xml"/><Relationship Id="rId266" Type="http://schemas.openxmlformats.org/officeDocument/2006/relationships/tags" Target="../tags/tag459.xml"/><Relationship Id="rId287" Type="http://schemas.openxmlformats.org/officeDocument/2006/relationships/tags" Target="../tags/tag480.xml"/><Relationship Id="rId410" Type="http://schemas.openxmlformats.org/officeDocument/2006/relationships/tags" Target="../tags/tag603.xml"/><Relationship Id="rId431" Type="http://schemas.openxmlformats.org/officeDocument/2006/relationships/tags" Target="../tags/tag624.xml"/><Relationship Id="rId452" Type="http://schemas.openxmlformats.org/officeDocument/2006/relationships/image" Target="../media/image1.png"/><Relationship Id="rId30" Type="http://schemas.openxmlformats.org/officeDocument/2006/relationships/tags" Target="../tags/tag223.xml"/><Relationship Id="rId105" Type="http://schemas.openxmlformats.org/officeDocument/2006/relationships/tags" Target="../tags/tag298.xml"/><Relationship Id="rId126" Type="http://schemas.openxmlformats.org/officeDocument/2006/relationships/tags" Target="../tags/tag319.xml"/><Relationship Id="rId147" Type="http://schemas.openxmlformats.org/officeDocument/2006/relationships/tags" Target="../tags/tag340.xml"/><Relationship Id="rId168" Type="http://schemas.openxmlformats.org/officeDocument/2006/relationships/tags" Target="../tags/tag361.xml"/><Relationship Id="rId312" Type="http://schemas.openxmlformats.org/officeDocument/2006/relationships/tags" Target="../tags/tag505.xml"/><Relationship Id="rId333" Type="http://schemas.openxmlformats.org/officeDocument/2006/relationships/tags" Target="../tags/tag526.xml"/><Relationship Id="rId354" Type="http://schemas.openxmlformats.org/officeDocument/2006/relationships/tags" Target="../tags/tag547.xml"/><Relationship Id="rId51" Type="http://schemas.openxmlformats.org/officeDocument/2006/relationships/tags" Target="../tags/tag244.xml"/><Relationship Id="rId72" Type="http://schemas.openxmlformats.org/officeDocument/2006/relationships/tags" Target="../tags/tag265.xml"/><Relationship Id="rId93" Type="http://schemas.openxmlformats.org/officeDocument/2006/relationships/tags" Target="../tags/tag286.xml"/><Relationship Id="rId189" Type="http://schemas.openxmlformats.org/officeDocument/2006/relationships/tags" Target="../tags/tag382.xml"/><Relationship Id="rId375" Type="http://schemas.openxmlformats.org/officeDocument/2006/relationships/tags" Target="../tags/tag568.xml"/><Relationship Id="rId396" Type="http://schemas.openxmlformats.org/officeDocument/2006/relationships/tags" Target="../tags/tag589.xml"/><Relationship Id="rId3" Type="http://schemas.openxmlformats.org/officeDocument/2006/relationships/tags" Target="../tags/tag196.xml"/><Relationship Id="rId214" Type="http://schemas.openxmlformats.org/officeDocument/2006/relationships/tags" Target="../tags/tag407.xml"/><Relationship Id="rId235" Type="http://schemas.openxmlformats.org/officeDocument/2006/relationships/tags" Target="../tags/tag428.xml"/><Relationship Id="rId256" Type="http://schemas.openxmlformats.org/officeDocument/2006/relationships/tags" Target="../tags/tag449.xml"/><Relationship Id="rId277" Type="http://schemas.openxmlformats.org/officeDocument/2006/relationships/tags" Target="../tags/tag470.xml"/><Relationship Id="rId298" Type="http://schemas.openxmlformats.org/officeDocument/2006/relationships/tags" Target="../tags/tag491.xml"/><Relationship Id="rId400" Type="http://schemas.openxmlformats.org/officeDocument/2006/relationships/tags" Target="../tags/tag593.xml"/><Relationship Id="rId421" Type="http://schemas.openxmlformats.org/officeDocument/2006/relationships/tags" Target="../tags/tag614.xml"/><Relationship Id="rId442" Type="http://schemas.openxmlformats.org/officeDocument/2006/relationships/tags" Target="../tags/tag635.xml"/><Relationship Id="rId116" Type="http://schemas.openxmlformats.org/officeDocument/2006/relationships/tags" Target="../tags/tag309.xml"/><Relationship Id="rId137" Type="http://schemas.openxmlformats.org/officeDocument/2006/relationships/tags" Target="../tags/tag330.xml"/><Relationship Id="rId158" Type="http://schemas.openxmlformats.org/officeDocument/2006/relationships/tags" Target="../tags/tag351.xml"/><Relationship Id="rId302" Type="http://schemas.openxmlformats.org/officeDocument/2006/relationships/tags" Target="../tags/tag495.xml"/><Relationship Id="rId323" Type="http://schemas.openxmlformats.org/officeDocument/2006/relationships/tags" Target="../tags/tag516.xml"/><Relationship Id="rId344" Type="http://schemas.openxmlformats.org/officeDocument/2006/relationships/tags" Target="../tags/tag537.xml"/><Relationship Id="rId20" Type="http://schemas.openxmlformats.org/officeDocument/2006/relationships/tags" Target="../tags/tag213.xml"/><Relationship Id="rId41" Type="http://schemas.openxmlformats.org/officeDocument/2006/relationships/tags" Target="../tags/tag234.xml"/><Relationship Id="rId62" Type="http://schemas.openxmlformats.org/officeDocument/2006/relationships/tags" Target="../tags/tag255.xml"/><Relationship Id="rId83" Type="http://schemas.openxmlformats.org/officeDocument/2006/relationships/tags" Target="../tags/tag276.xml"/><Relationship Id="rId179" Type="http://schemas.openxmlformats.org/officeDocument/2006/relationships/tags" Target="../tags/tag372.xml"/><Relationship Id="rId365" Type="http://schemas.openxmlformats.org/officeDocument/2006/relationships/tags" Target="../tags/tag558.xml"/><Relationship Id="rId386" Type="http://schemas.openxmlformats.org/officeDocument/2006/relationships/tags" Target="../tags/tag579.xml"/><Relationship Id="rId190" Type="http://schemas.openxmlformats.org/officeDocument/2006/relationships/tags" Target="../tags/tag383.xml"/><Relationship Id="rId204" Type="http://schemas.openxmlformats.org/officeDocument/2006/relationships/tags" Target="../tags/tag397.xml"/><Relationship Id="rId225" Type="http://schemas.openxmlformats.org/officeDocument/2006/relationships/tags" Target="../tags/tag418.xml"/><Relationship Id="rId246" Type="http://schemas.openxmlformats.org/officeDocument/2006/relationships/tags" Target="../tags/tag439.xml"/><Relationship Id="rId267" Type="http://schemas.openxmlformats.org/officeDocument/2006/relationships/tags" Target="../tags/tag460.xml"/><Relationship Id="rId288" Type="http://schemas.openxmlformats.org/officeDocument/2006/relationships/tags" Target="../tags/tag481.xml"/><Relationship Id="rId411" Type="http://schemas.openxmlformats.org/officeDocument/2006/relationships/tags" Target="../tags/tag604.xml"/><Relationship Id="rId432" Type="http://schemas.openxmlformats.org/officeDocument/2006/relationships/tags" Target="../tags/tag625.xml"/><Relationship Id="rId106" Type="http://schemas.openxmlformats.org/officeDocument/2006/relationships/tags" Target="../tags/tag299.xml"/><Relationship Id="rId127" Type="http://schemas.openxmlformats.org/officeDocument/2006/relationships/tags" Target="../tags/tag320.xml"/><Relationship Id="rId313" Type="http://schemas.openxmlformats.org/officeDocument/2006/relationships/tags" Target="../tags/tag506.xml"/><Relationship Id="rId10" Type="http://schemas.openxmlformats.org/officeDocument/2006/relationships/tags" Target="../tags/tag203.xml"/><Relationship Id="rId31" Type="http://schemas.openxmlformats.org/officeDocument/2006/relationships/tags" Target="../tags/tag224.xml"/><Relationship Id="rId52" Type="http://schemas.openxmlformats.org/officeDocument/2006/relationships/tags" Target="../tags/tag245.xml"/><Relationship Id="rId73" Type="http://schemas.openxmlformats.org/officeDocument/2006/relationships/tags" Target="../tags/tag266.xml"/><Relationship Id="rId94" Type="http://schemas.openxmlformats.org/officeDocument/2006/relationships/tags" Target="../tags/tag287.xml"/><Relationship Id="rId148" Type="http://schemas.openxmlformats.org/officeDocument/2006/relationships/tags" Target="../tags/tag341.xml"/><Relationship Id="rId169" Type="http://schemas.openxmlformats.org/officeDocument/2006/relationships/tags" Target="../tags/tag362.xml"/><Relationship Id="rId334" Type="http://schemas.openxmlformats.org/officeDocument/2006/relationships/tags" Target="../tags/tag527.xml"/><Relationship Id="rId355" Type="http://schemas.openxmlformats.org/officeDocument/2006/relationships/tags" Target="../tags/tag548.xml"/><Relationship Id="rId376" Type="http://schemas.openxmlformats.org/officeDocument/2006/relationships/tags" Target="../tags/tag569.xml"/><Relationship Id="rId397" Type="http://schemas.openxmlformats.org/officeDocument/2006/relationships/tags" Target="../tags/tag590.xml"/><Relationship Id="rId4" Type="http://schemas.openxmlformats.org/officeDocument/2006/relationships/tags" Target="../tags/tag197.xml"/><Relationship Id="rId180" Type="http://schemas.openxmlformats.org/officeDocument/2006/relationships/tags" Target="../tags/tag373.xml"/><Relationship Id="rId215" Type="http://schemas.openxmlformats.org/officeDocument/2006/relationships/tags" Target="../tags/tag408.xml"/><Relationship Id="rId236" Type="http://schemas.openxmlformats.org/officeDocument/2006/relationships/tags" Target="../tags/tag429.xml"/><Relationship Id="rId257" Type="http://schemas.openxmlformats.org/officeDocument/2006/relationships/tags" Target="../tags/tag450.xml"/><Relationship Id="rId278" Type="http://schemas.openxmlformats.org/officeDocument/2006/relationships/tags" Target="../tags/tag471.xml"/><Relationship Id="rId401" Type="http://schemas.openxmlformats.org/officeDocument/2006/relationships/tags" Target="../tags/tag594.xml"/><Relationship Id="rId422" Type="http://schemas.openxmlformats.org/officeDocument/2006/relationships/tags" Target="../tags/tag615.xml"/><Relationship Id="rId443" Type="http://schemas.openxmlformats.org/officeDocument/2006/relationships/tags" Target="../tags/tag636.xml"/><Relationship Id="rId303" Type="http://schemas.openxmlformats.org/officeDocument/2006/relationships/tags" Target="../tags/tag496.xml"/><Relationship Id="rId42" Type="http://schemas.openxmlformats.org/officeDocument/2006/relationships/tags" Target="../tags/tag235.xml"/><Relationship Id="rId84" Type="http://schemas.openxmlformats.org/officeDocument/2006/relationships/tags" Target="../tags/tag277.xml"/><Relationship Id="rId138" Type="http://schemas.openxmlformats.org/officeDocument/2006/relationships/tags" Target="../tags/tag331.xml"/><Relationship Id="rId345" Type="http://schemas.openxmlformats.org/officeDocument/2006/relationships/tags" Target="../tags/tag538.xml"/><Relationship Id="rId387" Type="http://schemas.openxmlformats.org/officeDocument/2006/relationships/tags" Target="../tags/tag580.xml"/><Relationship Id="rId191" Type="http://schemas.openxmlformats.org/officeDocument/2006/relationships/tags" Target="../tags/tag384.xml"/><Relationship Id="rId205" Type="http://schemas.openxmlformats.org/officeDocument/2006/relationships/tags" Target="../tags/tag398.xml"/><Relationship Id="rId247" Type="http://schemas.openxmlformats.org/officeDocument/2006/relationships/tags" Target="../tags/tag440.xml"/><Relationship Id="rId412" Type="http://schemas.openxmlformats.org/officeDocument/2006/relationships/tags" Target="../tags/tag605.xml"/><Relationship Id="rId107" Type="http://schemas.openxmlformats.org/officeDocument/2006/relationships/tags" Target="../tags/tag300.xml"/><Relationship Id="rId289" Type="http://schemas.openxmlformats.org/officeDocument/2006/relationships/tags" Target="../tags/tag482.xml"/><Relationship Id="rId11" Type="http://schemas.openxmlformats.org/officeDocument/2006/relationships/tags" Target="../tags/tag204.xml"/><Relationship Id="rId53" Type="http://schemas.openxmlformats.org/officeDocument/2006/relationships/tags" Target="../tags/tag246.xml"/><Relationship Id="rId149" Type="http://schemas.openxmlformats.org/officeDocument/2006/relationships/tags" Target="../tags/tag342.xml"/><Relationship Id="rId314" Type="http://schemas.openxmlformats.org/officeDocument/2006/relationships/tags" Target="../tags/tag507.xml"/><Relationship Id="rId356" Type="http://schemas.openxmlformats.org/officeDocument/2006/relationships/tags" Target="../tags/tag549.xml"/><Relationship Id="rId398" Type="http://schemas.openxmlformats.org/officeDocument/2006/relationships/tags" Target="../tags/tag591.xml"/><Relationship Id="rId95" Type="http://schemas.openxmlformats.org/officeDocument/2006/relationships/tags" Target="../tags/tag288.xml"/><Relationship Id="rId160" Type="http://schemas.openxmlformats.org/officeDocument/2006/relationships/tags" Target="../tags/tag353.xml"/><Relationship Id="rId216" Type="http://schemas.openxmlformats.org/officeDocument/2006/relationships/tags" Target="../tags/tag409.xml"/><Relationship Id="rId423" Type="http://schemas.openxmlformats.org/officeDocument/2006/relationships/tags" Target="../tags/tag616.xml"/><Relationship Id="rId258" Type="http://schemas.openxmlformats.org/officeDocument/2006/relationships/tags" Target="../tags/tag451.xml"/><Relationship Id="rId22" Type="http://schemas.openxmlformats.org/officeDocument/2006/relationships/tags" Target="../tags/tag215.xml"/><Relationship Id="rId64" Type="http://schemas.openxmlformats.org/officeDocument/2006/relationships/tags" Target="../tags/tag257.xml"/><Relationship Id="rId118" Type="http://schemas.openxmlformats.org/officeDocument/2006/relationships/tags" Target="../tags/tag311.xml"/><Relationship Id="rId325" Type="http://schemas.openxmlformats.org/officeDocument/2006/relationships/tags" Target="../tags/tag518.xml"/><Relationship Id="rId367" Type="http://schemas.openxmlformats.org/officeDocument/2006/relationships/tags" Target="../tags/tag560.xml"/><Relationship Id="rId171" Type="http://schemas.openxmlformats.org/officeDocument/2006/relationships/tags" Target="../tags/tag364.xml"/><Relationship Id="rId227" Type="http://schemas.openxmlformats.org/officeDocument/2006/relationships/tags" Target="../tags/tag420.xml"/><Relationship Id="rId269" Type="http://schemas.openxmlformats.org/officeDocument/2006/relationships/tags" Target="../tags/tag462.xml"/><Relationship Id="rId434" Type="http://schemas.openxmlformats.org/officeDocument/2006/relationships/tags" Target="../tags/tag627.xml"/><Relationship Id="rId33" Type="http://schemas.openxmlformats.org/officeDocument/2006/relationships/tags" Target="../tags/tag226.xml"/><Relationship Id="rId129" Type="http://schemas.openxmlformats.org/officeDocument/2006/relationships/tags" Target="../tags/tag322.xml"/><Relationship Id="rId280" Type="http://schemas.openxmlformats.org/officeDocument/2006/relationships/tags" Target="../tags/tag473.xml"/><Relationship Id="rId336" Type="http://schemas.openxmlformats.org/officeDocument/2006/relationships/tags" Target="../tags/tag529.xml"/><Relationship Id="rId75" Type="http://schemas.openxmlformats.org/officeDocument/2006/relationships/tags" Target="../tags/tag268.xml"/><Relationship Id="rId140" Type="http://schemas.openxmlformats.org/officeDocument/2006/relationships/tags" Target="../tags/tag333.xml"/><Relationship Id="rId182" Type="http://schemas.openxmlformats.org/officeDocument/2006/relationships/tags" Target="../tags/tag375.xml"/><Relationship Id="rId378" Type="http://schemas.openxmlformats.org/officeDocument/2006/relationships/tags" Target="../tags/tag571.xml"/><Relationship Id="rId403" Type="http://schemas.openxmlformats.org/officeDocument/2006/relationships/tags" Target="../tags/tag596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656.xml"/><Relationship Id="rId18" Type="http://schemas.openxmlformats.org/officeDocument/2006/relationships/tags" Target="../tags/tag661.xml"/><Relationship Id="rId26" Type="http://schemas.openxmlformats.org/officeDocument/2006/relationships/tags" Target="../tags/tag669.xml"/><Relationship Id="rId39" Type="http://schemas.openxmlformats.org/officeDocument/2006/relationships/tags" Target="../tags/tag682.xml"/><Relationship Id="rId21" Type="http://schemas.openxmlformats.org/officeDocument/2006/relationships/tags" Target="../tags/tag664.xml"/><Relationship Id="rId34" Type="http://schemas.openxmlformats.org/officeDocument/2006/relationships/tags" Target="../tags/tag677.xml"/><Relationship Id="rId42" Type="http://schemas.openxmlformats.org/officeDocument/2006/relationships/tags" Target="../tags/tag685.xml"/><Relationship Id="rId47" Type="http://schemas.openxmlformats.org/officeDocument/2006/relationships/tags" Target="../tags/tag690.xml"/><Relationship Id="rId50" Type="http://schemas.openxmlformats.org/officeDocument/2006/relationships/tags" Target="../tags/tag693.xml"/><Relationship Id="rId55" Type="http://schemas.openxmlformats.org/officeDocument/2006/relationships/tags" Target="../tags/tag698.xml"/><Relationship Id="rId7" Type="http://schemas.openxmlformats.org/officeDocument/2006/relationships/tags" Target="../tags/tag650.xml"/><Relationship Id="rId12" Type="http://schemas.openxmlformats.org/officeDocument/2006/relationships/tags" Target="../tags/tag655.xml"/><Relationship Id="rId17" Type="http://schemas.openxmlformats.org/officeDocument/2006/relationships/tags" Target="../tags/tag660.xml"/><Relationship Id="rId25" Type="http://schemas.openxmlformats.org/officeDocument/2006/relationships/tags" Target="../tags/tag668.xml"/><Relationship Id="rId33" Type="http://schemas.openxmlformats.org/officeDocument/2006/relationships/tags" Target="../tags/tag676.xml"/><Relationship Id="rId38" Type="http://schemas.openxmlformats.org/officeDocument/2006/relationships/tags" Target="../tags/tag681.xml"/><Relationship Id="rId46" Type="http://schemas.openxmlformats.org/officeDocument/2006/relationships/tags" Target="../tags/tag689.xml"/><Relationship Id="rId2" Type="http://schemas.openxmlformats.org/officeDocument/2006/relationships/tags" Target="../tags/tag645.xml"/><Relationship Id="rId16" Type="http://schemas.openxmlformats.org/officeDocument/2006/relationships/tags" Target="../tags/tag659.xml"/><Relationship Id="rId20" Type="http://schemas.openxmlformats.org/officeDocument/2006/relationships/tags" Target="../tags/tag663.xml"/><Relationship Id="rId29" Type="http://schemas.openxmlformats.org/officeDocument/2006/relationships/tags" Target="../tags/tag672.xml"/><Relationship Id="rId41" Type="http://schemas.openxmlformats.org/officeDocument/2006/relationships/tags" Target="../tags/tag684.xml"/><Relationship Id="rId54" Type="http://schemas.openxmlformats.org/officeDocument/2006/relationships/tags" Target="../tags/tag697.xml"/><Relationship Id="rId1" Type="http://schemas.openxmlformats.org/officeDocument/2006/relationships/tags" Target="../tags/tag644.xml"/><Relationship Id="rId6" Type="http://schemas.openxmlformats.org/officeDocument/2006/relationships/tags" Target="../tags/tag649.xml"/><Relationship Id="rId11" Type="http://schemas.openxmlformats.org/officeDocument/2006/relationships/tags" Target="../tags/tag654.xml"/><Relationship Id="rId24" Type="http://schemas.openxmlformats.org/officeDocument/2006/relationships/tags" Target="../tags/tag667.xml"/><Relationship Id="rId32" Type="http://schemas.openxmlformats.org/officeDocument/2006/relationships/tags" Target="../tags/tag675.xml"/><Relationship Id="rId37" Type="http://schemas.openxmlformats.org/officeDocument/2006/relationships/tags" Target="../tags/tag680.xml"/><Relationship Id="rId40" Type="http://schemas.openxmlformats.org/officeDocument/2006/relationships/tags" Target="../tags/tag683.xml"/><Relationship Id="rId45" Type="http://schemas.openxmlformats.org/officeDocument/2006/relationships/tags" Target="../tags/tag688.xml"/><Relationship Id="rId53" Type="http://schemas.openxmlformats.org/officeDocument/2006/relationships/tags" Target="../tags/tag696.xml"/><Relationship Id="rId5" Type="http://schemas.openxmlformats.org/officeDocument/2006/relationships/tags" Target="../tags/tag648.xml"/><Relationship Id="rId15" Type="http://schemas.openxmlformats.org/officeDocument/2006/relationships/tags" Target="../tags/tag658.xml"/><Relationship Id="rId23" Type="http://schemas.openxmlformats.org/officeDocument/2006/relationships/tags" Target="../tags/tag666.xml"/><Relationship Id="rId28" Type="http://schemas.openxmlformats.org/officeDocument/2006/relationships/tags" Target="../tags/tag671.xml"/><Relationship Id="rId36" Type="http://schemas.openxmlformats.org/officeDocument/2006/relationships/tags" Target="../tags/tag679.xml"/><Relationship Id="rId49" Type="http://schemas.openxmlformats.org/officeDocument/2006/relationships/tags" Target="../tags/tag692.xml"/><Relationship Id="rId57" Type="http://schemas.openxmlformats.org/officeDocument/2006/relationships/image" Target="../media/image1.png"/><Relationship Id="rId10" Type="http://schemas.openxmlformats.org/officeDocument/2006/relationships/tags" Target="../tags/tag653.xml"/><Relationship Id="rId19" Type="http://schemas.openxmlformats.org/officeDocument/2006/relationships/tags" Target="../tags/tag662.xml"/><Relationship Id="rId31" Type="http://schemas.openxmlformats.org/officeDocument/2006/relationships/tags" Target="../tags/tag674.xml"/><Relationship Id="rId44" Type="http://schemas.openxmlformats.org/officeDocument/2006/relationships/tags" Target="../tags/tag687.xml"/><Relationship Id="rId52" Type="http://schemas.openxmlformats.org/officeDocument/2006/relationships/tags" Target="../tags/tag695.xml"/><Relationship Id="rId4" Type="http://schemas.openxmlformats.org/officeDocument/2006/relationships/tags" Target="../tags/tag647.xml"/><Relationship Id="rId9" Type="http://schemas.openxmlformats.org/officeDocument/2006/relationships/tags" Target="../tags/tag652.xml"/><Relationship Id="rId14" Type="http://schemas.openxmlformats.org/officeDocument/2006/relationships/tags" Target="../tags/tag657.xml"/><Relationship Id="rId22" Type="http://schemas.openxmlformats.org/officeDocument/2006/relationships/tags" Target="../tags/tag665.xml"/><Relationship Id="rId27" Type="http://schemas.openxmlformats.org/officeDocument/2006/relationships/tags" Target="../tags/tag670.xml"/><Relationship Id="rId30" Type="http://schemas.openxmlformats.org/officeDocument/2006/relationships/tags" Target="../tags/tag673.xml"/><Relationship Id="rId35" Type="http://schemas.openxmlformats.org/officeDocument/2006/relationships/tags" Target="../tags/tag678.xml"/><Relationship Id="rId43" Type="http://schemas.openxmlformats.org/officeDocument/2006/relationships/tags" Target="../tags/tag686.xml"/><Relationship Id="rId48" Type="http://schemas.openxmlformats.org/officeDocument/2006/relationships/tags" Target="../tags/tag691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651.xml"/><Relationship Id="rId51" Type="http://schemas.openxmlformats.org/officeDocument/2006/relationships/tags" Target="../tags/tag694.xml"/><Relationship Id="rId3" Type="http://schemas.openxmlformats.org/officeDocument/2006/relationships/tags" Target="../tags/tag64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706.xml"/><Relationship Id="rId13" Type="http://schemas.openxmlformats.org/officeDocument/2006/relationships/tags" Target="../tags/tag711.xml"/><Relationship Id="rId3" Type="http://schemas.openxmlformats.org/officeDocument/2006/relationships/tags" Target="../tags/tag701.xml"/><Relationship Id="rId7" Type="http://schemas.openxmlformats.org/officeDocument/2006/relationships/tags" Target="../tags/tag705.xml"/><Relationship Id="rId12" Type="http://schemas.openxmlformats.org/officeDocument/2006/relationships/tags" Target="../tags/tag710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700.xml"/><Relationship Id="rId16" Type="http://schemas.openxmlformats.org/officeDocument/2006/relationships/tags" Target="../tags/tag714.xml"/><Relationship Id="rId1" Type="http://schemas.openxmlformats.org/officeDocument/2006/relationships/tags" Target="../tags/tag699.xml"/><Relationship Id="rId6" Type="http://schemas.openxmlformats.org/officeDocument/2006/relationships/tags" Target="../tags/tag704.xml"/><Relationship Id="rId11" Type="http://schemas.openxmlformats.org/officeDocument/2006/relationships/tags" Target="../tags/tag709.xml"/><Relationship Id="rId5" Type="http://schemas.openxmlformats.org/officeDocument/2006/relationships/tags" Target="../tags/tag703.xml"/><Relationship Id="rId15" Type="http://schemas.openxmlformats.org/officeDocument/2006/relationships/tags" Target="../tags/tag713.xml"/><Relationship Id="rId10" Type="http://schemas.openxmlformats.org/officeDocument/2006/relationships/tags" Target="../tags/tag708.xml"/><Relationship Id="rId4" Type="http://schemas.openxmlformats.org/officeDocument/2006/relationships/tags" Target="../tags/tag702.xml"/><Relationship Id="rId9" Type="http://schemas.openxmlformats.org/officeDocument/2006/relationships/tags" Target="../tags/tag707.xml"/><Relationship Id="rId14" Type="http://schemas.openxmlformats.org/officeDocument/2006/relationships/tags" Target="../tags/tag7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17.xml"/><Relationship Id="rId7" Type="http://schemas.openxmlformats.org/officeDocument/2006/relationships/image" Target="../media/image1.png"/><Relationship Id="rId2" Type="http://schemas.openxmlformats.org/officeDocument/2006/relationships/tags" Target="../tags/tag716.xml"/><Relationship Id="rId1" Type="http://schemas.openxmlformats.org/officeDocument/2006/relationships/tags" Target="../tags/tag71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21.xml"/><Relationship Id="rId7" Type="http://schemas.openxmlformats.org/officeDocument/2006/relationships/image" Target="../media/image1.png"/><Relationship Id="rId2" Type="http://schemas.openxmlformats.org/officeDocument/2006/relationships/tags" Target="../tags/tag720.xml"/><Relationship Id="rId1" Type="http://schemas.openxmlformats.org/officeDocument/2006/relationships/tags" Target="../tags/tag7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3.xml"/><Relationship Id="rId4" Type="http://schemas.openxmlformats.org/officeDocument/2006/relationships/tags" Target="../tags/tag7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26.xml"/><Relationship Id="rId7" Type="http://schemas.openxmlformats.org/officeDocument/2006/relationships/image" Target="../media/image1.png"/><Relationship Id="rId2" Type="http://schemas.openxmlformats.org/officeDocument/2006/relationships/tags" Target="../tags/tag725.xml"/><Relationship Id="rId1" Type="http://schemas.openxmlformats.org/officeDocument/2006/relationships/tags" Target="../tags/tag72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8.xml"/><Relationship Id="rId4" Type="http://schemas.openxmlformats.org/officeDocument/2006/relationships/tags" Target="../tags/tag72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731.xml"/><Relationship Id="rId7" Type="http://schemas.openxmlformats.org/officeDocument/2006/relationships/tags" Target="../tags/tag735.xml"/><Relationship Id="rId2" Type="http://schemas.openxmlformats.org/officeDocument/2006/relationships/tags" Target="../tags/tag730.xml"/><Relationship Id="rId1" Type="http://schemas.openxmlformats.org/officeDocument/2006/relationships/tags" Target="../tags/tag729.xml"/><Relationship Id="rId6" Type="http://schemas.openxmlformats.org/officeDocument/2006/relationships/tags" Target="../tags/tag734.xml"/><Relationship Id="rId5" Type="http://schemas.openxmlformats.org/officeDocument/2006/relationships/tags" Target="../tags/tag733.xml"/><Relationship Id="rId10" Type="http://schemas.openxmlformats.org/officeDocument/2006/relationships/image" Target="../media/image1.png"/><Relationship Id="rId4" Type="http://schemas.openxmlformats.org/officeDocument/2006/relationships/tags" Target="../tags/tag732.xml"/><Relationship Id="rId9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743.xml"/><Relationship Id="rId13" Type="http://schemas.openxmlformats.org/officeDocument/2006/relationships/tags" Target="../tags/tag748.xml"/><Relationship Id="rId18" Type="http://schemas.openxmlformats.org/officeDocument/2006/relationships/tags" Target="../tags/tag753.xml"/><Relationship Id="rId26" Type="http://schemas.openxmlformats.org/officeDocument/2006/relationships/tags" Target="../tags/tag761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738.xml"/><Relationship Id="rId21" Type="http://schemas.openxmlformats.org/officeDocument/2006/relationships/tags" Target="../tags/tag756.xml"/><Relationship Id="rId34" Type="http://schemas.openxmlformats.org/officeDocument/2006/relationships/tags" Target="../tags/tag769.xml"/><Relationship Id="rId7" Type="http://schemas.openxmlformats.org/officeDocument/2006/relationships/tags" Target="../tags/tag742.xml"/><Relationship Id="rId12" Type="http://schemas.openxmlformats.org/officeDocument/2006/relationships/tags" Target="../tags/tag747.xml"/><Relationship Id="rId17" Type="http://schemas.openxmlformats.org/officeDocument/2006/relationships/tags" Target="../tags/tag752.xml"/><Relationship Id="rId25" Type="http://schemas.openxmlformats.org/officeDocument/2006/relationships/tags" Target="../tags/tag760.xml"/><Relationship Id="rId33" Type="http://schemas.openxmlformats.org/officeDocument/2006/relationships/tags" Target="../tags/tag768.xml"/><Relationship Id="rId38" Type="http://schemas.openxmlformats.org/officeDocument/2006/relationships/tags" Target="../tags/tag773.xml"/><Relationship Id="rId2" Type="http://schemas.openxmlformats.org/officeDocument/2006/relationships/tags" Target="../tags/tag737.xml"/><Relationship Id="rId16" Type="http://schemas.openxmlformats.org/officeDocument/2006/relationships/tags" Target="../tags/tag751.xml"/><Relationship Id="rId20" Type="http://schemas.openxmlformats.org/officeDocument/2006/relationships/tags" Target="../tags/tag755.xml"/><Relationship Id="rId29" Type="http://schemas.openxmlformats.org/officeDocument/2006/relationships/tags" Target="../tags/tag764.xml"/><Relationship Id="rId41" Type="http://schemas.openxmlformats.org/officeDocument/2006/relationships/image" Target="../media/image1.png"/><Relationship Id="rId1" Type="http://schemas.openxmlformats.org/officeDocument/2006/relationships/tags" Target="../tags/tag736.xml"/><Relationship Id="rId6" Type="http://schemas.openxmlformats.org/officeDocument/2006/relationships/tags" Target="../tags/tag741.xml"/><Relationship Id="rId11" Type="http://schemas.openxmlformats.org/officeDocument/2006/relationships/tags" Target="../tags/tag746.xml"/><Relationship Id="rId24" Type="http://schemas.openxmlformats.org/officeDocument/2006/relationships/tags" Target="../tags/tag759.xml"/><Relationship Id="rId32" Type="http://schemas.openxmlformats.org/officeDocument/2006/relationships/tags" Target="../tags/tag767.xml"/><Relationship Id="rId37" Type="http://schemas.openxmlformats.org/officeDocument/2006/relationships/tags" Target="../tags/tag772.xml"/><Relationship Id="rId40" Type="http://schemas.openxmlformats.org/officeDocument/2006/relationships/notesSlide" Target="../notesSlides/notesSlide6.xml"/><Relationship Id="rId5" Type="http://schemas.openxmlformats.org/officeDocument/2006/relationships/tags" Target="../tags/tag740.xml"/><Relationship Id="rId15" Type="http://schemas.openxmlformats.org/officeDocument/2006/relationships/tags" Target="../tags/tag750.xml"/><Relationship Id="rId23" Type="http://schemas.openxmlformats.org/officeDocument/2006/relationships/tags" Target="../tags/tag758.xml"/><Relationship Id="rId28" Type="http://schemas.openxmlformats.org/officeDocument/2006/relationships/tags" Target="../tags/tag763.xml"/><Relationship Id="rId36" Type="http://schemas.openxmlformats.org/officeDocument/2006/relationships/tags" Target="../tags/tag771.xml"/><Relationship Id="rId10" Type="http://schemas.openxmlformats.org/officeDocument/2006/relationships/tags" Target="../tags/tag745.xml"/><Relationship Id="rId19" Type="http://schemas.openxmlformats.org/officeDocument/2006/relationships/tags" Target="../tags/tag754.xml"/><Relationship Id="rId31" Type="http://schemas.openxmlformats.org/officeDocument/2006/relationships/tags" Target="../tags/tag766.xml"/><Relationship Id="rId4" Type="http://schemas.openxmlformats.org/officeDocument/2006/relationships/tags" Target="../tags/tag739.xml"/><Relationship Id="rId9" Type="http://schemas.openxmlformats.org/officeDocument/2006/relationships/tags" Target="../tags/tag744.xml"/><Relationship Id="rId14" Type="http://schemas.openxmlformats.org/officeDocument/2006/relationships/tags" Target="../tags/tag749.xml"/><Relationship Id="rId22" Type="http://schemas.openxmlformats.org/officeDocument/2006/relationships/tags" Target="../tags/tag757.xml"/><Relationship Id="rId27" Type="http://schemas.openxmlformats.org/officeDocument/2006/relationships/tags" Target="../tags/tag762.xml"/><Relationship Id="rId30" Type="http://schemas.openxmlformats.org/officeDocument/2006/relationships/tags" Target="../tags/tag765.xml"/><Relationship Id="rId35" Type="http://schemas.openxmlformats.org/officeDocument/2006/relationships/tags" Target="../tags/tag77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76.xml"/><Relationship Id="rId7" Type="http://schemas.openxmlformats.org/officeDocument/2006/relationships/image" Target="../media/image1.png"/><Relationship Id="rId2" Type="http://schemas.openxmlformats.org/officeDocument/2006/relationships/tags" Target="../tags/tag775.xml"/><Relationship Id="rId1" Type="http://schemas.openxmlformats.org/officeDocument/2006/relationships/tags" Target="../tags/tag77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8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779.xml"/><Relationship Id="rId1" Type="http://schemas.openxmlformats.org/officeDocument/2006/relationships/tags" Target="../tags/tag77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2.xml"/><Relationship Id="rId4" Type="http://schemas.openxmlformats.org/officeDocument/2006/relationships/tags" Target="../tags/tag78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785.xml"/><Relationship Id="rId7" Type="http://schemas.openxmlformats.org/officeDocument/2006/relationships/image" Target="../media/image1.png"/><Relationship Id="rId2" Type="http://schemas.openxmlformats.org/officeDocument/2006/relationships/tags" Target="../tags/tag784.xml"/><Relationship Id="rId1" Type="http://schemas.openxmlformats.org/officeDocument/2006/relationships/tags" Target="../tags/tag78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789.xml"/><Relationship Id="rId7" Type="http://schemas.openxmlformats.org/officeDocument/2006/relationships/image" Target="../media/image1.png"/><Relationship Id="rId2" Type="http://schemas.openxmlformats.org/officeDocument/2006/relationships/tags" Target="../tags/tag788.xml"/><Relationship Id="rId1" Type="http://schemas.openxmlformats.org/officeDocument/2006/relationships/tags" Target="../tags/tag78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793.xml"/><Relationship Id="rId2" Type="http://schemas.openxmlformats.org/officeDocument/2006/relationships/tags" Target="../tags/tag792.xml"/><Relationship Id="rId1" Type="http://schemas.openxmlformats.org/officeDocument/2006/relationships/tags" Target="../tags/tag79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6" Type="http://schemas.openxmlformats.org/officeDocument/2006/relationships/tags" Target="../tags/tag92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5" Type="http://schemas.openxmlformats.org/officeDocument/2006/relationships/tags" Target="../tags/tag81.xml"/><Relationship Id="rId15" Type="http://schemas.openxmlformats.org/officeDocument/2006/relationships/tags" Target="../tags/tag91.xml"/><Relationship Id="rId10" Type="http://schemas.openxmlformats.org/officeDocument/2006/relationships/tags" Target="../tags/tag86.xml"/><Relationship Id="rId19" Type="http://schemas.openxmlformats.org/officeDocument/2006/relationships/image" Target="../media/image1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tags" Target="../tags/tag9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797.xml"/><Relationship Id="rId2" Type="http://schemas.openxmlformats.org/officeDocument/2006/relationships/tags" Target="../tags/tag796.xml"/><Relationship Id="rId1" Type="http://schemas.openxmlformats.org/officeDocument/2006/relationships/tags" Target="../tags/tag79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9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806.xml"/><Relationship Id="rId13" Type="http://schemas.openxmlformats.org/officeDocument/2006/relationships/tags" Target="../tags/tag811.xml"/><Relationship Id="rId18" Type="http://schemas.openxmlformats.org/officeDocument/2006/relationships/tags" Target="../tags/tag816.xml"/><Relationship Id="rId26" Type="http://schemas.openxmlformats.org/officeDocument/2006/relationships/tags" Target="../tags/tag824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801.xml"/><Relationship Id="rId21" Type="http://schemas.openxmlformats.org/officeDocument/2006/relationships/tags" Target="../tags/tag819.xml"/><Relationship Id="rId34" Type="http://schemas.openxmlformats.org/officeDocument/2006/relationships/tags" Target="../tags/tag832.xml"/><Relationship Id="rId7" Type="http://schemas.openxmlformats.org/officeDocument/2006/relationships/tags" Target="../tags/tag805.xml"/><Relationship Id="rId12" Type="http://schemas.openxmlformats.org/officeDocument/2006/relationships/tags" Target="../tags/tag810.xml"/><Relationship Id="rId17" Type="http://schemas.openxmlformats.org/officeDocument/2006/relationships/tags" Target="../tags/tag815.xml"/><Relationship Id="rId25" Type="http://schemas.openxmlformats.org/officeDocument/2006/relationships/tags" Target="../tags/tag823.xml"/><Relationship Id="rId33" Type="http://schemas.openxmlformats.org/officeDocument/2006/relationships/tags" Target="../tags/tag831.xml"/><Relationship Id="rId38" Type="http://schemas.openxmlformats.org/officeDocument/2006/relationships/tags" Target="../tags/tag836.xml"/><Relationship Id="rId2" Type="http://schemas.openxmlformats.org/officeDocument/2006/relationships/tags" Target="../tags/tag800.xml"/><Relationship Id="rId16" Type="http://schemas.openxmlformats.org/officeDocument/2006/relationships/tags" Target="../tags/tag814.xml"/><Relationship Id="rId20" Type="http://schemas.openxmlformats.org/officeDocument/2006/relationships/tags" Target="../tags/tag818.xml"/><Relationship Id="rId29" Type="http://schemas.openxmlformats.org/officeDocument/2006/relationships/tags" Target="../tags/tag827.xml"/><Relationship Id="rId1" Type="http://schemas.openxmlformats.org/officeDocument/2006/relationships/tags" Target="../tags/tag799.xml"/><Relationship Id="rId6" Type="http://schemas.openxmlformats.org/officeDocument/2006/relationships/tags" Target="../tags/tag804.xml"/><Relationship Id="rId11" Type="http://schemas.openxmlformats.org/officeDocument/2006/relationships/tags" Target="../tags/tag809.xml"/><Relationship Id="rId24" Type="http://schemas.openxmlformats.org/officeDocument/2006/relationships/tags" Target="../tags/tag822.xml"/><Relationship Id="rId32" Type="http://schemas.openxmlformats.org/officeDocument/2006/relationships/tags" Target="../tags/tag830.xml"/><Relationship Id="rId37" Type="http://schemas.openxmlformats.org/officeDocument/2006/relationships/tags" Target="../tags/tag835.xml"/><Relationship Id="rId40" Type="http://schemas.openxmlformats.org/officeDocument/2006/relationships/image" Target="../media/image1.png"/><Relationship Id="rId5" Type="http://schemas.openxmlformats.org/officeDocument/2006/relationships/tags" Target="../tags/tag803.xml"/><Relationship Id="rId15" Type="http://schemas.openxmlformats.org/officeDocument/2006/relationships/tags" Target="../tags/tag813.xml"/><Relationship Id="rId23" Type="http://schemas.openxmlformats.org/officeDocument/2006/relationships/tags" Target="../tags/tag821.xml"/><Relationship Id="rId28" Type="http://schemas.openxmlformats.org/officeDocument/2006/relationships/tags" Target="../tags/tag826.xml"/><Relationship Id="rId36" Type="http://schemas.openxmlformats.org/officeDocument/2006/relationships/tags" Target="../tags/tag834.xml"/><Relationship Id="rId10" Type="http://schemas.openxmlformats.org/officeDocument/2006/relationships/tags" Target="../tags/tag808.xml"/><Relationship Id="rId19" Type="http://schemas.openxmlformats.org/officeDocument/2006/relationships/tags" Target="../tags/tag817.xml"/><Relationship Id="rId31" Type="http://schemas.openxmlformats.org/officeDocument/2006/relationships/tags" Target="../tags/tag829.xml"/><Relationship Id="rId4" Type="http://schemas.openxmlformats.org/officeDocument/2006/relationships/tags" Target="../tags/tag802.xml"/><Relationship Id="rId9" Type="http://schemas.openxmlformats.org/officeDocument/2006/relationships/tags" Target="../tags/tag807.xml"/><Relationship Id="rId14" Type="http://schemas.openxmlformats.org/officeDocument/2006/relationships/tags" Target="../tags/tag812.xml"/><Relationship Id="rId22" Type="http://schemas.openxmlformats.org/officeDocument/2006/relationships/tags" Target="../tags/tag820.xml"/><Relationship Id="rId27" Type="http://schemas.openxmlformats.org/officeDocument/2006/relationships/tags" Target="../tags/tag825.xml"/><Relationship Id="rId30" Type="http://schemas.openxmlformats.org/officeDocument/2006/relationships/tags" Target="../tags/tag828.xml"/><Relationship Id="rId35" Type="http://schemas.openxmlformats.org/officeDocument/2006/relationships/tags" Target="../tags/tag8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tags" Target="../tags/tag83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843.xml"/><Relationship Id="rId2" Type="http://schemas.openxmlformats.org/officeDocument/2006/relationships/tags" Target="../tags/tag842.xml"/><Relationship Id="rId1" Type="http://schemas.openxmlformats.org/officeDocument/2006/relationships/tags" Target="../tags/tag84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852.xml"/><Relationship Id="rId3" Type="http://schemas.openxmlformats.org/officeDocument/2006/relationships/tags" Target="../tags/tag847.xml"/><Relationship Id="rId7" Type="http://schemas.openxmlformats.org/officeDocument/2006/relationships/tags" Target="../tags/tag851.xml"/><Relationship Id="rId2" Type="http://schemas.openxmlformats.org/officeDocument/2006/relationships/tags" Target="../tags/tag846.xml"/><Relationship Id="rId1" Type="http://schemas.openxmlformats.org/officeDocument/2006/relationships/tags" Target="../tags/tag845.xml"/><Relationship Id="rId6" Type="http://schemas.openxmlformats.org/officeDocument/2006/relationships/tags" Target="../tags/tag850.xml"/><Relationship Id="rId5" Type="http://schemas.openxmlformats.org/officeDocument/2006/relationships/tags" Target="../tags/tag849.xml"/><Relationship Id="rId10" Type="http://schemas.openxmlformats.org/officeDocument/2006/relationships/image" Target="../media/image1.png"/><Relationship Id="rId4" Type="http://schemas.openxmlformats.org/officeDocument/2006/relationships/tags" Target="../tags/tag848.xml"/><Relationship Id="rId9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860.xml"/><Relationship Id="rId3" Type="http://schemas.openxmlformats.org/officeDocument/2006/relationships/tags" Target="../tags/tag855.xml"/><Relationship Id="rId7" Type="http://schemas.openxmlformats.org/officeDocument/2006/relationships/tags" Target="../tags/tag859.xml"/><Relationship Id="rId2" Type="http://schemas.openxmlformats.org/officeDocument/2006/relationships/tags" Target="../tags/tag854.xml"/><Relationship Id="rId1" Type="http://schemas.openxmlformats.org/officeDocument/2006/relationships/tags" Target="../tags/tag853.xml"/><Relationship Id="rId6" Type="http://schemas.openxmlformats.org/officeDocument/2006/relationships/tags" Target="../tags/tag858.xml"/><Relationship Id="rId5" Type="http://schemas.openxmlformats.org/officeDocument/2006/relationships/tags" Target="../tags/tag857.xml"/><Relationship Id="rId10" Type="http://schemas.openxmlformats.org/officeDocument/2006/relationships/image" Target="../media/image1.png"/><Relationship Id="rId4" Type="http://schemas.openxmlformats.org/officeDocument/2006/relationships/tags" Target="../tags/tag856.xml"/><Relationship Id="rId9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63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862.xml"/><Relationship Id="rId1" Type="http://schemas.openxmlformats.org/officeDocument/2006/relationships/tags" Target="../tags/tag8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5.xml"/><Relationship Id="rId4" Type="http://schemas.openxmlformats.org/officeDocument/2006/relationships/tags" Target="../tags/tag864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878.xml"/><Relationship Id="rId18" Type="http://schemas.openxmlformats.org/officeDocument/2006/relationships/tags" Target="../tags/tag883.xml"/><Relationship Id="rId26" Type="http://schemas.openxmlformats.org/officeDocument/2006/relationships/tags" Target="../tags/tag891.xml"/><Relationship Id="rId39" Type="http://schemas.openxmlformats.org/officeDocument/2006/relationships/tags" Target="../tags/tag904.xml"/><Relationship Id="rId21" Type="http://schemas.openxmlformats.org/officeDocument/2006/relationships/tags" Target="../tags/tag886.xml"/><Relationship Id="rId34" Type="http://schemas.openxmlformats.org/officeDocument/2006/relationships/tags" Target="../tags/tag899.xml"/><Relationship Id="rId42" Type="http://schemas.openxmlformats.org/officeDocument/2006/relationships/tags" Target="../tags/tag907.xml"/><Relationship Id="rId47" Type="http://schemas.openxmlformats.org/officeDocument/2006/relationships/tags" Target="../tags/tag912.xml"/><Relationship Id="rId50" Type="http://schemas.openxmlformats.org/officeDocument/2006/relationships/tags" Target="../tags/tag915.xml"/><Relationship Id="rId55" Type="http://schemas.openxmlformats.org/officeDocument/2006/relationships/tags" Target="../tags/tag920.xml"/><Relationship Id="rId7" Type="http://schemas.openxmlformats.org/officeDocument/2006/relationships/tags" Target="../tags/tag872.xml"/><Relationship Id="rId2" Type="http://schemas.openxmlformats.org/officeDocument/2006/relationships/tags" Target="../tags/tag867.xml"/><Relationship Id="rId16" Type="http://schemas.openxmlformats.org/officeDocument/2006/relationships/tags" Target="../tags/tag881.xml"/><Relationship Id="rId20" Type="http://schemas.openxmlformats.org/officeDocument/2006/relationships/tags" Target="../tags/tag885.xml"/><Relationship Id="rId29" Type="http://schemas.openxmlformats.org/officeDocument/2006/relationships/tags" Target="../tags/tag894.xml"/><Relationship Id="rId41" Type="http://schemas.openxmlformats.org/officeDocument/2006/relationships/tags" Target="../tags/tag906.xml"/><Relationship Id="rId54" Type="http://schemas.openxmlformats.org/officeDocument/2006/relationships/tags" Target="../tags/tag919.xml"/><Relationship Id="rId1" Type="http://schemas.openxmlformats.org/officeDocument/2006/relationships/tags" Target="../tags/tag866.xml"/><Relationship Id="rId6" Type="http://schemas.openxmlformats.org/officeDocument/2006/relationships/tags" Target="../tags/tag871.xml"/><Relationship Id="rId11" Type="http://schemas.openxmlformats.org/officeDocument/2006/relationships/tags" Target="../tags/tag876.xml"/><Relationship Id="rId24" Type="http://schemas.openxmlformats.org/officeDocument/2006/relationships/tags" Target="../tags/tag889.xml"/><Relationship Id="rId32" Type="http://schemas.openxmlformats.org/officeDocument/2006/relationships/tags" Target="../tags/tag897.xml"/><Relationship Id="rId37" Type="http://schemas.openxmlformats.org/officeDocument/2006/relationships/tags" Target="../tags/tag902.xml"/><Relationship Id="rId40" Type="http://schemas.openxmlformats.org/officeDocument/2006/relationships/tags" Target="../tags/tag905.xml"/><Relationship Id="rId45" Type="http://schemas.openxmlformats.org/officeDocument/2006/relationships/tags" Target="../tags/tag910.xml"/><Relationship Id="rId53" Type="http://schemas.openxmlformats.org/officeDocument/2006/relationships/tags" Target="../tags/tag918.xml"/><Relationship Id="rId58" Type="http://schemas.openxmlformats.org/officeDocument/2006/relationships/tags" Target="../tags/tag923.xml"/><Relationship Id="rId5" Type="http://schemas.openxmlformats.org/officeDocument/2006/relationships/tags" Target="../tags/tag870.xml"/><Relationship Id="rId15" Type="http://schemas.openxmlformats.org/officeDocument/2006/relationships/tags" Target="../tags/tag880.xml"/><Relationship Id="rId23" Type="http://schemas.openxmlformats.org/officeDocument/2006/relationships/tags" Target="../tags/tag888.xml"/><Relationship Id="rId28" Type="http://schemas.openxmlformats.org/officeDocument/2006/relationships/tags" Target="../tags/tag893.xml"/><Relationship Id="rId36" Type="http://schemas.openxmlformats.org/officeDocument/2006/relationships/tags" Target="../tags/tag901.xml"/><Relationship Id="rId49" Type="http://schemas.openxmlformats.org/officeDocument/2006/relationships/tags" Target="../tags/tag914.xml"/><Relationship Id="rId57" Type="http://schemas.openxmlformats.org/officeDocument/2006/relationships/tags" Target="../tags/tag922.xml"/><Relationship Id="rId61" Type="http://schemas.openxmlformats.org/officeDocument/2006/relationships/image" Target="../media/image1.png"/><Relationship Id="rId10" Type="http://schemas.openxmlformats.org/officeDocument/2006/relationships/tags" Target="../tags/tag875.xml"/><Relationship Id="rId19" Type="http://schemas.openxmlformats.org/officeDocument/2006/relationships/tags" Target="../tags/tag884.xml"/><Relationship Id="rId31" Type="http://schemas.openxmlformats.org/officeDocument/2006/relationships/tags" Target="../tags/tag896.xml"/><Relationship Id="rId44" Type="http://schemas.openxmlformats.org/officeDocument/2006/relationships/tags" Target="../tags/tag909.xml"/><Relationship Id="rId52" Type="http://schemas.openxmlformats.org/officeDocument/2006/relationships/tags" Target="../tags/tag917.xml"/><Relationship Id="rId60" Type="http://schemas.openxmlformats.org/officeDocument/2006/relationships/slideLayout" Target="../slideLayouts/slideLayout2.xml"/><Relationship Id="rId4" Type="http://schemas.openxmlformats.org/officeDocument/2006/relationships/tags" Target="../tags/tag869.xml"/><Relationship Id="rId9" Type="http://schemas.openxmlformats.org/officeDocument/2006/relationships/tags" Target="../tags/tag874.xml"/><Relationship Id="rId14" Type="http://schemas.openxmlformats.org/officeDocument/2006/relationships/tags" Target="../tags/tag879.xml"/><Relationship Id="rId22" Type="http://schemas.openxmlformats.org/officeDocument/2006/relationships/tags" Target="../tags/tag887.xml"/><Relationship Id="rId27" Type="http://schemas.openxmlformats.org/officeDocument/2006/relationships/tags" Target="../tags/tag892.xml"/><Relationship Id="rId30" Type="http://schemas.openxmlformats.org/officeDocument/2006/relationships/tags" Target="../tags/tag895.xml"/><Relationship Id="rId35" Type="http://schemas.openxmlformats.org/officeDocument/2006/relationships/tags" Target="../tags/tag900.xml"/><Relationship Id="rId43" Type="http://schemas.openxmlformats.org/officeDocument/2006/relationships/tags" Target="../tags/tag908.xml"/><Relationship Id="rId48" Type="http://schemas.openxmlformats.org/officeDocument/2006/relationships/tags" Target="../tags/tag913.xml"/><Relationship Id="rId56" Type="http://schemas.openxmlformats.org/officeDocument/2006/relationships/tags" Target="../tags/tag921.xml"/><Relationship Id="rId8" Type="http://schemas.openxmlformats.org/officeDocument/2006/relationships/tags" Target="../tags/tag873.xml"/><Relationship Id="rId51" Type="http://schemas.openxmlformats.org/officeDocument/2006/relationships/tags" Target="../tags/tag916.xml"/><Relationship Id="rId3" Type="http://schemas.openxmlformats.org/officeDocument/2006/relationships/tags" Target="../tags/tag868.xml"/><Relationship Id="rId12" Type="http://schemas.openxmlformats.org/officeDocument/2006/relationships/tags" Target="../tags/tag877.xml"/><Relationship Id="rId17" Type="http://schemas.openxmlformats.org/officeDocument/2006/relationships/tags" Target="../tags/tag882.xml"/><Relationship Id="rId25" Type="http://schemas.openxmlformats.org/officeDocument/2006/relationships/tags" Target="../tags/tag890.xml"/><Relationship Id="rId33" Type="http://schemas.openxmlformats.org/officeDocument/2006/relationships/tags" Target="../tags/tag898.xml"/><Relationship Id="rId38" Type="http://schemas.openxmlformats.org/officeDocument/2006/relationships/tags" Target="../tags/tag903.xml"/><Relationship Id="rId46" Type="http://schemas.openxmlformats.org/officeDocument/2006/relationships/tags" Target="../tags/tag911.xml"/><Relationship Id="rId59" Type="http://schemas.openxmlformats.org/officeDocument/2006/relationships/tags" Target="../tags/tag9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image" Target="../media/image1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1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image" Target="../media/image4.emf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09.xml"/><Relationship Id="rId7" Type="http://schemas.openxmlformats.org/officeDocument/2006/relationships/image" Target="../media/image1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114.xml"/><Relationship Id="rId7" Type="http://schemas.openxmlformats.org/officeDocument/2006/relationships/image" Target="../media/image1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741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0" y="1955644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</a:rPr>
              <a:t>Trees</a:t>
            </a:r>
          </a:p>
        </p:txBody>
      </p:sp>
      <p:sp>
        <p:nvSpPr>
          <p:cNvPr id="4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4370070"/>
            <a:ext cx="9144000" cy="13760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anose="05020102010507070707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None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00000"/>
              </a:lnSpc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Fall 2023</a:t>
            </a:r>
          </a:p>
          <a:p>
            <a:pPr algn="ctr" fontAlgn="auto">
              <a:lnSpc>
                <a:spcPct val="100000"/>
              </a:lnSpc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School of Software Engineering</a:t>
            </a:r>
          </a:p>
          <a:p>
            <a:pPr algn="ctr" fontAlgn="auto">
              <a:lnSpc>
                <a:spcPct val="100000"/>
              </a:lnSpc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South China University of Technology</a:t>
            </a:r>
            <a:endParaRPr lang="en-US" altLang="zh-CN" sz="1065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37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Rectangle 8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80695" y="1447165"/>
            <a:ext cx="7915275" cy="140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anose="05020102010507070707" pitchFamily="18" charset="2"/>
              <a:buChar char="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6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perform splaying?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A Simple </a:t>
            </a:r>
            <a:r>
              <a:rPr lang="en-US" altLang="zh-CN" sz="2000" dirty="0" smtClean="0"/>
              <a:t>Idea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to perform single </a:t>
            </a:r>
            <a:r>
              <a:rPr lang="en-US" altLang="zh-CN" sz="2000" dirty="0" smtClean="0">
                <a:solidFill>
                  <a:srgbClr val="0000FF"/>
                </a:solidFill>
              </a:rPr>
              <a:t>rotations, bottom </a:t>
            </a:r>
            <a:r>
              <a:rPr lang="en-US" altLang="zh-CN" sz="2000" dirty="0">
                <a:solidFill>
                  <a:srgbClr val="0000FF"/>
                </a:solidFill>
              </a:rPr>
              <a:t>up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2C138B-0E93-4FA1-9D7D-86E26184E7F7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10</a:t>
            </a:fld>
            <a:endParaRPr lang="en-US" altLang="zh-CN" sz="790"/>
          </a:p>
        </p:txBody>
      </p:sp>
      <p:sp>
        <p:nvSpPr>
          <p:cNvPr id="6" name="文本框 5"/>
          <p:cNvSpPr txBox="1"/>
          <p:nvPr/>
        </p:nvSpPr>
        <p:spPr>
          <a:xfrm>
            <a:off x="6659958" y="4796740"/>
            <a:ext cx="1407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continue 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9310" y="2825750"/>
            <a:ext cx="4119880" cy="3733165"/>
          </a:xfrm>
          <a:prstGeom prst="rect">
            <a:avLst/>
          </a:prstGeom>
        </p:spPr>
      </p:pic>
      <p:sp>
        <p:nvSpPr>
          <p:cNvPr id="3" name="上弧形箭头 2"/>
          <p:cNvSpPr/>
          <p:nvPr/>
        </p:nvSpPr>
        <p:spPr>
          <a:xfrm>
            <a:off x="3777615" y="3355340"/>
            <a:ext cx="775970" cy="2895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37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80695" y="1447165"/>
            <a:ext cx="7915275" cy="140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anose="05020102010507070707" pitchFamily="18" charset="2"/>
              <a:buChar char="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6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perform splaying?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A Simple </a:t>
            </a:r>
            <a:r>
              <a:rPr lang="en-US" altLang="zh-CN" sz="2000" dirty="0" smtClean="0"/>
              <a:t>Idea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to perform single </a:t>
            </a:r>
            <a:r>
              <a:rPr lang="en-US" altLang="zh-CN" sz="2000" dirty="0" smtClean="0">
                <a:solidFill>
                  <a:srgbClr val="0000FF"/>
                </a:solidFill>
              </a:rPr>
              <a:t>rotations, bottom </a:t>
            </a:r>
            <a:r>
              <a:rPr lang="en-US" altLang="zh-CN" sz="2000" dirty="0">
                <a:solidFill>
                  <a:srgbClr val="0000FF"/>
                </a:solidFill>
              </a:rPr>
              <a:t>up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C28E5A-73A4-4A15-9B3A-BE61FB2ECD61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11</a:t>
            </a:fld>
            <a:endParaRPr lang="en-US" altLang="zh-CN" sz="790" dirty="0"/>
          </a:p>
        </p:txBody>
      </p:sp>
      <p:sp>
        <p:nvSpPr>
          <p:cNvPr id="6" name="文本框 5"/>
          <p:cNvSpPr txBox="1"/>
          <p:nvPr/>
        </p:nvSpPr>
        <p:spPr>
          <a:xfrm>
            <a:off x="5455285" y="3127375"/>
            <a:ext cx="33610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Now k1 reach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root. Future accesses </a:t>
            </a:r>
            <a:r>
              <a:rPr lang="en-US" altLang="zh-CN" sz="2000" dirty="0"/>
              <a:t>on k1 are </a:t>
            </a:r>
            <a:r>
              <a:rPr lang="en-US" altLang="zh-CN" sz="2000" dirty="0" smtClean="0"/>
              <a:t>cheaper.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76375" y="2853690"/>
            <a:ext cx="4482465" cy="3727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30595" y="5344795"/>
            <a:ext cx="2437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But pushing other node deep,  ex. k3.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2178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80695" y="1447165"/>
            <a:ext cx="7915275" cy="2221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anose="05020102010507070707" pitchFamily="18" charset="2"/>
              <a:buChar char="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6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perform splaying?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A Simple </a:t>
            </a:r>
            <a:r>
              <a:rPr lang="en-US" altLang="zh-CN" sz="2000" dirty="0" smtClean="0"/>
              <a:t>Idea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to perform single </a:t>
            </a:r>
            <a:r>
              <a:rPr lang="en-US" altLang="zh-CN" sz="2000" dirty="0" smtClean="0">
                <a:solidFill>
                  <a:srgbClr val="0000FF"/>
                </a:solidFill>
              </a:rPr>
              <a:t>rotations, bottom </a:t>
            </a:r>
            <a:r>
              <a:rPr lang="en-US" altLang="zh-CN" sz="2000" dirty="0">
                <a:solidFill>
                  <a:srgbClr val="0000FF"/>
                </a:solidFill>
              </a:rPr>
              <a:t>up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This strategy is not good enough</a:t>
            </a:r>
          </a:p>
          <a:p>
            <a:pPr lvl="2" fontAlgn="auto">
              <a:spcBef>
                <a:spcPts val="1200"/>
              </a:spcBef>
            </a:pP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A sequence of M operations requires Ω(N•M)</a:t>
            </a:r>
          </a:p>
        </p:txBody>
      </p:sp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4B276-6599-4EAC-8A99-057E7F50C658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12</a:t>
            </a:fld>
            <a:endParaRPr lang="en-US" altLang="zh-CN" sz="79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14120" y="3513455"/>
            <a:ext cx="2252980" cy="32423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68065" y="4652645"/>
            <a:ext cx="473583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Consider </a:t>
            </a:r>
            <a:r>
              <a:rPr lang="en-US" altLang="zh-CN" sz="2000" dirty="0">
                <a:solidFill>
                  <a:srgbClr val="FF0000"/>
                </a:solidFill>
              </a:rPr>
              <a:t>the tree formed by inserting keys </a:t>
            </a:r>
            <a:r>
              <a:rPr lang="en-US" altLang="zh-CN" sz="2000" smtClean="0">
                <a:solidFill>
                  <a:srgbClr val="FF0000"/>
                </a:solidFill>
              </a:rPr>
              <a:t>N ,N-1,…,1, </a:t>
            </a:r>
            <a:r>
              <a:rPr lang="en-US" altLang="zh-CN" sz="2000" dirty="0">
                <a:solidFill>
                  <a:srgbClr val="FF0000"/>
                </a:solidFill>
              </a:rPr>
              <a:t>into an initially empty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4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18" name="图片 1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79D54-4663-4B2E-B389-87515D65C1B3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13</a:t>
            </a:fld>
            <a:endParaRPr lang="en-US" altLang="zh-CN" sz="79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87500" y="1526540"/>
            <a:ext cx="1414145" cy="2035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21940" y="2943225"/>
            <a:ext cx="202120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Then, access 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55235" y="1415415"/>
            <a:ext cx="1259840" cy="221488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517706" y="2675466"/>
            <a:ext cx="617291" cy="2628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800725" y="3575050"/>
            <a:ext cx="1483360" cy="20574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43955" y="3124835"/>
            <a:ext cx="21437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Then, access 2</a:t>
            </a:r>
          </a:p>
        </p:txBody>
      </p:sp>
      <p:sp>
        <p:nvSpPr>
          <p:cNvPr id="8" name="下箭头 7"/>
          <p:cNvSpPr/>
          <p:nvPr/>
        </p:nvSpPr>
        <p:spPr>
          <a:xfrm>
            <a:off x="5993515" y="3095586"/>
            <a:ext cx="233404" cy="47919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854450" y="4756785"/>
            <a:ext cx="1800860" cy="156591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461000" y="5838190"/>
            <a:ext cx="17443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Then, access 3</a:t>
            </a:r>
          </a:p>
        </p:txBody>
      </p:sp>
      <p:sp>
        <p:nvSpPr>
          <p:cNvPr id="10" name="右箭头 9"/>
          <p:cNvSpPr/>
          <p:nvPr/>
        </p:nvSpPr>
        <p:spPr>
          <a:xfrm flipH="1">
            <a:off x="5696677" y="5513453"/>
            <a:ext cx="540060" cy="2700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76985" y="4346575"/>
            <a:ext cx="1748155" cy="192405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 flipH="1">
            <a:off x="3083072" y="5240876"/>
            <a:ext cx="533586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2324100" y="5457190"/>
            <a:ext cx="18300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Then, access 4</a:t>
            </a:r>
          </a:p>
        </p:txBody>
      </p:sp>
      <p:sp>
        <p:nvSpPr>
          <p:cNvPr id="14" name="下箭头 13"/>
          <p:cNvSpPr/>
          <p:nvPr/>
        </p:nvSpPr>
        <p:spPr>
          <a:xfrm flipV="1">
            <a:off x="2406073" y="3407540"/>
            <a:ext cx="289340" cy="5109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1626235" y="3919855"/>
            <a:ext cx="19983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Then, access 5</a:t>
            </a:r>
          </a:p>
        </p:txBody>
      </p:sp>
      <p:sp>
        <p:nvSpPr>
          <p:cNvPr id="23" name="矩形 22"/>
          <p:cNvSpPr/>
          <p:nvPr/>
        </p:nvSpPr>
        <p:spPr>
          <a:xfrm>
            <a:off x="1205865" y="3212465"/>
            <a:ext cx="7143750" cy="12077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For n nodes, total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num</a:t>
            </a:r>
            <a:r>
              <a:rPr lang="en-US" altLang="zh-CN" sz="2400" dirty="0" smtClean="0">
                <a:solidFill>
                  <a:srgbClr val="0000FF"/>
                </a:solidFill>
              </a:rPr>
              <a:t> of rotations is </a:t>
            </a:r>
          </a:p>
          <a:p>
            <a:r>
              <a:rPr lang="pt-BR" altLang="zh-CN" sz="2400" dirty="0">
                <a:solidFill>
                  <a:srgbClr val="0000FF"/>
                </a:solidFill>
              </a:rPr>
              <a:t>(n - 1) + { (n - 1) + (n - 2) + … + 1 }= (n</a:t>
            </a:r>
            <a:r>
              <a:rPr lang="pt-BR" altLang="zh-CN" sz="2400" baseline="30000" dirty="0">
                <a:solidFill>
                  <a:srgbClr val="0000FF"/>
                </a:solidFill>
              </a:rPr>
              <a:t>2</a:t>
            </a:r>
            <a:r>
              <a:rPr lang="pt-BR" altLang="zh-CN" sz="2400" dirty="0">
                <a:solidFill>
                  <a:srgbClr val="0000FF"/>
                </a:solidFill>
              </a:rPr>
              <a:t> +n-2)/2 </a:t>
            </a:r>
            <a:r>
              <a:rPr lang="pt-BR" altLang="zh-CN" sz="2400" dirty="0" smtClean="0">
                <a:solidFill>
                  <a:srgbClr val="0000FF"/>
                </a:solidFill>
              </a:rPr>
              <a:t>,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i.e</a:t>
            </a:r>
            <a:r>
              <a:rPr lang="en-US" altLang="zh-CN" sz="2400" dirty="0" smtClean="0">
                <a:solidFill>
                  <a:srgbClr val="0000FF"/>
                </a:solidFill>
              </a:rPr>
              <a:t>. </a:t>
            </a:r>
            <a:r>
              <a:rPr lang="el-GR" altLang="zh-CN" sz="2400" dirty="0" smtClean="0">
                <a:solidFill>
                  <a:srgbClr val="0000FF"/>
                </a:solidFill>
              </a:rPr>
              <a:t>Ω</a:t>
            </a:r>
            <a:r>
              <a:rPr lang="en-US" altLang="zh-CN" sz="2400" dirty="0" smtClean="0">
                <a:solidFill>
                  <a:srgbClr val="0000FF"/>
                </a:solidFill>
              </a:rPr>
              <a:t>(n</a:t>
            </a:r>
            <a:r>
              <a:rPr lang="en-US" altLang="zh-CN" sz="2400" baseline="30000" dirty="0" smtClean="0">
                <a:solidFill>
                  <a:srgbClr val="0000FF"/>
                </a:solidFill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</a:rPr>
              <a:t>). 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Each operation requiring O (n)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bldLvl="0" animBg="1"/>
      <p:bldP spid="13" grpId="0"/>
      <p:bldP spid="8" grpId="0" bldLvl="0" animBg="1"/>
      <p:bldP spid="16" grpId="0"/>
      <p:bldP spid="10" grpId="0" bldLvl="0" animBg="1"/>
      <p:bldP spid="12" grpId="0" bldLvl="0" animBg="1"/>
      <p:bldP spid="20" grpId="0"/>
      <p:bldP spid="14" grpId="0" bldLvl="0" animBg="1"/>
      <p:bldP spid="22" grpId="0"/>
      <p:bldP spid="2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4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18" name="图片 1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7B735E-FD22-4925-8A70-245FCB1F5B85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14</a:t>
            </a:fld>
            <a:endParaRPr lang="en-US" altLang="zh-CN" sz="790" dirty="0"/>
          </a:p>
        </p:txBody>
      </p:sp>
      <p:sp>
        <p:nvSpPr>
          <p:cNvPr id="8807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96240" y="1904365"/>
            <a:ext cx="8399145" cy="446405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Goal:</a:t>
            </a:r>
          </a:p>
          <a:p>
            <a:pPr lvl="1"/>
            <a:r>
              <a:rPr lang="en-US" altLang="zh-CN" sz="2800" dirty="0"/>
              <a:t>Principle of  locality</a:t>
            </a:r>
          </a:p>
          <a:p>
            <a:pPr lvl="1"/>
            <a:r>
              <a:rPr lang="en-US" altLang="zh-CN" sz="2800" dirty="0"/>
              <a:t>An O(</a:t>
            </a:r>
            <a:r>
              <a:rPr lang="en-US" altLang="zh-CN" sz="2800" dirty="0" err="1"/>
              <a:t>logN</a:t>
            </a:r>
            <a:r>
              <a:rPr lang="en-US" altLang="zh-CN" sz="2800" dirty="0"/>
              <a:t>) </a:t>
            </a:r>
            <a:r>
              <a:rPr lang="en-US" altLang="zh-CN" sz="2800" dirty="0">
                <a:solidFill>
                  <a:srgbClr val="263AF8"/>
                </a:solidFill>
              </a:rPr>
              <a:t>amortized cost </a:t>
            </a:r>
            <a:r>
              <a:rPr lang="en-US" altLang="zh-CN" sz="2800" dirty="0"/>
              <a:t>per operation</a:t>
            </a:r>
            <a:endParaRPr lang="en-US" altLang="zh-CN" sz="2800" dirty="0" smtClean="0"/>
          </a:p>
          <a:p>
            <a:r>
              <a:rPr lang="en-US" altLang="zh-CN" dirty="0"/>
              <a:t>How to perform splaying?</a:t>
            </a:r>
          </a:p>
          <a:p>
            <a:pPr lvl="1"/>
            <a:r>
              <a:rPr lang="en-US" altLang="zh-CN" sz="2800" dirty="0" smtClean="0"/>
              <a:t>Another </a:t>
            </a:r>
            <a:r>
              <a:rPr lang="en-US" altLang="zh-CN" sz="2800" dirty="0"/>
              <a:t>strategy to </a:t>
            </a:r>
            <a:r>
              <a:rPr lang="en-US" altLang="zh-CN" sz="2800" dirty="0" smtClean="0"/>
              <a:t>perform </a:t>
            </a:r>
            <a:r>
              <a:rPr lang="en-US" altLang="zh-CN" sz="2800" dirty="0" smtClean="0">
                <a:solidFill>
                  <a:srgbClr val="0000FF"/>
                </a:solidFill>
              </a:rPr>
              <a:t>double rotations (</a:t>
            </a:r>
            <a:r>
              <a:rPr lang="en-US" altLang="zh-CN" sz="2800" dirty="0" smtClean="0">
                <a:solidFill>
                  <a:srgbClr val="FF0000"/>
                </a:solidFill>
              </a:rPr>
              <a:t>splay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</a:p>
          <a:p>
            <a:pPr lvl="1"/>
            <a:endParaRPr lang="en-US" altLang="zh-CN" sz="2800" dirty="0" smtClean="0">
              <a:solidFill>
                <a:srgbClr val="0000FF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 rot="13140147">
            <a:off x="7321550" y="2352674"/>
            <a:ext cx="1083946" cy="795656"/>
            <a:chOff x="6579684" y="1851050"/>
            <a:chExt cx="4331267" cy="3176918"/>
          </a:xfrm>
          <a:noFill/>
        </p:grpSpPr>
        <p:grpSp>
          <p:nvGrpSpPr>
            <p:cNvPr id="32" name="Group 54"/>
            <p:cNvGrpSpPr/>
            <p:nvPr/>
          </p:nvGrpSpPr>
          <p:grpSpPr>
            <a:xfrm rot="2273417">
              <a:off x="7686158" y="1851050"/>
              <a:ext cx="3224793" cy="3176918"/>
              <a:chOff x="0" y="0"/>
              <a:chExt cx="1149595" cy="1132530"/>
            </a:xfrm>
            <a:grpFill/>
          </p:grpSpPr>
          <p:sp>
            <p:nvSpPr>
              <p:cNvPr id="33" name="Shape 51"/>
              <p:cNvSpPr/>
              <p:nvPr>
                <p:custDataLst>
                  <p:tags r:id="rId7"/>
                </p:custDataLst>
              </p:nvPr>
            </p:nvSpPr>
            <p:spPr>
              <a:xfrm>
                <a:off x="0" y="0"/>
                <a:ext cx="1149596" cy="11325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0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4" name="Shape 52"/>
              <p:cNvSpPr/>
              <p:nvPr>
                <p:custDataLst>
                  <p:tags r:id="rId8"/>
                </p:custDataLst>
              </p:nvPr>
            </p:nvSpPr>
            <p:spPr>
              <a:xfrm>
                <a:off x="190500" y="177800"/>
                <a:ext cx="789686" cy="7779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3" y="19314"/>
                      <a:pt x="15760" y="18135"/>
                      <a:pt x="18000" y="13346"/>
                    </a:cubicBezTo>
                    <a:cubicBezTo>
                      <a:pt x="21411" y="6050"/>
                      <a:pt x="13778" y="-2286"/>
                      <a:pt x="5945" y="577"/>
                    </a:cubicBezTo>
                    <a:cubicBezTo>
                      <a:pt x="2991" y="1657"/>
                      <a:pt x="198" y="6129"/>
                      <a:pt x="12" y="9065"/>
                    </a:cubicBezTo>
                    <a:cubicBezTo>
                      <a:pt x="-189" y="12266"/>
                      <a:pt x="2171" y="15739"/>
                      <a:pt x="5118" y="17138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5" name="Shape 53"/>
              <p:cNvSpPr/>
              <p:nvPr>
                <p:custDataLst>
                  <p:tags r:id="rId9"/>
                </p:custDataLst>
              </p:nvPr>
            </p:nvSpPr>
            <p:spPr>
              <a:xfrm>
                <a:off x="381000" y="368300"/>
                <a:ext cx="396756" cy="39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835" h="18188" extrusionOk="0">
                    <a:moveTo>
                      <a:pt x="5118" y="17138"/>
                    </a:moveTo>
                    <a:cubicBezTo>
                      <a:pt x="9702" y="19314"/>
                      <a:pt x="15760" y="18135"/>
                      <a:pt x="17999" y="13346"/>
                    </a:cubicBezTo>
                    <a:cubicBezTo>
                      <a:pt x="21410" y="6050"/>
                      <a:pt x="13777" y="-2286"/>
                      <a:pt x="5944" y="578"/>
                    </a:cubicBezTo>
                    <a:cubicBezTo>
                      <a:pt x="2991" y="1657"/>
                      <a:pt x="197" y="6129"/>
                      <a:pt x="12" y="9065"/>
                    </a:cubicBezTo>
                    <a:cubicBezTo>
                      <a:pt x="-190" y="12266"/>
                      <a:pt x="2170" y="15739"/>
                      <a:pt x="5118" y="17138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8" name="Group 58"/>
            <p:cNvGrpSpPr/>
            <p:nvPr/>
          </p:nvGrpSpPr>
          <p:grpSpPr>
            <a:xfrm rot="2273417">
              <a:off x="6579684" y="2485046"/>
              <a:ext cx="2252925" cy="2330728"/>
              <a:chOff x="0" y="0"/>
              <a:chExt cx="803139" cy="830875"/>
            </a:xfrm>
            <a:grpFill/>
          </p:grpSpPr>
          <p:sp>
            <p:nvSpPr>
              <p:cNvPr id="29" name="Shape 56"/>
              <p:cNvSpPr/>
              <p:nvPr>
                <p:custDataLst>
                  <p:tags r:id="rId5"/>
                </p:custDataLst>
              </p:nvPr>
            </p:nvSpPr>
            <p:spPr>
              <a:xfrm>
                <a:off x="0" y="431800"/>
                <a:ext cx="377118" cy="3990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27" y="12126"/>
                    </a:moveTo>
                    <a:lnTo>
                      <a:pt x="0" y="9668"/>
                    </a:lnTo>
                    <a:lnTo>
                      <a:pt x="12334" y="0"/>
                    </a:lnTo>
                    <a:lnTo>
                      <a:pt x="19930" y="2881"/>
                    </a:lnTo>
                    <a:lnTo>
                      <a:pt x="21600" y="12126"/>
                    </a:lnTo>
                    <a:lnTo>
                      <a:pt x="10800" y="21600"/>
                    </a:lnTo>
                    <a:cubicBezTo>
                      <a:pt x="10800" y="21600"/>
                      <a:pt x="9127" y="12126"/>
                      <a:pt x="9127" y="12126"/>
                    </a:cubicBezTo>
                    <a:close/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30" name="Shape 57"/>
              <p:cNvSpPr/>
              <p:nvPr>
                <p:custDataLst>
                  <p:tags r:id="rId6"/>
                </p:custDataLst>
              </p:nvPr>
            </p:nvSpPr>
            <p:spPr>
              <a:xfrm>
                <a:off x="165100" y="0"/>
                <a:ext cx="638040" cy="6619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0"/>
                      <a:pt x="4432" y="18069"/>
                      <a:pt x="0" y="21600"/>
                    </a:cubicBezTo>
                  </a:path>
                </a:pathLst>
              </a:custGeom>
              <a:grpFill/>
              <a:ln w="38100" cap="flat">
                <a:solidFill>
                  <a:schemeClr val="accent1">
                    <a:lumMod val="75000"/>
                    <a:alpha val="28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2254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18" name="图片 1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BA68BC-63D9-426B-BA36-0A80FBD33F81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15</a:t>
            </a:fld>
            <a:endParaRPr lang="en-US" altLang="zh-CN" sz="790"/>
          </a:p>
        </p:txBody>
      </p:sp>
      <p:sp>
        <p:nvSpPr>
          <p:cNvPr id="8807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8201" y="1606144"/>
            <a:ext cx="4414838" cy="23574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Terminology</a:t>
            </a:r>
            <a:endParaRPr lang="en-US" altLang="zh-CN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75894" y="2205215"/>
            <a:ext cx="6367780" cy="1198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sz="2400" dirty="0">
                <a:ea typeface="宋体" panose="02010600030101010101" pitchFamily="2" charset="-122"/>
              </a:rPr>
              <a:t> Let X be a non-root node with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 2 ancestors.</a:t>
            </a:r>
          </a:p>
          <a:p>
            <a:pPr lvl="1">
              <a:buFontTx/>
              <a:buChar char="•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P is its parent node.</a:t>
            </a:r>
          </a:p>
          <a:p>
            <a:pPr lvl="1">
              <a:buFontTx/>
              <a:buChar char="•"/>
            </a:pP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 G is its grandparent node.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50315" y="3792220"/>
            <a:ext cx="6758940" cy="2470150"/>
            <a:chOff x="818000" y="4577513"/>
            <a:chExt cx="5243271" cy="1915622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3681459" y="5284922"/>
              <a:ext cx="410736" cy="40860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4003130" y="4994419"/>
              <a:ext cx="159686" cy="29050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003129" y="5693528"/>
              <a:ext cx="245783" cy="36519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4092195" y="6064655"/>
              <a:ext cx="405658" cy="40860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4037156" y="4577513"/>
              <a:ext cx="387363" cy="408607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2694857" y="5342793"/>
              <a:ext cx="410736" cy="40860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2680569" y="5034926"/>
              <a:ext cx="140710" cy="30786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2959754" y="5728112"/>
              <a:ext cx="145839" cy="33061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2983075" y="6033863"/>
              <a:ext cx="405658" cy="40860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2385315" y="4626864"/>
              <a:ext cx="387363" cy="40860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36" name="Oval 4"/>
            <p:cNvSpPr>
              <a:spLocks noChangeArrowheads="1"/>
            </p:cNvSpPr>
            <p:nvPr/>
          </p:nvSpPr>
          <p:spPr bwMode="auto">
            <a:xfrm>
              <a:off x="1096184" y="5284922"/>
              <a:ext cx="410736" cy="4086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flipH="1">
              <a:off x="1417855" y="4994419"/>
              <a:ext cx="159686" cy="2905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 flipH="1">
              <a:off x="1025563" y="5693528"/>
              <a:ext cx="198094" cy="3584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56" name="Oval 4"/>
            <p:cNvSpPr>
              <a:spLocks noChangeArrowheads="1"/>
            </p:cNvSpPr>
            <p:nvPr/>
          </p:nvSpPr>
          <p:spPr bwMode="auto">
            <a:xfrm>
              <a:off x="818000" y="6052013"/>
              <a:ext cx="405658" cy="4086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7" name="Oval 4"/>
            <p:cNvSpPr>
              <a:spLocks noChangeArrowheads="1"/>
            </p:cNvSpPr>
            <p:nvPr/>
          </p:nvSpPr>
          <p:spPr bwMode="auto">
            <a:xfrm>
              <a:off x="1451881" y="4577513"/>
              <a:ext cx="387363" cy="4086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58" name="Oval 4"/>
            <p:cNvSpPr>
              <a:spLocks noChangeArrowheads="1"/>
            </p:cNvSpPr>
            <p:nvPr/>
          </p:nvSpPr>
          <p:spPr bwMode="auto">
            <a:xfrm>
              <a:off x="5650535" y="5319505"/>
              <a:ext cx="410736" cy="408607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5636247" y="5011638"/>
              <a:ext cx="140710" cy="307867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60" name="Line 26"/>
            <p:cNvSpPr>
              <a:spLocks noChangeShapeType="1"/>
            </p:cNvSpPr>
            <p:nvPr/>
          </p:nvSpPr>
          <p:spPr bwMode="auto">
            <a:xfrm flipH="1">
              <a:off x="5512233" y="5703252"/>
              <a:ext cx="254474" cy="379537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5206633" y="6084528"/>
              <a:ext cx="405658" cy="408607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5340993" y="4603576"/>
              <a:ext cx="387363" cy="408607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002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07010" y="1929765"/>
            <a:ext cx="8676640" cy="4467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967105"/>
            <a:ext cx="768350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Zig-Zig（一字型） and </a:t>
            </a:r>
          </a:p>
          <a:p>
            <a:r>
              <a:rPr lang="en-US" altLang="zh-CN" sz="3600" dirty="0" smtClean="0">
                <a:solidFill>
                  <a:schemeClr val="bg1"/>
                </a:solidFill>
              </a:rPr>
              <a:t>Zig-Zag（之字形）</a:t>
            </a:r>
          </a:p>
        </p:txBody>
      </p:sp>
      <p:sp>
        <p:nvSpPr>
          <p:cNvPr id="9011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6C14F3-A307-4B91-9343-B32F802110EC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01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01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CD61E1-383E-4763-A07F-0052B0B69B2F}" type="slidenum">
              <a:rPr lang="en-US" altLang="zh-CN" sz="790"/>
              <a:pPr/>
              <a:t>16</a:t>
            </a:fld>
            <a:endParaRPr lang="en-US" altLang="zh-CN" sz="790"/>
          </a:p>
        </p:txBody>
      </p:sp>
      <p:sp>
        <p:nvSpPr>
          <p:cNvPr id="90118" name="Oval 3"/>
          <p:cNvSpPr>
            <a:spLocks noChangeArrowheads="1"/>
          </p:cNvSpPr>
          <p:nvPr/>
        </p:nvSpPr>
        <p:spPr bwMode="auto">
          <a:xfrm>
            <a:off x="6758940" y="3069590"/>
            <a:ext cx="570230" cy="57023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0119" name="Oval 4"/>
          <p:cNvSpPr>
            <a:spLocks noChangeArrowheads="1"/>
          </p:cNvSpPr>
          <p:nvPr/>
        </p:nvSpPr>
        <p:spPr bwMode="auto">
          <a:xfrm>
            <a:off x="5927725" y="3890010"/>
            <a:ext cx="570230" cy="57023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90120" name="Oval 5"/>
          <p:cNvSpPr>
            <a:spLocks noChangeArrowheads="1"/>
          </p:cNvSpPr>
          <p:nvPr/>
        </p:nvSpPr>
        <p:spPr bwMode="auto">
          <a:xfrm>
            <a:off x="7596505" y="3912870"/>
            <a:ext cx="570230" cy="57023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0121" name="Oval 6"/>
          <p:cNvSpPr>
            <a:spLocks noChangeArrowheads="1"/>
          </p:cNvSpPr>
          <p:nvPr/>
        </p:nvSpPr>
        <p:spPr bwMode="auto">
          <a:xfrm>
            <a:off x="5168900" y="4824730"/>
            <a:ext cx="570230" cy="57023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0122" name="Oval 7"/>
          <p:cNvSpPr>
            <a:spLocks noChangeArrowheads="1"/>
          </p:cNvSpPr>
          <p:nvPr/>
        </p:nvSpPr>
        <p:spPr bwMode="auto">
          <a:xfrm>
            <a:off x="6588760" y="4824730"/>
            <a:ext cx="570230" cy="57023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cxnSp>
        <p:nvCxnSpPr>
          <p:cNvPr id="90123" name="AutoShape 8"/>
          <p:cNvCxnSpPr>
            <a:cxnSpLocks noChangeShapeType="1"/>
            <a:stCxn id="90118" idx="3"/>
            <a:endCxn id="90119" idx="7"/>
          </p:cNvCxnSpPr>
          <p:nvPr/>
        </p:nvCxnSpPr>
        <p:spPr bwMode="auto">
          <a:xfrm flipH="1">
            <a:off x="6414135" y="3556000"/>
            <a:ext cx="428625" cy="417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24" name="AutoShape 9"/>
          <p:cNvCxnSpPr>
            <a:cxnSpLocks noChangeShapeType="1"/>
            <a:stCxn id="90118" idx="5"/>
            <a:endCxn id="90120" idx="1"/>
          </p:cNvCxnSpPr>
          <p:nvPr/>
        </p:nvCxnSpPr>
        <p:spPr bwMode="auto">
          <a:xfrm>
            <a:off x="7245350" y="3556000"/>
            <a:ext cx="434975" cy="440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25" name="AutoShape 10"/>
          <p:cNvCxnSpPr>
            <a:cxnSpLocks noChangeShapeType="1"/>
            <a:stCxn id="90119" idx="3"/>
            <a:endCxn id="90121" idx="0"/>
          </p:cNvCxnSpPr>
          <p:nvPr/>
        </p:nvCxnSpPr>
        <p:spPr bwMode="auto">
          <a:xfrm flipH="1">
            <a:off x="5454015" y="4376420"/>
            <a:ext cx="557530" cy="448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26" name="AutoShape 11"/>
          <p:cNvCxnSpPr>
            <a:cxnSpLocks noChangeShapeType="1"/>
            <a:stCxn id="90119" idx="5"/>
            <a:endCxn id="90122" idx="0"/>
          </p:cNvCxnSpPr>
          <p:nvPr/>
        </p:nvCxnSpPr>
        <p:spPr bwMode="auto">
          <a:xfrm>
            <a:off x="6414135" y="4376420"/>
            <a:ext cx="459740" cy="44831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27" name="Text Box 13"/>
          <p:cNvSpPr txBox="1">
            <a:spLocks noChangeArrowheads="1"/>
          </p:cNvSpPr>
          <p:nvPr/>
        </p:nvSpPr>
        <p:spPr bwMode="auto">
          <a:xfrm>
            <a:off x="7740571" y="4725733"/>
            <a:ext cx="10007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zig-zag</a:t>
            </a:r>
          </a:p>
        </p:txBody>
      </p:sp>
      <p:sp>
        <p:nvSpPr>
          <p:cNvPr id="90128" name="Freeform 14"/>
          <p:cNvSpPr/>
          <p:nvPr/>
        </p:nvSpPr>
        <p:spPr bwMode="auto">
          <a:xfrm>
            <a:off x="6762115" y="4384675"/>
            <a:ext cx="1010920" cy="535940"/>
          </a:xfrm>
          <a:custGeom>
            <a:avLst/>
            <a:gdLst>
              <a:gd name="T0" fmla="*/ 811213 w 511"/>
              <a:gd name="T1" fmla="*/ 430213 h 271"/>
              <a:gd name="T2" fmla="*/ 334963 w 511"/>
              <a:gd name="T3" fmla="*/ 49213 h 271"/>
              <a:gd name="T4" fmla="*/ 0 w 511"/>
              <a:gd name="T5" fmla="*/ 133350 h 2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1" h="271">
                <a:moveTo>
                  <a:pt x="511" y="271"/>
                </a:moveTo>
                <a:cubicBezTo>
                  <a:pt x="461" y="231"/>
                  <a:pt x="296" y="62"/>
                  <a:pt x="211" y="31"/>
                </a:cubicBezTo>
                <a:cubicBezTo>
                  <a:pt x="126" y="0"/>
                  <a:pt x="44" y="73"/>
                  <a:pt x="0" y="8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9" name="Oval 15"/>
          <p:cNvSpPr>
            <a:spLocks noChangeArrowheads="1"/>
          </p:cNvSpPr>
          <p:nvPr/>
        </p:nvSpPr>
        <p:spPr bwMode="auto">
          <a:xfrm>
            <a:off x="2690495" y="3429635"/>
            <a:ext cx="499745" cy="49974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90130" name="Oval 16"/>
          <p:cNvSpPr>
            <a:spLocks noChangeArrowheads="1"/>
          </p:cNvSpPr>
          <p:nvPr/>
        </p:nvSpPr>
        <p:spPr bwMode="auto">
          <a:xfrm>
            <a:off x="1564005" y="4293870"/>
            <a:ext cx="499745" cy="49974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90131" name="Oval 17"/>
          <p:cNvSpPr>
            <a:spLocks noChangeArrowheads="1"/>
          </p:cNvSpPr>
          <p:nvPr/>
        </p:nvSpPr>
        <p:spPr bwMode="auto">
          <a:xfrm>
            <a:off x="3745865" y="4364355"/>
            <a:ext cx="499745" cy="49974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0132" name="Oval 18"/>
          <p:cNvSpPr>
            <a:spLocks noChangeArrowheads="1"/>
          </p:cNvSpPr>
          <p:nvPr/>
        </p:nvSpPr>
        <p:spPr bwMode="auto">
          <a:xfrm>
            <a:off x="899795" y="5265420"/>
            <a:ext cx="499745" cy="49974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90133" name="Oval 19"/>
          <p:cNvSpPr>
            <a:spLocks noChangeArrowheads="1"/>
          </p:cNvSpPr>
          <p:nvPr/>
        </p:nvSpPr>
        <p:spPr bwMode="auto">
          <a:xfrm>
            <a:off x="2194560" y="5265420"/>
            <a:ext cx="499745" cy="49974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cxnSp>
        <p:nvCxnSpPr>
          <p:cNvPr id="90134" name="AutoShape 20"/>
          <p:cNvCxnSpPr>
            <a:cxnSpLocks noChangeShapeType="1"/>
            <a:stCxn id="90129" idx="3"/>
            <a:endCxn id="90130" idx="7"/>
          </p:cNvCxnSpPr>
          <p:nvPr/>
        </p:nvCxnSpPr>
        <p:spPr bwMode="auto">
          <a:xfrm flipH="1">
            <a:off x="1990725" y="3856355"/>
            <a:ext cx="772795" cy="51054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35" name="AutoShape 21"/>
          <p:cNvCxnSpPr>
            <a:cxnSpLocks noChangeShapeType="1"/>
            <a:stCxn id="90129" idx="5"/>
            <a:endCxn id="90131" idx="1"/>
          </p:cNvCxnSpPr>
          <p:nvPr/>
        </p:nvCxnSpPr>
        <p:spPr bwMode="auto">
          <a:xfrm>
            <a:off x="3117215" y="3856355"/>
            <a:ext cx="70167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36" name="AutoShape 22"/>
          <p:cNvCxnSpPr>
            <a:cxnSpLocks noChangeShapeType="1"/>
            <a:stCxn id="90130" idx="3"/>
            <a:endCxn id="90132" idx="0"/>
          </p:cNvCxnSpPr>
          <p:nvPr/>
        </p:nvCxnSpPr>
        <p:spPr bwMode="auto">
          <a:xfrm flipH="1">
            <a:off x="1149985" y="4720590"/>
            <a:ext cx="487045" cy="54483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137" name="AutoShape 23"/>
          <p:cNvCxnSpPr>
            <a:cxnSpLocks noChangeShapeType="1"/>
            <a:stCxn id="90130" idx="5"/>
            <a:endCxn id="90133" idx="0"/>
          </p:cNvCxnSpPr>
          <p:nvPr/>
        </p:nvCxnSpPr>
        <p:spPr bwMode="auto">
          <a:xfrm>
            <a:off x="1990725" y="4720590"/>
            <a:ext cx="454025" cy="5448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38" name="Text Box 24"/>
          <p:cNvSpPr txBox="1">
            <a:spLocks noChangeArrowheads="1"/>
          </p:cNvSpPr>
          <p:nvPr/>
        </p:nvSpPr>
        <p:spPr bwMode="auto">
          <a:xfrm>
            <a:off x="330200" y="3120390"/>
            <a:ext cx="1833880" cy="808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zig-zig</a:t>
            </a:r>
          </a:p>
        </p:txBody>
      </p:sp>
      <p:sp>
        <p:nvSpPr>
          <p:cNvPr id="90139" name="Freeform 25"/>
          <p:cNvSpPr/>
          <p:nvPr/>
        </p:nvSpPr>
        <p:spPr bwMode="auto">
          <a:xfrm>
            <a:off x="1281430" y="3717290"/>
            <a:ext cx="982980" cy="384175"/>
          </a:xfrm>
          <a:custGeom>
            <a:avLst/>
            <a:gdLst>
              <a:gd name="T0" fmla="*/ 0 w 566"/>
              <a:gd name="T1" fmla="*/ 0 h 221"/>
              <a:gd name="T2" fmla="*/ 598488 w 566"/>
              <a:gd name="T3" fmla="*/ 136525 h 221"/>
              <a:gd name="T4" fmla="*/ 898525 w 566"/>
              <a:gd name="T5" fmla="*/ 350837 h 2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66" h="221">
                <a:moveTo>
                  <a:pt x="0" y="0"/>
                </a:moveTo>
                <a:cubicBezTo>
                  <a:pt x="63" y="14"/>
                  <a:pt x="283" y="49"/>
                  <a:pt x="377" y="86"/>
                </a:cubicBezTo>
                <a:cubicBezTo>
                  <a:pt x="471" y="123"/>
                  <a:pt x="527" y="193"/>
                  <a:pt x="566" y="22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0" name="Oval 28"/>
          <p:cNvSpPr>
            <a:spLocks noChangeArrowheads="1"/>
          </p:cNvSpPr>
          <p:nvPr/>
        </p:nvSpPr>
        <p:spPr bwMode="auto">
          <a:xfrm>
            <a:off x="5962650" y="5661660"/>
            <a:ext cx="570230" cy="57023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cxnSp>
        <p:nvCxnSpPr>
          <p:cNvPr id="90141" name="AutoShape 29"/>
          <p:cNvCxnSpPr>
            <a:cxnSpLocks noChangeShapeType="1"/>
            <a:stCxn id="90122" idx="3"/>
            <a:endCxn id="90140" idx="0"/>
          </p:cNvCxnSpPr>
          <p:nvPr/>
        </p:nvCxnSpPr>
        <p:spPr bwMode="auto">
          <a:xfrm flipH="1">
            <a:off x="6247765" y="5311140"/>
            <a:ext cx="424815" cy="35052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142" name="Freeform 31"/>
          <p:cNvSpPr/>
          <p:nvPr/>
        </p:nvSpPr>
        <p:spPr bwMode="auto">
          <a:xfrm>
            <a:off x="6497955" y="4893945"/>
            <a:ext cx="1268095" cy="979805"/>
          </a:xfrm>
          <a:custGeom>
            <a:avLst/>
            <a:gdLst>
              <a:gd name="T0" fmla="*/ 1017587 w 641"/>
              <a:gd name="T1" fmla="*/ 0 h 495"/>
              <a:gd name="T2" fmla="*/ 419100 w 641"/>
              <a:gd name="T3" fmla="*/ 695325 h 495"/>
              <a:gd name="T4" fmla="*/ 0 w 641"/>
              <a:gd name="T5" fmla="*/ 539750 h 4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1" h="495">
                <a:moveTo>
                  <a:pt x="641" y="0"/>
                </a:moveTo>
                <a:cubicBezTo>
                  <a:pt x="578" y="73"/>
                  <a:pt x="371" y="381"/>
                  <a:pt x="264" y="438"/>
                </a:cubicBezTo>
                <a:cubicBezTo>
                  <a:pt x="157" y="495"/>
                  <a:pt x="55" y="360"/>
                  <a:pt x="0" y="3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3" name="Freeform 32"/>
          <p:cNvSpPr/>
          <p:nvPr/>
        </p:nvSpPr>
        <p:spPr bwMode="auto">
          <a:xfrm>
            <a:off x="1115695" y="3717290"/>
            <a:ext cx="171450" cy="1214120"/>
          </a:xfrm>
          <a:custGeom>
            <a:avLst/>
            <a:gdLst>
              <a:gd name="T0" fmla="*/ 150812 w 95"/>
              <a:gd name="T1" fmla="*/ 0 h 643"/>
              <a:gd name="T2" fmla="*/ 0 w 95"/>
              <a:gd name="T3" fmla="*/ 366712 h 643"/>
              <a:gd name="T4" fmla="*/ 150812 w 95"/>
              <a:gd name="T5" fmla="*/ 1020762 h 6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5" h="643">
                <a:moveTo>
                  <a:pt x="95" y="0"/>
                </a:moveTo>
                <a:cubicBezTo>
                  <a:pt x="79" y="38"/>
                  <a:pt x="0" y="124"/>
                  <a:pt x="0" y="231"/>
                </a:cubicBezTo>
                <a:cubicBezTo>
                  <a:pt x="0" y="338"/>
                  <a:pt x="75" y="557"/>
                  <a:pt x="95" y="64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4" name="Text Box 35"/>
          <p:cNvSpPr txBox="1">
            <a:spLocks noChangeArrowheads="1"/>
          </p:cNvSpPr>
          <p:nvPr/>
        </p:nvSpPr>
        <p:spPr bwMode="auto">
          <a:xfrm>
            <a:off x="1134031" y="2222628"/>
            <a:ext cx="286131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Parent and grandparent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same direction.</a:t>
            </a:r>
          </a:p>
        </p:txBody>
      </p:sp>
      <p:sp>
        <p:nvSpPr>
          <p:cNvPr id="90145" name="Text Box 36"/>
          <p:cNvSpPr txBox="1">
            <a:spLocks noChangeArrowheads="1"/>
          </p:cNvSpPr>
          <p:nvPr/>
        </p:nvSpPr>
        <p:spPr bwMode="auto">
          <a:xfrm>
            <a:off x="4900930" y="2184698"/>
            <a:ext cx="286131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Parent and grandparent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in different directions.</a:t>
            </a:r>
          </a:p>
        </p:txBody>
      </p:sp>
      <p:pic>
        <p:nvPicPr>
          <p:cNvPr id="18" name="图片 1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4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18" name="图片 1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1138" name="日期占位符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DA16D8-940E-4E99-9864-9E5C365C49A8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1139" name="页脚占位符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B94173-EF0D-494F-AF35-60CE47147E6B}" type="slidenum">
              <a:rPr lang="en-US" altLang="zh-CN" sz="790"/>
              <a:pPr/>
              <a:t>17</a:t>
            </a:fld>
            <a:endParaRPr lang="en-US" altLang="zh-CN" sz="790"/>
          </a:p>
        </p:txBody>
      </p:sp>
      <p:sp>
        <p:nvSpPr>
          <p:cNvPr id="91141" name="Text Box 2"/>
          <p:cNvSpPr txBox="1">
            <a:spLocks noChangeArrowheads="1"/>
          </p:cNvSpPr>
          <p:nvPr/>
        </p:nvSpPr>
        <p:spPr bwMode="auto">
          <a:xfrm>
            <a:off x="513466" y="2392294"/>
            <a:ext cx="500443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1. Helpful if nodes contain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parent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pointer.</a:t>
            </a:r>
          </a:p>
        </p:txBody>
      </p:sp>
      <p:sp>
        <p:nvSpPr>
          <p:cNvPr id="91142" name="Text Box 8"/>
          <p:cNvSpPr txBox="1">
            <a:spLocks noChangeArrowheads="1"/>
          </p:cNvSpPr>
          <p:nvPr/>
        </p:nvSpPr>
        <p:spPr bwMode="auto">
          <a:xfrm>
            <a:off x="534353" y="3055303"/>
            <a:ext cx="4260503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2. When X is accessed, apply one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six</a:t>
            </a:r>
            <a:r>
              <a:rPr lang="en-US" altLang="zh-CN" dirty="0">
                <a:ea typeface="宋体" panose="02010600030101010101" pitchFamily="2" charset="-122"/>
              </a:rPr>
              <a:t> rotation routines.</a:t>
            </a:r>
          </a:p>
        </p:txBody>
      </p:sp>
      <p:sp>
        <p:nvSpPr>
          <p:cNvPr id="91143" name="Text Box 9"/>
          <p:cNvSpPr txBox="1">
            <a:spLocks noChangeArrowheads="1"/>
          </p:cNvSpPr>
          <p:nvPr/>
        </p:nvSpPr>
        <p:spPr bwMode="auto">
          <a:xfrm>
            <a:off x="586105" y="3821430"/>
            <a:ext cx="5287645" cy="206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Single Rotations (X has a P (the root) but no G)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ZigFromLeft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ZigFromRight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endParaRPr lang="en-US" altLang="zh-CN" sz="830" dirty="0">
              <a:ea typeface="宋体" panose="02010600030101010101" pitchFamily="2" charset="-122"/>
            </a:endParaRPr>
          </a:p>
          <a:p>
            <a:pPr>
              <a:buFontTx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 Double Rotations (X has both a P and a G)</a:t>
            </a: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ZigZigFromLeft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ZigZigFromRight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ZigZagFromLeft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ea typeface="宋体" panose="02010600030101010101" pitchFamily="2" charset="-122"/>
              </a:rPr>
              <a:t>ZigZagFromRight</a:t>
            </a:r>
          </a:p>
        </p:txBody>
      </p:sp>
      <p:sp>
        <p:nvSpPr>
          <p:cNvPr id="91144" name="Rectangle 12"/>
          <p:cNvSpPr>
            <a:spLocks noChangeArrowheads="1"/>
          </p:cNvSpPr>
          <p:nvPr/>
        </p:nvSpPr>
        <p:spPr bwMode="auto">
          <a:xfrm>
            <a:off x="534670" y="1793240"/>
            <a:ext cx="396621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99" tIns="25003" rIns="50899" bIns="25003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>
                <a:ea typeface="宋体" panose="02010600030101010101" pitchFamily="2" charset="-122"/>
              </a:rPr>
              <a:t>Splay Tree </a:t>
            </a:r>
            <a:r>
              <a:rPr lang="en-US" altLang="zh-CN" sz="2800" dirty="0" smtClean="0">
                <a:ea typeface="宋体" panose="02010600030101010101" pitchFamily="2" charset="-122"/>
              </a:rPr>
              <a:t>Operations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05170" y="1689100"/>
            <a:ext cx="3065145" cy="1608029"/>
            <a:chOff x="8053" y="3952"/>
            <a:chExt cx="3013" cy="1580"/>
          </a:xfrm>
        </p:grpSpPr>
        <p:sp>
          <p:nvSpPr>
            <p:cNvPr id="91145" name="Rectangle 13"/>
            <p:cNvSpPr>
              <a:spLocks noChangeArrowheads="1"/>
            </p:cNvSpPr>
            <p:nvPr/>
          </p:nvSpPr>
          <p:spPr bwMode="auto">
            <a:xfrm>
              <a:off x="8842" y="4383"/>
              <a:ext cx="83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91146" name="Rectangle 14"/>
            <p:cNvSpPr>
              <a:spLocks noChangeArrowheads="1"/>
            </p:cNvSpPr>
            <p:nvPr/>
          </p:nvSpPr>
          <p:spPr bwMode="auto">
            <a:xfrm>
              <a:off x="8842" y="4585"/>
              <a:ext cx="83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91147" name="Rectangle 16"/>
            <p:cNvSpPr>
              <a:spLocks noChangeArrowheads="1"/>
            </p:cNvSpPr>
            <p:nvPr/>
          </p:nvSpPr>
          <p:spPr bwMode="auto">
            <a:xfrm>
              <a:off x="8842" y="4788"/>
              <a:ext cx="418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91148" name="Rectangle 17"/>
            <p:cNvSpPr>
              <a:spLocks noChangeArrowheads="1"/>
            </p:cNvSpPr>
            <p:nvPr/>
          </p:nvSpPr>
          <p:spPr bwMode="auto">
            <a:xfrm>
              <a:off x="9261" y="4788"/>
              <a:ext cx="418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91149" name="Line 18"/>
            <p:cNvSpPr>
              <a:spLocks noChangeShapeType="1"/>
            </p:cNvSpPr>
            <p:nvPr/>
          </p:nvSpPr>
          <p:spPr bwMode="auto">
            <a:xfrm flipH="1">
              <a:off x="8696" y="4913"/>
              <a:ext cx="429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1150" name="Line 19"/>
            <p:cNvSpPr>
              <a:spLocks noChangeShapeType="1"/>
            </p:cNvSpPr>
            <p:nvPr/>
          </p:nvSpPr>
          <p:spPr bwMode="auto">
            <a:xfrm>
              <a:off x="9328" y="4913"/>
              <a:ext cx="368" cy="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1151" name="Line 20"/>
            <p:cNvSpPr>
              <a:spLocks noChangeShapeType="1"/>
            </p:cNvSpPr>
            <p:nvPr/>
          </p:nvSpPr>
          <p:spPr bwMode="auto">
            <a:xfrm flipV="1">
              <a:off x="9261" y="4170"/>
              <a:ext cx="139" cy="31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91152" name="Text Box 21"/>
            <p:cNvSpPr txBox="1">
              <a:spLocks noChangeArrowheads="1"/>
            </p:cNvSpPr>
            <p:nvPr/>
          </p:nvSpPr>
          <p:spPr bwMode="auto">
            <a:xfrm>
              <a:off x="9686" y="3952"/>
              <a:ext cx="1053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>
                  <a:ea typeface="宋体" panose="02010600030101010101" pitchFamily="2" charset="-122"/>
                </a:rPr>
                <a:t>parent</a:t>
              </a:r>
            </a:p>
          </p:txBody>
        </p:sp>
        <p:sp>
          <p:nvSpPr>
            <p:cNvPr id="91153" name="Text Box 22"/>
            <p:cNvSpPr txBox="1">
              <a:spLocks noChangeArrowheads="1"/>
            </p:cNvSpPr>
            <p:nvPr/>
          </p:nvSpPr>
          <p:spPr bwMode="auto">
            <a:xfrm>
              <a:off x="9899" y="5140"/>
              <a:ext cx="879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>
                  <a:ea typeface="宋体" panose="02010600030101010101" pitchFamily="2" charset="-122"/>
                </a:rPr>
                <a:t>right</a:t>
              </a:r>
            </a:p>
          </p:txBody>
        </p:sp>
        <p:sp>
          <p:nvSpPr>
            <p:cNvPr id="91154" name="Text Box 23"/>
            <p:cNvSpPr txBox="1">
              <a:spLocks noChangeArrowheads="1"/>
            </p:cNvSpPr>
            <p:nvPr/>
          </p:nvSpPr>
          <p:spPr bwMode="auto">
            <a:xfrm>
              <a:off x="8053" y="4997"/>
              <a:ext cx="64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>
                  <a:ea typeface="宋体" panose="02010600030101010101" pitchFamily="2" charset="-122"/>
                </a:rPr>
                <a:t>left</a:t>
              </a:r>
            </a:p>
          </p:txBody>
        </p:sp>
        <p:sp>
          <p:nvSpPr>
            <p:cNvPr id="91155" name="Text Box 24"/>
            <p:cNvSpPr txBox="1">
              <a:spLocks noChangeArrowheads="1"/>
            </p:cNvSpPr>
            <p:nvPr/>
          </p:nvSpPr>
          <p:spPr bwMode="auto">
            <a:xfrm>
              <a:off x="9818" y="4466"/>
              <a:ext cx="1248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>
                  <a:ea typeface="宋体" panose="02010600030101010101" pitchFamily="2" charset="-122"/>
                </a:rPr>
                <a:t>element</a:t>
              </a:r>
            </a:p>
          </p:txBody>
        </p:sp>
      </p:grpSp>
      <p:grpSp>
        <p:nvGrpSpPr>
          <p:cNvPr id="122" name="Group 115"/>
          <p:cNvGrpSpPr/>
          <p:nvPr/>
        </p:nvGrpSpPr>
        <p:grpSpPr>
          <a:xfrm>
            <a:off x="7816850" y="5325745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708025"/>
            <a:ext cx="6082030" cy="76517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Zig at depth 1 (single rotation)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720954-2FF0-4383-A2BC-23AEBA7DDABE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216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216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F68DAF-7BAD-40B1-B5AB-84D25AF54019}" type="slidenum">
              <a:rPr lang="en-US" altLang="zh-CN" sz="790"/>
              <a:pPr/>
              <a:t>18</a:t>
            </a:fld>
            <a:endParaRPr lang="en-US" altLang="zh-CN" sz="79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195" y="1577340"/>
            <a:ext cx="8091170" cy="45415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“Zig” is just a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single rotation</a:t>
            </a:r>
            <a:r>
              <a:rPr lang="en-US" altLang="zh-CN" sz="2400" dirty="0">
                <a:ea typeface="宋体" panose="02010600030101010101" pitchFamily="2" charset="-122"/>
              </a:rPr>
              <a:t>, as in an AVL tree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Let R be the node that was accessed (e.g. using Find)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err="1" smtClean="0">
                <a:ea typeface="宋体" panose="02010600030101010101" pitchFamily="2" charset="-122"/>
              </a:rPr>
              <a:t>ZigFromLeft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moves R to the top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faster access next time</a:t>
            </a:r>
          </a:p>
        </p:txBody>
      </p:sp>
      <p:sp>
        <p:nvSpPr>
          <p:cNvPr id="92168" name="Text Box 5"/>
          <p:cNvSpPr txBox="1">
            <a:spLocks noChangeArrowheads="1"/>
          </p:cNvSpPr>
          <p:nvPr/>
        </p:nvSpPr>
        <p:spPr bwMode="auto">
          <a:xfrm>
            <a:off x="5912347" y="1810941"/>
            <a:ext cx="30988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3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067435" y="3178175"/>
          <a:ext cx="6582410" cy="2564765"/>
        </p:xfrm>
        <a:graphic>
          <a:graphicData uri="http://schemas.openxmlformats.org/presentationml/2006/ole">
            <p:oleObj spid="_x0000_s1025" name="Photo Editor Photo" r:id="rId7" imgW="11819048" imgH="6295238" progId="">
              <p:embed/>
            </p:oleObj>
          </a:graphicData>
        </a:graphic>
      </p:graphicFrame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618865" y="4740910"/>
            <a:ext cx="1914525" cy="6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673165" y="4156575"/>
            <a:ext cx="18256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err="1">
                <a:ea typeface="宋体" panose="02010600030101010101" pitchFamily="2" charset="-122"/>
              </a:rPr>
              <a:t>ZigFromLeft</a:t>
            </a:r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 rot="1140000">
            <a:off x="2045970" y="3186430"/>
            <a:ext cx="571500" cy="162115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19" name="Oval 9"/>
          <p:cNvSpPr>
            <a:spLocks noChangeArrowheads="1"/>
          </p:cNvSpPr>
          <p:nvPr/>
        </p:nvSpPr>
        <p:spPr bwMode="auto">
          <a:xfrm rot="20100000">
            <a:off x="6471920" y="3157855"/>
            <a:ext cx="571500" cy="16287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20" name="Line 11"/>
          <p:cNvSpPr>
            <a:spLocks noChangeShapeType="1"/>
          </p:cNvSpPr>
          <p:nvPr/>
        </p:nvSpPr>
        <p:spPr bwMode="auto">
          <a:xfrm flipH="1">
            <a:off x="2667000" y="3535680"/>
            <a:ext cx="82296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392623" y="3292419"/>
            <a:ext cx="1143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root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708025"/>
            <a:ext cx="6082030" cy="76517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Zig at depth 1 (single rotation)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318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95F1EF-42A8-43EF-B574-DD41CF9A8C8A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318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318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012B2E-8201-43C0-8CD7-88F520821CE1}" type="slidenum">
              <a:rPr lang="en-US" altLang="zh-CN" sz="790"/>
              <a:pPr/>
              <a:t>19</a:t>
            </a:fld>
            <a:endParaRPr lang="en-US" altLang="zh-CN" sz="790"/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030" y="1739265"/>
            <a:ext cx="7884795" cy="4017645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Suppose Q is now accessed using Find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 err="1">
                <a:ea typeface="宋体" panose="02010600030101010101" pitchFamily="2" charset="-122"/>
              </a:rPr>
              <a:t>ZigFromRight</a:t>
            </a:r>
            <a:r>
              <a:rPr lang="en-US" altLang="zh-CN" sz="2800" dirty="0">
                <a:ea typeface="宋体" panose="02010600030101010101" pitchFamily="2" charset="-122"/>
              </a:rPr>
              <a:t> moves Q back to the top</a:t>
            </a:r>
          </a:p>
        </p:txBody>
      </p:sp>
      <p:sp>
        <p:nvSpPr>
          <p:cNvPr id="93192" name="Text Box 5"/>
          <p:cNvSpPr txBox="1">
            <a:spLocks noChangeArrowheads="1"/>
          </p:cNvSpPr>
          <p:nvPr/>
        </p:nvSpPr>
        <p:spPr bwMode="auto">
          <a:xfrm>
            <a:off x="5912347" y="1810941"/>
            <a:ext cx="30988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3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6925" y="2488565"/>
            <a:ext cx="7132320" cy="3070860"/>
            <a:chOff x="3176" y="3806"/>
            <a:chExt cx="8047" cy="3465"/>
          </a:xfrm>
        </p:grpSpPr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3176" y="3866"/>
            <a:ext cx="8047" cy="3156"/>
          </p:xfrm>
          <a:graphic>
            <a:graphicData uri="http://schemas.openxmlformats.org/presentationml/2006/ole">
              <p:oleObj spid="_x0000_s35841" name="Photo Editor Photo" r:id="rId7" imgW="11819048" imgH="6295238" progId="">
                <p:embed/>
              </p:oleObj>
            </a:graphicData>
          </a:graphic>
        </p:graphicFrame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5886" y="5690"/>
              <a:ext cx="263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6153" y="5021"/>
              <a:ext cx="257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 err="1">
                  <a:ea typeface="宋体" panose="02010600030101010101" pitchFamily="2" charset="-122"/>
                </a:rPr>
                <a:t>ZigFromRight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9074" y="3806"/>
              <a:ext cx="2114" cy="346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 rot="1500000">
              <a:off x="4233" y="3945"/>
              <a:ext cx="882" cy="18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auto">
            <a:xfrm rot="20100000">
              <a:off x="9743" y="3947"/>
              <a:ext cx="882" cy="18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 flipH="1">
              <a:off x="5078" y="4301"/>
              <a:ext cx="11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165" y="4031"/>
              <a:ext cx="1763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root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173467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5132" y="13226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9" name="组合 9"/>
          <p:cNvGrpSpPr/>
          <p:nvPr/>
        </p:nvGrpSpPr>
        <p:grpSpPr>
          <a:xfrm>
            <a:off x="7285355" y="1052830"/>
            <a:ext cx="1572260" cy="1508760"/>
            <a:chOff x="10325277" y="408187"/>
            <a:chExt cx="1436104" cy="1436384"/>
          </a:xfrm>
        </p:grpSpPr>
        <p:pic>
          <p:nvPicPr>
            <p:cNvPr id="10" name="图片 7"/>
            <p:cNvPicPr>
              <a:picLocks noChangeAspect="1"/>
            </p:cNvPicPr>
            <p:nvPr>
              <p:custDataLst>
                <p:tags r:id="rId54"/>
              </p:custDataLst>
            </p:nvPr>
          </p:nvPicPr>
          <p:blipFill>
            <a:blip r:embed="rId58" cstate="print"/>
            <a:stretch>
              <a:fillRect/>
            </a:stretch>
          </p:blipFill>
          <p:spPr>
            <a:xfrm>
              <a:off x="10609730" y="408187"/>
              <a:ext cx="867198" cy="867198"/>
            </a:xfrm>
            <a:prstGeom prst="rect">
              <a:avLst/>
            </a:prstGeom>
          </p:spPr>
        </p:pic>
        <p:pic>
          <p:nvPicPr>
            <p:cNvPr id="11" name="图片 8"/>
            <p:cNvPicPr>
              <a:picLocks noChangeAspect="1"/>
            </p:cNvPicPr>
            <p:nvPr>
              <p:custDataLst>
                <p:tags r:id="rId55"/>
              </p:custDataLst>
            </p:nvPr>
          </p:nvPicPr>
          <p:blipFill>
            <a:blip r:embed="rId59" cstate="print"/>
            <a:stretch>
              <a:fillRect/>
            </a:stretch>
          </p:blipFill>
          <p:spPr>
            <a:xfrm>
              <a:off x="10325277" y="1329484"/>
              <a:ext cx="1436104" cy="515087"/>
            </a:xfrm>
            <a:prstGeom prst="rect">
              <a:avLst/>
            </a:prstGeom>
          </p:spPr>
        </p:pic>
      </p:grpSp>
      <p:grpSp>
        <p:nvGrpSpPr>
          <p:cNvPr id="19" name="PA_chenying0907 18"/>
          <p:cNvGrpSpPr/>
          <p:nvPr>
            <p:custDataLst>
              <p:tags r:id="rId3"/>
            </p:custDataLst>
          </p:nvPr>
        </p:nvGrpSpPr>
        <p:grpSpPr>
          <a:xfrm>
            <a:off x="963295" y="2972435"/>
            <a:ext cx="549275" cy="596900"/>
            <a:chOff x="5038628" y="2357164"/>
            <a:chExt cx="2114744" cy="2296116"/>
          </a:xfrm>
        </p:grpSpPr>
        <p:grpSp>
          <p:nvGrpSpPr>
            <p:cNvPr id="18" name="chenying0907 17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6" name="Freeform 5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6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chenying0907 16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12" name="Freeform 7"/>
              <p:cNvSpPr/>
              <p:nvPr>
                <p:custDataLst>
                  <p:tags r:id="rId45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8"/>
              <p:cNvSpPr/>
              <p:nvPr>
                <p:custDataLst>
                  <p:tags r:id="rId46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"/>
              <p:cNvSpPr/>
              <p:nvPr>
                <p:custDataLst>
                  <p:tags r:id="rId47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"/>
              <p:cNvSpPr/>
              <p:nvPr>
                <p:custDataLst>
                  <p:tags r:id="rId48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1"/>
              <p:cNvSpPr/>
              <p:nvPr>
                <p:custDataLst>
                  <p:tags r:id="rId49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2"/>
              <p:cNvSpPr/>
              <p:nvPr>
                <p:custDataLst>
                  <p:tags r:id="rId50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3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2" name="PA_chenying0907 19"/>
          <p:cNvGrpSpPr/>
          <p:nvPr>
            <p:custDataLst>
              <p:tags r:id="rId4"/>
            </p:custDataLst>
          </p:nvPr>
        </p:nvGrpSpPr>
        <p:grpSpPr>
          <a:xfrm>
            <a:off x="963295" y="3624580"/>
            <a:ext cx="549275" cy="596900"/>
            <a:chOff x="5038628" y="2357164"/>
            <a:chExt cx="2114744" cy="2296116"/>
          </a:xfrm>
        </p:grpSpPr>
        <p:grpSp>
          <p:nvGrpSpPr>
            <p:cNvPr id="23" name="chenying0907 20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30" name="Freeform 5"/>
              <p:cNvSpPr/>
              <p:nvPr>
                <p:custDataLst>
                  <p:tags r:id="rId43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6"/>
              <p:cNvSpPr/>
              <p:nvPr>
                <p:custDataLst>
                  <p:tags r:id="rId44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" name="chenying0907 21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25" name="Freeform 7"/>
              <p:cNvSpPr/>
              <p:nvPr>
                <p:custDataLst>
                  <p:tags r:id="rId36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8"/>
              <p:cNvSpPr/>
              <p:nvPr>
                <p:custDataLst>
                  <p:tags r:id="rId37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9"/>
              <p:cNvSpPr/>
              <p:nvPr>
                <p:custDataLst>
                  <p:tags r:id="rId38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"/>
              <p:cNvSpPr/>
              <p:nvPr>
                <p:custDataLst>
                  <p:tags r:id="rId39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1"/>
              <p:cNvSpPr/>
              <p:nvPr>
                <p:custDataLst>
                  <p:tags r:id="rId40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2"/>
              <p:cNvSpPr/>
              <p:nvPr>
                <p:custDataLst>
                  <p:tags r:id="rId41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3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4" name="PA_chenying0907 31"/>
          <p:cNvGrpSpPr/>
          <p:nvPr>
            <p:custDataLst>
              <p:tags r:id="rId5"/>
            </p:custDataLst>
          </p:nvPr>
        </p:nvGrpSpPr>
        <p:grpSpPr>
          <a:xfrm>
            <a:off x="963295" y="4276090"/>
            <a:ext cx="549275" cy="596900"/>
            <a:chOff x="5038628" y="2357164"/>
            <a:chExt cx="2114744" cy="2296116"/>
          </a:xfrm>
        </p:grpSpPr>
        <p:grpSp>
          <p:nvGrpSpPr>
            <p:cNvPr id="35" name="chenying0907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42" name="Freeform 5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6"/>
              <p:cNvSpPr/>
              <p:nvPr>
                <p:custDataLst>
                  <p:tags r:id="rId35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" name="chenying0907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37" name="Freeform 7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8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0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1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2"/>
              <p:cNvSpPr/>
              <p:nvPr>
                <p:custDataLst>
                  <p:tags r:id="rId32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3"/>
              <p:cNvSpPr/>
              <p:nvPr>
                <p:custDataLst>
                  <p:tags r:id="rId33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3"/>
          <p:cNvSpPr>
            <a:spLocks noGrp="1" noChangeArrowheads="1"/>
          </p:cNvSpPr>
          <p:nvPr>
            <p:custDataLst>
              <p:tags r:id="rId6"/>
            </p:custDataLst>
          </p:nvPr>
        </p:nvSpPr>
        <p:spPr>
          <a:xfrm>
            <a:off x="1566545" y="3048635"/>
            <a:ext cx="4770120" cy="3307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anose="05020102010507070707" pitchFamily="18" charset="2"/>
              <a:buChar char="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6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3600" dirty="0" smtClean="0">
                <a:ea typeface="宋体" panose="02010600030101010101" pitchFamily="2" charset="-122"/>
              </a:rPr>
              <a:t>Definitions of tree</a:t>
            </a:r>
          </a:p>
          <a:p>
            <a:pPr marL="0" algn="l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zh-CN" sz="3600" dirty="0" smtClean="0">
                <a:ea typeface="宋体" panose="02010600030101010101" pitchFamily="2" charset="-122"/>
              </a:rPr>
              <a:t>Binary tree</a:t>
            </a:r>
          </a:p>
          <a:p>
            <a:pPr mar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3600" dirty="0" smtClean="0">
                <a:ea typeface="宋体" panose="02010600030101010101" pitchFamily="2" charset="-122"/>
              </a:rPr>
              <a:t>AVL tree</a:t>
            </a:r>
          </a:p>
          <a:p>
            <a:pPr marL="0" algn="l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</a:pP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Splay tree</a:t>
            </a:r>
          </a:p>
          <a:p>
            <a:pPr marL="0" indent="0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sz="3600" dirty="0" smtClean="0">
                <a:ea typeface="宋体" panose="02010600030101010101" pitchFamily="2" charset="-122"/>
              </a:rPr>
              <a:t>B-tree</a:t>
            </a:r>
          </a:p>
          <a:p>
            <a:pPr lvl="1">
              <a:spcBef>
                <a:spcPts val="395"/>
              </a:spcBef>
              <a:spcAft>
                <a:spcPts val="395"/>
              </a:spcAft>
            </a:pPr>
            <a:endParaRPr lang="en-US" altLang="zh-CN" sz="3600" dirty="0" smtClean="0">
              <a:ea typeface="宋体" panose="02010600030101010101" pitchFamily="2" charset="-122"/>
            </a:endParaRPr>
          </a:p>
        </p:txBody>
      </p:sp>
      <p:grpSp>
        <p:nvGrpSpPr>
          <p:cNvPr id="4" name="PA_chenying0907 31"/>
          <p:cNvGrpSpPr/>
          <p:nvPr>
            <p:custDataLst>
              <p:tags r:id="rId7"/>
            </p:custDataLst>
          </p:nvPr>
        </p:nvGrpSpPr>
        <p:grpSpPr>
          <a:xfrm>
            <a:off x="946785" y="4905375"/>
            <a:ext cx="549275" cy="596900"/>
            <a:chOff x="5038628" y="2357164"/>
            <a:chExt cx="2114744" cy="2296116"/>
          </a:xfrm>
        </p:grpSpPr>
        <p:grpSp>
          <p:nvGrpSpPr>
            <p:cNvPr id="8" name="chenying0907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46" name="Freeform 5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6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8" name="chenying0907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49" name="Freeform 7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8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9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1"/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2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3"/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PA_chenying0907 31"/>
          <p:cNvGrpSpPr/>
          <p:nvPr>
            <p:custDataLst>
              <p:tags r:id="rId8"/>
            </p:custDataLst>
          </p:nvPr>
        </p:nvGrpSpPr>
        <p:grpSpPr>
          <a:xfrm>
            <a:off x="930275" y="5534660"/>
            <a:ext cx="549275" cy="596900"/>
            <a:chOff x="5038628" y="2357164"/>
            <a:chExt cx="2114744" cy="2296116"/>
          </a:xfrm>
        </p:grpSpPr>
        <p:grpSp>
          <p:nvGrpSpPr>
            <p:cNvPr id="57" name="chenying0907 32"/>
            <p:cNvGrpSpPr/>
            <p:nvPr/>
          </p:nvGrpSpPr>
          <p:grpSpPr>
            <a:xfrm>
              <a:off x="5174686" y="3043148"/>
              <a:ext cx="1479164" cy="1610132"/>
              <a:chOff x="5174686" y="3043148"/>
              <a:chExt cx="1479164" cy="1610132"/>
            </a:xfrm>
          </p:grpSpPr>
          <p:sp>
            <p:nvSpPr>
              <p:cNvPr id="58" name="Freeform 5"/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5174686" y="3043148"/>
                <a:ext cx="1479164" cy="1610132"/>
              </a:xfrm>
              <a:custGeom>
                <a:avLst/>
                <a:gdLst>
                  <a:gd name="T0" fmla="*/ 2 w 30"/>
                  <a:gd name="T1" fmla="*/ 2 h 33"/>
                  <a:gd name="T2" fmla="*/ 1 w 30"/>
                  <a:gd name="T3" fmla="*/ 31 h 33"/>
                  <a:gd name="T4" fmla="*/ 18 w 30"/>
                  <a:gd name="T5" fmla="*/ 32 h 33"/>
                  <a:gd name="T6" fmla="*/ 28 w 30"/>
                  <a:gd name="T7" fmla="*/ 30 h 33"/>
                  <a:gd name="T8" fmla="*/ 28 w 30"/>
                  <a:gd name="T9" fmla="*/ 15 h 33"/>
                  <a:gd name="T10" fmla="*/ 28 w 30"/>
                  <a:gd name="T11" fmla="*/ 3 h 33"/>
                  <a:gd name="T12" fmla="*/ 13 w 30"/>
                  <a:gd name="T13" fmla="*/ 2 h 33"/>
                  <a:gd name="T14" fmla="*/ 2 w 30"/>
                  <a:gd name="T1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33">
                    <a:moveTo>
                      <a:pt x="2" y="2"/>
                    </a:moveTo>
                    <a:cubicBezTo>
                      <a:pt x="2" y="11"/>
                      <a:pt x="0" y="21"/>
                      <a:pt x="1" y="31"/>
                    </a:cubicBezTo>
                    <a:cubicBezTo>
                      <a:pt x="5" y="33"/>
                      <a:pt x="13" y="31"/>
                      <a:pt x="18" y="32"/>
                    </a:cubicBezTo>
                    <a:cubicBezTo>
                      <a:pt x="22" y="32"/>
                      <a:pt x="27" y="33"/>
                      <a:pt x="28" y="30"/>
                    </a:cubicBezTo>
                    <a:cubicBezTo>
                      <a:pt x="30" y="27"/>
                      <a:pt x="28" y="19"/>
                      <a:pt x="28" y="15"/>
                    </a:cubicBezTo>
                    <a:cubicBezTo>
                      <a:pt x="28" y="11"/>
                      <a:pt x="29" y="7"/>
                      <a:pt x="28" y="3"/>
                    </a:cubicBezTo>
                    <a:cubicBezTo>
                      <a:pt x="23" y="2"/>
                      <a:pt x="18" y="2"/>
                      <a:pt x="13" y="2"/>
                    </a:cubicBezTo>
                    <a:cubicBezTo>
                      <a:pt x="9" y="1"/>
                      <a:pt x="5" y="0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6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5324912" y="3189524"/>
                <a:ext cx="1128634" cy="1317381"/>
              </a:xfrm>
              <a:custGeom>
                <a:avLst/>
                <a:gdLst>
                  <a:gd name="T0" fmla="*/ 2 w 23"/>
                  <a:gd name="T1" fmla="*/ 3 h 27"/>
                  <a:gd name="T2" fmla="*/ 0 w 23"/>
                  <a:gd name="T3" fmla="*/ 26 h 27"/>
                  <a:gd name="T4" fmla="*/ 23 w 23"/>
                  <a:gd name="T5" fmla="*/ 26 h 27"/>
                  <a:gd name="T6" fmla="*/ 23 w 23"/>
                  <a:gd name="T7" fmla="*/ 14 h 27"/>
                  <a:gd name="T8" fmla="*/ 22 w 23"/>
                  <a:gd name="T9" fmla="*/ 4 h 27"/>
                  <a:gd name="T10" fmla="*/ 12 w 23"/>
                  <a:gd name="T11" fmla="*/ 2 h 27"/>
                  <a:gd name="T12" fmla="*/ 2 w 23"/>
                  <a:gd name="T13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27">
                    <a:moveTo>
                      <a:pt x="2" y="3"/>
                    </a:moveTo>
                    <a:cubicBezTo>
                      <a:pt x="3" y="9"/>
                      <a:pt x="0" y="19"/>
                      <a:pt x="0" y="26"/>
                    </a:cubicBezTo>
                    <a:cubicBezTo>
                      <a:pt x="8" y="27"/>
                      <a:pt x="16" y="27"/>
                      <a:pt x="23" y="26"/>
                    </a:cubicBezTo>
                    <a:cubicBezTo>
                      <a:pt x="23" y="22"/>
                      <a:pt x="23" y="18"/>
                      <a:pt x="23" y="14"/>
                    </a:cubicBezTo>
                    <a:cubicBezTo>
                      <a:pt x="23" y="12"/>
                      <a:pt x="23" y="6"/>
                      <a:pt x="22" y="4"/>
                    </a:cubicBezTo>
                    <a:cubicBezTo>
                      <a:pt x="21" y="1"/>
                      <a:pt x="15" y="2"/>
                      <a:pt x="12" y="2"/>
                    </a:cubicBezTo>
                    <a:cubicBezTo>
                      <a:pt x="9" y="2"/>
                      <a:pt x="2" y="0"/>
                      <a:pt x="2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0" name="chenying0907 33"/>
            <p:cNvGrpSpPr/>
            <p:nvPr/>
          </p:nvGrpSpPr>
          <p:grpSpPr>
            <a:xfrm>
              <a:off x="5038628" y="2357164"/>
              <a:ext cx="2114744" cy="1949107"/>
              <a:chOff x="7192390" y="914444"/>
              <a:chExt cx="2114744" cy="1949107"/>
            </a:xfrm>
          </p:grpSpPr>
          <p:sp>
            <p:nvSpPr>
              <p:cNvPr id="61" name="Freeform 7"/>
              <p:cNvSpPr/>
              <p:nvPr>
                <p:custDataLst>
                  <p:tags r:id="rId9"/>
                </p:custDataLst>
              </p:nvPr>
            </p:nvSpPr>
            <p:spPr bwMode="auto">
              <a:xfrm>
                <a:off x="7192390" y="914444"/>
                <a:ext cx="2114744" cy="1949107"/>
              </a:xfrm>
              <a:custGeom>
                <a:avLst/>
                <a:gdLst>
                  <a:gd name="T0" fmla="*/ 0 w 43"/>
                  <a:gd name="T1" fmla="*/ 16 h 40"/>
                  <a:gd name="T2" fmla="*/ 13 w 43"/>
                  <a:gd name="T3" fmla="*/ 32 h 40"/>
                  <a:gd name="T4" fmla="*/ 19 w 43"/>
                  <a:gd name="T5" fmla="*/ 40 h 40"/>
                  <a:gd name="T6" fmla="*/ 43 w 43"/>
                  <a:gd name="T7" fmla="*/ 0 h 40"/>
                  <a:gd name="T8" fmla="*/ 19 w 43"/>
                  <a:gd name="T9" fmla="*/ 29 h 40"/>
                  <a:gd name="T10" fmla="*/ 13 w 43"/>
                  <a:gd name="T11" fmla="*/ 13 h 40"/>
                  <a:gd name="T12" fmla="*/ 1 w 43"/>
                  <a:gd name="T13" fmla="*/ 17 h 40"/>
                  <a:gd name="T14" fmla="*/ 11 w 43"/>
                  <a:gd name="T15" fmla="*/ 13 h 40"/>
                  <a:gd name="T16" fmla="*/ 2 w 43"/>
                  <a:gd name="T17" fmla="*/ 20 h 40"/>
                  <a:gd name="T18" fmla="*/ 12 w 43"/>
                  <a:gd name="T19" fmla="*/ 15 h 40"/>
                  <a:gd name="T20" fmla="*/ 4 w 43"/>
                  <a:gd name="T21" fmla="*/ 22 h 40"/>
                  <a:gd name="T22" fmla="*/ 14 w 43"/>
                  <a:gd name="T23" fmla="*/ 18 h 40"/>
                  <a:gd name="T24" fmla="*/ 7 w 43"/>
                  <a:gd name="T25" fmla="*/ 25 h 40"/>
                  <a:gd name="T26" fmla="*/ 15 w 43"/>
                  <a:gd name="T27" fmla="*/ 20 h 40"/>
                  <a:gd name="T28" fmla="*/ 8 w 43"/>
                  <a:gd name="T29" fmla="*/ 28 h 40"/>
                  <a:gd name="T30" fmla="*/ 15 w 43"/>
                  <a:gd name="T31" fmla="*/ 24 h 40"/>
                  <a:gd name="T32" fmla="*/ 11 w 43"/>
                  <a:gd name="T33" fmla="*/ 30 h 40"/>
                  <a:gd name="T34" fmla="*/ 16 w 43"/>
                  <a:gd name="T35" fmla="*/ 25 h 40"/>
                  <a:gd name="T36" fmla="*/ 12 w 43"/>
                  <a:gd name="T37" fmla="*/ 31 h 40"/>
                  <a:gd name="T38" fmla="*/ 17 w 43"/>
                  <a:gd name="T39" fmla="*/ 28 h 40"/>
                  <a:gd name="T40" fmla="*/ 14 w 43"/>
                  <a:gd name="T41" fmla="*/ 33 h 40"/>
                  <a:gd name="T42" fmla="*/ 19 w 43"/>
                  <a:gd name="T43" fmla="*/ 29 h 40"/>
                  <a:gd name="T44" fmla="*/ 17 w 43"/>
                  <a:gd name="T45" fmla="*/ 36 h 40"/>
                  <a:gd name="T46" fmla="*/ 19 w 43"/>
                  <a:gd name="T47" fmla="*/ 31 h 40"/>
                  <a:gd name="T48" fmla="*/ 19 w 43"/>
                  <a:gd name="T49" fmla="*/ 38 h 40"/>
                  <a:gd name="T50" fmla="*/ 20 w 43"/>
                  <a:gd name="T51" fmla="*/ 28 h 40"/>
                  <a:gd name="T52" fmla="*/ 21 w 43"/>
                  <a:gd name="T53" fmla="*/ 36 h 40"/>
                  <a:gd name="T54" fmla="*/ 21 w 43"/>
                  <a:gd name="T55" fmla="*/ 26 h 40"/>
                  <a:gd name="T56" fmla="*/ 23 w 43"/>
                  <a:gd name="T57" fmla="*/ 31 h 40"/>
                  <a:gd name="T58" fmla="*/ 23 w 43"/>
                  <a:gd name="T59" fmla="*/ 24 h 40"/>
                  <a:gd name="T60" fmla="*/ 25 w 43"/>
                  <a:gd name="T61" fmla="*/ 29 h 40"/>
                  <a:gd name="T62" fmla="*/ 26 w 43"/>
                  <a:gd name="T63" fmla="*/ 21 h 40"/>
                  <a:gd name="T64" fmla="*/ 27 w 43"/>
                  <a:gd name="T65" fmla="*/ 27 h 40"/>
                  <a:gd name="T66" fmla="*/ 28 w 43"/>
                  <a:gd name="T67" fmla="*/ 21 h 40"/>
                  <a:gd name="T68" fmla="*/ 29 w 43"/>
                  <a:gd name="T69" fmla="*/ 24 h 40"/>
                  <a:gd name="T70" fmla="*/ 29 w 43"/>
                  <a:gd name="T71" fmla="*/ 19 h 40"/>
                  <a:gd name="T72" fmla="*/ 31 w 43"/>
                  <a:gd name="T73" fmla="*/ 22 h 40"/>
                  <a:gd name="T74" fmla="*/ 32 w 43"/>
                  <a:gd name="T75" fmla="*/ 15 h 40"/>
                  <a:gd name="T76" fmla="*/ 33 w 43"/>
                  <a:gd name="T77" fmla="*/ 19 h 40"/>
                  <a:gd name="T78" fmla="*/ 34 w 43"/>
                  <a:gd name="T79" fmla="*/ 13 h 40"/>
                  <a:gd name="T80" fmla="*/ 35 w 43"/>
                  <a:gd name="T81" fmla="*/ 16 h 40"/>
                  <a:gd name="T82" fmla="*/ 36 w 43"/>
                  <a:gd name="T83" fmla="*/ 9 h 40"/>
                  <a:gd name="T84" fmla="*/ 37 w 43"/>
                  <a:gd name="T85" fmla="*/ 12 h 40"/>
                  <a:gd name="T86" fmla="*/ 38 w 43"/>
                  <a:gd name="T87" fmla="*/ 8 h 40"/>
                  <a:gd name="T88" fmla="*/ 38 w 43"/>
                  <a:gd name="T89" fmla="*/ 10 h 40"/>
                  <a:gd name="T90" fmla="*/ 39 w 43"/>
                  <a:gd name="T91" fmla="*/ 7 h 40"/>
                  <a:gd name="T92" fmla="*/ 40 w 43"/>
                  <a:gd name="T93" fmla="*/ 9 h 40"/>
                  <a:gd name="T94" fmla="*/ 41 w 43"/>
                  <a:gd name="T95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" h="40">
                    <a:moveTo>
                      <a:pt x="0" y="16"/>
                    </a:moveTo>
                    <a:cubicBezTo>
                      <a:pt x="3" y="21"/>
                      <a:pt x="9" y="27"/>
                      <a:pt x="13" y="32"/>
                    </a:cubicBezTo>
                    <a:cubicBezTo>
                      <a:pt x="15" y="35"/>
                      <a:pt x="16" y="38"/>
                      <a:pt x="19" y="40"/>
                    </a:cubicBezTo>
                    <a:cubicBezTo>
                      <a:pt x="28" y="27"/>
                      <a:pt x="37" y="14"/>
                      <a:pt x="43" y="0"/>
                    </a:cubicBezTo>
                    <a:cubicBezTo>
                      <a:pt x="35" y="9"/>
                      <a:pt x="27" y="20"/>
                      <a:pt x="19" y="29"/>
                    </a:cubicBezTo>
                    <a:cubicBezTo>
                      <a:pt x="18" y="25"/>
                      <a:pt x="16" y="15"/>
                      <a:pt x="13" y="13"/>
                    </a:cubicBezTo>
                    <a:cubicBezTo>
                      <a:pt x="10" y="10"/>
                      <a:pt x="5" y="15"/>
                      <a:pt x="1" y="17"/>
                    </a:cubicBezTo>
                    <a:cubicBezTo>
                      <a:pt x="5" y="17"/>
                      <a:pt x="8" y="15"/>
                      <a:pt x="11" y="13"/>
                    </a:cubicBezTo>
                    <a:cubicBezTo>
                      <a:pt x="8" y="14"/>
                      <a:pt x="4" y="17"/>
                      <a:pt x="2" y="20"/>
                    </a:cubicBezTo>
                    <a:cubicBezTo>
                      <a:pt x="6" y="19"/>
                      <a:pt x="9" y="17"/>
                      <a:pt x="12" y="15"/>
                    </a:cubicBezTo>
                    <a:cubicBezTo>
                      <a:pt x="9" y="16"/>
                      <a:pt x="7" y="20"/>
                      <a:pt x="4" y="22"/>
                    </a:cubicBezTo>
                    <a:cubicBezTo>
                      <a:pt x="7" y="23"/>
                      <a:pt x="11" y="19"/>
                      <a:pt x="14" y="18"/>
                    </a:cubicBezTo>
                    <a:cubicBezTo>
                      <a:pt x="12" y="19"/>
                      <a:pt x="8" y="22"/>
                      <a:pt x="7" y="25"/>
                    </a:cubicBezTo>
                    <a:cubicBezTo>
                      <a:pt x="10" y="24"/>
                      <a:pt x="13" y="22"/>
                      <a:pt x="15" y="20"/>
                    </a:cubicBezTo>
                    <a:cubicBezTo>
                      <a:pt x="13" y="22"/>
                      <a:pt x="10" y="25"/>
                      <a:pt x="8" y="28"/>
                    </a:cubicBezTo>
                    <a:cubicBezTo>
                      <a:pt x="11" y="27"/>
                      <a:pt x="13" y="25"/>
                      <a:pt x="15" y="24"/>
                    </a:cubicBezTo>
                    <a:cubicBezTo>
                      <a:pt x="13" y="25"/>
                      <a:pt x="12" y="28"/>
                      <a:pt x="11" y="30"/>
                    </a:cubicBezTo>
                    <a:cubicBezTo>
                      <a:pt x="13" y="28"/>
                      <a:pt x="14" y="27"/>
                      <a:pt x="16" y="25"/>
                    </a:cubicBezTo>
                    <a:cubicBezTo>
                      <a:pt x="14" y="27"/>
                      <a:pt x="12" y="29"/>
                      <a:pt x="12" y="31"/>
                    </a:cubicBezTo>
                    <a:cubicBezTo>
                      <a:pt x="14" y="31"/>
                      <a:pt x="16" y="29"/>
                      <a:pt x="17" y="28"/>
                    </a:cubicBezTo>
                    <a:cubicBezTo>
                      <a:pt x="15" y="29"/>
                      <a:pt x="14" y="31"/>
                      <a:pt x="14" y="33"/>
                    </a:cubicBezTo>
                    <a:cubicBezTo>
                      <a:pt x="16" y="33"/>
                      <a:pt x="18" y="31"/>
                      <a:pt x="19" y="29"/>
                    </a:cubicBezTo>
                    <a:cubicBezTo>
                      <a:pt x="17" y="31"/>
                      <a:pt x="16" y="34"/>
                      <a:pt x="17" y="36"/>
                    </a:cubicBezTo>
                    <a:cubicBezTo>
                      <a:pt x="19" y="36"/>
                      <a:pt x="19" y="33"/>
                      <a:pt x="19" y="31"/>
                    </a:cubicBezTo>
                    <a:cubicBezTo>
                      <a:pt x="18" y="33"/>
                      <a:pt x="18" y="35"/>
                      <a:pt x="19" y="38"/>
                    </a:cubicBezTo>
                    <a:cubicBezTo>
                      <a:pt x="20" y="35"/>
                      <a:pt x="20" y="31"/>
                      <a:pt x="20" y="28"/>
                    </a:cubicBezTo>
                    <a:cubicBezTo>
                      <a:pt x="20" y="30"/>
                      <a:pt x="20" y="33"/>
                      <a:pt x="21" y="36"/>
                    </a:cubicBezTo>
                    <a:cubicBezTo>
                      <a:pt x="22" y="33"/>
                      <a:pt x="21" y="29"/>
                      <a:pt x="21" y="26"/>
                    </a:cubicBezTo>
                    <a:cubicBezTo>
                      <a:pt x="22" y="27"/>
                      <a:pt x="22" y="29"/>
                      <a:pt x="23" y="31"/>
                    </a:cubicBezTo>
                    <a:cubicBezTo>
                      <a:pt x="24" y="29"/>
                      <a:pt x="23" y="26"/>
                      <a:pt x="23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5" y="27"/>
                      <a:pt x="25" y="24"/>
                      <a:pt x="26" y="21"/>
                    </a:cubicBezTo>
                    <a:cubicBezTo>
                      <a:pt x="26" y="23"/>
                      <a:pt x="26" y="25"/>
                      <a:pt x="27" y="27"/>
                    </a:cubicBezTo>
                    <a:cubicBezTo>
                      <a:pt x="28" y="25"/>
                      <a:pt x="27" y="23"/>
                      <a:pt x="28" y="21"/>
                    </a:cubicBezTo>
                    <a:cubicBezTo>
                      <a:pt x="28" y="22"/>
                      <a:pt x="28" y="23"/>
                      <a:pt x="29" y="24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20"/>
                      <a:pt x="30" y="21"/>
                      <a:pt x="31" y="22"/>
                    </a:cubicBezTo>
                    <a:cubicBezTo>
                      <a:pt x="32" y="20"/>
                      <a:pt x="31" y="17"/>
                      <a:pt x="32" y="15"/>
                    </a:cubicBezTo>
                    <a:cubicBezTo>
                      <a:pt x="32" y="16"/>
                      <a:pt x="33" y="18"/>
                      <a:pt x="33" y="19"/>
                    </a:cubicBezTo>
                    <a:cubicBezTo>
                      <a:pt x="34" y="17"/>
                      <a:pt x="34" y="15"/>
                      <a:pt x="34" y="13"/>
                    </a:cubicBezTo>
                    <a:cubicBezTo>
                      <a:pt x="35" y="14"/>
                      <a:pt x="35" y="15"/>
                      <a:pt x="35" y="16"/>
                    </a:cubicBezTo>
                    <a:cubicBezTo>
                      <a:pt x="36" y="14"/>
                      <a:pt x="36" y="11"/>
                      <a:pt x="36" y="9"/>
                    </a:cubicBezTo>
                    <a:cubicBezTo>
                      <a:pt x="36" y="10"/>
                      <a:pt x="37" y="12"/>
                      <a:pt x="37" y="12"/>
                    </a:cubicBezTo>
                    <a:cubicBezTo>
                      <a:pt x="37" y="11"/>
                      <a:pt x="37" y="9"/>
                      <a:pt x="38" y="8"/>
                    </a:cubicBezTo>
                    <a:cubicBezTo>
                      <a:pt x="38" y="8"/>
                      <a:pt x="38" y="9"/>
                      <a:pt x="38" y="10"/>
                    </a:cubicBezTo>
                    <a:cubicBezTo>
                      <a:pt x="39" y="9"/>
                      <a:pt x="39" y="8"/>
                      <a:pt x="39" y="7"/>
                    </a:cubicBezTo>
                    <a:cubicBezTo>
                      <a:pt x="40" y="8"/>
                      <a:pt x="40" y="8"/>
                      <a:pt x="40" y="9"/>
                    </a:cubicBezTo>
                    <a:cubicBezTo>
                      <a:pt x="40" y="7"/>
                      <a:pt x="41" y="6"/>
                      <a:pt x="41" y="5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8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7338766" y="1546170"/>
                <a:ext cx="789659" cy="978406"/>
              </a:xfrm>
              <a:custGeom>
                <a:avLst/>
                <a:gdLst>
                  <a:gd name="T0" fmla="*/ 1 w 16"/>
                  <a:gd name="T1" fmla="*/ 4 h 20"/>
                  <a:gd name="T2" fmla="*/ 8 w 16"/>
                  <a:gd name="T3" fmla="*/ 0 h 20"/>
                  <a:gd name="T4" fmla="*/ 0 w 16"/>
                  <a:gd name="T5" fmla="*/ 8 h 20"/>
                  <a:gd name="T6" fmla="*/ 9 w 16"/>
                  <a:gd name="T7" fmla="*/ 1 h 20"/>
                  <a:gd name="T8" fmla="*/ 3 w 16"/>
                  <a:gd name="T9" fmla="*/ 8 h 20"/>
                  <a:gd name="T10" fmla="*/ 10 w 16"/>
                  <a:gd name="T11" fmla="*/ 1 h 20"/>
                  <a:gd name="T12" fmla="*/ 5 w 16"/>
                  <a:gd name="T13" fmla="*/ 8 h 20"/>
                  <a:gd name="T14" fmla="*/ 10 w 16"/>
                  <a:gd name="T15" fmla="*/ 3 h 20"/>
                  <a:gd name="T16" fmla="*/ 5 w 16"/>
                  <a:gd name="T17" fmla="*/ 8 h 20"/>
                  <a:gd name="T18" fmla="*/ 11 w 16"/>
                  <a:gd name="T19" fmla="*/ 2 h 20"/>
                  <a:gd name="T20" fmla="*/ 6 w 16"/>
                  <a:gd name="T21" fmla="*/ 9 h 20"/>
                  <a:gd name="T22" fmla="*/ 11 w 16"/>
                  <a:gd name="T23" fmla="*/ 4 h 20"/>
                  <a:gd name="T24" fmla="*/ 7 w 16"/>
                  <a:gd name="T25" fmla="*/ 11 h 20"/>
                  <a:gd name="T26" fmla="*/ 12 w 16"/>
                  <a:gd name="T27" fmla="*/ 6 h 20"/>
                  <a:gd name="T28" fmla="*/ 9 w 16"/>
                  <a:gd name="T29" fmla="*/ 11 h 20"/>
                  <a:gd name="T30" fmla="*/ 12 w 16"/>
                  <a:gd name="T31" fmla="*/ 7 h 20"/>
                  <a:gd name="T32" fmla="*/ 10 w 16"/>
                  <a:gd name="T33" fmla="*/ 12 h 20"/>
                  <a:gd name="T34" fmla="*/ 10 w 16"/>
                  <a:gd name="T35" fmla="*/ 5 h 20"/>
                  <a:gd name="T36" fmla="*/ 15 w 16"/>
                  <a:gd name="T37" fmla="*/ 15 h 20"/>
                  <a:gd name="T38" fmla="*/ 11 w 16"/>
                  <a:gd name="T39" fmla="*/ 2 h 20"/>
                  <a:gd name="T40" fmla="*/ 16 w 16"/>
                  <a:gd name="T41" fmla="*/ 15 h 20"/>
                  <a:gd name="T42" fmla="*/ 9 w 16"/>
                  <a:gd name="T43" fmla="*/ 3 h 20"/>
                  <a:gd name="T44" fmla="*/ 12 w 16"/>
                  <a:gd name="T45" fmla="*/ 11 h 20"/>
                  <a:gd name="T46" fmla="*/ 15 w 16"/>
                  <a:gd name="T47" fmla="*/ 18 h 20"/>
                  <a:gd name="T48" fmla="*/ 7 w 16"/>
                  <a:gd name="T49" fmla="*/ 6 h 20"/>
                  <a:gd name="T50" fmla="*/ 14 w 16"/>
                  <a:gd name="T51" fmla="*/ 20 h 20"/>
                  <a:gd name="T52" fmla="*/ 6 w 16"/>
                  <a:gd name="T53" fmla="*/ 9 h 20"/>
                  <a:gd name="T54" fmla="*/ 11 w 16"/>
                  <a:gd name="T55" fmla="*/ 16 h 20"/>
                  <a:gd name="T56" fmla="*/ 15 w 16"/>
                  <a:gd name="T5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" h="20">
                    <a:moveTo>
                      <a:pt x="1" y="4"/>
                    </a:moveTo>
                    <a:cubicBezTo>
                      <a:pt x="3" y="3"/>
                      <a:pt x="6" y="2"/>
                      <a:pt x="8" y="0"/>
                    </a:cubicBezTo>
                    <a:cubicBezTo>
                      <a:pt x="5" y="2"/>
                      <a:pt x="3" y="5"/>
                      <a:pt x="0" y="8"/>
                    </a:cubicBezTo>
                    <a:cubicBezTo>
                      <a:pt x="3" y="6"/>
                      <a:pt x="6" y="3"/>
                      <a:pt x="9" y="1"/>
                    </a:cubicBezTo>
                    <a:cubicBezTo>
                      <a:pt x="7" y="3"/>
                      <a:pt x="5" y="5"/>
                      <a:pt x="3" y="8"/>
                    </a:cubicBezTo>
                    <a:cubicBezTo>
                      <a:pt x="5" y="5"/>
                      <a:pt x="8" y="3"/>
                      <a:pt x="10" y="1"/>
                    </a:cubicBezTo>
                    <a:cubicBezTo>
                      <a:pt x="9" y="2"/>
                      <a:pt x="6" y="6"/>
                      <a:pt x="5" y="8"/>
                    </a:cubicBezTo>
                    <a:cubicBezTo>
                      <a:pt x="7" y="6"/>
                      <a:pt x="9" y="4"/>
                      <a:pt x="10" y="3"/>
                    </a:cubicBezTo>
                    <a:cubicBezTo>
                      <a:pt x="8" y="4"/>
                      <a:pt x="7" y="7"/>
                      <a:pt x="5" y="8"/>
                    </a:cubicBezTo>
                    <a:cubicBezTo>
                      <a:pt x="7" y="6"/>
                      <a:pt x="9" y="4"/>
                      <a:pt x="11" y="2"/>
                    </a:cubicBezTo>
                    <a:cubicBezTo>
                      <a:pt x="9" y="4"/>
                      <a:pt x="7" y="7"/>
                      <a:pt x="6" y="9"/>
                    </a:cubicBezTo>
                    <a:cubicBezTo>
                      <a:pt x="8" y="8"/>
                      <a:pt x="9" y="5"/>
                      <a:pt x="11" y="4"/>
                    </a:cubicBezTo>
                    <a:cubicBezTo>
                      <a:pt x="10" y="7"/>
                      <a:pt x="7" y="9"/>
                      <a:pt x="7" y="11"/>
                    </a:cubicBezTo>
                    <a:cubicBezTo>
                      <a:pt x="9" y="10"/>
                      <a:pt x="10" y="7"/>
                      <a:pt x="12" y="6"/>
                    </a:cubicBezTo>
                    <a:cubicBezTo>
                      <a:pt x="11" y="8"/>
                      <a:pt x="9" y="9"/>
                      <a:pt x="9" y="11"/>
                    </a:cubicBezTo>
                    <a:cubicBezTo>
                      <a:pt x="10" y="10"/>
                      <a:pt x="11" y="8"/>
                      <a:pt x="12" y="7"/>
                    </a:cubicBezTo>
                    <a:cubicBezTo>
                      <a:pt x="12" y="9"/>
                      <a:pt x="10" y="10"/>
                      <a:pt x="10" y="12"/>
                    </a:cubicBezTo>
                    <a:cubicBezTo>
                      <a:pt x="11" y="11"/>
                      <a:pt x="12" y="7"/>
                      <a:pt x="10" y="5"/>
                    </a:cubicBezTo>
                    <a:cubicBezTo>
                      <a:pt x="11" y="8"/>
                      <a:pt x="12" y="14"/>
                      <a:pt x="15" y="15"/>
                    </a:cubicBezTo>
                    <a:cubicBezTo>
                      <a:pt x="15" y="11"/>
                      <a:pt x="12" y="7"/>
                      <a:pt x="11" y="2"/>
                    </a:cubicBezTo>
                    <a:cubicBezTo>
                      <a:pt x="12" y="6"/>
                      <a:pt x="14" y="11"/>
                      <a:pt x="16" y="15"/>
                    </a:cubicBezTo>
                    <a:cubicBezTo>
                      <a:pt x="14" y="11"/>
                      <a:pt x="12" y="6"/>
                      <a:pt x="9" y="3"/>
                    </a:cubicBezTo>
                    <a:cubicBezTo>
                      <a:pt x="9" y="6"/>
                      <a:pt x="11" y="9"/>
                      <a:pt x="12" y="11"/>
                    </a:cubicBezTo>
                    <a:cubicBezTo>
                      <a:pt x="13" y="13"/>
                      <a:pt x="14" y="16"/>
                      <a:pt x="15" y="18"/>
                    </a:cubicBezTo>
                    <a:cubicBezTo>
                      <a:pt x="12" y="14"/>
                      <a:pt x="10" y="10"/>
                      <a:pt x="7" y="6"/>
                    </a:cubicBezTo>
                    <a:cubicBezTo>
                      <a:pt x="9" y="10"/>
                      <a:pt x="12" y="15"/>
                      <a:pt x="14" y="20"/>
                    </a:cubicBezTo>
                    <a:cubicBezTo>
                      <a:pt x="11" y="16"/>
                      <a:pt x="8" y="13"/>
                      <a:pt x="6" y="9"/>
                    </a:cubicBezTo>
                    <a:cubicBezTo>
                      <a:pt x="8" y="11"/>
                      <a:pt x="9" y="14"/>
                      <a:pt x="11" y="16"/>
                    </a:cubicBezTo>
                    <a:cubicBezTo>
                      <a:pt x="12" y="17"/>
                      <a:pt x="13" y="20"/>
                      <a:pt x="15" y="2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9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8078348" y="1499947"/>
                <a:ext cx="835883" cy="1267306"/>
              </a:xfrm>
              <a:custGeom>
                <a:avLst/>
                <a:gdLst>
                  <a:gd name="T0" fmla="*/ 0 w 17"/>
                  <a:gd name="T1" fmla="*/ 21 h 26"/>
                  <a:gd name="T2" fmla="*/ 0 w 17"/>
                  <a:gd name="T3" fmla="*/ 21 h 26"/>
                  <a:gd name="T4" fmla="*/ 8 w 17"/>
                  <a:gd name="T5" fmla="*/ 11 h 26"/>
                  <a:gd name="T6" fmla="*/ 16 w 17"/>
                  <a:gd name="T7" fmla="*/ 0 h 26"/>
                  <a:gd name="T8" fmla="*/ 10 w 17"/>
                  <a:gd name="T9" fmla="*/ 8 h 26"/>
                  <a:gd name="T10" fmla="*/ 1 w 17"/>
                  <a:gd name="T11" fmla="*/ 24 h 26"/>
                  <a:gd name="T12" fmla="*/ 6 w 17"/>
                  <a:gd name="T13" fmla="*/ 16 h 26"/>
                  <a:gd name="T14" fmla="*/ 14 w 17"/>
                  <a:gd name="T15" fmla="*/ 5 h 26"/>
                  <a:gd name="T16" fmla="*/ 8 w 17"/>
                  <a:gd name="T17" fmla="*/ 13 h 26"/>
                  <a:gd name="T18" fmla="*/ 1 w 17"/>
                  <a:gd name="T19" fmla="*/ 26 h 26"/>
                  <a:gd name="T20" fmla="*/ 7 w 17"/>
                  <a:gd name="T21" fmla="*/ 16 h 26"/>
                  <a:gd name="T22" fmla="*/ 16 w 17"/>
                  <a:gd name="T23" fmla="*/ 3 h 26"/>
                  <a:gd name="T24" fmla="*/ 4 w 17"/>
                  <a:gd name="T25" fmla="*/ 22 h 26"/>
                  <a:gd name="T26" fmla="*/ 17 w 17"/>
                  <a:gd name="T27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6">
                    <a:moveTo>
                      <a:pt x="0" y="21"/>
                    </a:moveTo>
                    <a:cubicBezTo>
                      <a:pt x="0" y="22"/>
                      <a:pt x="0" y="22"/>
                      <a:pt x="0" y="21"/>
                    </a:cubicBezTo>
                    <a:cubicBezTo>
                      <a:pt x="3" y="18"/>
                      <a:pt x="5" y="14"/>
                      <a:pt x="8" y="11"/>
                    </a:cubicBezTo>
                    <a:cubicBezTo>
                      <a:pt x="10" y="7"/>
                      <a:pt x="14" y="4"/>
                      <a:pt x="16" y="0"/>
                    </a:cubicBezTo>
                    <a:cubicBezTo>
                      <a:pt x="13" y="2"/>
                      <a:pt x="11" y="5"/>
                      <a:pt x="10" y="8"/>
                    </a:cubicBezTo>
                    <a:cubicBezTo>
                      <a:pt x="7" y="12"/>
                      <a:pt x="3" y="18"/>
                      <a:pt x="1" y="24"/>
                    </a:cubicBezTo>
                    <a:cubicBezTo>
                      <a:pt x="3" y="22"/>
                      <a:pt x="5" y="18"/>
                      <a:pt x="6" y="16"/>
                    </a:cubicBezTo>
                    <a:cubicBezTo>
                      <a:pt x="8" y="12"/>
                      <a:pt x="11" y="8"/>
                      <a:pt x="14" y="5"/>
                    </a:cubicBezTo>
                    <a:cubicBezTo>
                      <a:pt x="11" y="7"/>
                      <a:pt x="9" y="10"/>
                      <a:pt x="8" y="13"/>
                    </a:cubicBezTo>
                    <a:cubicBezTo>
                      <a:pt x="5" y="17"/>
                      <a:pt x="2" y="22"/>
                      <a:pt x="1" y="26"/>
                    </a:cubicBezTo>
                    <a:cubicBezTo>
                      <a:pt x="3" y="23"/>
                      <a:pt x="5" y="20"/>
                      <a:pt x="7" y="16"/>
                    </a:cubicBezTo>
                    <a:cubicBezTo>
                      <a:pt x="10" y="12"/>
                      <a:pt x="13" y="8"/>
                      <a:pt x="16" y="3"/>
                    </a:cubicBezTo>
                    <a:cubicBezTo>
                      <a:pt x="11" y="9"/>
                      <a:pt x="9" y="16"/>
                      <a:pt x="4" y="22"/>
                    </a:cubicBezTo>
                    <a:cubicBezTo>
                      <a:pt x="7" y="14"/>
                      <a:pt x="12" y="8"/>
                      <a:pt x="17" y="2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8224723" y="1107044"/>
                <a:ext cx="986110" cy="1317381"/>
              </a:xfrm>
              <a:custGeom>
                <a:avLst/>
                <a:gdLst>
                  <a:gd name="T0" fmla="*/ 0 w 20"/>
                  <a:gd name="T1" fmla="*/ 27 h 27"/>
                  <a:gd name="T2" fmla="*/ 11 w 20"/>
                  <a:gd name="T3" fmla="*/ 11 h 27"/>
                  <a:gd name="T4" fmla="*/ 20 w 20"/>
                  <a:gd name="T5" fmla="*/ 0 h 27"/>
                  <a:gd name="T6" fmla="*/ 12 w 20"/>
                  <a:gd name="T7" fmla="*/ 10 h 27"/>
                  <a:gd name="T8" fmla="*/ 12 w 20"/>
                  <a:gd name="T9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7">
                    <a:moveTo>
                      <a:pt x="0" y="27"/>
                    </a:moveTo>
                    <a:cubicBezTo>
                      <a:pt x="4" y="22"/>
                      <a:pt x="7" y="16"/>
                      <a:pt x="11" y="11"/>
                    </a:cubicBezTo>
                    <a:cubicBezTo>
                      <a:pt x="14" y="7"/>
                      <a:pt x="18" y="4"/>
                      <a:pt x="20" y="0"/>
                    </a:cubicBezTo>
                    <a:cubicBezTo>
                      <a:pt x="17" y="1"/>
                      <a:pt x="13" y="7"/>
                      <a:pt x="12" y="10"/>
                    </a:cubicBezTo>
                    <a:cubicBezTo>
                      <a:pt x="11" y="10"/>
                      <a:pt x="11" y="10"/>
                      <a:pt x="12" y="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1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7731669" y="1546170"/>
                <a:ext cx="100152" cy="50077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2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2" y="1"/>
                      <a:pt x="2" y="1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2"/>
              <p:cNvSpPr/>
              <p:nvPr>
                <p:custDataLst>
                  <p:tags r:id="rId14"/>
                </p:custDataLst>
              </p:nvPr>
            </p:nvSpPr>
            <p:spPr bwMode="auto">
              <a:xfrm>
                <a:off x="7192390" y="1399795"/>
                <a:ext cx="589356" cy="342828"/>
              </a:xfrm>
              <a:custGeom>
                <a:avLst/>
                <a:gdLst>
                  <a:gd name="T0" fmla="*/ 0 w 12"/>
                  <a:gd name="T1" fmla="*/ 6 h 7"/>
                  <a:gd name="T2" fmla="*/ 5 w 12"/>
                  <a:gd name="T3" fmla="*/ 3 h 7"/>
                  <a:gd name="T4" fmla="*/ 10 w 12"/>
                  <a:gd name="T5" fmla="*/ 1 h 7"/>
                  <a:gd name="T6" fmla="*/ 1 w 12"/>
                  <a:gd name="T7" fmla="*/ 6 h 7"/>
                  <a:gd name="T8" fmla="*/ 6 w 12"/>
                  <a:gd name="T9" fmla="*/ 3 h 7"/>
                  <a:gd name="T10" fmla="*/ 11 w 12"/>
                  <a:gd name="T11" fmla="*/ 0 h 7"/>
                  <a:gd name="T12" fmla="*/ 1 w 12"/>
                  <a:gd name="T13" fmla="*/ 6 h 7"/>
                  <a:gd name="T14" fmla="*/ 11 w 12"/>
                  <a:gd name="T15" fmla="*/ 0 h 7"/>
                  <a:gd name="T16" fmla="*/ 11 w 12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7">
                    <a:moveTo>
                      <a:pt x="0" y="6"/>
                    </a:moveTo>
                    <a:cubicBezTo>
                      <a:pt x="1" y="7"/>
                      <a:pt x="4" y="4"/>
                      <a:pt x="5" y="3"/>
                    </a:cubicBezTo>
                    <a:cubicBezTo>
                      <a:pt x="7" y="3"/>
                      <a:pt x="9" y="2"/>
                      <a:pt x="10" y="1"/>
                    </a:cubicBezTo>
                    <a:cubicBezTo>
                      <a:pt x="7" y="2"/>
                      <a:pt x="4" y="5"/>
                      <a:pt x="1" y="6"/>
                    </a:cubicBezTo>
                    <a:cubicBezTo>
                      <a:pt x="2" y="5"/>
                      <a:pt x="4" y="4"/>
                      <a:pt x="6" y="3"/>
                    </a:cubicBezTo>
                    <a:cubicBezTo>
                      <a:pt x="7" y="2"/>
                      <a:pt x="9" y="1"/>
                      <a:pt x="11" y="0"/>
                    </a:cubicBezTo>
                    <a:cubicBezTo>
                      <a:pt x="7" y="1"/>
                      <a:pt x="4" y="4"/>
                      <a:pt x="1" y="6"/>
                    </a:cubicBezTo>
                    <a:cubicBezTo>
                      <a:pt x="4" y="3"/>
                      <a:pt x="8" y="1"/>
                      <a:pt x="11" y="0"/>
                    </a:cubicBezTo>
                    <a:cubicBezTo>
                      <a:pt x="12" y="0"/>
                      <a:pt x="11" y="0"/>
                      <a:pt x="11" y="0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3"/>
              <p:cNvSpPr/>
              <p:nvPr>
                <p:custDataLst>
                  <p:tags r:id="rId15"/>
                </p:custDataLst>
              </p:nvPr>
            </p:nvSpPr>
            <p:spPr bwMode="auto">
              <a:xfrm>
                <a:off x="7685445" y="1353571"/>
                <a:ext cx="589356" cy="1024629"/>
              </a:xfrm>
              <a:custGeom>
                <a:avLst/>
                <a:gdLst>
                  <a:gd name="T0" fmla="*/ 0 w 12"/>
                  <a:gd name="T1" fmla="*/ 1 h 21"/>
                  <a:gd name="T2" fmla="*/ 2 w 12"/>
                  <a:gd name="T3" fmla="*/ 3 h 21"/>
                  <a:gd name="T4" fmla="*/ 1 w 12"/>
                  <a:gd name="T5" fmla="*/ 1 h 21"/>
                  <a:gd name="T6" fmla="*/ 2 w 12"/>
                  <a:gd name="T7" fmla="*/ 3 h 21"/>
                  <a:gd name="T8" fmla="*/ 2 w 12"/>
                  <a:gd name="T9" fmla="*/ 0 h 21"/>
                  <a:gd name="T10" fmla="*/ 3 w 12"/>
                  <a:gd name="T11" fmla="*/ 3 h 21"/>
                  <a:gd name="T12" fmla="*/ 2 w 12"/>
                  <a:gd name="T13" fmla="*/ 1 h 21"/>
                  <a:gd name="T14" fmla="*/ 4 w 12"/>
                  <a:gd name="T15" fmla="*/ 3 h 21"/>
                  <a:gd name="T16" fmla="*/ 2 w 12"/>
                  <a:gd name="T17" fmla="*/ 0 h 21"/>
                  <a:gd name="T18" fmla="*/ 5 w 12"/>
                  <a:gd name="T19" fmla="*/ 6 h 21"/>
                  <a:gd name="T20" fmla="*/ 3 w 12"/>
                  <a:gd name="T21" fmla="*/ 2 h 21"/>
                  <a:gd name="T22" fmla="*/ 6 w 12"/>
                  <a:gd name="T23" fmla="*/ 8 h 21"/>
                  <a:gd name="T24" fmla="*/ 1 w 12"/>
                  <a:gd name="T25" fmla="*/ 0 h 21"/>
                  <a:gd name="T26" fmla="*/ 12 w 12"/>
                  <a:gd name="T27" fmla="*/ 21 h 21"/>
                  <a:gd name="T28" fmla="*/ 7 w 12"/>
                  <a:gd name="T29" fmla="*/ 13 h 21"/>
                  <a:gd name="T30" fmla="*/ 4 w 12"/>
                  <a:gd name="T31" fmla="*/ 7 h 21"/>
                  <a:gd name="T32" fmla="*/ 7 w 12"/>
                  <a:gd name="T33" fmla="*/ 11 h 21"/>
                  <a:gd name="T34" fmla="*/ 11 w 12"/>
                  <a:gd name="T35" fmla="*/ 19 h 21"/>
                  <a:gd name="T36" fmla="*/ 7 w 12"/>
                  <a:gd name="T37" fmla="*/ 11 h 21"/>
                  <a:gd name="T38" fmla="*/ 1 w 12"/>
                  <a:gd name="T39" fmla="*/ 1 h 21"/>
                  <a:gd name="T40" fmla="*/ 7 w 12"/>
                  <a:gd name="T41" fmla="*/ 10 h 21"/>
                  <a:gd name="T42" fmla="*/ 11 w 12"/>
                  <a:gd name="T43" fmla="*/ 17 h 21"/>
                  <a:gd name="T44" fmla="*/ 12 w 12"/>
                  <a:gd name="T45" fmla="*/ 20 h 21"/>
                  <a:gd name="T46" fmla="*/ 6 w 12"/>
                  <a:gd name="T47" fmla="*/ 11 h 21"/>
                  <a:gd name="T48" fmla="*/ 11 w 12"/>
                  <a:gd name="T49" fmla="*/ 19 h 21"/>
                  <a:gd name="T50" fmla="*/ 7 w 12"/>
                  <a:gd name="T51" fmla="*/ 14 h 21"/>
                  <a:gd name="T52" fmla="*/ 9 w 12"/>
                  <a:gd name="T53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21">
                    <a:moveTo>
                      <a:pt x="0" y="1"/>
                    </a:moveTo>
                    <a:cubicBezTo>
                      <a:pt x="1" y="2"/>
                      <a:pt x="1" y="2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2" y="1"/>
                      <a:pt x="3" y="2"/>
                      <a:pt x="3" y="3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3" y="2"/>
                      <a:pt x="2" y="1"/>
                      <a:pt x="2" y="0"/>
                    </a:cubicBezTo>
                    <a:cubicBezTo>
                      <a:pt x="3" y="1"/>
                      <a:pt x="5" y="4"/>
                      <a:pt x="5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4" y="4"/>
                      <a:pt x="5" y="6"/>
                      <a:pt x="6" y="8"/>
                    </a:cubicBezTo>
                    <a:cubicBezTo>
                      <a:pt x="5" y="5"/>
                      <a:pt x="3" y="2"/>
                      <a:pt x="1" y="0"/>
                    </a:cubicBezTo>
                    <a:cubicBezTo>
                      <a:pt x="7" y="4"/>
                      <a:pt x="7" y="15"/>
                      <a:pt x="12" y="21"/>
                    </a:cubicBezTo>
                    <a:cubicBezTo>
                      <a:pt x="11" y="18"/>
                      <a:pt x="8" y="15"/>
                      <a:pt x="7" y="13"/>
                    </a:cubicBezTo>
                    <a:cubicBezTo>
                      <a:pt x="6" y="11"/>
                      <a:pt x="5" y="9"/>
                      <a:pt x="4" y="7"/>
                    </a:cubicBezTo>
                    <a:cubicBezTo>
                      <a:pt x="5" y="8"/>
                      <a:pt x="6" y="10"/>
                      <a:pt x="7" y="11"/>
                    </a:cubicBezTo>
                    <a:cubicBezTo>
                      <a:pt x="9" y="14"/>
                      <a:pt x="10" y="16"/>
                      <a:pt x="11" y="19"/>
                    </a:cubicBezTo>
                    <a:cubicBezTo>
                      <a:pt x="10" y="16"/>
                      <a:pt x="8" y="14"/>
                      <a:pt x="7" y="11"/>
                    </a:cubicBezTo>
                    <a:cubicBezTo>
                      <a:pt x="5" y="8"/>
                      <a:pt x="4" y="4"/>
                      <a:pt x="1" y="1"/>
                    </a:cubicBezTo>
                    <a:cubicBezTo>
                      <a:pt x="3" y="5"/>
                      <a:pt x="5" y="7"/>
                      <a:pt x="7" y="10"/>
                    </a:cubicBezTo>
                    <a:cubicBezTo>
                      <a:pt x="8" y="13"/>
                      <a:pt x="9" y="15"/>
                      <a:pt x="11" y="17"/>
                    </a:cubicBezTo>
                    <a:cubicBezTo>
                      <a:pt x="11" y="18"/>
                      <a:pt x="11" y="19"/>
                      <a:pt x="12" y="20"/>
                    </a:cubicBezTo>
                    <a:cubicBezTo>
                      <a:pt x="10" y="17"/>
                      <a:pt x="9" y="13"/>
                      <a:pt x="6" y="11"/>
                    </a:cubicBezTo>
                    <a:cubicBezTo>
                      <a:pt x="7" y="14"/>
                      <a:pt x="9" y="16"/>
                      <a:pt x="11" y="19"/>
                    </a:cubicBezTo>
                    <a:cubicBezTo>
                      <a:pt x="10" y="17"/>
                      <a:pt x="8" y="16"/>
                      <a:pt x="7" y="14"/>
                    </a:cubicBezTo>
                    <a:cubicBezTo>
                      <a:pt x="8" y="16"/>
                      <a:pt x="9" y="17"/>
                      <a:pt x="9" y="19"/>
                    </a:cubicBezTo>
                  </a:path>
                </a:pathLst>
              </a:custGeom>
              <a:noFill/>
              <a:ln w="19050" cap="rnd">
                <a:solidFill>
                  <a:schemeClr val="accent1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122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302561-C1CC-4B6C-AC73-62F45EE101AF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512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512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EA7791-8905-46EB-8A89-C4DA7D501A12}" type="slidenum">
              <a:rPr lang="en-US" altLang="zh-CN" sz="790"/>
              <a:pPr/>
              <a:t>2</a:t>
            </a:fld>
            <a:endParaRPr lang="en-US" altLang="zh-CN" sz="79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816985" cy="76517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Zig-Zag operation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42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703FF2-8F49-4E76-802E-70531C2840AA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42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42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318DF7-A94B-4A86-A9D3-500D759A0E47}" type="slidenum">
              <a:rPr lang="en-US" altLang="zh-CN" sz="790"/>
              <a:pPr/>
              <a:t>20</a:t>
            </a:fld>
            <a:endParaRPr lang="en-US" altLang="zh-CN" sz="790"/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630" y="1746250"/>
            <a:ext cx="8155305" cy="10071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“Zig-Zag” consists of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two rotations of the opposite direction</a:t>
            </a:r>
            <a:r>
              <a:rPr lang="en-US" altLang="zh-CN" sz="2800" dirty="0">
                <a:ea typeface="宋体" panose="02010600030101010101" pitchFamily="2" charset="-122"/>
              </a:rPr>
              <a:t> (assume R is the node that was accessed)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693545" y="2792095"/>
            <a:ext cx="5573395" cy="2060575"/>
            <a:chOff x="3458" y="4623"/>
            <a:chExt cx="7598" cy="2809"/>
          </a:xfrm>
        </p:grpSpPr>
        <p:sp>
          <p:nvSpPr>
            <p:cNvPr id="94222" name="Text Box 12"/>
            <p:cNvSpPr txBox="1">
              <a:spLocks noChangeArrowheads="1"/>
            </p:cNvSpPr>
            <p:nvPr/>
          </p:nvSpPr>
          <p:spPr bwMode="auto">
            <a:xfrm>
              <a:off x="6745" y="6408"/>
              <a:ext cx="48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125">
                <a:ea typeface="宋体" panose="02010600030101010101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8" y="4692"/>
              <a:ext cx="7598" cy="2741"/>
            </a:xfrm>
            <a:prstGeom prst="rect">
              <a:avLst/>
            </a:prstGeom>
          </p:spPr>
        </p:pic>
        <p:sp>
          <p:nvSpPr>
            <p:cNvPr id="20" name="Oval 7"/>
            <p:cNvSpPr>
              <a:spLocks noChangeArrowheads="1"/>
            </p:cNvSpPr>
            <p:nvPr/>
          </p:nvSpPr>
          <p:spPr bwMode="auto">
            <a:xfrm rot="20400000">
              <a:off x="3684" y="5450"/>
              <a:ext cx="768" cy="128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500">
                <a:ea typeface="宋体" panose="02010600030101010101" pitchFamily="2" charset="-122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 rot="1500000">
              <a:off x="6429" y="5502"/>
              <a:ext cx="760" cy="13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500">
                <a:ea typeface="宋体" panose="02010600030101010101" pitchFamily="2" charset="-122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 rot="1500000">
              <a:off x="6813" y="4623"/>
              <a:ext cx="644" cy="1342"/>
            </a:xfrm>
            <a:prstGeom prst="ellipse">
              <a:avLst/>
            </a:prstGeom>
            <a:noFill/>
            <a:ln w="38100">
              <a:solidFill>
                <a:srgbClr val="263A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500">
                <a:ea typeface="宋体" panose="02010600030101010101" pitchFamily="2" charset="-122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/>
          </p:nvSpPr>
          <p:spPr bwMode="auto">
            <a:xfrm rot="19500000">
              <a:off x="9931" y="4884"/>
              <a:ext cx="761" cy="1508"/>
            </a:xfrm>
            <a:prstGeom prst="ellipse">
              <a:avLst/>
            </a:prstGeom>
            <a:noFill/>
            <a:ln w="28575">
              <a:solidFill>
                <a:srgbClr val="263AF8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500">
                <a:ea typeface="宋体" panose="02010600030101010101" pitchFamily="2" charset="-122"/>
              </a:endParaRPr>
            </a:p>
          </p:txBody>
        </p:sp>
      </p:grp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2371011" y="4964166"/>
            <a:ext cx="17195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ea typeface="宋体" panose="02010600030101010101" pitchFamily="2" charset="-122"/>
              </a:rPr>
              <a:t>ZigFromRight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4652870" y="4971234"/>
            <a:ext cx="156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ea typeface="宋体" panose="02010600030101010101" pitchFamily="2" charset="-122"/>
              </a:rPr>
              <a:t>ZigFromLeft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528896" y="5596469"/>
            <a:ext cx="1808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 err="1">
                <a:ea typeface="宋体" panose="02010600030101010101" pitchFamily="2" charset="-122"/>
              </a:rPr>
              <a:t>ZigZagFromLeft</a:t>
            </a:r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2311400" y="5939155"/>
            <a:ext cx="4057015" cy="6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816985" cy="76517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err="1" smtClean="0">
                <a:solidFill>
                  <a:schemeClr val="bg1"/>
                </a:solidFill>
              </a:rPr>
              <a:t>Zig-Zig</a:t>
            </a:r>
            <a:r>
              <a:rPr lang="en-US" altLang="zh-CN" sz="3600" dirty="0" smtClean="0">
                <a:solidFill>
                  <a:schemeClr val="bg1"/>
                </a:solidFill>
              </a:rPr>
              <a:t> operation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523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BB04D7-5595-4D46-81AB-7805EBA02B06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523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523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FA8CCC-1615-4EEA-AC2E-7CFAB4769093}" type="slidenum">
              <a:rPr lang="en-US" altLang="zh-CN" sz="790"/>
              <a:pPr/>
              <a:t>21</a:t>
            </a:fld>
            <a:endParaRPr lang="en-US" altLang="zh-CN" sz="790"/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700530"/>
            <a:ext cx="8304530" cy="1381125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“Zig-Zig” consists of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two single rotations of the same direction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R is the node that was accessed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635599" y="5749740"/>
            <a:ext cx="17322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 err="1">
                <a:ea typeface="宋体" panose="02010600030101010101" pitchFamily="2" charset="-122"/>
              </a:rPr>
              <a:t>ZigZigFromLeft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>
            <a:off x="2346325" y="6092825"/>
            <a:ext cx="4333240" cy="6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grpSp>
        <p:nvGrpSpPr>
          <p:cNvPr id="8" name="组合 7"/>
          <p:cNvGrpSpPr/>
          <p:nvPr/>
        </p:nvGrpSpPr>
        <p:grpSpPr>
          <a:xfrm>
            <a:off x="1405255" y="3014980"/>
            <a:ext cx="6546850" cy="2294890"/>
            <a:chOff x="2469" y="4634"/>
            <a:chExt cx="9252" cy="324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9" y="4765"/>
              <a:ext cx="9253" cy="3113"/>
            </a:xfrm>
            <a:prstGeom prst="rect">
              <a:avLst/>
            </a:prstGeom>
          </p:spPr>
        </p:pic>
        <p:sp>
          <p:nvSpPr>
            <p:cNvPr id="21" name="Oval 8"/>
            <p:cNvSpPr>
              <a:spLocks noChangeArrowheads="1"/>
            </p:cNvSpPr>
            <p:nvPr/>
          </p:nvSpPr>
          <p:spPr bwMode="auto">
            <a:xfrm rot="1500000">
              <a:off x="3021" y="4678"/>
              <a:ext cx="888" cy="15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500">
                <a:ea typeface="宋体" panose="02010600030101010101" pitchFamily="2" charset="-122"/>
              </a:endParaRP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 rot="19200000">
              <a:off x="6697" y="4951"/>
              <a:ext cx="850" cy="161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500">
                <a:ea typeface="宋体" panose="02010600030101010101" pitchFamily="2" charset="-122"/>
              </a:endParaRP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 rot="2100000">
              <a:off x="5999" y="5003"/>
              <a:ext cx="869" cy="1579"/>
            </a:xfrm>
            <a:prstGeom prst="ellipse">
              <a:avLst/>
            </a:prstGeom>
            <a:noFill/>
            <a:ln w="38100">
              <a:solidFill>
                <a:srgbClr val="263AF8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500">
                <a:ea typeface="宋体" panose="02010600030101010101" pitchFamily="2" charset="-122"/>
              </a:endParaRP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 rot="20100000">
              <a:off x="10217" y="4634"/>
              <a:ext cx="831" cy="1586"/>
            </a:xfrm>
            <a:prstGeom prst="ellipse">
              <a:avLst/>
            </a:prstGeom>
            <a:noFill/>
            <a:ln w="28575">
              <a:solidFill>
                <a:srgbClr val="263AF8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5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426335" y="5135245"/>
            <a:ext cx="15995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ea typeface="宋体" panose="02010600030101010101" pitchFamily="2" charset="-122"/>
              </a:rPr>
              <a:t>ZigFromLeft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057775" y="5125085"/>
            <a:ext cx="159956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ea typeface="宋体" panose="02010600030101010101" pitchFamily="2" charset="-122"/>
              </a:rPr>
              <a:t>ZigFromLeft</a:t>
            </a:r>
            <a:r>
              <a:rPr lang="en-US" altLang="zh-CN" sz="1800" dirty="0"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605905" cy="76517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8935" y="751840"/>
            <a:ext cx="67106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Decreasing depth - "autobalance"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6258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2A1FDB-D4FA-448E-AFE4-8A1187ACFBBB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625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626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90B807-CE46-424E-85E5-B1AF4EE23151}" type="slidenum">
              <a:rPr lang="en-US" altLang="zh-CN" sz="790"/>
              <a:pPr/>
              <a:t>22</a:t>
            </a:fld>
            <a:endParaRPr lang="en-US" altLang="zh-CN" sz="790"/>
          </a:p>
        </p:txBody>
      </p:sp>
      <p:sp>
        <p:nvSpPr>
          <p:cNvPr id="96263" name="Text Box 5"/>
          <p:cNvSpPr txBox="1">
            <a:spLocks noChangeArrowheads="1"/>
          </p:cNvSpPr>
          <p:nvPr/>
        </p:nvSpPr>
        <p:spPr bwMode="auto">
          <a:xfrm>
            <a:off x="3040065" y="4712082"/>
            <a:ext cx="79692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ea typeface="宋体" panose="02010600030101010101" pitchFamily="2" charset="-122"/>
              </a:rPr>
              <a:t>Find(T)</a:t>
            </a:r>
          </a:p>
        </p:txBody>
      </p:sp>
      <p:sp>
        <p:nvSpPr>
          <p:cNvPr id="96264" name="Line 6"/>
          <p:cNvSpPr>
            <a:spLocks noChangeShapeType="1"/>
          </p:cNvSpPr>
          <p:nvPr/>
        </p:nvSpPr>
        <p:spPr bwMode="auto">
          <a:xfrm>
            <a:off x="2348485" y="5008056"/>
            <a:ext cx="2228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6265" name="Text Box 7"/>
          <p:cNvSpPr txBox="1">
            <a:spLocks noChangeArrowheads="1"/>
          </p:cNvSpPr>
          <p:nvPr/>
        </p:nvSpPr>
        <p:spPr bwMode="auto">
          <a:xfrm>
            <a:off x="5217687" y="4712082"/>
            <a:ext cx="81851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ea typeface="宋体" panose="02010600030101010101" pitchFamily="2" charset="-122"/>
              </a:rPr>
              <a:t>Find(R)</a:t>
            </a:r>
          </a:p>
        </p:txBody>
      </p:sp>
      <p:sp>
        <p:nvSpPr>
          <p:cNvPr id="96266" name="Line 8"/>
          <p:cNvSpPr>
            <a:spLocks noChangeShapeType="1"/>
          </p:cNvSpPr>
          <p:nvPr/>
        </p:nvSpPr>
        <p:spPr bwMode="auto">
          <a:xfrm>
            <a:off x="4834510" y="5008056"/>
            <a:ext cx="1543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2" name="矩形 1"/>
          <p:cNvSpPr/>
          <p:nvPr/>
        </p:nvSpPr>
        <p:spPr>
          <a:xfrm>
            <a:off x="478790" y="5372100"/>
            <a:ext cx="8333105" cy="64516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splaying not only moves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node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has the effect of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roughly halving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depth of most nodes 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608455" y="1765935"/>
            <a:ext cx="5706745" cy="2848610"/>
            <a:chOff x="3324" y="3007"/>
            <a:chExt cx="7934" cy="396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4" y="3007"/>
              <a:ext cx="7934" cy="3961"/>
            </a:xfrm>
            <a:prstGeom prst="rect">
              <a:avLst/>
            </a:prstGeom>
          </p:spPr>
        </p:pic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3455" y="5460"/>
              <a:ext cx="388" cy="40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  <p:sp>
          <p:nvSpPr>
            <p:cNvPr id="19" name="Oval 11"/>
            <p:cNvSpPr>
              <a:spLocks noChangeArrowheads="1"/>
            </p:cNvSpPr>
            <p:nvPr/>
          </p:nvSpPr>
          <p:spPr bwMode="auto">
            <a:xfrm>
              <a:off x="5454" y="4237"/>
              <a:ext cx="405" cy="40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7488" y="3008"/>
              <a:ext cx="405" cy="40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678170" cy="76517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498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71068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 Insert and Delete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7282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B96717-DACB-4D37-AB6B-14E27C18B8EF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728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728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9F37F6-E37C-4659-9508-5B813F277A0A}" type="slidenum">
              <a:rPr lang="en-US" altLang="zh-CN" sz="790"/>
              <a:pPr/>
              <a:t>23</a:t>
            </a:fld>
            <a:endParaRPr lang="en-US" altLang="zh-CN" sz="790"/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582" y="1772287"/>
            <a:ext cx="7886700" cy="4351337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Insert x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Insert x as normal then splay x to root.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Delete </a:t>
            </a:r>
            <a:r>
              <a:rPr lang="en-US" altLang="zh-CN" dirty="0">
                <a:ea typeface="宋体" panose="02010600030101010101" pitchFamily="2" charset="-122"/>
              </a:rPr>
              <a:t>x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Splay x to root and remove it. (note: the node does not have to be a leaf or single child node like in BST delete.)  Two trees remain, right subtree and left subtree.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Splay the max in the left subtree to the root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Attach the right subtree to the new root of the left subtree.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816850" y="5325745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2607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7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Example Insert</a:t>
            </a:r>
          </a:p>
        </p:txBody>
      </p:sp>
      <p:pic>
        <p:nvPicPr>
          <p:cNvPr id="18" name="图片 1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830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857B3D-CAF6-4C66-87C0-22C0C823F1AB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830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830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FFB7A2-07B6-4D8E-8D6E-5293AF5936E0}" type="slidenum">
              <a:rPr lang="en-US" altLang="zh-CN" sz="790"/>
              <a:pPr/>
              <a:t>24</a:t>
            </a:fld>
            <a:endParaRPr lang="en-US" altLang="zh-CN" sz="790"/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730" y="1685290"/>
            <a:ext cx="7886700" cy="1350645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Inserting in order 1,2,3,…,8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 smtClean="0">
                <a:solidFill>
                  <a:srgbClr val="0000FF"/>
                </a:solidFill>
                <a:ea typeface="宋体" panose="02010600030101010101" pitchFamily="2" charset="-122"/>
              </a:rPr>
              <a:t>Without self-adjustment</a:t>
            </a:r>
          </a:p>
        </p:txBody>
      </p:sp>
      <p:sp>
        <p:nvSpPr>
          <p:cNvPr id="98311" name="Oval 4"/>
          <p:cNvSpPr>
            <a:spLocks noChangeArrowheads="1"/>
          </p:cNvSpPr>
          <p:nvPr/>
        </p:nvSpPr>
        <p:spPr bwMode="auto">
          <a:xfrm>
            <a:off x="1564640" y="3013075"/>
            <a:ext cx="387985" cy="38862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8312" name="Line 5"/>
          <p:cNvSpPr>
            <a:spLocks noChangeShapeType="1"/>
          </p:cNvSpPr>
          <p:nvPr/>
        </p:nvSpPr>
        <p:spPr bwMode="auto">
          <a:xfrm>
            <a:off x="1953260" y="3246120"/>
            <a:ext cx="466090" cy="233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8313" name="Oval 6"/>
          <p:cNvSpPr>
            <a:spLocks noChangeArrowheads="1"/>
          </p:cNvSpPr>
          <p:nvPr/>
        </p:nvSpPr>
        <p:spPr bwMode="auto">
          <a:xfrm>
            <a:off x="2341245" y="3401695"/>
            <a:ext cx="387985" cy="38862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8314" name="Line 7"/>
          <p:cNvSpPr>
            <a:spLocks noChangeShapeType="1"/>
          </p:cNvSpPr>
          <p:nvPr/>
        </p:nvSpPr>
        <p:spPr bwMode="auto">
          <a:xfrm>
            <a:off x="2729865" y="3634740"/>
            <a:ext cx="466090" cy="233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8315" name="Oval 8"/>
          <p:cNvSpPr>
            <a:spLocks noChangeArrowheads="1"/>
          </p:cNvSpPr>
          <p:nvPr/>
        </p:nvSpPr>
        <p:spPr bwMode="auto">
          <a:xfrm>
            <a:off x="3117850" y="3789680"/>
            <a:ext cx="387985" cy="38862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8316" name="Line 9"/>
          <p:cNvSpPr>
            <a:spLocks noChangeShapeType="1"/>
          </p:cNvSpPr>
          <p:nvPr/>
        </p:nvSpPr>
        <p:spPr bwMode="auto">
          <a:xfrm>
            <a:off x="3505835" y="4022725"/>
            <a:ext cx="466090" cy="233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8317" name="Oval 10"/>
          <p:cNvSpPr>
            <a:spLocks noChangeArrowheads="1"/>
          </p:cNvSpPr>
          <p:nvPr/>
        </p:nvSpPr>
        <p:spPr bwMode="auto">
          <a:xfrm>
            <a:off x="3894455" y="4178300"/>
            <a:ext cx="387985" cy="38862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8318" name="Line 11"/>
          <p:cNvSpPr>
            <a:spLocks noChangeShapeType="1"/>
          </p:cNvSpPr>
          <p:nvPr/>
        </p:nvSpPr>
        <p:spPr bwMode="auto">
          <a:xfrm>
            <a:off x="4282440" y="4411345"/>
            <a:ext cx="466090" cy="233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8319" name="Oval 12"/>
          <p:cNvSpPr>
            <a:spLocks noChangeArrowheads="1"/>
          </p:cNvSpPr>
          <p:nvPr/>
        </p:nvSpPr>
        <p:spPr bwMode="auto">
          <a:xfrm>
            <a:off x="4671060" y="4566920"/>
            <a:ext cx="387985" cy="38862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8320" name="Line 13"/>
          <p:cNvSpPr>
            <a:spLocks noChangeShapeType="1"/>
          </p:cNvSpPr>
          <p:nvPr/>
        </p:nvSpPr>
        <p:spPr bwMode="auto">
          <a:xfrm>
            <a:off x="5059045" y="4799965"/>
            <a:ext cx="466090" cy="233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8321" name="Oval 14"/>
          <p:cNvSpPr>
            <a:spLocks noChangeArrowheads="1"/>
          </p:cNvSpPr>
          <p:nvPr/>
        </p:nvSpPr>
        <p:spPr bwMode="auto">
          <a:xfrm>
            <a:off x="5447665" y="4954905"/>
            <a:ext cx="387985" cy="38862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98322" name="Line 15"/>
          <p:cNvSpPr>
            <a:spLocks noChangeShapeType="1"/>
          </p:cNvSpPr>
          <p:nvPr/>
        </p:nvSpPr>
        <p:spPr bwMode="auto">
          <a:xfrm>
            <a:off x="5835650" y="5187950"/>
            <a:ext cx="466090" cy="233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8323" name="Oval 16"/>
          <p:cNvSpPr>
            <a:spLocks noChangeArrowheads="1"/>
          </p:cNvSpPr>
          <p:nvPr/>
        </p:nvSpPr>
        <p:spPr bwMode="auto">
          <a:xfrm>
            <a:off x="6224270" y="5343525"/>
            <a:ext cx="387985" cy="38862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8324" name="Line 17"/>
          <p:cNvSpPr>
            <a:spLocks noChangeShapeType="1"/>
          </p:cNvSpPr>
          <p:nvPr/>
        </p:nvSpPr>
        <p:spPr bwMode="auto">
          <a:xfrm>
            <a:off x="6612255" y="5576570"/>
            <a:ext cx="466090" cy="2330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98325" name="Oval 18"/>
          <p:cNvSpPr>
            <a:spLocks noChangeArrowheads="1"/>
          </p:cNvSpPr>
          <p:nvPr/>
        </p:nvSpPr>
        <p:spPr bwMode="auto">
          <a:xfrm>
            <a:off x="7000875" y="5731510"/>
            <a:ext cx="387985" cy="38862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98326" name="Text Box 19"/>
          <p:cNvSpPr txBox="1">
            <a:spLocks noChangeArrowheads="1"/>
          </p:cNvSpPr>
          <p:nvPr/>
        </p:nvSpPr>
        <p:spPr bwMode="auto">
          <a:xfrm>
            <a:off x="4786313" y="3735017"/>
            <a:ext cx="310388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O(n</a:t>
            </a:r>
            <a:r>
              <a:rPr lang="en-US" altLang="zh-CN" sz="2400" baseline="30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) time for n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2607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89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Example Insert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830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F58D84-C907-4753-B91E-F4FC3A928637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9830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9830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FFB7A2-07B6-4D8E-8D6E-5293AF5936E0}" type="slidenum">
              <a:rPr lang="en-US" altLang="zh-CN" sz="790"/>
              <a:pPr/>
              <a:t>25</a:t>
            </a:fld>
            <a:endParaRPr lang="en-US" altLang="zh-CN" sz="790"/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534160"/>
            <a:ext cx="8091170" cy="1191895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Inserting in order 1,2,3,…,8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With self-adjustment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481184" y="2868202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486269" y="3094262"/>
            <a:ext cx="3429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772019" y="3208562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3200519" y="2865662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 flipH="1">
            <a:off x="4857869" y="3094262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5143619" y="2865662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4629269" y="3208562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3886319" y="2751362"/>
            <a:ext cx="110490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ZigFromRight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3943469" y="3037112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6" name="Line 25"/>
          <p:cNvSpPr>
            <a:spLocks noChangeShapeType="1"/>
          </p:cNvSpPr>
          <p:nvPr/>
        </p:nvSpPr>
        <p:spPr bwMode="auto">
          <a:xfrm flipH="1">
            <a:off x="2567159" y="4122851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2852909" y="389425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2338559" y="423715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Line 28"/>
          <p:cNvSpPr>
            <a:spLocks noChangeShapeType="1"/>
          </p:cNvSpPr>
          <p:nvPr/>
        </p:nvSpPr>
        <p:spPr bwMode="auto">
          <a:xfrm>
            <a:off x="3138659" y="4122851"/>
            <a:ext cx="3429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3424409" y="423715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3881609" y="3951401"/>
            <a:ext cx="110490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ZigFromRight</a:t>
            </a: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3995909" y="4237151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3" name="Line 32"/>
          <p:cNvSpPr>
            <a:spLocks noChangeShapeType="1"/>
          </p:cNvSpPr>
          <p:nvPr/>
        </p:nvSpPr>
        <p:spPr bwMode="auto">
          <a:xfrm flipH="1">
            <a:off x="5367509" y="4351451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5653259" y="412285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5138909" y="446575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" name="Oval 36"/>
          <p:cNvSpPr>
            <a:spLocks noChangeArrowheads="1"/>
          </p:cNvSpPr>
          <p:nvPr/>
        </p:nvSpPr>
        <p:spPr bwMode="auto">
          <a:xfrm>
            <a:off x="6167609" y="377995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" name="Line 37"/>
          <p:cNvSpPr>
            <a:spLocks noChangeShapeType="1"/>
          </p:cNvSpPr>
          <p:nvPr/>
        </p:nvSpPr>
        <p:spPr bwMode="auto">
          <a:xfrm flipH="1">
            <a:off x="5881859" y="4008551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908029" y="5227338"/>
            <a:ext cx="110490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200">
                <a:ea typeface="宋体" panose="02010600030101010101" pitchFamily="2" charset="-122"/>
              </a:rPr>
              <a:t>ZigFromRight</a:t>
            </a:r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022329" y="5513088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H="1">
            <a:off x="1907779" y="5628658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2" name="Oval 6"/>
          <p:cNvSpPr>
            <a:spLocks noChangeArrowheads="1"/>
          </p:cNvSpPr>
          <p:nvPr/>
        </p:nvSpPr>
        <p:spPr bwMode="auto">
          <a:xfrm>
            <a:off x="2193529" y="5400058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" name="Oval 7"/>
          <p:cNvSpPr>
            <a:spLocks noChangeArrowheads="1"/>
          </p:cNvSpPr>
          <p:nvPr/>
        </p:nvSpPr>
        <p:spPr bwMode="auto">
          <a:xfrm>
            <a:off x="1679179" y="5742958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2707879" y="5057158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H="1">
            <a:off x="2422129" y="5285758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6" name="Line 11"/>
          <p:cNvSpPr>
            <a:spLocks noChangeShapeType="1"/>
          </p:cNvSpPr>
          <p:nvPr/>
        </p:nvSpPr>
        <p:spPr bwMode="auto">
          <a:xfrm>
            <a:off x="2993629" y="5285758"/>
            <a:ext cx="3429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3279379" y="5400058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8" name="Line 13"/>
          <p:cNvSpPr>
            <a:spLocks noChangeShapeType="1"/>
          </p:cNvSpPr>
          <p:nvPr/>
        </p:nvSpPr>
        <p:spPr bwMode="auto">
          <a:xfrm flipH="1">
            <a:off x="5440284" y="5697873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726034" y="5469273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0" name="Oval 15"/>
          <p:cNvSpPr>
            <a:spLocks noChangeArrowheads="1"/>
          </p:cNvSpPr>
          <p:nvPr/>
        </p:nvSpPr>
        <p:spPr bwMode="auto">
          <a:xfrm>
            <a:off x="5211684" y="5812173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" name="Oval 16"/>
          <p:cNvSpPr>
            <a:spLocks noChangeArrowheads="1"/>
          </p:cNvSpPr>
          <p:nvPr/>
        </p:nvSpPr>
        <p:spPr bwMode="auto">
          <a:xfrm>
            <a:off x="6240384" y="5126373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H="1">
            <a:off x="5954634" y="5354973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3" name="Oval 19"/>
          <p:cNvSpPr>
            <a:spLocks noChangeArrowheads="1"/>
          </p:cNvSpPr>
          <p:nvPr/>
        </p:nvSpPr>
        <p:spPr bwMode="auto">
          <a:xfrm>
            <a:off x="6754734" y="4783473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 flipH="1">
            <a:off x="6468984" y="5012073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12790" y="2597785"/>
            <a:ext cx="325691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Each Insert takes O(1) time therefore O(n) time for n Insert!!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826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Example Deletion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137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30ECB-F277-47F2-BF2B-BC19A262DBE9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0137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013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DD35C6-B6D4-40F4-96F0-087D774AD9D0}" type="slidenum">
              <a:rPr lang="en-US" altLang="zh-CN" sz="790"/>
              <a:pPr/>
              <a:t>26</a:t>
            </a:fld>
            <a:endParaRPr lang="en-US" altLang="zh-CN" sz="790"/>
          </a:p>
        </p:txBody>
      </p:sp>
      <p:sp>
        <p:nvSpPr>
          <p:cNvPr id="76" name="Oval 3"/>
          <p:cNvSpPr>
            <a:spLocks noChangeArrowheads="1"/>
          </p:cNvSpPr>
          <p:nvPr/>
        </p:nvSpPr>
        <p:spPr bwMode="auto">
          <a:xfrm>
            <a:off x="2360590" y="18704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77" name="Oval 4"/>
          <p:cNvSpPr>
            <a:spLocks noChangeArrowheads="1"/>
          </p:cNvSpPr>
          <p:nvPr/>
        </p:nvSpPr>
        <p:spPr bwMode="auto">
          <a:xfrm>
            <a:off x="2817790" y="22133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78" name="Line 5"/>
          <p:cNvSpPr>
            <a:spLocks noChangeShapeType="1"/>
          </p:cNvSpPr>
          <p:nvPr/>
        </p:nvSpPr>
        <p:spPr bwMode="auto">
          <a:xfrm>
            <a:off x="2646340" y="2041881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1903390" y="22133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0" name="Line 7"/>
          <p:cNvSpPr>
            <a:spLocks noChangeShapeType="1"/>
          </p:cNvSpPr>
          <p:nvPr/>
        </p:nvSpPr>
        <p:spPr bwMode="auto">
          <a:xfrm flipH="1">
            <a:off x="2074840" y="2099031"/>
            <a:ext cx="2857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" name="Oval 8"/>
          <p:cNvSpPr>
            <a:spLocks noChangeArrowheads="1"/>
          </p:cNvSpPr>
          <p:nvPr/>
        </p:nvSpPr>
        <p:spPr bwMode="auto">
          <a:xfrm>
            <a:off x="3046390" y="26705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>
            <a:off x="3046390" y="2441931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3" name="Oval 10"/>
          <p:cNvSpPr>
            <a:spLocks noChangeArrowheads="1"/>
          </p:cNvSpPr>
          <p:nvPr/>
        </p:nvSpPr>
        <p:spPr bwMode="auto">
          <a:xfrm>
            <a:off x="2589190" y="26705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 flipH="1">
            <a:off x="2760640" y="2441931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5" name="Oval 16"/>
          <p:cNvSpPr>
            <a:spLocks noChangeArrowheads="1"/>
          </p:cNvSpPr>
          <p:nvPr/>
        </p:nvSpPr>
        <p:spPr bwMode="auto">
          <a:xfrm>
            <a:off x="2131990" y="2727681"/>
            <a:ext cx="285750" cy="28575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6" name="Line 17"/>
          <p:cNvSpPr>
            <a:spLocks noChangeShapeType="1"/>
          </p:cNvSpPr>
          <p:nvPr/>
        </p:nvSpPr>
        <p:spPr bwMode="auto">
          <a:xfrm>
            <a:off x="2131990" y="2499081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7" name="Oval 18"/>
          <p:cNvSpPr>
            <a:spLocks noChangeArrowheads="1"/>
          </p:cNvSpPr>
          <p:nvPr/>
        </p:nvSpPr>
        <p:spPr bwMode="auto">
          <a:xfrm>
            <a:off x="1674790" y="27276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8" name="Line 19"/>
          <p:cNvSpPr>
            <a:spLocks noChangeShapeType="1"/>
          </p:cNvSpPr>
          <p:nvPr/>
        </p:nvSpPr>
        <p:spPr bwMode="auto">
          <a:xfrm flipH="1">
            <a:off x="1846240" y="2499081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9" name="Oval 20"/>
          <p:cNvSpPr>
            <a:spLocks noChangeArrowheads="1"/>
          </p:cNvSpPr>
          <p:nvPr/>
        </p:nvSpPr>
        <p:spPr bwMode="auto">
          <a:xfrm>
            <a:off x="2360590" y="32420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90" name="Line 21"/>
          <p:cNvSpPr>
            <a:spLocks noChangeShapeType="1"/>
          </p:cNvSpPr>
          <p:nvPr/>
        </p:nvSpPr>
        <p:spPr bwMode="auto">
          <a:xfrm>
            <a:off x="2360590" y="3013431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1" name="Oval 22"/>
          <p:cNvSpPr>
            <a:spLocks noChangeArrowheads="1"/>
          </p:cNvSpPr>
          <p:nvPr/>
        </p:nvSpPr>
        <p:spPr bwMode="auto">
          <a:xfrm>
            <a:off x="1903390" y="32420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92" name="Line 23"/>
          <p:cNvSpPr>
            <a:spLocks noChangeShapeType="1"/>
          </p:cNvSpPr>
          <p:nvPr/>
        </p:nvSpPr>
        <p:spPr bwMode="auto">
          <a:xfrm flipH="1">
            <a:off x="2074840" y="3013431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3" name="Oval 41"/>
          <p:cNvSpPr>
            <a:spLocks noChangeArrowheads="1"/>
          </p:cNvSpPr>
          <p:nvPr/>
        </p:nvSpPr>
        <p:spPr bwMode="auto">
          <a:xfrm>
            <a:off x="6547051" y="22704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94" name="Oval 42"/>
          <p:cNvSpPr>
            <a:spLocks noChangeArrowheads="1"/>
          </p:cNvSpPr>
          <p:nvPr/>
        </p:nvSpPr>
        <p:spPr bwMode="auto">
          <a:xfrm>
            <a:off x="6889951" y="26705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>
            <a:off x="6375601" y="2099031"/>
            <a:ext cx="2857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6" name="Oval 44"/>
          <p:cNvSpPr>
            <a:spLocks noChangeArrowheads="1"/>
          </p:cNvSpPr>
          <p:nvPr/>
        </p:nvSpPr>
        <p:spPr bwMode="auto">
          <a:xfrm>
            <a:off x="5689801" y="22704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97" name="Line 45"/>
          <p:cNvSpPr>
            <a:spLocks noChangeShapeType="1"/>
          </p:cNvSpPr>
          <p:nvPr/>
        </p:nvSpPr>
        <p:spPr bwMode="auto">
          <a:xfrm flipH="1">
            <a:off x="5861251" y="2156181"/>
            <a:ext cx="2857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8" name="Oval 46"/>
          <p:cNvSpPr>
            <a:spLocks noChangeArrowheads="1"/>
          </p:cNvSpPr>
          <p:nvPr/>
        </p:nvSpPr>
        <p:spPr bwMode="auto">
          <a:xfrm>
            <a:off x="7118551" y="31277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99" name="Line 47"/>
          <p:cNvSpPr>
            <a:spLocks noChangeShapeType="1"/>
          </p:cNvSpPr>
          <p:nvPr/>
        </p:nvSpPr>
        <p:spPr bwMode="auto">
          <a:xfrm>
            <a:off x="7118551" y="2899131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6661351" y="31277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01" name="Line 49"/>
          <p:cNvSpPr>
            <a:spLocks noChangeShapeType="1"/>
          </p:cNvSpPr>
          <p:nvPr/>
        </p:nvSpPr>
        <p:spPr bwMode="auto">
          <a:xfrm flipH="1">
            <a:off x="6832801" y="2899131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2" name="Oval 50"/>
          <p:cNvSpPr>
            <a:spLocks noChangeArrowheads="1"/>
          </p:cNvSpPr>
          <p:nvPr/>
        </p:nvSpPr>
        <p:spPr bwMode="auto">
          <a:xfrm>
            <a:off x="6089851" y="1927581"/>
            <a:ext cx="285750" cy="285750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03" name="Line 51"/>
          <p:cNvSpPr>
            <a:spLocks noChangeShapeType="1"/>
          </p:cNvSpPr>
          <p:nvPr/>
        </p:nvSpPr>
        <p:spPr bwMode="auto">
          <a:xfrm>
            <a:off x="5975551" y="2499081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4" name="Oval 52"/>
          <p:cNvSpPr>
            <a:spLocks noChangeArrowheads="1"/>
          </p:cNvSpPr>
          <p:nvPr/>
        </p:nvSpPr>
        <p:spPr bwMode="auto">
          <a:xfrm>
            <a:off x="5404051" y="27276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05" name="Line 53"/>
          <p:cNvSpPr>
            <a:spLocks noChangeShapeType="1"/>
          </p:cNvSpPr>
          <p:nvPr/>
        </p:nvSpPr>
        <p:spPr bwMode="auto">
          <a:xfrm flipH="1">
            <a:off x="5575501" y="2499081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6" name="Oval 54"/>
          <p:cNvSpPr>
            <a:spLocks noChangeArrowheads="1"/>
          </p:cNvSpPr>
          <p:nvPr/>
        </p:nvSpPr>
        <p:spPr bwMode="auto">
          <a:xfrm>
            <a:off x="6318451" y="27276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07" name="Line 55"/>
          <p:cNvSpPr>
            <a:spLocks noChangeShapeType="1"/>
          </p:cNvSpPr>
          <p:nvPr/>
        </p:nvSpPr>
        <p:spPr bwMode="auto">
          <a:xfrm>
            <a:off x="6832801" y="2441931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8" name="Oval 56"/>
          <p:cNvSpPr>
            <a:spLocks noChangeArrowheads="1"/>
          </p:cNvSpPr>
          <p:nvPr/>
        </p:nvSpPr>
        <p:spPr bwMode="auto">
          <a:xfrm>
            <a:off x="5975551" y="27276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09" name="Line 57"/>
          <p:cNvSpPr>
            <a:spLocks noChangeShapeType="1"/>
          </p:cNvSpPr>
          <p:nvPr/>
        </p:nvSpPr>
        <p:spPr bwMode="auto">
          <a:xfrm flipH="1">
            <a:off x="6432751" y="2499081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10" name="Line 58"/>
          <p:cNvSpPr>
            <a:spLocks noChangeShapeType="1"/>
          </p:cNvSpPr>
          <p:nvPr/>
        </p:nvSpPr>
        <p:spPr bwMode="auto">
          <a:xfrm>
            <a:off x="3743960" y="2572385"/>
            <a:ext cx="142367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11" name="Text Box 59"/>
          <p:cNvSpPr txBox="1">
            <a:spLocks noChangeArrowheads="1"/>
          </p:cNvSpPr>
          <p:nvPr/>
        </p:nvSpPr>
        <p:spPr bwMode="auto">
          <a:xfrm>
            <a:off x="3789405" y="2237541"/>
            <a:ext cx="62801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ea typeface="宋体" panose="02010600030101010101" pitchFamily="2" charset="-122"/>
              </a:rPr>
              <a:t>splay</a:t>
            </a:r>
          </a:p>
        </p:txBody>
      </p:sp>
      <p:sp>
        <p:nvSpPr>
          <p:cNvPr id="112" name="Oval 60"/>
          <p:cNvSpPr>
            <a:spLocks noChangeArrowheads="1"/>
          </p:cNvSpPr>
          <p:nvPr/>
        </p:nvSpPr>
        <p:spPr bwMode="auto">
          <a:xfrm>
            <a:off x="6718501" y="4659986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13" name="Oval 61"/>
          <p:cNvSpPr>
            <a:spLocks noChangeArrowheads="1"/>
          </p:cNvSpPr>
          <p:nvPr/>
        </p:nvSpPr>
        <p:spPr bwMode="auto">
          <a:xfrm>
            <a:off x="7061401" y="5060036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14" name="Oval 63"/>
          <p:cNvSpPr>
            <a:spLocks noChangeArrowheads="1"/>
          </p:cNvSpPr>
          <p:nvPr/>
        </p:nvSpPr>
        <p:spPr bwMode="auto">
          <a:xfrm>
            <a:off x="5861251" y="4659986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15" name="Oval 65"/>
          <p:cNvSpPr>
            <a:spLocks noChangeArrowheads="1"/>
          </p:cNvSpPr>
          <p:nvPr/>
        </p:nvSpPr>
        <p:spPr bwMode="auto">
          <a:xfrm>
            <a:off x="7290001" y="5517236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16" name="Line 66"/>
          <p:cNvSpPr>
            <a:spLocks noChangeShapeType="1"/>
          </p:cNvSpPr>
          <p:nvPr/>
        </p:nvSpPr>
        <p:spPr bwMode="auto">
          <a:xfrm>
            <a:off x="7290001" y="5288636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17" name="Oval 67"/>
          <p:cNvSpPr>
            <a:spLocks noChangeArrowheads="1"/>
          </p:cNvSpPr>
          <p:nvPr/>
        </p:nvSpPr>
        <p:spPr bwMode="auto">
          <a:xfrm>
            <a:off x="6832801" y="5517236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18" name="Line 68"/>
          <p:cNvSpPr>
            <a:spLocks noChangeShapeType="1"/>
          </p:cNvSpPr>
          <p:nvPr/>
        </p:nvSpPr>
        <p:spPr bwMode="auto">
          <a:xfrm flipH="1">
            <a:off x="7004251" y="5288636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19" name="Line 70"/>
          <p:cNvSpPr>
            <a:spLocks noChangeShapeType="1"/>
          </p:cNvSpPr>
          <p:nvPr/>
        </p:nvSpPr>
        <p:spPr bwMode="auto">
          <a:xfrm>
            <a:off x="6147001" y="4888586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0" name="Oval 71"/>
          <p:cNvSpPr>
            <a:spLocks noChangeArrowheads="1"/>
          </p:cNvSpPr>
          <p:nvPr/>
        </p:nvSpPr>
        <p:spPr bwMode="auto">
          <a:xfrm>
            <a:off x="5575501" y="5117186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1" name="Line 72"/>
          <p:cNvSpPr>
            <a:spLocks noChangeShapeType="1"/>
          </p:cNvSpPr>
          <p:nvPr/>
        </p:nvSpPr>
        <p:spPr bwMode="auto">
          <a:xfrm flipH="1">
            <a:off x="5746951" y="4888586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2" name="Oval 73"/>
          <p:cNvSpPr>
            <a:spLocks noChangeArrowheads="1"/>
          </p:cNvSpPr>
          <p:nvPr/>
        </p:nvSpPr>
        <p:spPr bwMode="auto">
          <a:xfrm>
            <a:off x="6489901" y="5117186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23" name="Line 74"/>
          <p:cNvSpPr>
            <a:spLocks noChangeShapeType="1"/>
          </p:cNvSpPr>
          <p:nvPr/>
        </p:nvSpPr>
        <p:spPr bwMode="auto">
          <a:xfrm>
            <a:off x="7004251" y="4831436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4" name="Oval 75"/>
          <p:cNvSpPr>
            <a:spLocks noChangeArrowheads="1"/>
          </p:cNvSpPr>
          <p:nvPr/>
        </p:nvSpPr>
        <p:spPr bwMode="auto">
          <a:xfrm>
            <a:off x="6147001" y="5117186"/>
            <a:ext cx="2857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25" name="Line 76"/>
          <p:cNvSpPr>
            <a:spLocks noChangeShapeType="1"/>
          </p:cNvSpPr>
          <p:nvPr/>
        </p:nvSpPr>
        <p:spPr bwMode="auto">
          <a:xfrm flipH="1">
            <a:off x="6604201" y="4888586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6" name="Line 77"/>
          <p:cNvSpPr>
            <a:spLocks noChangeShapeType="1"/>
          </p:cNvSpPr>
          <p:nvPr/>
        </p:nvSpPr>
        <p:spPr bwMode="auto">
          <a:xfrm>
            <a:off x="6318250" y="3571240"/>
            <a:ext cx="635" cy="839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7" name="Text Box 78"/>
          <p:cNvSpPr txBox="1">
            <a:spLocks noChangeArrowheads="1"/>
          </p:cNvSpPr>
          <p:nvPr/>
        </p:nvSpPr>
        <p:spPr bwMode="auto">
          <a:xfrm>
            <a:off x="6318451" y="3772256"/>
            <a:ext cx="81851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ea typeface="宋体" panose="02010600030101010101" pitchFamily="2" charset="-122"/>
              </a:rPr>
              <a:t>remove</a:t>
            </a:r>
          </a:p>
        </p:txBody>
      </p:sp>
      <p:sp>
        <p:nvSpPr>
          <p:cNvPr id="128" name="Oval 79"/>
          <p:cNvSpPr>
            <a:spLocks noChangeArrowheads="1"/>
          </p:cNvSpPr>
          <p:nvPr/>
        </p:nvSpPr>
        <p:spPr bwMode="auto">
          <a:xfrm>
            <a:off x="2601255" y="46453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29" name="Oval 80"/>
          <p:cNvSpPr>
            <a:spLocks noChangeArrowheads="1"/>
          </p:cNvSpPr>
          <p:nvPr/>
        </p:nvSpPr>
        <p:spPr bwMode="auto">
          <a:xfrm>
            <a:off x="2944155" y="50454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30" name="Oval 81"/>
          <p:cNvSpPr>
            <a:spLocks noChangeArrowheads="1"/>
          </p:cNvSpPr>
          <p:nvPr/>
        </p:nvSpPr>
        <p:spPr bwMode="auto">
          <a:xfrm>
            <a:off x="1744005" y="46453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31" name="Oval 82"/>
          <p:cNvSpPr>
            <a:spLocks noChangeArrowheads="1"/>
          </p:cNvSpPr>
          <p:nvPr/>
        </p:nvSpPr>
        <p:spPr bwMode="auto">
          <a:xfrm>
            <a:off x="3172755" y="55026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32" name="Line 83"/>
          <p:cNvSpPr>
            <a:spLocks noChangeShapeType="1"/>
          </p:cNvSpPr>
          <p:nvPr/>
        </p:nvSpPr>
        <p:spPr bwMode="auto">
          <a:xfrm>
            <a:off x="3172755" y="5274031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3" name="Oval 84"/>
          <p:cNvSpPr>
            <a:spLocks noChangeArrowheads="1"/>
          </p:cNvSpPr>
          <p:nvPr/>
        </p:nvSpPr>
        <p:spPr bwMode="auto">
          <a:xfrm>
            <a:off x="2715555" y="550263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34" name="Line 85"/>
          <p:cNvSpPr>
            <a:spLocks noChangeShapeType="1"/>
          </p:cNvSpPr>
          <p:nvPr/>
        </p:nvSpPr>
        <p:spPr bwMode="auto">
          <a:xfrm flipH="1">
            <a:off x="2887005" y="5274031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5" name="Line 86"/>
          <p:cNvSpPr>
            <a:spLocks noChangeShapeType="1"/>
          </p:cNvSpPr>
          <p:nvPr/>
        </p:nvSpPr>
        <p:spPr bwMode="auto">
          <a:xfrm>
            <a:off x="2486955" y="4473931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6" name="Oval 87"/>
          <p:cNvSpPr>
            <a:spLocks noChangeArrowheads="1"/>
          </p:cNvSpPr>
          <p:nvPr/>
        </p:nvSpPr>
        <p:spPr bwMode="auto">
          <a:xfrm>
            <a:off x="1458255" y="51025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7" name="Line 88"/>
          <p:cNvSpPr>
            <a:spLocks noChangeShapeType="1"/>
          </p:cNvSpPr>
          <p:nvPr/>
        </p:nvSpPr>
        <p:spPr bwMode="auto">
          <a:xfrm flipH="1">
            <a:off x="1629705" y="4873981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8" name="Oval 89"/>
          <p:cNvSpPr>
            <a:spLocks noChangeArrowheads="1"/>
          </p:cNvSpPr>
          <p:nvPr/>
        </p:nvSpPr>
        <p:spPr bwMode="auto">
          <a:xfrm>
            <a:off x="2372655" y="5102581"/>
            <a:ext cx="285750" cy="28575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39" name="Line 90"/>
          <p:cNvSpPr>
            <a:spLocks noChangeShapeType="1"/>
          </p:cNvSpPr>
          <p:nvPr/>
        </p:nvSpPr>
        <p:spPr bwMode="auto">
          <a:xfrm>
            <a:off x="2887005" y="4816831"/>
            <a:ext cx="1714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40" name="Oval 91"/>
          <p:cNvSpPr>
            <a:spLocks noChangeArrowheads="1"/>
          </p:cNvSpPr>
          <p:nvPr/>
        </p:nvSpPr>
        <p:spPr bwMode="auto">
          <a:xfrm>
            <a:off x="2201205" y="4302481"/>
            <a:ext cx="285750" cy="2857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41" name="Line 92"/>
          <p:cNvSpPr>
            <a:spLocks noChangeShapeType="1"/>
          </p:cNvSpPr>
          <p:nvPr/>
        </p:nvSpPr>
        <p:spPr bwMode="auto">
          <a:xfrm flipH="1">
            <a:off x="2486955" y="4873981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42" name="Line 93"/>
          <p:cNvSpPr>
            <a:spLocks noChangeShapeType="1"/>
          </p:cNvSpPr>
          <p:nvPr/>
        </p:nvSpPr>
        <p:spPr bwMode="auto">
          <a:xfrm flipH="1">
            <a:off x="1915455" y="4531081"/>
            <a:ext cx="28575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43" name="Line 94"/>
          <p:cNvSpPr>
            <a:spLocks noChangeShapeType="1"/>
          </p:cNvSpPr>
          <p:nvPr/>
        </p:nvSpPr>
        <p:spPr bwMode="auto">
          <a:xfrm flipH="1">
            <a:off x="3571240" y="4904740"/>
            <a:ext cx="175895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44" name="Text Box 95"/>
          <p:cNvSpPr txBox="1">
            <a:spLocks noChangeArrowheads="1"/>
          </p:cNvSpPr>
          <p:nvPr/>
        </p:nvSpPr>
        <p:spPr bwMode="auto">
          <a:xfrm>
            <a:off x="3943350" y="4504690"/>
            <a:ext cx="116459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ea typeface="宋体" panose="02010600030101010101" pitchFamily="2" charset="-122"/>
              </a:rPr>
              <a:t>Splay (zig)</a:t>
            </a:r>
          </a:p>
          <a:p>
            <a:endParaRPr lang="en-US" altLang="zh-CN" sz="1500">
              <a:ea typeface="宋体" panose="02010600030101010101" pitchFamily="2" charset="-122"/>
            </a:endParaRPr>
          </a:p>
          <a:p>
            <a:r>
              <a:rPr lang="en-US" altLang="zh-CN" sz="1500">
                <a:ea typeface="宋体" panose="02010600030101010101" pitchFamily="2" charset="-122"/>
              </a:rPr>
              <a:t>attach</a:t>
            </a:r>
          </a:p>
        </p:txBody>
      </p:sp>
      <p:sp>
        <p:nvSpPr>
          <p:cNvPr id="145" name="Text Box 96"/>
          <p:cNvSpPr txBox="1">
            <a:spLocks noChangeArrowheads="1"/>
          </p:cNvSpPr>
          <p:nvPr/>
        </p:nvSpPr>
        <p:spPr bwMode="auto">
          <a:xfrm>
            <a:off x="4258511" y="2286356"/>
            <a:ext cx="91440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50">
                <a:ea typeface="宋体" panose="02010600030101010101" pitchFamily="2" charset="-122"/>
              </a:rPr>
              <a:t>(Zig-Zag)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7828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Analysis of Splay Trees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2402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C2CA6C-E111-45D6-8D5E-E0FB77390AE8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0240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0240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275A0B-FA3E-4949-B06E-8142A96B6E01}" type="slidenum">
              <a:rPr lang="en-US" altLang="zh-CN" sz="790"/>
              <a:pPr/>
              <a:t>27</a:t>
            </a:fld>
            <a:endParaRPr lang="en-US" altLang="zh-CN" sz="790"/>
          </a:p>
        </p:txBody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337" y="1398272"/>
            <a:ext cx="7886700" cy="4351337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Splay trees tend to be balanced</a:t>
            </a:r>
          </a:p>
          <a:p>
            <a:pPr lvl="1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M operations takes time O(M log N) for M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</a:rPr>
              <a:t>&gt;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 N operations on N items. </a:t>
            </a:r>
            <a:r>
              <a:rPr lang="en-US" altLang="zh-CN" sz="2400" dirty="0">
                <a:ea typeface="宋体" panose="02010600030101010101" pitchFamily="2" charset="-122"/>
              </a:rPr>
              <a:t>(proof is difficult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  <a:endParaRPr lang="en-US" altLang="zh-CN" sz="400" dirty="0"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Amortized O(log n) time.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Splay </a:t>
            </a:r>
            <a:r>
              <a:rPr lang="en-US" altLang="zh-CN" sz="2800" dirty="0">
                <a:ea typeface="宋体" panose="02010600030101010101" pitchFamily="2" charset="-122"/>
              </a:rPr>
              <a:t>trees have good “locality” properties</a:t>
            </a:r>
          </a:p>
          <a:p>
            <a:pPr lvl="1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Recently accessed items are near the root of the tree.</a:t>
            </a:r>
          </a:p>
          <a:p>
            <a:pPr lvl="1" fontAlgn="auto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Items near an accessed one are pulled toward the root.</a:t>
            </a:r>
          </a:p>
        </p:txBody>
      </p:sp>
      <p:grpSp>
        <p:nvGrpSpPr>
          <p:cNvPr id="56" name="Group 4"/>
          <p:cNvGrpSpPr>
            <a:grpSpLocks noChangeAspect="1"/>
          </p:cNvGrpSpPr>
          <p:nvPr/>
        </p:nvGrpSpPr>
        <p:grpSpPr bwMode="auto">
          <a:xfrm rot="960000">
            <a:off x="7874635" y="3426460"/>
            <a:ext cx="780415" cy="911860"/>
            <a:chOff x="3082" y="1214"/>
            <a:chExt cx="1623" cy="1896"/>
          </a:xfrm>
          <a:solidFill>
            <a:srgbClr val="345F86">
              <a:alpha val="57000"/>
            </a:srgbClr>
          </a:solidFill>
        </p:grpSpPr>
        <p:grpSp>
          <p:nvGrpSpPr>
            <p:cNvPr id="57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330" name="Freeform 5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1" name="Freeform 6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2" name="Freeform 7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3" name="Freeform 8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4" name="Freeform 9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5" name="Freeform 10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6" name="Freeform 11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7" name="Freeform 12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8" name="Freeform 13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9" name="Freeform 14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0" name="Freeform 15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1" name="Freeform 16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2" name="Freeform 17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3" name="Freeform 18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4" name="Freeform 19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5" name="Freeform 20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6" name="Freeform 21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7" name="Freeform 22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8" name="Freeform 23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9" name="Freeform 24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0" name="Freeform 25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1" name="Freeform 26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2" name="Freeform 27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3" name="Freeform 28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4" name="Freeform 29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5" name="Freeform 30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6" name="Freeform 31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7" name="Freeform 32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8" name="Freeform 33"/>
              <p:cNvSpPr/>
              <p:nvPr>
                <p:custDataLst>
                  <p:tags r:id="rId279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9" name="Freeform 34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0" name="Freeform 35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1" name="Freeform 36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2" name="Freeform 37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3" name="Freeform 38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4" name="Freeform 39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5" name="Freeform 40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6" name="Freeform 41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7" name="Freeform 42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8" name="Freeform 43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9" name="Freeform 44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0" name="Freeform 45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1" name="Freeform 46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2" name="Freeform 47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3" name="Freeform 48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4" name="Freeform 49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5" name="Freeform 50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6" name="Freeform 51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7" name="Freeform 52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8" name="Freeform 53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9" name="Freeform 54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0" name="Freeform 55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1" name="Freeform 56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2" name="Freeform 57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3" name="Freeform 58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4" name="Freeform 59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5" name="Freeform 60"/>
              <p:cNvSpPr/>
              <p:nvPr>
                <p:custDataLst>
                  <p:tags r:id="rId306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6" name="Freeform 61"/>
              <p:cNvSpPr/>
              <p:nvPr>
                <p:custDataLst>
                  <p:tags r:id="rId307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7" name="Freeform 62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8" name="Freeform 63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9" name="Freeform 64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0" name="Freeform 65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1" name="Freeform 66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2" name="Freeform 67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3" name="Freeform 68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4" name="Freeform 69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5" name="Freeform 70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6" name="Freeform 71"/>
              <p:cNvSpPr/>
              <p:nvPr>
                <p:custDataLst>
                  <p:tags r:id="rId317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7" name="Freeform 72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8" name="Freeform 73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9" name="Freeform 74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0" name="Freeform 75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1" name="Freeform 76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2" name="Rectangle 77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3" name="Freeform 78"/>
              <p:cNvSpPr/>
              <p:nvPr>
                <p:custDataLst>
                  <p:tags r:id="rId324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4" name="Freeform 79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5" name="Freeform 80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6" name="Freeform 81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7" name="Freeform 82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8" name="Freeform 83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9" name="Freeform 84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0" name="Freeform 85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1" name="Freeform 86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2" name="Freeform 87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3" name="Freeform 88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4" name="Freeform 89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5" name="Freeform 90"/>
              <p:cNvSpPr/>
              <p:nvPr>
                <p:custDataLst>
                  <p:tags r:id="rId336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6" name="Oval 91"/>
              <p:cNvSpPr>
                <a:spLocks noChangeArrowheads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7" name="Freeform 92"/>
              <p:cNvSpPr/>
              <p:nvPr>
                <p:custDataLst>
                  <p:tags r:id="rId338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8" name="Freeform 93"/>
              <p:cNvSpPr/>
              <p:nvPr>
                <p:custDataLst>
                  <p:tags r:id="rId339"/>
                </p:custDataLst>
              </p:nvPr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9" name="Freeform 94"/>
              <p:cNvSpPr/>
              <p:nvPr>
                <p:custDataLst>
                  <p:tags r:id="rId340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0" name="Freeform 95"/>
              <p:cNvSpPr/>
              <p:nvPr>
                <p:custDataLst>
                  <p:tags r:id="rId341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1" name="Freeform 96"/>
              <p:cNvSpPr/>
              <p:nvPr>
                <p:custDataLst>
                  <p:tags r:id="rId342"/>
                </p:custDataLst>
              </p:nvPr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2" name="Freeform 97"/>
              <p:cNvSpPr/>
              <p:nvPr>
                <p:custDataLst>
                  <p:tags r:id="rId343"/>
                </p:custDataLst>
              </p:nvPr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3" name="Freeform 98"/>
              <p:cNvSpPr/>
              <p:nvPr>
                <p:custDataLst>
                  <p:tags r:id="rId344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4" name="Freeform 99"/>
              <p:cNvSpPr/>
              <p:nvPr>
                <p:custDataLst>
                  <p:tags r:id="rId345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5" name="Freeform 100"/>
              <p:cNvSpPr/>
              <p:nvPr>
                <p:custDataLst>
                  <p:tags r:id="rId346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6" name="Freeform 101"/>
              <p:cNvSpPr/>
              <p:nvPr>
                <p:custDataLst>
                  <p:tags r:id="rId347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7" name="Freeform 102"/>
              <p:cNvSpPr/>
              <p:nvPr>
                <p:custDataLst>
                  <p:tags r:id="rId348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8" name="Freeform 103"/>
              <p:cNvSpPr/>
              <p:nvPr>
                <p:custDataLst>
                  <p:tags r:id="rId349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9" name="Freeform 104"/>
              <p:cNvSpPr/>
              <p:nvPr>
                <p:custDataLst>
                  <p:tags r:id="rId350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0" name="Freeform 105"/>
              <p:cNvSpPr/>
              <p:nvPr>
                <p:custDataLst>
                  <p:tags r:id="rId351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1" name="Freeform 106"/>
              <p:cNvSpPr/>
              <p:nvPr>
                <p:custDataLst>
                  <p:tags r:id="rId352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2" name="Freeform 107"/>
              <p:cNvSpPr/>
              <p:nvPr>
                <p:custDataLst>
                  <p:tags r:id="rId353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3" name="Freeform 108"/>
              <p:cNvSpPr/>
              <p:nvPr>
                <p:custDataLst>
                  <p:tags r:id="rId354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4" name="Freeform 109"/>
              <p:cNvSpPr/>
              <p:nvPr>
                <p:custDataLst>
                  <p:tags r:id="rId355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5" name="Freeform 110"/>
              <p:cNvSpPr/>
              <p:nvPr>
                <p:custDataLst>
                  <p:tags r:id="rId356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6" name="Freeform 111"/>
              <p:cNvSpPr/>
              <p:nvPr>
                <p:custDataLst>
                  <p:tags r:id="rId357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7" name="Freeform 112"/>
              <p:cNvSpPr/>
              <p:nvPr>
                <p:custDataLst>
                  <p:tags r:id="rId358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8" name="Freeform 113"/>
              <p:cNvSpPr/>
              <p:nvPr>
                <p:custDataLst>
                  <p:tags r:id="rId359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9" name="Freeform 114"/>
              <p:cNvSpPr/>
              <p:nvPr>
                <p:custDataLst>
                  <p:tags r:id="rId360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0" name="Freeform 115"/>
              <p:cNvSpPr/>
              <p:nvPr>
                <p:custDataLst>
                  <p:tags r:id="rId361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1" name="Freeform 116"/>
              <p:cNvSpPr/>
              <p:nvPr>
                <p:custDataLst>
                  <p:tags r:id="rId362"/>
                </p:custDataLst>
              </p:nvPr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2" name="Freeform 117"/>
              <p:cNvSpPr/>
              <p:nvPr>
                <p:custDataLst>
                  <p:tags r:id="rId363"/>
                </p:custDataLst>
              </p:nvPr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3" name="Freeform 118"/>
              <p:cNvSpPr/>
              <p:nvPr>
                <p:custDataLst>
                  <p:tags r:id="rId364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4" name="Freeform 119"/>
              <p:cNvSpPr/>
              <p:nvPr>
                <p:custDataLst>
                  <p:tags r:id="rId365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5" name="Freeform 120"/>
              <p:cNvSpPr/>
              <p:nvPr>
                <p:custDataLst>
                  <p:tags r:id="rId366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6" name="Freeform 121"/>
              <p:cNvSpPr/>
              <p:nvPr>
                <p:custDataLst>
                  <p:tags r:id="rId367"/>
                </p:custDataLst>
              </p:nvPr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7" name="Freeform 122"/>
              <p:cNvSpPr/>
              <p:nvPr>
                <p:custDataLst>
                  <p:tags r:id="rId368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8" name="Freeform 123"/>
              <p:cNvSpPr/>
              <p:nvPr>
                <p:custDataLst>
                  <p:tags r:id="rId369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9" name="Freeform 124"/>
              <p:cNvSpPr/>
              <p:nvPr>
                <p:custDataLst>
                  <p:tags r:id="rId370"/>
                </p:custDataLst>
              </p:nvPr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0" name="Freeform 125"/>
              <p:cNvSpPr/>
              <p:nvPr>
                <p:custDataLst>
                  <p:tags r:id="rId371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1" name="Rectangle 126"/>
              <p:cNvSpPr>
                <a:spLocks noChangeArrowheads="1"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2" name="Freeform 127"/>
              <p:cNvSpPr/>
              <p:nvPr>
                <p:custDataLst>
                  <p:tags r:id="rId373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3" name="Freeform 128"/>
              <p:cNvSpPr/>
              <p:nvPr>
                <p:custDataLst>
                  <p:tags r:id="rId374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4" name="Freeform 129"/>
              <p:cNvSpPr/>
              <p:nvPr>
                <p:custDataLst>
                  <p:tags r:id="rId375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5" name="Freeform 130"/>
              <p:cNvSpPr/>
              <p:nvPr>
                <p:custDataLst>
                  <p:tags r:id="rId376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6" name="Freeform 131"/>
              <p:cNvSpPr/>
              <p:nvPr>
                <p:custDataLst>
                  <p:tags r:id="rId377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7" name="Freeform 132"/>
              <p:cNvSpPr/>
              <p:nvPr>
                <p:custDataLst>
                  <p:tags r:id="rId378"/>
                </p:custDataLst>
              </p:nvPr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8" name="Freeform 133"/>
              <p:cNvSpPr/>
              <p:nvPr>
                <p:custDataLst>
                  <p:tags r:id="rId379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9" name="Freeform 134"/>
              <p:cNvSpPr/>
              <p:nvPr>
                <p:custDataLst>
                  <p:tags r:id="rId380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0" name="Freeform 135"/>
              <p:cNvSpPr/>
              <p:nvPr>
                <p:custDataLst>
                  <p:tags r:id="rId381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1" name="Freeform 136"/>
              <p:cNvSpPr/>
              <p:nvPr>
                <p:custDataLst>
                  <p:tags r:id="rId382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2" name="Freeform 137"/>
              <p:cNvSpPr/>
              <p:nvPr>
                <p:custDataLst>
                  <p:tags r:id="rId383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3" name="Freeform 138"/>
              <p:cNvSpPr/>
              <p:nvPr>
                <p:custDataLst>
                  <p:tags r:id="rId384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4" name="Freeform 139"/>
              <p:cNvSpPr/>
              <p:nvPr>
                <p:custDataLst>
                  <p:tags r:id="rId385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5" name="Freeform 140"/>
              <p:cNvSpPr/>
              <p:nvPr>
                <p:custDataLst>
                  <p:tags r:id="rId386"/>
                </p:custDataLst>
              </p:nvPr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6" name="Freeform 141"/>
              <p:cNvSpPr/>
              <p:nvPr>
                <p:custDataLst>
                  <p:tags r:id="rId387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7" name="Freeform 142"/>
              <p:cNvSpPr/>
              <p:nvPr>
                <p:custDataLst>
                  <p:tags r:id="rId388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8" name="Freeform 143"/>
              <p:cNvSpPr/>
              <p:nvPr>
                <p:custDataLst>
                  <p:tags r:id="rId389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9" name="Freeform 144"/>
              <p:cNvSpPr/>
              <p:nvPr>
                <p:custDataLst>
                  <p:tags r:id="rId390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0" name="Freeform 145"/>
              <p:cNvSpPr/>
              <p:nvPr>
                <p:custDataLst>
                  <p:tags r:id="rId391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1" name="Freeform 146"/>
              <p:cNvSpPr/>
              <p:nvPr>
                <p:custDataLst>
                  <p:tags r:id="rId392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2" name="Freeform 147"/>
              <p:cNvSpPr/>
              <p:nvPr>
                <p:custDataLst>
                  <p:tags r:id="rId393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3" name="Freeform 148"/>
              <p:cNvSpPr/>
              <p:nvPr>
                <p:custDataLst>
                  <p:tags r:id="rId394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4" name="Freeform 149"/>
              <p:cNvSpPr/>
              <p:nvPr>
                <p:custDataLst>
                  <p:tags r:id="rId395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5" name="Freeform 150"/>
              <p:cNvSpPr/>
              <p:nvPr>
                <p:custDataLst>
                  <p:tags r:id="rId396"/>
                </p:custDataLst>
              </p:nvPr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6" name="Freeform 151"/>
              <p:cNvSpPr/>
              <p:nvPr>
                <p:custDataLst>
                  <p:tags r:id="rId397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7" name="Freeform 152"/>
              <p:cNvSpPr/>
              <p:nvPr>
                <p:custDataLst>
                  <p:tags r:id="rId398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8" name="Freeform 153"/>
              <p:cNvSpPr/>
              <p:nvPr>
                <p:custDataLst>
                  <p:tags r:id="rId399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9" name="Freeform 154"/>
              <p:cNvSpPr/>
              <p:nvPr>
                <p:custDataLst>
                  <p:tags r:id="rId400"/>
                </p:custDataLst>
              </p:nvPr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0" name="Rectangle 155"/>
              <p:cNvSpPr>
                <a:spLocks noChangeArrowheads="1"/>
              </p:cNvSpPr>
              <p:nvPr>
                <p:custDataLst>
                  <p:tags r:id="rId401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1" name="Freeform 156"/>
              <p:cNvSpPr/>
              <p:nvPr>
                <p:custDataLst>
                  <p:tags r:id="rId402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2" name="Freeform 157"/>
              <p:cNvSpPr/>
              <p:nvPr>
                <p:custDataLst>
                  <p:tags r:id="rId403"/>
                </p:custDataLst>
              </p:nvPr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3" name="Freeform 158"/>
              <p:cNvSpPr/>
              <p:nvPr>
                <p:custDataLst>
                  <p:tags r:id="rId404"/>
                </p:custDataLst>
              </p:nvPr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4" name="Freeform 159"/>
              <p:cNvSpPr/>
              <p:nvPr>
                <p:custDataLst>
                  <p:tags r:id="rId405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5" name="Freeform 160"/>
              <p:cNvSpPr/>
              <p:nvPr>
                <p:custDataLst>
                  <p:tags r:id="rId406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6" name="Freeform 161"/>
              <p:cNvSpPr/>
              <p:nvPr>
                <p:custDataLst>
                  <p:tags r:id="rId407"/>
                </p:custDataLst>
              </p:nvPr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7" name="Freeform 162"/>
              <p:cNvSpPr/>
              <p:nvPr>
                <p:custDataLst>
                  <p:tags r:id="rId408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8" name="Freeform 163"/>
              <p:cNvSpPr/>
              <p:nvPr>
                <p:custDataLst>
                  <p:tags r:id="rId409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9" name="Freeform 164"/>
              <p:cNvSpPr/>
              <p:nvPr>
                <p:custDataLst>
                  <p:tags r:id="rId410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0" name="Freeform 165"/>
              <p:cNvSpPr/>
              <p:nvPr>
                <p:custDataLst>
                  <p:tags r:id="rId411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1" name="Freeform 166"/>
              <p:cNvSpPr/>
              <p:nvPr>
                <p:custDataLst>
                  <p:tags r:id="rId412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2" name="Freeform 167"/>
              <p:cNvSpPr/>
              <p:nvPr>
                <p:custDataLst>
                  <p:tags r:id="rId413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3" name="Freeform 168"/>
              <p:cNvSpPr/>
              <p:nvPr>
                <p:custDataLst>
                  <p:tags r:id="rId414"/>
                </p:custDataLst>
              </p:nvPr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4" name="Freeform 169"/>
              <p:cNvSpPr/>
              <p:nvPr>
                <p:custDataLst>
                  <p:tags r:id="rId415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5" name="Freeform 170"/>
              <p:cNvSpPr/>
              <p:nvPr>
                <p:custDataLst>
                  <p:tags r:id="rId416"/>
                </p:custDataLst>
              </p:nvPr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6" name="Freeform 171"/>
              <p:cNvSpPr/>
              <p:nvPr>
                <p:custDataLst>
                  <p:tags r:id="rId417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7" name="Freeform 172"/>
              <p:cNvSpPr/>
              <p:nvPr>
                <p:custDataLst>
                  <p:tags r:id="rId418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8" name="Freeform 173"/>
              <p:cNvSpPr/>
              <p:nvPr>
                <p:custDataLst>
                  <p:tags r:id="rId419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9" name="Freeform 174"/>
              <p:cNvSpPr/>
              <p:nvPr>
                <p:custDataLst>
                  <p:tags r:id="rId420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0" name="Freeform 175"/>
              <p:cNvSpPr/>
              <p:nvPr>
                <p:custDataLst>
                  <p:tags r:id="rId421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1" name="Freeform 176"/>
              <p:cNvSpPr/>
              <p:nvPr>
                <p:custDataLst>
                  <p:tags r:id="rId422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2" name="Freeform 177"/>
              <p:cNvSpPr/>
              <p:nvPr>
                <p:custDataLst>
                  <p:tags r:id="rId423"/>
                </p:custDataLst>
              </p:nvPr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3" name="Freeform 178"/>
              <p:cNvSpPr/>
              <p:nvPr>
                <p:custDataLst>
                  <p:tags r:id="rId424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4" name="Freeform 179"/>
              <p:cNvSpPr/>
              <p:nvPr>
                <p:custDataLst>
                  <p:tags r:id="rId425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5" name="Freeform 180"/>
              <p:cNvSpPr/>
              <p:nvPr>
                <p:custDataLst>
                  <p:tags r:id="rId426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6" name="Freeform 181"/>
              <p:cNvSpPr/>
              <p:nvPr>
                <p:custDataLst>
                  <p:tags r:id="rId427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7" name="Freeform 182"/>
              <p:cNvSpPr/>
              <p:nvPr>
                <p:custDataLst>
                  <p:tags r:id="rId428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8" name="Freeform 183"/>
              <p:cNvSpPr/>
              <p:nvPr>
                <p:custDataLst>
                  <p:tags r:id="rId429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9" name="Freeform 184"/>
              <p:cNvSpPr/>
              <p:nvPr>
                <p:custDataLst>
                  <p:tags r:id="rId430"/>
                </p:custDataLst>
              </p:nvPr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0" name="Freeform 185"/>
              <p:cNvSpPr/>
              <p:nvPr>
                <p:custDataLst>
                  <p:tags r:id="rId431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1" name="Freeform 186"/>
              <p:cNvSpPr/>
              <p:nvPr>
                <p:custDataLst>
                  <p:tags r:id="rId432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2" name="Freeform 187"/>
              <p:cNvSpPr/>
              <p:nvPr>
                <p:custDataLst>
                  <p:tags r:id="rId433"/>
                </p:custDataLst>
              </p:nvPr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3" name="Freeform 188"/>
              <p:cNvSpPr/>
              <p:nvPr>
                <p:custDataLst>
                  <p:tags r:id="rId434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4" name="Freeform 189"/>
              <p:cNvSpPr/>
              <p:nvPr>
                <p:custDataLst>
                  <p:tags r:id="rId435"/>
                </p:custDataLst>
              </p:nvPr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5" name="Freeform 190"/>
              <p:cNvSpPr/>
              <p:nvPr>
                <p:custDataLst>
                  <p:tags r:id="rId436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6" name="Freeform 191"/>
              <p:cNvSpPr/>
              <p:nvPr>
                <p:custDataLst>
                  <p:tags r:id="rId437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7" name="Freeform 192"/>
              <p:cNvSpPr/>
              <p:nvPr>
                <p:custDataLst>
                  <p:tags r:id="rId438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8" name="Freeform 193"/>
              <p:cNvSpPr/>
              <p:nvPr>
                <p:custDataLst>
                  <p:tags r:id="rId439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9" name="Freeform 194"/>
              <p:cNvSpPr/>
              <p:nvPr>
                <p:custDataLst>
                  <p:tags r:id="rId440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0" name="Freeform 195"/>
              <p:cNvSpPr/>
              <p:nvPr>
                <p:custDataLst>
                  <p:tags r:id="rId441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1" name="Freeform 196"/>
              <p:cNvSpPr/>
              <p:nvPr>
                <p:custDataLst>
                  <p:tags r:id="rId442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2" name="Freeform 197"/>
              <p:cNvSpPr/>
              <p:nvPr>
                <p:custDataLst>
                  <p:tags r:id="rId443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3" name="Freeform 198"/>
              <p:cNvSpPr/>
              <p:nvPr>
                <p:custDataLst>
                  <p:tags r:id="rId444"/>
                </p:custDataLst>
              </p:nvPr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4" name="Freeform 199"/>
              <p:cNvSpPr/>
              <p:nvPr>
                <p:custDataLst>
                  <p:tags r:id="rId445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5" name="Freeform 200"/>
              <p:cNvSpPr/>
              <p:nvPr>
                <p:custDataLst>
                  <p:tags r:id="rId446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6" name="Freeform 201"/>
              <p:cNvSpPr/>
              <p:nvPr>
                <p:custDataLst>
                  <p:tags r:id="rId447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7" name="Freeform 202"/>
              <p:cNvSpPr/>
              <p:nvPr>
                <p:custDataLst>
                  <p:tags r:id="rId448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8" name="Freeform 203"/>
              <p:cNvSpPr/>
              <p:nvPr>
                <p:custDataLst>
                  <p:tags r:id="rId449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9" name="Freeform 204"/>
              <p:cNvSpPr/>
              <p:nvPr>
                <p:custDataLst>
                  <p:tags r:id="rId450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grpSp>
          <p:nvGrpSpPr>
            <p:cNvPr id="58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118" name="Freeform 206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9" name="Freeform 207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0" name="Freeform 208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1" name="Freeform 209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2" name="Freeform 210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3" name="Freeform 211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4" name="Freeform 212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5" name="Freeform 213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6" name="Freeform 214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7" name="Freeform 215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8" name="Freeform 216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9" name="Freeform 217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" name="Freeform 218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0" name="Freeform 219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" name="Freeform 220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" name="Freeform 221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" name="Freeform 222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" name="Freeform 223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6" name="Freeform 224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7" name="Freeform 225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8" name="Freeform 226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9" name="Freeform 227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0" name="Rectangle 228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1" name="Freeform 229"/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2" name="Freeform 230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3" name="Freeform 231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4" name="Freeform 232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5" name="Freeform 233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6" name="Freeform 234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7" name="Freeform 235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8" name="Freeform 236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9" name="Freeform 237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0" name="Oval 23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1" name="Freeform 239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2" name="Freeform 240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3" name="Freeform 241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4" name="Freeform 242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5" name="Freeform 243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6" name="Freeform 244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7" name="Freeform 245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8" name="Freeform 246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9" name="Freeform 247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0" name="Freeform 248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1" name="Freeform 249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2" name="Freeform 250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3" name="Freeform 251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4" name="Freeform 252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5" name="Freeform 253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6" name="Freeform 254"/>
              <p:cNvSpPr>
                <a:spLocks noEditPoint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7" name="Freeform 255"/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8" name="Freeform 256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9" name="Freeform 257"/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0" name="Oval 258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1" name="Freeform 259"/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2" name="Freeform 260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3" name="Freeform 261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4" name="Freeform 262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5" name="Freeform 263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6" name="Rectangle 264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7" name="Freeform 265"/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8" name="Freeform 266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9" name="Freeform 267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0" name="Freeform 268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1" name="Freeform 269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2" name="Freeform 270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0" name="Freeform 271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1" name="Freeform 272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2" name="Freeform 273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3" name="Freeform 274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4" name="Freeform 275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5" name="Freeform 276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6" name="Freeform 277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7" name="Freeform 278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8" name="Freeform 279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9" name="Freeform 280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0" name="Freeform 281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1" name="Freeform 282"/>
              <p:cNvSpPr/>
              <p:nvPr>
                <p:custDataLst>
                  <p:tags r:id="rId127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2" name="Freeform 283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3" name="Freeform 284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4" name="Freeform 285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5" name="Freeform 286"/>
              <p:cNvSpPr>
                <a:spLocks noEditPoint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6" name="Freeform 287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7" name="Freeform 288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8" name="Freeform 289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9" name="Freeform 290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0" name="Freeform 291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1" name="Freeform 292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2" name="Freeform 293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3" name="Freeform 294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4" name="Freeform 295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5" name="Freeform 296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6" name="Oval 297"/>
              <p:cNvSpPr>
                <a:spLocks noChangeArrowheads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7" name="Oval 298"/>
              <p:cNvSpPr>
                <a:spLocks noChangeArrowhead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8" name="Freeform 299"/>
              <p:cNvSpPr/>
              <p:nvPr>
                <p:custDataLst>
                  <p:tags r:id="rId144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9" name="Oval 300"/>
              <p:cNvSpPr>
                <a:spLocks noChangeArrowheads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0" name="Freeform 301"/>
              <p:cNvSpPr/>
              <p:nvPr>
                <p:custDataLst>
                  <p:tags r:id="rId146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1" name="Freeform 302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2" name="Oval 303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3" name="Freeform 304"/>
              <p:cNvSpPr/>
              <p:nvPr>
                <p:custDataLst>
                  <p:tags r:id="rId149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4" name="Freeform 305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5" name="Oval 30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6" name="Freeform 307"/>
              <p:cNvSpPr/>
              <p:nvPr>
                <p:custDataLst>
                  <p:tags r:id="rId152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7" name="Freeform 308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8" name="Freeform 309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9" name="Freeform 310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0" name="Freeform 311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1" name="Freeform 312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2" name="Freeform 313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3" name="Freeform 314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4" name="Freeform 315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5" name="Freeform 316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6" name="Freeform 317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7" name="Freeform 318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8" name="Freeform 319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9" name="Freeform 320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0" name="Freeform 321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1" name="Freeform 322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2" name="Freeform 323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3" name="Freeform 324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4" name="Freeform 325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5" name="Freeform 326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1" name="Freeform 327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2" name="Freeform 328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3" name="Freeform 329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4" name="Freeform 330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5" name="Freeform 331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6" name="Freeform 332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7" name="Freeform 333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8" name="Freeform 334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9" name="Freeform 335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0" name="Rectangle 336"/>
              <p:cNvSpPr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1" name="Freeform 337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2" name="Freeform 338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3" name="Freeform 339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4" name="Freeform 340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5" name="Freeform 341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6" name="Freeform 342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7" name="Freeform 343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8" name="Freeform 344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9" name="Freeform 345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0" name="Freeform 346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1" name="Freeform 347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2" name="Freeform 348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3" name="Freeform 349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4" name="Freeform 350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5" name="Freeform 351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6" name="Freeform 352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7" name="Freeform 353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8" name="Freeform 354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9" name="Freeform 355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0" name="Freeform 356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1" name="Freeform 357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2" name="Freeform 358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3" name="Freeform 359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4" name="Freeform 360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5" name="Freeform 361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6" name="Freeform 362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7" name="Freeform 363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8" name="Freeform 364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9" name="Freeform 365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0" name="Freeform 366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1" name="Freeform 367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2" name="Rectangle 368"/>
              <p:cNvSpPr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3" name="Oval 369"/>
              <p:cNvSpPr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4" name="Freeform 370"/>
              <p:cNvSpPr/>
              <p:nvPr>
                <p:custDataLst>
                  <p:tags r:id="rId215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5" name="Freeform 371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6" name="Freeform 372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7" name="Freeform 373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8" name="Freeform 374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9" name="Freeform 375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0" name="Freeform 376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1" name="Freeform 377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2" name="Freeform 378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3" name="Freeform 379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4" name="Freeform 380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5" name="Oval 381"/>
              <p:cNvSpPr>
                <a:spLocks noChangeArrowheads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6" name="Freeform 382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7" name="Freeform 383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8" name="Freeform 384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9" name="Freeform 385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0" name="Freeform 386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1" name="Freeform 387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2" name="Freeform 388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3" name="Freeform 389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4" name="Freeform 390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5" name="Rectangle 391"/>
              <p:cNvSpPr>
                <a:spLocks noChangeArrowheads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6" name="Freeform 392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7" name="Freeform 393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8" name="Freeform 394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9" name="Freeform 395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0" name="Freeform 396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1" name="Freeform 397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2" name="Freeform 398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3" name="Freeform 399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4" name="Freeform 400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5" name="Freeform 401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6" name="Freeform 402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7" name="Freeform 403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8" name="Freeform 404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9" name="Freeform 405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sp>
          <p:nvSpPr>
            <p:cNvPr id="59" name="Freeform 407"/>
            <p:cNvSpPr/>
            <p:nvPr>
              <p:custDataLst>
                <p:tags r:id="rId5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0" name="Freeform 408"/>
            <p:cNvSpPr/>
            <p:nvPr>
              <p:custDataLst>
                <p:tags r:id="rId6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1" name="Freeform 409"/>
            <p:cNvSpPr/>
            <p:nvPr>
              <p:custDataLst>
                <p:tags r:id="rId7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2" name="Freeform 410"/>
            <p:cNvSpPr/>
            <p:nvPr>
              <p:custDataLst>
                <p:tags r:id="rId8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3" name="Freeform 411"/>
            <p:cNvSpPr/>
            <p:nvPr>
              <p:custDataLst>
                <p:tags r:id="rId9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4" name="Freeform 412"/>
            <p:cNvSpPr/>
            <p:nvPr>
              <p:custDataLst>
                <p:tags r:id="rId10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5" name="Freeform 413"/>
            <p:cNvSpPr/>
            <p:nvPr>
              <p:custDataLst>
                <p:tags r:id="rId11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6" name="Freeform 414"/>
            <p:cNvSpPr/>
            <p:nvPr>
              <p:custDataLst>
                <p:tags r:id="rId12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7" name="Freeform 415"/>
            <p:cNvSpPr/>
            <p:nvPr>
              <p:custDataLst>
                <p:tags r:id="rId13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8" name="Freeform 416"/>
            <p:cNvSpPr/>
            <p:nvPr>
              <p:custDataLst>
                <p:tags r:id="rId14"/>
              </p:custDataLst>
            </p:nvPr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9" name="Freeform 417"/>
            <p:cNvSpPr/>
            <p:nvPr>
              <p:custDataLst>
                <p:tags r:id="rId15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3" name="Freeform 418"/>
            <p:cNvSpPr/>
            <p:nvPr>
              <p:custDataLst>
                <p:tags r:id="rId16"/>
              </p:custDataLst>
            </p:nvPr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4" name="Freeform 419"/>
            <p:cNvSpPr/>
            <p:nvPr>
              <p:custDataLst>
                <p:tags r:id="rId17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5" name="Freeform 420"/>
            <p:cNvSpPr/>
            <p:nvPr>
              <p:custDataLst>
                <p:tags r:id="rId18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" name="Freeform 421"/>
            <p:cNvSpPr/>
            <p:nvPr>
              <p:custDataLst>
                <p:tags r:id="rId19"/>
              </p:custDataLst>
            </p:nvPr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" name="Rectangle 4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" name="Freeform 423"/>
            <p:cNvSpPr/>
            <p:nvPr>
              <p:custDataLst>
                <p:tags r:id="rId21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" name="Freeform 424"/>
            <p:cNvSpPr/>
            <p:nvPr>
              <p:custDataLst>
                <p:tags r:id="rId22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" name="Freeform 425"/>
            <p:cNvSpPr/>
            <p:nvPr>
              <p:custDataLst>
                <p:tags r:id="rId23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1" name="Freeform 426"/>
            <p:cNvSpPr/>
            <p:nvPr>
              <p:custDataLst>
                <p:tags r:id="rId24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2" name="Freeform 427"/>
            <p:cNvSpPr/>
            <p:nvPr>
              <p:custDataLst>
                <p:tags r:id="rId25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3" name="Freeform 428"/>
            <p:cNvSpPr/>
            <p:nvPr>
              <p:custDataLst>
                <p:tags r:id="rId26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4" name="Freeform 429"/>
            <p:cNvSpPr/>
            <p:nvPr>
              <p:custDataLst>
                <p:tags r:id="rId27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5" name="Freeform 430"/>
            <p:cNvSpPr/>
            <p:nvPr>
              <p:custDataLst>
                <p:tags r:id="rId28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6" name="Freeform 431"/>
            <p:cNvSpPr/>
            <p:nvPr>
              <p:custDataLst>
                <p:tags r:id="rId29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7" name="Freeform 432"/>
            <p:cNvSpPr/>
            <p:nvPr>
              <p:custDataLst>
                <p:tags r:id="rId30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8" name="Freeform 433"/>
            <p:cNvSpPr/>
            <p:nvPr>
              <p:custDataLst>
                <p:tags r:id="rId31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9" name="Freeform 434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0" name="Freeform 435"/>
            <p:cNvSpPr/>
            <p:nvPr>
              <p:custDataLst>
                <p:tags r:id="rId33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1" name="Freeform 436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2" name="Freeform 437"/>
            <p:cNvSpPr/>
            <p:nvPr>
              <p:custDataLst>
                <p:tags r:id="rId35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3" name="Freeform 438"/>
            <p:cNvSpPr/>
            <p:nvPr>
              <p:custDataLst>
                <p:tags r:id="rId36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4" name="Freeform 439"/>
            <p:cNvSpPr/>
            <p:nvPr>
              <p:custDataLst>
                <p:tags r:id="rId37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5" name="Freeform 440"/>
            <p:cNvSpPr/>
            <p:nvPr>
              <p:custDataLst>
                <p:tags r:id="rId38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6" name="Freeform 441"/>
            <p:cNvSpPr/>
            <p:nvPr>
              <p:custDataLst>
                <p:tags r:id="rId39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7" name="Freeform 442"/>
            <p:cNvSpPr/>
            <p:nvPr>
              <p:custDataLst>
                <p:tags r:id="rId40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8" name="Freeform 443"/>
            <p:cNvSpPr/>
            <p:nvPr>
              <p:custDataLst>
                <p:tags r:id="rId41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9" name="Freeform 444"/>
            <p:cNvSpPr/>
            <p:nvPr>
              <p:custDataLst>
                <p:tags r:id="rId42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0" name="Freeform 445"/>
            <p:cNvSpPr/>
            <p:nvPr>
              <p:custDataLst>
                <p:tags r:id="rId43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1" name="Freeform 446"/>
            <p:cNvSpPr/>
            <p:nvPr>
              <p:custDataLst>
                <p:tags r:id="rId44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2" name="Freeform 447"/>
            <p:cNvSpPr/>
            <p:nvPr>
              <p:custDataLst>
                <p:tags r:id="rId45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3" name="Freeform 448"/>
            <p:cNvSpPr/>
            <p:nvPr>
              <p:custDataLst>
                <p:tags r:id="rId46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4" name="Freeform 449"/>
            <p:cNvSpPr/>
            <p:nvPr>
              <p:custDataLst>
                <p:tags r:id="rId47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5" name="Freeform 450"/>
            <p:cNvSpPr/>
            <p:nvPr>
              <p:custDataLst>
                <p:tags r:id="rId48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6" name="Freeform 451"/>
            <p:cNvSpPr/>
            <p:nvPr>
              <p:custDataLst>
                <p:tags r:id="rId49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7" name="Freeform 452"/>
            <p:cNvSpPr/>
            <p:nvPr>
              <p:custDataLst>
                <p:tags r:id="rId50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26327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Homework</a:t>
            </a: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5485" y="2618105"/>
            <a:ext cx="7886700" cy="1630680"/>
          </a:xfrm>
        </p:spPr>
        <p:txBody>
          <a:bodyPr/>
          <a:lstStyle/>
          <a:p>
            <a:r>
              <a:rPr lang="en-US" altLang="zh-CN" sz="3600" dirty="0" smtClean="0"/>
              <a:t>Homework 3-3</a:t>
            </a:r>
          </a:p>
          <a:p>
            <a:pPr lvl="1"/>
            <a:r>
              <a:rPr lang="en-US" altLang="zh-CN" sz="2800" dirty="0" smtClean="0"/>
              <a:t>Textbook exercises 4.27, 4.28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0918A0-9F3D-4C0D-AB89-13DB41AA5583}" type="datetime1">
              <a:rPr lang="zh-CN" altLang="en-US" sz="465" smtClean="0"/>
              <a:pPr>
                <a:defRPr/>
              </a:pPr>
              <a:t>2024/9/25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AVL Trees  - Lecture 4-3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z="465" smtClean="0"/>
              <a:pPr>
                <a:defRPr/>
              </a:pPr>
              <a:t>28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5635769" y="6356353"/>
            <a:ext cx="1157288" cy="365125"/>
          </a:xfrm>
        </p:spPr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29</a:t>
            </a:fld>
            <a:endParaRPr lang="zh-CN" altLang="en-US" sz="465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2353866" y="6356353"/>
            <a:ext cx="1157288" cy="365125"/>
          </a:xfrm>
        </p:spPr>
        <p:txBody>
          <a:bodyPr/>
          <a:lstStyle/>
          <a:p>
            <a:pPr>
              <a:defRPr/>
            </a:pPr>
            <a:fld id="{2915A494-AADF-48F2-8296-2A1A9034D6A3}" type="datetime1">
              <a:rPr lang="zh-CN" altLang="en-US" sz="465" smtClean="0"/>
              <a:pPr>
                <a:defRPr/>
              </a:pPr>
              <a:t>2024/9/25</a:t>
            </a:fld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3704035" y="6356353"/>
            <a:ext cx="1735931" cy="365125"/>
          </a:xfrm>
        </p:spPr>
        <p:txBody>
          <a:bodyPr/>
          <a:lstStyle/>
          <a:p>
            <a:pPr>
              <a:defRPr/>
            </a:pPr>
            <a:r>
              <a:rPr lang="en-US" altLang="zh-CN" sz="465" smtClean="0"/>
              <a:t>AVL Trees  - Lecture 4-3</a:t>
            </a:r>
            <a:endParaRPr lang="zh-CN" altLang="en-US" sz="465"/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347085" y="2853055"/>
            <a:ext cx="4321810" cy="1224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5400" dirty="0" smtClean="0"/>
              <a:t>B-Trees</a:t>
            </a:r>
          </a:p>
        </p:txBody>
      </p:sp>
      <p:sp>
        <p:nvSpPr>
          <p:cNvPr id="253" name="Freeform 6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rot="218059">
            <a:off x="2282772" y="2724455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"/>
          <p:cNvSpPr/>
          <p:nvPr>
            <p:custDataLst>
              <p:tags r:id="rId3"/>
            </p:custDataLst>
          </p:nvPr>
        </p:nvSpPr>
        <p:spPr bwMode="auto">
          <a:xfrm>
            <a:off x="1820137" y="4365863"/>
            <a:ext cx="5716934" cy="23678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66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218059">
            <a:off x="7899230" y="4168444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6377581" y="2205485"/>
            <a:ext cx="1341837" cy="428035"/>
            <a:chOff x="1499734" y="1836011"/>
            <a:chExt cx="1723530" cy="785645"/>
          </a:xfrm>
        </p:grpSpPr>
        <p:sp>
          <p:nvSpPr>
            <p:cNvPr id="258" name="任意多边形 257"/>
            <p:cNvSpPr/>
            <p:nvPr>
              <p:custDataLst>
                <p:tags r:id="rId15"/>
              </p:custDataLst>
            </p:nvPr>
          </p:nvSpPr>
          <p:spPr>
            <a:xfrm>
              <a:off x="1862723" y="1836011"/>
              <a:ext cx="1360541" cy="764760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>
              <p:custDataLst>
                <p:tags r:id="rId16"/>
              </p:custDataLst>
            </p:nvPr>
          </p:nvSpPr>
          <p:spPr>
            <a:xfrm>
              <a:off x="1499734" y="2157271"/>
              <a:ext cx="770022" cy="46438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395576" y="3923931"/>
            <a:ext cx="953802" cy="435606"/>
            <a:chOff x="0" y="-1"/>
            <a:chExt cx="1887191" cy="861891"/>
          </a:xfrm>
        </p:grpSpPr>
        <p:sp>
          <p:nvSpPr>
            <p:cNvPr id="261" name="Shape 20"/>
            <p:cNvSpPr/>
            <p:nvPr>
              <p:custDataLst>
                <p:tags r:id="rId13"/>
              </p:custDataLst>
            </p:nvPr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2" name="Shape 21"/>
            <p:cNvSpPr/>
            <p:nvPr>
              <p:custDataLst>
                <p:tags r:id="rId14"/>
              </p:custDataLst>
            </p:nvPr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-1" fmla="*/ 7770 w 21600"/>
                <a:gd name="connsiteY0-2" fmla="*/ 21519 h 21519"/>
                <a:gd name="connsiteX1-3" fmla="*/ 0 w 21600"/>
                <a:gd name="connsiteY1-4" fmla="*/ 21519 h 21519"/>
                <a:gd name="connsiteX2-5" fmla="*/ 745 w 21600"/>
                <a:gd name="connsiteY2-6" fmla="*/ 12132 h 21519"/>
                <a:gd name="connsiteX3-7" fmla="*/ 4557 w 21600"/>
                <a:gd name="connsiteY3-8" fmla="*/ 10885 h 21519"/>
                <a:gd name="connsiteX4-9" fmla="*/ 8782 w 21600"/>
                <a:gd name="connsiteY4-10" fmla="*/ 1 h 21519"/>
                <a:gd name="connsiteX5-11" fmla="*/ 13726 w 21600"/>
                <a:gd name="connsiteY5-12" fmla="*/ 11178 h 21519"/>
                <a:gd name="connsiteX6-13" fmla="*/ 19043 w 21600"/>
                <a:gd name="connsiteY6-14" fmla="*/ 7147 h 21519"/>
                <a:gd name="connsiteX7-15" fmla="*/ 21600 w 21600"/>
                <a:gd name="connsiteY7-16" fmla="*/ 21519 h 21519"/>
                <a:gd name="connsiteX0-17" fmla="*/ 0 w 21600"/>
                <a:gd name="connsiteY0-18" fmla="*/ 21519 h 21519"/>
                <a:gd name="connsiteX1-19" fmla="*/ 745 w 21600"/>
                <a:gd name="connsiteY1-20" fmla="*/ 12132 h 21519"/>
                <a:gd name="connsiteX2-21" fmla="*/ 4557 w 21600"/>
                <a:gd name="connsiteY2-22" fmla="*/ 10885 h 21519"/>
                <a:gd name="connsiteX3-23" fmla="*/ 8782 w 21600"/>
                <a:gd name="connsiteY3-24" fmla="*/ 1 h 21519"/>
                <a:gd name="connsiteX4-25" fmla="*/ 13726 w 21600"/>
                <a:gd name="connsiteY4-26" fmla="*/ 11178 h 21519"/>
                <a:gd name="connsiteX5-27" fmla="*/ 19043 w 21600"/>
                <a:gd name="connsiteY5-28" fmla="*/ 7147 h 21519"/>
                <a:gd name="connsiteX6-29" fmla="*/ 21600 w 21600"/>
                <a:gd name="connsiteY6-30" fmla="*/ 21519 h 215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1F4E79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4" name="Group 98"/>
          <p:cNvGrpSpPr/>
          <p:nvPr/>
        </p:nvGrpSpPr>
        <p:grpSpPr>
          <a:xfrm rot="1262012">
            <a:off x="1103828" y="1126452"/>
            <a:ext cx="673320" cy="842234"/>
            <a:chOff x="0" y="0"/>
            <a:chExt cx="1561716" cy="1953500"/>
          </a:xfrm>
        </p:grpSpPr>
        <p:grpSp>
          <p:nvGrpSpPr>
            <p:cNvPr id="265" name="Group 90"/>
            <p:cNvGrpSpPr/>
            <p:nvPr/>
          </p:nvGrpSpPr>
          <p:grpSpPr>
            <a:xfrm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273" name="Shape 88"/>
              <p:cNvSpPr/>
              <p:nvPr>
                <p:custDataLst>
                  <p:tags r:id="rId11"/>
                </p:custDataLst>
              </p:nvPr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4" name="Shape 8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6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267" name="Shape 91"/>
              <p:cNvSpPr/>
              <p:nvPr>
                <p:custDataLst>
                  <p:tags r:id="rId5"/>
                </p:custDataLst>
              </p:nvPr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92"/>
              <p:cNvSpPr/>
              <p:nvPr>
                <p:custDataLst>
                  <p:tags r:id="rId6"/>
                </p:custDataLst>
              </p:nvPr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93"/>
              <p:cNvSpPr/>
              <p:nvPr>
                <p:custDataLst>
                  <p:tags r:id="rId7"/>
                </p:custDataLst>
              </p:nvPr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94"/>
              <p:cNvSpPr/>
              <p:nvPr>
                <p:custDataLst>
                  <p:tags r:id="rId8"/>
                </p:custDataLst>
              </p:nvPr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1" name="Shape 95"/>
              <p:cNvSpPr/>
              <p:nvPr>
                <p:custDataLst>
                  <p:tags r:id="rId9"/>
                </p:custDataLst>
              </p:nvPr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2" name="Shape 96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988310" y="2853055"/>
            <a:ext cx="4321810" cy="12242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5400" dirty="0" smtClean="0"/>
              <a:t>Splay Trees</a:t>
            </a:r>
          </a:p>
        </p:txBody>
      </p:sp>
      <p:sp>
        <p:nvSpPr>
          <p:cNvPr id="253" name="Freeform 6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rot="218059">
            <a:off x="2282772" y="2724455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"/>
          <p:cNvSpPr/>
          <p:nvPr>
            <p:custDataLst>
              <p:tags r:id="rId3"/>
            </p:custDataLst>
          </p:nvPr>
        </p:nvSpPr>
        <p:spPr bwMode="auto">
          <a:xfrm>
            <a:off x="1820137" y="4365863"/>
            <a:ext cx="5716934" cy="23678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66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218059">
            <a:off x="7899230" y="4168444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6377581" y="2205485"/>
            <a:ext cx="1341837" cy="428035"/>
            <a:chOff x="1499734" y="1836011"/>
            <a:chExt cx="1723530" cy="785645"/>
          </a:xfrm>
        </p:grpSpPr>
        <p:sp>
          <p:nvSpPr>
            <p:cNvPr id="258" name="任意多边形 257"/>
            <p:cNvSpPr/>
            <p:nvPr>
              <p:custDataLst>
                <p:tags r:id="rId15"/>
              </p:custDataLst>
            </p:nvPr>
          </p:nvSpPr>
          <p:spPr>
            <a:xfrm>
              <a:off x="1862723" y="1836011"/>
              <a:ext cx="1360541" cy="764760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>
              <p:custDataLst>
                <p:tags r:id="rId16"/>
              </p:custDataLst>
            </p:nvPr>
          </p:nvSpPr>
          <p:spPr>
            <a:xfrm>
              <a:off x="1499734" y="2157271"/>
              <a:ext cx="770022" cy="46438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395576" y="3923931"/>
            <a:ext cx="953802" cy="435606"/>
            <a:chOff x="0" y="-1"/>
            <a:chExt cx="1887191" cy="861891"/>
          </a:xfrm>
        </p:grpSpPr>
        <p:sp>
          <p:nvSpPr>
            <p:cNvPr id="261" name="Shape 20"/>
            <p:cNvSpPr/>
            <p:nvPr>
              <p:custDataLst>
                <p:tags r:id="rId13"/>
              </p:custDataLst>
            </p:nvPr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2" name="Shape 21"/>
            <p:cNvSpPr/>
            <p:nvPr>
              <p:custDataLst>
                <p:tags r:id="rId14"/>
              </p:custDataLst>
            </p:nvPr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-1" fmla="*/ 7770 w 21600"/>
                <a:gd name="connsiteY0-2" fmla="*/ 21519 h 21519"/>
                <a:gd name="connsiteX1-3" fmla="*/ 0 w 21600"/>
                <a:gd name="connsiteY1-4" fmla="*/ 21519 h 21519"/>
                <a:gd name="connsiteX2-5" fmla="*/ 745 w 21600"/>
                <a:gd name="connsiteY2-6" fmla="*/ 12132 h 21519"/>
                <a:gd name="connsiteX3-7" fmla="*/ 4557 w 21600"/>
                <a:gd name="connsiteY3-8" fmla="*/ 10885 h 21519"/>
                <a:gd name="connsiteX4-9" fmla="*/ 8782 w 21600"/>
                <a:gd name="connsiteY4-10" fmla="*/ 1 h 21519"/>
                <a:gd name="connsiteX5-11" fmla="*/ 13726 w 21600"/>
                <a:gd name="connsiteY5-12" fmla="*/ 11178 h 21519"/>
                <a:gd name="connsiteX6-13" fmla="*/ 19043 w 21600"/>
                <a:gd name="connsiteY6-14" fmla="*/ 7147 h 21519"/>
                <a:gd name="connsiteX7-15" fmla="*/ 21600 w 21600"/>
                <a:gd name="connsiteY7-16" fmla="*/ 21519 h 21519"/>
                <a:gd name="connsiteX0-17" fmla="*/ 0 w 21600"/>
                <a:gd name="connsiteY0-18" fmla="*/ 21519 h 21519"/>
                <a:gd name="connsiteX1-19" fmla="*/ 745 w 21600"/>
                <a:gd name="connsiteY1-20" fmla="*/ 12132 h 21519"/>
                <a:gd name="connsiteX2-21" fmla="*/ 4557 w 21600"/>
                <a:gd name="connsiteY2-22" fmla="*/ 10885 h 21519"/>
                <a:gd name="connsiteX3-23" fmla="*/ 8782 w 21600"/>
                <a:gd name="connsiteY3-24" fmla="*/ 1 h 21519"/>
                <a:gd name="connsiteX4-25" fmla="*/ 13726 w 21600"/>
                <a:gd name="connsiteY4-26" fmla="*/ 11178 h 21519"/>
                <a:gd name="connsiteX5-27" fmla="*/ 19043 w 21600"/>
                <a:gd name="connsiteY5-28" fmla="*/ 7147 h 21519"/>
                <a:gd name="connsiteX6-29" fmla="*/ 21600 w 21600"/>
                <a:gd name="connsiteY6-30" fmla="*/ 21519 h 215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1F4E79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4" name="Group 98"/>
          <p:cNvGrpSpPr/>
          <p:nvPr/>
        </p:nvGrpSpPr>
        <p:grpSpPr>
          <a:xfrm rot="1262012">
            <a:off x="1103828" y="1126452"/>
            <a:ext cx="673320" cy="842234"/>
            <a:chOff x="0" y="0"/>
            <a:chExt cx="1561716" cy="1953500"/>
          </a:xfrm>
        </p:grpSpPr>
        <p:grpSp>
          <p:nvGrpSpPr>
            <p:cNvPr id="265" name="Group 90"/>
            <p:cNvGrpSpPr/>
            <p:nvPr/>
          </p:nvGrpSpPr>
          <p:grpSpPr>
            <a:xfrm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273" name="Shape 88"/>
              <p:cNvSpPr/>
              <p:nvPr>
                <p:custDataLst>
                  <p:tags r:id="rId11"/>
                </p:custDataLst>
              </p:nvPr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4" name="Shape 8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6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267" name="Shape 91"/>
              <p:cNvSpPr/>
              <p:nvPr>
                <p:custDataLst>
                  <p:tags r:id="rId5"/>
                </p:custDataLst>
              </p:nvPr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92"/>
              <p:cNvSpPr/>
              <p:nvPr>
                <p:custDataLst>
                  <p:tags r:id="rId6"/>
                </p:custDataLst>
              </p:nvPr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93"/>
              <p:cNvSpPr/>
              <p:nvPr>
                <p:custDataLst>
                  <p:tags r:id="rId7"/>
                </p:custDataLst>
              </p:nvPr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94"/>
              <p:cNvSpPr/>
              <p:nvPr>
                <p:custDataLst>
                  <p:tags r:id="rId8"/>
                </p:custDataLst>
              </p:nvPr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1" name="Shape 95"/>
              <p:cNvSpPr/>
              <p:nvPr>
                <p:custDataLst>
                  <p:tags r:id="rId9"/>
                </p:custDataLst>
              </p:nvPr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2" name="Shape 96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5635769" y="6356353"/>
            <a:ext cx="1157288" cy="365125"/>
          </a:xfrm>
        </p:spPr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3</a:t>
            </a:fld>
            <a:endParaRPr lang="zh-CN" altLang="en-US" sz="465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2353866" y="6356353"/>
            <a:ext cx="1157288" cy="365125"/>
          </a:xfrm>
        </p:spPr>
        <p:txBody>
          <a:bodyPr/>
          <a:lstStyle/>
          <a:p>
            <a:pPr>
              <a:defRPr/>
            </a:pPr>
            <a:fld id="{1E7A8B42-A34A-49AD-9ABB-3CCF43D136EB}" type="datetime1">
              <a:rPr lang="zh-CN" altLang="en-US" sz="465" smtClean="0"/>
              <a:pPr>
                <a:defRPr/>
              </a:pPr>
              <a:t>2024/9/25</a:t>
            </a:fld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3704035" y="6356353"/>
            <a:ext cx="1735931" cy="365125"/>
          </a:xfrm>
        </p:spPr>
        <p:txBody>
          <a:bodyPr/>
          <a:lstStyle/>
          <a:p>
            <a:pPr>
              <a:defRPr/>
            </a:pPr>
            <a:r>
              <a:rPr lang="en-US" altLang="zh-CN" sz="465" smtClean="0"/>
              <a:t>AVL Trees  - Lecture 4-3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7937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758315"/>
            <a:ext cx="8676640" cy="4585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895350"/>
            <a:ext cx="584454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Beyond Binary Search Trees: Multi-Way Trees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342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5CADED-5CCA-4AAD-B6BD-9D6BA3562274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0342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0342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638D05-D765-4670-B9D9-5E0F9F2E33CE}" type="slidenum">
              <a:rPr lang="en-US" altLang="zh-CN" sz="790"/>
              <a:pPr/>
              <a:t>30</a:t>
            </a:fld>
            <a:endParaRPr lang="en-US" altLang="zh-CN" sz="790"/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280" y="1916430"/>
            <a:ext cx="8575675" cy="1260475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Example: B-tree of order 3 has 2 or 3 children per node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e</a:t>
            </a:r>
            <a:r>
              <a:rPr lang="en-US" altLang="zh-CN" sz="2800" dirty="0" smtClean="0">
                <a:ea typeface="宋体" panose="02010600030101010101" pitchFamily="2" charset="-122"/>
              </a:rPr>
              <a:t>.g. search for 8</a:t>
            </a:r>
          </a:p>
        </p:txBody>
      </p:sp>
      <p:grpSp>
        <p:nvGrpSpPr>
          <p:cNvPr id="32" name="Group 4"/>
          <p:cNvGrpSpPr/>
          <p:nvPr/>
        </p:nvGrpSpPr>
        <p:grpSpPr bwMode="auto">
          <a:xfrm>
            <a:off x="1005205" y="3370580"/>
            <a:ext cx="6851650" cy="2360930"/>
            <a:chOff x="608" y="1336"/>
            <a:chExt cx="4138" cy="1379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366" y="1336"/>
              <a:ext cx="569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3453" y="1756"/>
              <a:ext cx="569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1331" y="2445"/>
              <a:ext cx="967" cy="26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608" y="2454"/>
              <a:ext cx="569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3100" y="2454"/>
              <a:ext cx="968" cy="26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1510" y="1770"/>
              <a:ext cx="569" cy="22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2441" y="2463"/>
              <a:ext cx="568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4177" y="2471"/>
              <a:ext cx="569" cy="2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1795" y="1573"/>
              <a:ext cx="857" cy="197"/>
            </a:xfrm>
            <a:custGeom>
              <a:avLst/>
              <a:gdLst>
                <a:gd name="T0" fmla="*/ 856 w 857"/>
                <a:gd name="T1" fmla="*/ 0 h 197"/>
                <a:gd name="T2" fmla="*/ 0 w 857"/>
                <a:gd name="T3" fmla="*/ 196 h 1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7" h="197">
                  <a:moveTo>
                    <a:pt x="856" y="0"/>
                  </a:moveTo>
                  <a:lnTo>
                    <a:pt x="0" y="1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2651" y="1573"/>
              <a:ext cx="1064" cy="180"/>
            </a:xfrm>
            <a:custGeom>
              <a:avLst/>
              <a:gdLst>
                <a:gd name="T0" fmla="*/ 0 w 1064"/>
                <a:gd name="T1" fmla="*/ 0 h 180"/>
                <a:gd name="T2" fmla="*/ 1063 w 1064"/>
                <a:gd name="T3" fmla="*/ 179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4" h="180">
                  <a:moveTo>
                    <a:pt x="0" y="0"/>
                  </a:moveTo>
                  <a:lnTo>
                    <a:pt x="1063" y="17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3" name="Freeform 15"/>
            <p:cNvSpPr/>
            <p:nvPr/>
          </p:nvSpPr>
          <p:spPr bwMode="auto">
            <a:xfrm>
              <a:off x="893" y="1991"/>
              <a:ext cx="903" cy="463"/>
            </a:xfrm>
            <a:custGeom>
              <a:avLst/>
              <a:gdLst>
                <a:gd name="T0" fmla="*/ 902 w 903"/>
                <a:gd name="T1" fmla="*/ 0 h 463"/>
                <a:gd name="T2" fmla="*/ 0 w 903"/>
                <a:gd name="T3" fmla="*/ 462 h 4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3" h="463">
                  <a:moveTo>
                    <a:pt x="902" y="0"/>
                  </a:moveTo>
                  <a:lnTo>
                    <a:pt x="0" y="4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4" name="Freeform 16"/>
            <p:cNvSpPr/>
            <p:nvPr/>
          </p:nvSpPr>
          <p:spPr bwMode="auto">
            <a:xfrm>
              <a:off x="1795" y="1991"/>
              <a:ext cx="21" cy="454"/>
            </a:xfrm>
            <a:custGeom>
              <a:avLst/>
              <a:gdLst>
                <a:gd name="T0" fmla="*/ 0 w 21"/>
                <a:gd name="T1" fmla="*/ 0 h 454"/>
                <a:gd name="T2" fmla="*/ 20 w 21"/>
                <a:gd name="T3" fmla="*/ 453 h 4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454">
                  <a:moveTo>
                    <a:pt x="0" y="0"/>
                  </a:moveTo>
                  <a:lnTo>
                    <a:pt x="20" y="45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1795" y="1991"/>
              <a:ext cx="932" cy="472"/>
            </a:xfrm>
            <a:custGeom>
              <a:avLst/>
              <a:gdLst>
                <a:gd name="T0" fmla="*/ 0 w 932"/>
                <a:gd name="T1" fmla="*/ 0 h 472"/>
                <a:gd name="T2" fmla="*/ 931 w 932"/>
                <a:gd name="T3" fmla="*/ 471 h 4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2" h="472">
                  <a:moveTo>
                    <a:pt x="0" y="0"/>
                  </a:moveTo>
                  <a:lnTo>
                    <a:pt x="931" y="47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6" name="Freeform 18"/>
            <p:cNvSpPr/>
            <p:nvPr/>
          </p:nvSpPr>
          <p:spPr bwMode="auto">
            <a:xfrm>
              <a:off x="3738" y="1993"/>
              <a:ext cx="725" cy="478"/>
            </a:xfrm>
            <a:custGeom>
              <a:avLst/>
              <a:gdLst>
                <a:gd name="T0" fmla="*/ 0 w 725"/>
                <a:gd name="T1" fmla="*/ 0 h 478"/>
                <a:gd name="T2" fmla="*/ 724 w 725"/>
                <a:gd name="T3" fmla="*/ 477 h 4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5" h="478">
                  <a:moveTo>
                    <a:pt x="0" y="0"/>
                  </a:moveTo>
                  <a:lnTo>
                    <a:pt x="724" y="4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3585" y="1993"/>
              <a:ext cx="154" cy="461"/>
            </a:xfrm>
            <a:custGeom>
              <a:avLst/>
              <a:gdLst>
                <a:gd name="T0" fmla="*/ 153 w 154"/>
                <a:gd name="T1" fmla="*/ 0 h 461"/>
                <a:gd name="T2" fmla="*/ 0 w 154"/>
                <a:gd name="T3" fmla="*/ 460 h 4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4" h="461">
                  <a:moveTo>
                    <a:pt x="153" y="0"/>
                  </a:moveTo>
                  <a:lnTo>
                    <a:pt x="0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2479" y="1356"/>
              <a:ext cx="325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13:-</a:t>
              </a: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1589" y="1805"/>
              <a:ext cx="41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6:11</a:t>
              </a: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747" y="2487"/>
              <a:ext cx="27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3  4</a:t>
              </a: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1566" y="2478"/>
              <a:ext cx="45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6  7  8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2460" y="2485"/>
              <a:ext cx="525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11 12</a:t>
              </a:r>
            </a:p>
          </p:txBody>
        </p:sp>
        <p:sp>
          <p:nvSpPr>
            <p:cNvPr id="53" name="Rectangle 25"/>
            <p:cNvSpPr>
              <a:spLocks noChangeArrowheads="1"/>
            </p:cNvSpPr>
            <p:nvPr/>
          </p:nvSpPr>
          <p:spPr bwMode="auto">
            <a:xfrm>
              <a:off x="3324" y="2496"/>
              <a:ext cx="45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13  14</a:t>
              </a:r>
            </a:p>
          </p:txBody>
        </p:sp>
        <p:sp>
          <p:nvSpPr>
            <p:cNvPr id="54" name="Rectangle 26"/>
            <p:cNvSpPr>
              <a:spLocks noChangeArrowheads="1"/>
            </p:cNvSpPr>
            <p:nvPr/>
          </p:nvSpPr>
          <p:spPr bwMode="auto">
            <a:xfrm>
              <a:off x="4243" y="2512"/>
              <a:ext cx="42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17 18</a:t>
              </a:r>
            </a:p>
          </p:txBody>
        </p:sp>
        <p:sp>
          <p:nvSpPr>
            <p:cNvPr id="55" name="Rectangle 27"/>
            <p:cNvSpPr>
              <a:spLocks noChangeArrowheads="1"/>
            </p:cNvSpPr>
            <p:nvPr/>
          </p:nvSpPr>
          <p:spPr bwMode="auto">
            <a:xfrm>
              <a:off x="3594" y="1785"/>
              <a:ext cx="346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17:-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9151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B-Trees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20" y="2331085"/>
            <a:ext cx="8129905" cy="2673985"/>
          </a:xfrm>
        </p:spPr>
        <p:txBody>
          <a:bodyPr>
            <a:normAutofit fontScale="92500" lnSpcReduction="10000"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B-Trees are multi-way search trees commonly used in database systems or other applications where data is stored </a:t>
            </a:r>
            <a:r>
              <a:rPr lang="en-US" altLang="zh-CN" dirty="0">
                <a:solidFill>
                  <a:srgbClr val="0000FF"/>
                </a:solidFill>
              </a:rPr>
              <a:t>externally on disks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FF"/>
                </a:solidFill>
              </a:rPr>
              <a:t>keeping the tree shallow </a:t>
            </a:r>
            <a:r>
              <a:rPr lang="en-US" altLang="zh-CN" dirty="0"/>
              <a:t>is important.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242712-0467-4983-87C4-95D8280FD74B}" type="datetime1">
              <a:rPr lang="zh-CN" altLang="en-US" sz="465" smtClean="0"/>
              <a:pPr>
                <a:defRPr/>
              </a:pPr>
              <a:t>2024/9/25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AVL Trees  - Lecture 4-3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z="465" smtClean="0"/>
              <a:pPr>
                <a:defRPr/>
              </a:pPr>
              <a:t>31</a:t>
            </a:fld>
            <a:endParaRPr lang="zh-CN" altLang="en-US" sz="465"/>
          </a:p>
        </p:txBody>
      </p:sp>
      <p:sp>
        <p:nvSpPr>
          <p:cNvPr id="239" name="Freeform 138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596505" y="4789170"/>
            <a:ext cx="1133475" cy="1554480"/>
          </a:xfrm>
          <a:custGeom>
            <a:avLst/>
            <a:gdLst>
              <a:gd name="T0" fmla="*/ 301 w 505"/>
              <a:gd name="T1" fmla="*/ 8 h 694"/>
              <a:gd name="T2" fmla="*/ 87 w 505"/>
              <a:gd name="T3" fmla="*/ 207 h 694"/>
              <a:gd name="T4" fmla="*/ 46 w 505"/>
              <a:gd name="T5" fmla="*/ 431 h 694"/>
              <a:gd name="T6" fmla="*/ 224 w 505"/>
              <a:gd name="T7" fmla="*/ 596 h 694"/>
              <a:gd name="T8" fmla="*/ 238 w 505"/>
              <a:gd name="T9" fmla="*/ 688 h 694"/>
              <a:gd name="T10" fmla="*/ 421 w 505"/>
              <a:gd name="T11" fmla="*/ 510 h 694"/>
              <a:gd name="T12" fmla="*/ 381 w 505"/>
              <a:gd name="T13" fmla="*/ 480 h 694"/>
              <a:gd name="T14" fmla="*/ 378 w 505"/>
              <a:gd name="T15" fmla="*/ 492 h 694"/>
              <a:gd name="T16" fmla="*/ 351 w 505"/>
              <a:gd name="T17" fmla="*/ 104 h 694"/>
              <a:gd name="T18" fmla="*/ 288 w 505"/>
              <a:gd name="T19" fmla="*/ 134 h 694"/>
              <a:gd name="T20" fmla="*/ 282 w 505"/>
              <a:gd name="T21" fmla="*/ 180 h 694"/>
              <a:gd name="T22" fmla="*/ 251 w 505"/>
              <a:gd name="T23" fmla="*/ 95 h 694"/>
              <a:gd name="T24" fmla="*/ 230 w 505"/>
              <a:gd name="T25" fmla="*/ 179 h 694"/>
              <a:gd name="T26" fmla="*/ 176 w 505"/>
              <a:gd name="T27" fmla="*/ 197 h 694"/>
              <a:gd name="T28" fmla="*/ 128 w 505"/>
              <a:gd name="T29" fmla="*/ 180 h 694"/>
              <a:gd name="T30" fmla="*/ 367 w 505"/>
              <a:gd name="T31" fmla="*/ 457 h 694"/>
              <a:gd name="T32" fmla="*/ 180 w 505"/>
              <a:gd name="T33" fmla="*/ 320 h 694"/>
              <a:gd name="T34" fmla="*/ 209 w 505"/>
              <a:gd name="T35" fmla="*/ 303 h 694"/>
              <a:gd name="T36" fmla="*/ 156 w 505"/>
              <a:gd name="T37" fmla="*/ 452 h 694"/>
              <a:gd name="T38" fmla="*/ 109 w 505"/>
              <a:gd name="T39" fmla="*/ 401 h 694"/>
              <a:gd name="T40" fmla="*/ 167 w 505"/>
              <a:gd name="T41" fmla="*/ 316 h 694"/>
              <a:gd name="T42" fmla="*/ 175 w 505"/>
              <a:gd name="T43" fmla="*/ 205 h 694"/>
              <a:gd name="T44" fmla="*/ 143 w 505"/>
              <a:gd name="T45" fmla="*/ 277 h 694"/>
              <a:gd name="T46" fmla="*/ 168 w 505"/>
              <a:gd name="T47" fmla="*/ 404 h 694"/>
              <a:gd name="T48" fmla="*/ 241 w 505"/>
              <a:gd name="T49" fmla="*/ 221 h 694"/>
              <a:gd name="T50" fmla="*/ 254 w 505"/>
              <a:gd name="T51" fmla="*/ 222 h 694"/>
              <a:gd name="T52" fmla="*/ 316 w 505"/>
              <a:gd name="T53" fmla="*/ 163 h 694"/>
              <a:gd name="T54" fmla="*/ 329 w 505"/>
              <a:gd name="T55" fmla="*/ 234 h 694"/>
              <a:gd name="T56" fmla="*/ 326 w 505"/>
              <a:gd name="T57" fmla="*/ 257 h 694"/>
              <a:gd name="T58" fmla="*/ 360 w 505"/>
              <a:gd name="T59" fmla="*/ 311 h 694"/>
              <a:gd name="T60" fmla="*/ 337 w 505"/>
              <a:gd name="T61" fmla="*/ 195 h 694"/>
              <a:gd name="T62" fmla="*/ 405 w 505"/>
              <a:gd name="T63" fmla="*/ 95 h 694"/>
              <a:gd name="T64" fmla="*/ 413 w 505"/>
              <a:gd name="T65" fmla="*/ 93 h 694"/>
              <a:gd name="T66" fmla="*/ 358 w 505"/>
              <a:gd name="T67" fmla="*/ 295 h 694"/>
              <a:gd name="T68" fmla="*/ 406 w 505"/>
              <a:gd name="T69" fmla="*/ 212 h 694"/>
              <a:gd name="T70" fmla="*/ 372 w 505"/>
              <a:gd name="T71" fmla="*/ 344 h 694"/>
              <a:gd name="T72" fmla="*/ 358 w 505"/>
              <a:gd name="T73" fmla="*/ 201 h 694"/>
              <a:gd name="T74" fmla="*/ 339 w 505"/>
              <a:gd name="T75" fmla="*/ 405 h 694"/>
              <a:gd name="T76" fmla="*/ 462 w 505"/>
              <a:gd name="T77" fmla="*/ 240 h 694"/>
              <a:gd name="T78" fmla="*/ 358 w 505"/>
              <a:gd name="T79" fmla="*/ 434 h 694"/>
              <a:gd name="T80" fmla="*/ 79 w 505"/>
              <a:gd name="T81" fmla="*/ 302 h 694"/>
              <a:gd name="T82" fmla="*/ 76 w 505"/>
              <a:gd name="T83" fmla="*/ 389 h 694"/>
              <a:gd name="T84" fmla="*/ 94 w 505"/>
              <a:gd name="T85" fmla="*/ 473 h 694"/>
              <a:gd name="T86" fmla="*/ 160 w 505"/>
              <a:gd name="T87" fmla="*/ 472 h 694"/>
              <a:gd name="T88" fmla="*/ 175 w 505"/>
              <a:gd name="T89" fmla="*/ 467 h 694"/>
              <a:gd name="T90" fmla="*/ 213 w 505"/>
              <a:gd name="T91" fmla="*/ 533 h 694"/>
              <a:gd name="T92" fmla="*/ 163 w 505"/>
              <a:gd name="T93" fmla="*/ 445 h 694"/>
              <a:gd name="T94" fmla="*/ 172 w 505"/>
              <a:gd name="T95" fmla="*/ 408 h 694"/>
              <a:gd name="T96" fmla="*/ 205 w 505"/>
              <a:gd name="T97" fmla="*/ 320 h 694"/>
              <a:gd name="T98" fmla="*/ 487 w 505"/>
              <a:gd name="T99" fmla="*/ 249 h 694"/>
              <a:gd name="T100" fmla="*/ 117 w 505"/>
              <a:gd name="T101" fmla="*/ 110 h 694"/>
              <a:gd name="T102" fmla="*/ 123 w 505"/>
              <a:gd name="T103" fmla="*/ 504 h 694"/>
              <a:gd name="T104" fmla="*/ 408 w 505"/>
              <a:gd name="T105" fmla="*/ 48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5" h="694">
                <a:moveTo>
                  <a:pt x="493" y="389"/>
                </a:moveTo>
                <a:cubicBezTo>
                  <a:pt x="489" y="375"/>
                  <a:pt x="481" y="360"/>
                  <a:pt x="472" y="348"/>
                </a:cubicBezTo>
                <a:cubicBezTo>
                  <a:pt x="500" y="319"/>
                  <a:pt x="501" y="274"/>
                  <a:pt x="495" y="236"/>
                </a:cubicBezTo>
                <a:cubicBezTo>
                  <a:pt x="487" y="187"/>
                  <a:pt x="469" y="139"/>
                  <a:pt x="445" y="97"/>
                </a:cubicBezTo>
                <a:cubicBezTo>
                  <a:pt x="420" y="52"/>
                  <a:pt x="379" y="20"/>
                  <a:pt x="328" y="11"/>
                </a:cubicBezTo>
                <a:cubicBezTo>
                  <a:pt x="319" y="9"/>
                  <a:pt x="310" y="8"/>
                  <a:pt x="301" y="8"/>
                </a:cubicBezTo>
                <a:cubicBezTo>
                  <a:pt x="259" y="0"/>
                  <a:pt x="213" y="2"/>
                  <a:pt x="172" y="16"/>
                </a:cubicBezTo>
                <a:cubicBezTo>
                  <a:pt x="150" y="24"/>
                  <a:pt x="129" y="36"/>
                  <a:pt x="113" y="53"/>
                </a:cubicBezTo>
                <a:cubicBezTo>
                  <a:pt x="89" y="77"/>
                  <a:pt x="87" y="113"/>
                  <a:pt x="89" y="145"/>
                </a:cubicBezTo>
                <a:cubicBezTo>
                  <a:pt x="90" y="165"/>
                  <a:pt x="91" y="184"/>
                  <a:pt x="88" y="203"/>
                </a:cubicBezTo>
                <a:cubicBezTo>
                  <a:pt x="87" y="203"/>
                  <a:pt x="86" y="204"/>
                  <a:pt x="87" y="206"/>
                </a:cubicBezTo>
                <a:cubicBezTo>
                  <a:pt x="87" y="206"/>
                  <a:pt x="87" y="207"/>
                  <a:pt x="87" y="207"/>
                </a:cubicBezTo>
                <a:cubicBezTo>
                  <a:pt x="85" y="219"/>
                  <a:pt x="80" y="231"/>
                  <a:pt x="73" y="242"/>
                </a:cubicBezTo>
                <a:cubicBezTo>
                  <a:pt x="65" y="253"/>
                  <a:pt x="55" y="263"/>
                  <a:pt x="46" y="272"/>
                </a:cubicBezTo>
                <a:cubicBezTo>
                  <a:pt x="45" y="272"/>
                  <a:pt x="45" y="273"/>
                  <a:pt x="45" y="273"/>
                </a:cubicBezTo>
                <a:cubicBezTo>
                  <a:pt x="38" y="278"/>
                  <a:pt x="33" y="284"/>
                  <a:pt x="29" y="291"/>
                </a:cubicBezTo>
                <a:cubicBezTo>
                  <a:pt x="28" y="293"/>
                  <a:pt x="26" y="296"/>
                  <a:pt x="25" y="298"/>
                </a:cubicBezTo>
                <a:cubicBezTo>
                  <a:pt x="0" y="341"/>
                  <a:pt x="23" y="393"/>
                  <a:pt x="46" y="431"/>
                </a:cubicBezTo>
                <a:cubicBezTo>
                  <a:pt x="45" y="432"/>
                  <a:pt x="44" y="433"/>
                  <a:pt x="43" y="434"/>
                </a:cubicBezTo>
                <a:cubicBezTo>
                  <a:pt x="42" y="435"/>
                  <a:pt x="44" y="438"/>
                  <a:pt x="45" y="437"/>
                </a:cubicBezTo>
                <a:cubicBezTo>
                  <a:pt x="46" y="436"/>
                  <a:pt x="47" y="435"/>
                  <a:pt x="48" y="435"/>
                </a:cubicBezTo>
                <a:cubicBezTo>
                  <a:pt x="75" y="478"/>
                  <a:pt x="111" y="519"/>
                  <a:pt x="155" y="545"/>
                </a:cubicBezTo>
                <a:cubicBezTo>
                  <a:pt x="175" y="556"/>
                  <a:pt x="196" y="563"/>
                  <a:pt x="218" y="559"/>
                </a:cubicBezTo>
                <a:cubicBezTo>
                  <a:pt x="220" y="571"/>
                  <a:pt x="222" y="583"/>
                  <a:pt x="224" y="596"/>
                </a:cubicBezTo>
                <a:cubicBezTo>
                  <a:pt x="224" y="598"/>
                  <a:pt x="225" y="601"/>
                  <a:pt x="225" y="603"/>
                </a:cubicBezTo>
                <a:cubicBezTo>
                  <a:pt x="225" y="624"/>
                  <a:pt x="225" y="645"/>
                  <a:pt x="225" y="666"/>
                </a:cubicBezTo>
                <a:cubicBezTo>
                  <a:pt x="225" y="668"/>
                  <a:pt x="227" y="669"/>
                  <a:pt x="228" y="670"/>
                </a:cubicBezTo>
                <a:cubicBezTo>
                  <a:pt x="228" y="672"/>
                  <a:pt x="228" y="674"/>
                  <a:pt x="228" y="677"/>
                </a:cubicBezTo>
                <a:cubicBezTo>
                  <a:pt x="228" y="679"/>
                  <a:pt x="229" y="681"/>
                  <a:pt x="231" y="682"/>
                </a:cubicBezTo>
                <a:cubicBezTo>
                  <a:pt x="232" y="685"/>
                  <a:pt x="234" y="687"/>
                  <a:pt x="238" y="688"/>
                </a:cubicBezTo>
                <a:cubicBezTo>
                  <a:pt x="260" y="694"/>
                  <a:pt x="284" y="688"/>
                  <a:pt x="306" y="688"/>
                </a:cubicBezTo>
                <a:cubicBezTo>
                  <a:pt x="313" y="688"/>
                  <a:pt x="319" y="681"/>
                  <a:pt x="317" y="674"/>
                </a:cubicBezTo>
                <a:cubicBezTo>
                  <a:pt x="314" y="664"/>
                  <a:pt x="312" y="654"/>
                  <a:pt x="310" y="644"/>
                </a:cubicBezTo>
                <a:cubicBezTo>
                  <a:pt x="309" y="611"/>
                  <a:pt x="308" y="577"/>
                  <a:pt x="306" y="544"/>
                </a:cubicBezTo>
                <a:cubicBezTo>
                  <a:pt x="317" y="537"/>
                  <a:pt x="330" y="530"/>
                  <a:pt x="344" y="523"/>
                </a:cubicBezTo>
                <a:cubicBezTo>
                  <a:pt x="370" y="517"/>
                  <a:pt x="396" y="515"/>
                  <a:pt x="421" y="510"/>
                </a:cubicBezTo>
                <a:cubicBezTo>
                  <a:pt x="453" y="504"/>
                  <a:pt x="483" y="490"/>
                  <a:pt x="496" y="457"/>
                </a:cubicBezTo>
                <a:cubicBezTo>
                  <a:pt x="504" y="434"/>
                  <a:pt x="501" y="411"/>
                  <a:pt x="493" y="389"/>
                </a:cubicBezTo>
                <a:close/>
                <a:moveTo>
                  <a:pt x="378" y="492"/>
                </a:moveTo>
                <a:cubicBezTo>
                  <a:pt x="367" y="493"/>
                  <a:pt x="356" y="495"/>
                  <a:pt x="345" y="497"/>
                </a:cubicBezTo>
                <a:cubicBezTo>
                  <a:pt x="354" y="487"/>
                  <a:pt x="363" y="476"/>
                  <a:pt x="372" y="465"/>
                </a:cubicBezTo>
                <a:cubicBezTo>
                  <a:pt x="375" y="470"/>
                  <a:pt x="378" y="475"/>
                  <a:pt x="381" y="480"/>
                </a:cubicBezTo>
                <a:cubicBezTo>
                  <a:pt x="382" y="481"/>
                  <a:pt x="385" y="481"/>
                  <a:pt x="384" y="479"/>
                </a:cubicBezTo>
                <a:cubicBezTo>
                  <a:pt x="382" y="472"/>
                  <a:pt x="379" y="466"/>
                  <a:pt x="375" y="460"/>
                </a:cubicBezTo>
                <a:cubicBezTo>
                  <a:pt x="384" y="450"/>
                  <a:pt x="392" y="439"/>
                  <a:pt x="401" y="428"/>
                </a:cubicBezTo>
                <a:cubicBezTo>
                  <a:pt x="420" y="405"/>
                  <a:pt x="439" y="382"/>
                  <a:pt x="454" y="356"/>
                </a:cubicBezTo>
                <a:cubicBezTo>
                  <a:pt x="455" y="356"/>
                  <a:pt x="455" y="356"/>
                  <a:pt x="455" y="357"/>
                </a:cubicBezTo>
                <a:cubicBezTo>
                  <a:pt x="505" y="415"/>
                  <a:pt x="441" y="458"/>
                  <a:pt x="378" y="492"/>
                </a:cubicBezTo>
                <a:close/>
                <a:moveTo>
                  <a:pt x="121" y="127"/>
                </a:moveTo>
                <a:cubicBezTo>
                  <a:pt x="124" y="97"/>
                  <a:pt x="155" y="71"/>
                  <a:pt x="178" y="55"/>
                </a:cubicBezTo>
                <a:cubicBezTo>
                  <a:pt x="195" y="43"/>
                  <a:pt x="215" y="34"/>
                  <a:pt x="235" y="27"/>
                </a:cubicBezTo>
                <a:cubicBezTo>
                  <a:pt x="258" y="26"/>
                  <a:pt x="281" y="28"/>
                  <a:pt x="302" y="32"/>
                </a:cubicBezTo>
                <a:cubicBezTo>
                  <a:pt x="325" y="36"/>
                  <a:pt x="349" y="44"/>
                  <a:pt x="371" y="56"/>
                </a:cubicBezTo>
                <a:cubicBezTo>
                  <a:pt x="367" y="73"/>
                  <a:pt x="360" y="89"/>
                  <a:pt x="351" y="104"/>
                </a:cubicBezTo>
                <a:cubicBezTo>
                  <a:pt x="336" y="78"/>
                  <a:pt x="318" y="53"/>
                  <a:pt x="296" y="33"/>
                </a:cubicBezTo>
                <a:cubicBezTo>
                  <a:pt x="295" y="32"/>
                  <a:pt x="292" y="34"/>
                  <a:pt x="294" y="36"/>
                </a:cubicBezTo>
                <a:cubicBezTo>
                  <a:pt x="316" y="56"/>
                  <a:pt x="333" y="82"/>
                  <a:pt x="349" y="108"/>
                </a:cubicBezTo>
                <a:cubicBezTo>
                  <a:pt x="341" y="120"/>
                  <a:pt x="333" y="131"/>
                  <a:pt x="325" y="142"/>
                </a:cubicBezTo>
                <a:cubicBezTo>
                  <a:pt x="320" y="148"/>
                  <a:pt x="316" y="154"/>
                  <a:pt x="312" y="160"/>
                </a:cubicBezTo>
                <a:cubicBezTo>
                  <a:pt x="304" y="151"/>
                  <a:pt x="296" y="143"/>
                  <a:pt x="288" y="134"/>
                </a:cubicBezTo>
                <a:cubicBezTo>
                  <a:pt x="267" y="109"/>
                  <a:pt x="251" y="82"/>
                  <a:pt x="241" y="51"/>
                </a:cubicBezTo>
                <a:cubicBezTo>
                  <a:pt x="241" y="50"/>
                  <a:pt x="240" y="50"/>
                  <a:pt x="240" y="51"/>
                </a:cubicBezTo>
                <a:cubicBezTo>
                  <a:pt x="252" y="94"/>
                  <a:pt x="278" y="132"/>
                  <a:pt x="308" y="165"/>
                </a:cubicBezTo>
                <a:cubicBezTo>
                  <a:pt x="304" y="172"/>
                  <a:pt x="300" y="178"/>
                  <a:pt x="297" y="185"/>
                </a:cubicBezTo>
                <a:cubicBezTo>
                  <a:pt x="293" y="192"/>
                  <a:pt x="289" y="200"/>
                  <a:pt x="286" y="208"/>
                </a:cubicBezTo>
                <a:cubicBezTo>
                  <a:pt x="285" y="198"/>
                  <a:pt x="283" y="189"/>
                  <a:pt x="282" y="180"/>
                </a:cubicBezTo>
                <a:cubicBezTo>
                  <a:pt x="280" y="171"/>
                  <a:pt x="267" y="173"/>
                  <a:pt x="265" y="180"/>
                </a:cubicBezTo>
                <a:cubicBezTo>
                  <a:pt x="262" y="191"/>
                  <a:pt x="259" y="201"/>
                  <a:pt x="257" y="211"/>
                </a:cubicBezTo>
                <a:cubicBezTo>
                  <a:pt x="254" y="207"/>
                  <a:pt x="251" y="203"/>
                  <a:pt x="248" y="199"/>
                </a:cubicBezTo>
                <a:cubicBezTo>
                  <a:pt x="243" y="190"/>
                  <a:pt x="238" y="182"/>
                  <a:pt x="234" y="173"/>
                </a:cubicBezTo>
                <a:cubicBezTo>
                  <a:pt x="242" y="147"/>
                  <a:pt x="249" y="121"/>
                  <a:pt x="252" y="95"/>
                </a:cubicBezTo>
                <a:cubicBezTo>
                  <a:pt x="252" y="95"/>
                  <a:pt x="251" y="95"/>
                  <a:pt x="251" y="95"/>
                </a:cubicBezTo>
                <a:cubicBezTo>
                  <a:pt x="248" y="121"/>
                  <a:pt x="241" y="146"/>
                  <a:pt x="233" y="171"/>
                </a:cubicBezTo>
                <a:cubicBezTo>
                  <a:pt x="231" y="166"/>
                  <a:pt x="228" y="161"/>
                  <a:pt x="226" y="156"/>
                </a:cubicBezTo>
                <a:cubicBezTo>
                  <a:pt x="213" y="128"/>
                  <a:pt x="202" y="100"/>
                  <a:pt x="186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200" y="101"/>
                  <a:pt x="209" y="130"/>
                  <a:pt x="221" y="159"/>
                </a:cubicBezTo>
                <a:cubicBezTo>
                  <a:pt x="224" y="165"/>
                  <a:pt x="227" y="172"/>
                  <a:pt x="230" y="179"/>
                </a:cubicBezTo>
                <a:cubicBezTo>
                  <a:pt x="222" y="201"/>
                  <a:pt x="213" y="223"/>
                  <a:pt x="203" y="244"/>
                </a:cubicBezTo>
                <a:cubicBezTo>
                  <a:pt x="201" y="240"/>
                  <a:pt x="199" y="236"/>
                  <a:pt x="197" y="232"/>
                </a:cubicBezTo>
                <a:cubicBezTo>
                  <a:pt x="191" y="221"/>
                  <a:pt x="185" y="210"/>
                  <a:pt x="178" y="200"/>
                </a:cubicBezTo>
                <a:cubicBezTo>
                  <a:pt x="188" y="176"/>
                  <a:pt x="198" y="152"/>
                  <a:pt x="208" y="128"/>
                </a:cubicBezTo>
                <a:cubicBezTo>
                  <a:pt x="209" y="128"/>
                  <a:pt x="208" y="127"/>
                  <a:pt x="208" y="128"/>
                </a:cubicBezTo>
                <a:cubicBezTo>
                  <a:pt x="197" y="151"/>
                  <a:pt x="187" y="174"/>
                  <a:pt x="176" y="197"/>
                </a:cubicBezTo>
                <a:cubicBezTo>
                  <a:pt x="170" y="188"/>
                  <a:pt x="163" y="179"/>
                  <a:pt x="154" y="171"/>
                </a:cubicBezTo>
                <a:cubicBezTo>
                  <a:pt x="153" y="171"/>
                  <a:pt x="153" y="172"/>
                  <a:pt x="153" y="172"/>
                </a:cubicBezTo>
                <a:cubicBezTo>
                  <a:pt x="161" y="182"/>
                  <a:pt x="168" y="192"/>
                  <a:pt x="174" y="203"/>
                </a:cubicBezTo>
                <a:cubicBezTo>
                  <a:pt x="163" y="227"/>
                  <a:pt x="152" y="250"/>
                  <a:pt x="140" y="274"/>
                </a:cubicBezTo>
                <a:cubicBezTo>
                  <a:pt x="129" y="261"/>
                  <a:pt x="119" y="248"/>
                  <a:pt x="109" y="235"/>
                </a:cubicBezTo>
                <a:cubicBezTo>
                  <a:pt x="121" y="220"/>
                  <a:pt x="127" y="199"/>
                  <a:pt x="128" y="180"/>
                </a:cubicBezTo>
                <a:cubicBezTo>
                  <a:pt x="128" y="162"/>
                  <a:pt x="120" y="145"/>
                  <a:pt x="121" y="127"/>
                </a:cubicBezTo>
                <a:close/>
                <a:moveTo>
                  <a:pt x="305" y="508"/>
                </a:moveTo>
                <a:cubicBezTo>
                  <a:pt x="308" y="495"/>
                  <a:pt x="312" y="482"/>
                  <a:pt x="316" y="469"/>
                </a:cubicBezTo>
                <a:cubicBezTo>
                  <a:pt x="322" y="449"/>
                  <a:pt x="329" y="428"/>
                  <a:pt x="337" y="408"/>
                </a:cubicBezTo>
                <a:cubicBezTo>
                  <a:pt x="342" y="416"/>
                  <a:pt x="347" y="424"/>
                  <a:pt x="352" y="432"/>
                </a:cubicBezTo>
                <a:cubicBezTo>
                  <a:pt x="358" y="440"/>
                  <a:pt x="362" y="449"/>
                  <a:pt x="367" y="457"/>
                </a:cubicBezTo>
                <a:cubicBezTo>
                  <a:pt x="355" y="470"/>
                  <a:pt x="345" y="484"/>
                  <a:pt x="337" y="499"/>
                </a:cubicBezTo>
                <a:cubicBezTo>
                  <a:pt x="326" y="501"/>
                  <a:pt x="315" y="504"/>
                  <a:pt x="305" y="508"/>
                </a:cubicBezTo>
                <a:close/>
                <a:moveTo>
                  <a:pt x="195" y="294"/>
                </a:moveTo>
                <a:cubicBezTo>
                  <a:pt x="198" y="301"/>
                  <a:pt x="201" y="308"/>
                  <a:pt x="203" y="316"/>
                </a:cubicBezTo>
                <a:cubicBezTo>
                  <a:pt x="200" y="323"/>
                  <a:pt x="197" y="330"/>
                  <a:pt x="194" y="336"/>
                </a:cubicBezTo>
                <a:cubicBezTo>
                  <a:pt x="190" y="330"/>
                  <a:pt x="184" y="325"/>
                  <a:pt x="180" y="320"/>
                </a:cubicBezTo>
                <a:cubicBezTo>
                  <a:pt x="178" y="317"/>
                  <a:pt x="175" y="315"/>
                  <a:pt x="173" y="312"/>
                </a:cubicBezTo>
                <a:cubicBezTo>
                  <a:pt x="183" y="294"/>
                  <a:pt x="192" y="276"/>
                  <a:pt x="200" y="258"/>
                </a:cubicBezTo>
                <a:cubicBezTo>
                  <a:pt x="201" y="257"/>
                  <a:pt x="201" y="255"/>
                  <a:pt x="202" y="254"/>
                </a:cubicBezTo>
                <a:cubicBezTo>
                  <a:pt x="206" y="262"/>
                  <a:pt x="211" y="270"/>
                  <a:pt x="215" y="277"/>
                </a:cubicBezTo>
                <a:cubicBezTo>
                  <a:pt x="216" y="279"/>
                  <a:pt x="217" y="280"/>
                  <a:pt x="218" y="282"/>
                </a:cubicBezTo>
                <a:cubicBezTo>
                  <a:pt x="215" y="289"/>
                  <a:pt x="212" y="296"/>
                  <a:pt x="209" y="303"/>
                </a:cubicBezTo>
                <a:cubicBezTo>
                  <a:pt x="206" y="299"/>
                  <a:pt x="203" y="295"/>
                  <a:pt x="199" y="291"/>
                </a:cubicBezTo>
                <a:cubicBezTo>
                  <a:pt x="197" y="288"/>
                  <a:pt x="194" y="291"/>
                  <a:pt x="195" y="294"/>
                </a:cubicBezTo>
                <a:close/>
                <a:moveTo>
                  <a:pt x="158" y="444"/>
                </a:moveTo>
                <a:cubicBezTo>
                  <a:pt x="156" y="443"/>
                  <a:pt x="154" y="443"/>
                  <a:pt x="154" y="443"/>
                </a:cubicBezTo>
                <a:cubicBezTo>
                  <a:pt x="150" y="443"/>
                  <a:pt x="149" y="448"/>
                  <a:pt x="153" y="449"/>
                </a:cubicBezTo>
                <a:cubicBezTo>
                  <a:pt x="154" y="450"/>
                  <a:pt x="155" y="451"/>
                  <a:pt x="156" y="452"/>
                </a:cubicBezTo>
                <a:cubicBezTo>
                  <a:pt x="156" y="455"/>
                  <a:pt x="155" y="458"/>
                  <a:pt x="155" y="461"/>
                </a:cubicBezTo>
                <a:cubicBezTo>
                  <a:pt x="128" y="441"/>
                  <a:pt x="101" y="420"/>
                  <a:pt x="82" y="393"/>
                </a:cubicBezTo>
                <a:cubicBezTo>
                  <a:pt x="83" y="391"/>
                  <a:pt x="84" y="389"/>
                  <a:pt x="85" y="388"/>
                </a:cubicBezTo>
                <a:cubicBezTo>
                  <a:pt x="93" y="374"/>
                  <a:pt x="101" y="360"/>
                  <a:pt x="109" y="346"/>
                </a:cubicBezTo>
                <a:cubicBezTo>
                  <a:pt x="116" y="355"/>
                  <a:pt x="123" y="363"/>
                  <a:pt x="130" y="372"/>
                </a:cubicBezTo>
                <a:cubicBezTo>
                  <a:pt x="123" y="382"/>
                  <a:pt x="116" y="392"/>
                  <a:pt x="109" y="401"/>
                </a:cubicBezTo>
                <a:cubicBezTo>
                  <a:pt x="108" y="403"/>
                  <a:pt x="110" y="405"/>
                  <a:pt x="111" y="403"/>
                </a:cubicBezTo>
                <a:cubicBezTo>
                  <a:pt x="120" y="395"/>
                  <a:pt x="127" y="386"/>
                  <a:pt x="134" y="377"/>
                </a:cubicBezTo>
                <a:cubicBezTo>
                  <a:pt x="144" y="389"/>
                  <a:pt x="154" y="401"/>
                  <a:pt x="165" y="412"/>
                </a:cubicBezTo>
                <a:cubicBezTo>
                  <a:pt x="162" y="423"/>
                  <a:pt x="160" y="433"/>
                  <a:pt x="158" y="444"/>
                </a:cubicBezTo>
                <a:close/>
                <a:moveTo>
                  <a:pt x="139" y="284"/>
                </a:moveTo>
                <a:cubicBezTo>
                  <a:pt x="148" y="295"/>
                  <a:pt x="157" y="305"/>
                  <a:pt x="167" y="316"/>
                </a:cubicBezTo>
                <a:cubicBezTo>
                  <a:pt x="156" y="333"/>
                  <a:pt x="146" y="350"/>
                  <a:pt x="134" y="367"/>
                </a:cubicBezTo>
                <a:cubicBezTo>
                  <a:pt x="127" y="358"/>
                  <a:pt x="119" y="349"/>
                  <a:pt x="112" y="340"/>
                </a:cubicBezTo>
                <a:cubicBezTo>
                  <a:pt x="118" y="328"/>
                  <a:pt x="124" y="315"/>
                  <a:pt x="131" y="302"/>
                </a:cubicBezTo>
                <a:cubicBezTo>
                  <a:pt x="133" y="296"/>
                  <a:pt x="136" y="290"/>
                  <a:pt x="139" y="284"/>
                </a:cubicBezTo>
                <a:close/>
                <a:moveTo>
                  <a:pt x="143" y="277"/>
                </a:moveTo>
                <a:cubicBezTo>
                  <a:pt x="154" y="253"/>
                  <a:pt x="165" y="229"/>
                  <a:pt x="175" y="205"/>
                </a:cubicBezTo>
                <a:cubicBezTo>
                  <a:pt x="182" y="217"/>
                  <a:pt x="189" y="230"/>
                  <a:pt x="195" y="242"/>
                </a:cubicBezTo>
                <a:cubicBezTo>
                  <a:pt x="197" y="245"/>
                  <a:pt x="199" y="248"/>
                  <a:pt x="200" y="251"/>
                </a:cubicBezTo>
                <a:cubicBezTo>
                  <a:pt x="199" y="253"/>
                  <a:pt x="199" y="254"/>
                  <a:pt x="198" y="256"/>
                </a:cubicBezTo>
                <a:cubicBezTo>
                  <a:pt x="189" y="274"/>
                  <a:pt x="180" y="292"/>
                  <a:pt x="171" y="309"/>
                </a:cubicBezTo>
                <a:cubicBezTo>
                  <a:pt x="163" y="301"/>
                  <a:pt x="156" y="293"/>
                  <a:pt x="149" y="284"/>
                </a:cubicBezTo>
                <a:cubicBezTo>
                  <a:pt x="147" y="282"/>
                  <a:pt x="145" y="279"/>
                  <a:pt x="143" y="277"/>
                </a:cubicBezTo>
                <a:close/>
                <a:moveTo>
                  <a:pt x="138" y="371"/>
                </a:moveTo>
                <a:cubicBezTo>
                  <a:pt x="144" y="362"/>
                  <a:pt x="150" y="352"/>
                  <a:pt x="156" y="343"/>
                </a:cubicBezTo>
                <a:cubicBezTo>
                  <a:pt x="161" y="335"/>
                  <a:pt x="165" y="327"/>
                  <a:pt x="170" y="319"/>
                </a:cubicBezTo>
                <a:cubicBezTo>
                  <a:pt x="176" y="327"/>
                  <a:pt x="183" y="338"/>
                  <a:pt x="190" y="345"/>
                </a:cubicBezTo>
                <a:cubicBezTo>
                  <a:pt x="187" y="353"/>
                  <a:pt x="184" y="360"/>
                  <a:pt x="181" y="368"/>
                </a:cubicBezTo>
                <a:cubicBezTo>
                  <a:pt x="176" y="380"/>
                  <a:pt x="172" y="392"/>
                  <a:pt x="168" y="404"/>
                </a:cubicBezTo>
                <a:cubicBezTo>
                  <a:pt x="158" y="393"/>
                  <a:pt x="148" y="382"/>
                  <a:pt x="138" y="371"/>
                </a:cubicBezTo>
                <a:close/>
                <a:moveTo>
                  <a:pt x="220" y="284"/>
                </a:moveTo>
                <a:cubicBezTo>
                  <a:pt x="225" y="293"/>
                  <a:pt x="232" y="301"/>
                  <a:pt x="239" y="306"/>
                </a:cubicBezTo>
                <a:cubicBezTo>
                  <a:pt x="242" y="308"/>
                  <a:pt x="245" y="304"/>
                  <a:pt x="243" y="302"/>
                </a:cubicBezTo>
                <a:cubicBezTo>
                  <a:pt x="238" y="293"/>
                  <a:pt x="230" y="285"/>
                  <a:pt x="223" y="276"/>
                </a:cubicBezTo>
                <a:cubicBezTo>
                  <a:pt x="230" y="258"/>
                  <a:pt x="237" y="240"/>
                  <a:pt x="241" y="221"/>
                </a:cubicBezTo>
                <a:cubicBezTo>
                  <a:pt x="242" y="220"/>
                  <a:pt x="240" y="220"/>
                  <a:pt x="240" y="221"/>
                </a:cubicBezTo>
                <a:cubicBezTo>
                  <a:pt x="235" y="239"/>
                  <a:pt x="229" y="257"/>
                  <a:pt x="222" y="274"/>
                </a:cubicBezTo>
                <a:cubicBezTo>
                  <a:pt x="221" y="273"/>
                  <a:pt x="220" y="272"/>
                  <a:pt x="219" y="270"/>
                </a:cubicBezTo>
                <a:cubicBezTo>
                  <a:pt x="214" y="263"/>
                  <a:pt x="209" y="255"/>
                  <a:pt x="205" y="247"/>
                </a:cubicBezTo>
                <a:cubicBezTo>
                  <a:pt x="215" y="226"/>
                  <a:pt x="224" y="204"/>
                  <a:pt x="231" y="181"/>
                </a:cubicBezTo>
                <a:cubicBezTo>
                  <a:pt x="238" y="195"/>
                  <a:pt x="245" y="210"/>
                  <a:pt x="254" y="222"/>
                </a:cubicBezTo>
                <a:cubicBezTo>
                  <a:pt x="244" y="277"/>
                  <a:pt x="246" y="335"/>
                  <a:pt x="248" y="392"/>
                </a:cubicBezTo>
                <a:cubicBezTo>
                  <a:pt x="245" y="381"/>
                  <a:pt x="242" y="369"/>
                  <a:pt x="238" y="358"/>
                </a:cubicBezTo>
                <a:cubicBezTo>
                  <a:pt x="231" y="338"/>
                  <a:pt x="222" y="322"/>
                  <a:pt x="211" y="306"/>
                </a:cubicBezTo>
                <a:cubicBezTo>
                  <a:pt x="214" y="299"/>
                  <a:pt x="217" y="292"/>
                  <a:pt x="220" y="284"/>
                </a:cubicBezTo>
                <a:close/>
                <a:moveTo>
                  <a:pt x="340" y="193"/>
                </a:moveTo>
                <a:cubicBezTo>
                  <a:pt x="333" y="182"/>
                  <a:pt x="324" y="173"/>
                  <a:pt x="316" y="163"/>
                </a:cubicBezTo>
                <a:cubicBezTo>
                  <a:pt x="322" y="154"/>
                  <a:pt x="329" y="145"/>
                  <a:pt x="335" y="136"/>
                </a:cubicBezTo>
                <a:cubicBezTo>
                  <a:pt x="341" y="128"/>
                  <a:pt x="346" y="120"/>
                  <a:pt x="351" y="112"/>
                </a:cubicBezTo>
                <a:cubicBezTo>
                  <a:pt x="357" y="124"/>
                  <a:pt x="364" y="136"/>
                  <a:pt x="370" y="147"/>
                </a:cubicBezTo>
                <a:cubicBezTo>
                  <a:pt x="372" y="152"/>
                  <a:pt x="374" y="156"/>
                  <a:pt x="376" y="160"/>
                </a:cubicBezTo>
                <a:cubicBezTo>
                  <a:pt x="367" y="175"/>
                  <a:pt x="357" y="190"/>
                  <a:pt x="348" y="204"/>
                </a:cubicBezTo>
                <a:cubicBezTo>
                  <a:pt x="342" y="213"/>
                  <a:pt x="336" y="223"/>
                  <a:pt x="329" y="234"/>
                </a:cubicBezTo>
                <a:cubicBezTo>
                  <a:pt x="322" y="220"/>
                  <a:pt x="315" y="206"/>
                  <a:pt x="307" y="193"/>
                </a:cubicBezTo>
                <a:cubicBezTo>
                  <a:pt x="306" y="192"/>
                  <a:pt x="305" y="193"/>
                  <a:pt x="305" y="194"/>
                </a:cubicBezTo>
                <a:cubicBezTo>
                  <a:pt x="313" y="208"/>
                  <a:pt x="321" y="222"/>
                  <a:pt x="328" y="237"/>
                </a:cubicBezTo>
                <a:cubicBezTo>
                  <a:pt x="313" y="261"/>
                  <a:pt x="302" y="287"/>
                  <a:pt x="302" y="314"/>
                </a:cubicBezTo>
                <a:cubicBezTo>
                  <a:pt x="302" y="319"/>
                  <a:pt x="309" y="320"/>
                  <a:pt x="310" y="315"/>
                </a:cubicBezTo>
                <a:cubicBezTo>
                  <a:pt x="314" y="295"/>
                  <a:pt x="318" y="276"/>
                  <a:pt x="326" y="257"/>
                </a:cubicBezTo>
                <a:cubicBezTo>
                  <a:pt x="328" y="253"/>
                  <a:pt x="330" y="249"/>
                  <a:pt x="332" y="246"/>
                </a:cubicBezTo>
                <a:cubicBezTo>
                  <a:pt x="339" y="261"/>
                  <a:pt x="346" y="277"/>
                  <a:pt x="352" y="292"/>
                </a:cubicBezTo>
                <a:cubicBezTo>
                  <a:pt x="340" y="314"/>
                  <a:pt x="327" y="336"/>
                  <a:pt x="314" y="356"/>
                </a:cubicBezTo>
                <a:cubicBezTo>
                  <a:pt x="311" y="361"/>
                  <a:pt x="318" y="365"/>
                  <a:pt x="321" y="360"/>
                </a:cubicBezTo>
                <a:cubicBezTo>
                  <a:pt x="333" y="341"/>
                  <a:pt x="344" y="321"/>
                  <a:pt x="355" y="300"/>
                </a:cubicBezTo>
                <a:cubicBezTo>
                  <a:pt x="357" y="304"/>
                  <a:pt x="358" y="308"/>
                  <a:pt x="360" y="311"/>
                </a:cubicBezTo>
                <a:cubicBezTo>
                  <a:pt x="337" y="351"/>
                  <a:pt x="317" y="391"/>
                  <a:pt x="300" y="433"/>
                </a:cubicBezTo>
                <a:cubicBezTo>
                  <a:pt x="300" y="430"/>
                  <a:pt x="300" y="426"/>
                  <a:pt x="300" y="422"/>
                </a:cubicBezTo>
                <a:cubicBezTo>
                  <a:pt x="296" y="356"/>
                  <a:pt x="296" y="289"/>
                  <a:pt x="288" y="223"/>
                </a:cubicBezTo>
                <a:cubicBezTo>
                  <a:pt x="294" y="207"/>
                  <a:pt x="298" y="193"/>
                  <a:pt x="306" y="178"/>
                </a:cubicBezTo>
                <a:cubicBezTo>
                  <a:pt x="308" y="175"/>
                  <a:pt x="310" y="172"/>
                  <a:pt x="312" y="169"/>
                </a:cubicBezTo>
                <a:cubicBezTo>
                  <a:pt x="320" y="178"/>
                  <a:pt x="329" y="187"/>
                  <a:pt x="337" y="195"/>
                </a:cubicBezTo>
                <a:cubicBezTo>
                  <a:pt x="339" y="197"/>
                  <a:pt x="342" y="195"/>
                  <a:pt x="340" y="193"/>
                </a:cubicBezTo>
                <a:close/>
                <a:moveTo>
                  <a:pt x="413" y="93"/>
                </a:moveTo>
                <a:cubicBezTo>
                  <a:pt x="426" y="114"/>
                  <a:pt x="437" y="137"/>
                  <a:pt x="444" y="161"/>
                </a:cubicBezTo>
                <a:cubicBezTo>
                  <a:pt x="429" y="175"/>
                  <a:pt x="416" y="191"/>
                  <a:pt x="404" y="207"/>
                </a:cubicBezTo>
                <a:cubicBezTo>
                  <a:pt x="397" y="192"/>
                  <a:pt x="390" y="176"/>
                  <a:pt x="382" y="161"/>
                </a:cubicBezTo>
                <a:cubicBezTo>
                  <a:pt x="393" y="140"/>
                  <a:pt x="402" y="119"/>
                  <a:pt x="405" y="95"/>
                </a:cubicBezTo>
                <a:cubicBezTo>
                  <a:pt x="405" y="94"/>
                  <a:pt x="404" y="94"/>
                  <a:pt x="404" y="95"/>
                </a:cubicBezTo>
                <a:cubicBezTo>
                  <a:pt x="399" y="116"/>
                  <a:pt x="390" y="136"/>
                  <a:pt x="379" y="155"/>
                </a:cubicBezTo>
                <a:cubicBezTo>
                  <a:pt x="377" y="152"/>
                  <a:pt x="376" y="148"/>
                  <a:pt x="374" y="145"/>
                </a:cubicBezTo>
                <a:cubicBezTo>
                  <a:pt x="367" y="133"/>
                  <a:pt x="361" y="120"/>
                  <a:pt x="353" y="108"/>
                </a:cubicBezTo>
                <a:cubicBezTo>
                  <a:pt x="362" y="92"/>
                  <a:pt x="369" y="74"/>
                  <a:pt x="371" y="56"/>
                </a:cubicBezTo>
                <a:cubicBezTo>
                  <a:pt x="388" y="66"/>
                  <a:pt x="402" y="78"/>
                  <a:pt x="413" y="93"/>
                </a:cubicBezTo>
                <a:close/>
                <a:moveTo>
                  <a:pt x="377" y="339"/>
                </a:moveTo>
                <a:cubicBezTo>
                  <a:pt x="375" y="334"/>
                  <a:pt x="373" y="329"/>
                  <a:pt x="371" y="325"/>
                </a:cubicBezTo>
                <a:cubicBezTo>
                  <a:pt x="376" y="311"/>
                  <a:pt x="382" y="297"/>
                  <a:pt x="387" y="283"/>
                </a:cubicBezTo>
                <a:cubicBezTo>
                  <a:pt x="389" y="277"/>
                  <a:pt x="381" y="274"/>
                  <a:pt x="378" y="279"/>
                </a:cubicBezTo>
                <a:cubicBezTo>
                  <a:pt x="373" y="288"/>
                  <a:pt x="368" y="297"/>
                  <a:pt x="363" y="306"/>
                </a:cubicBezTo>
                <a:cubicBezTo>
                  <a:pt x="361" y="302"/>
                  <a:pt x="360" y="299"/>
                  <a:pt x="358" y="295"/>
                </a:cubicBezTo>
                <a:cubicBezTo>
                  <a:pt x="372" y="269"/>
                  <a:pt x="387" y="243"/>
                  <a:pt x="403" y="218"/>
                </a:cubicBezTo>
                <a:cubicBezTo>
                  <a:pt x="407" y="227"/>
                  <a:pt x="411" y="237"/>
                  <a:pt x="414" y="247"/>
                </a:cubicBezTo>
                <a:cubicBezTo>
                  <a:pt x="417" y="255"/>
                  <a:pt x="419" y="264"/>
                  <a:pt x="424" y="272"/>
                </a:cubicBezTo>
                <a:cubicBezTo>
                  <a:pt x="425" y="273"/>
                  <a:pt x="428" y="273"/>
                  <a:pt x="428" y="271"/>
                </a:cubicBezTo>
                <a:cubicBezTo>
                  <a:pt x="427" y="253"/>
                  <a:pt x="415" y="233"/>
                  <a:pt x="408" y="216"/>
                </a:cubicBezTo>
                <a:cubicBezTo>
                  <a:pt x="408" y="215"/>
                  <a:pt x="407" y="214"/>
                  <a:pt x="406" y="212"/>
                </a:cubicBezTo>
                <a:cubicBezTo>
                  <a:pt x="418" y="195"/>
                  <a:pt x="431" y="178"/>
                  <a:pt x="445" y="164"/>
                </a:cubicBezTo>
                <a:cubicBezTo>
                  <a:pt x="451" y="183"/>
                  <a:pt x="456" y="202"/>
                  <a:pt x="459" y="221"/>
                </a:cubicBezTo>
                <a:cubicBezTo>
                  <a:pt x="460" y="227"/>
                  <a:pt x="461" y="232"/>
                  <a:pt x="462" y="237"/>
                </a:cubicBezTo>
                <a:cubicBezTo>
                  <a:pt x="434" y="271"/>
                  <a:pt x="404" y="304"/>
                  <a:pt x="377" y="339"/>
                </a:cubicBezTo>
                <a:close/>
                <a:moveTo>
                  <a:pt x="373" y="344"/>
                </a:moveTo>
                <a:cubicBezTo>
                  <a:pt x="372" y="344"/>
                  <a:pt x="372" y="344"/>
                  <a:pt x="372" y="344"/>
                </a:cubicBezTo>
                <a:cubicBezTo>
                  <a:pt x="365" y="353"/>
                  <a:pt x="358" y="362"/>
                  <a:pt x="352" y="371"/>
                </a:cubicBezTo>
                <a:cubicBezTo>
                  <a:pt x="357" y="358"/>
                  <a:pt x="363" y="345"/>
                  <a:pt x="368" y="332"/>
                </a:cubicBezTo>
                <a:cubicBezTo>
                  <a:pt x="369" y="336"/>
                  <a:pt x="371" y="340"/>
                  <a:pt x="373" y="344"/>
                </a:cubicBezTo>
                <a:close/>
                <a:moveTo>
                  <a:pt x="355" y="287"/>
                </a:moveTo>
                <a:cubicBezTo>
                  <a:pt x="348" y="272"/>
                  <a:pt x="341" y="257"/>
                  <a:pt x="334" y="242"/>
                </a:cubicBezTo>
                <a:cubicBezTo>
                  <a:pt x="341" y="228"/>
                  <a:pt x="350" y="215"/>
                  <a:pt x="358" y="201"/>
                </a:cubicBezTo>
                <a:cubicBezTo>
                  <a:pt x="365" y="190"/>
                  <a:pt x="373" y="178"/>
                  <a:pt x="379" y="166"/>
                </a:cubicBezTo>
                <a:cubicBezTo>
                  <a:pt x="387" y="182"/>
                  <a:pt x="394" y="197"/>
                  <a:pt x="400" y="213"/>
                </a:cubicBezTo>
                <a:cubicBezTo>
                  <a:pt x="384" y="236"/>
                  <a:pt x="369" y="262"/>
                  <a:pt x="355" y="287"/>
                </a:cubicBezTo>
                <a:close/>
                <a:moveTo>
                  <a:pt x="358" y="434"/>
                </a:moveTo>
                <a:cubicBezTo>
                  <a:pt x="351" y="424"/>
                  <a:pt x="345" y="415"/>
                  <a:pt x="338" y="405"/>
                </a:cubicBezTo>
                <a:cubicBezTo>
                  <a:pt x="338" y="405"/>
                  <a:pt x="339" y="405"/>
                  <a:pt x="339" y="405"/>
                </a:cubicBezTo>
                <a:cubicBezTo>
                  <a:pt x="350" y="386"/>
                  <a:pt x="362" y="368"/>
                  <a:pt x="375" y="350"/>
                </a:cubicBezTo>
                <a:cubicBezTo>
                  <a:pt x="380" y="364"/>
                  <a:pt x="384" y="380"/>
                  <a:pt x="392" y="392"/>
                </a:cubicBezTo>
                <a:cubicBezTo>
                  <a:pt x="393" y="393"/>
                  <a:pt x="395" y="393"/>
                  <a:pt x="395" y="391"/>
                </a:cubicBezTo>
                <a:cubicBezTo>
                  <a:pt x="393" y="376"/>
                  <a:pt x="385" y="360"/>
                  <a:pt x="379" y="345"/>
                </a:cubicBezTo>
                <a:cubicBezTo>
                  <a:pt x="379" y="345"/>
                  <a:pt x="379" y="345"/>
                  <a:pt x="379" y="344"/>
                </a:cubicBezTo>
                <a:cubicBezTo>
                  <a:pt x="406" y="309"/>
                  <a:pt x="435" y="275"/>
                  <a:pt x="462" y="240"/>
                </a:cubicBezTo>
                <a:cubicBezTo>
                  <a:pt x="467" y="275"/>
                  <a:pt x="464" y="312"/>
                  <a:pt x="441" y="341"/>
                </a:cubicBezTo>
                <a:cubicBezTo>
                  <a:pt x="437" y="347"/>
                  <a:pt x="441" y="360"/>
                  <a:pt x="450" y="356"/>
                </a:cubicBezTo>
                <a:cubicBezTo>
                  <a:pt x="451" y="356"/>
                  <a:pt x="452" y="355"/>
                  <a:pt x="453" y="355"/>
                </a:cubicBezTo>
                <a:cubicBezTo>
                  <a:pt x="435" y="380"/>
                  <a:pt x="414" y="404"/>
                  <a:pt x="394" y="428"/>
                </a:cubicBezTo>
                <a:cubicBezTo>
                  <a:pt x="386" y="436"/>
                  <a:pt x="378" y="444"/>
                  <a:pt x="371" y="453"/>
                </a:cubicBezTo>
                <a:cubicBezTo>
                  <a:pt x="366" y="446"/>
                  <a:pt x="362" y="440"/>
                  <a:pt x="358" y="434"/>
                </a:cubicBezTo>
                <a:close/>
                <a:moveTo>
                  <a:pt x="102" y="242"/>
                </a:moveTo>
                <a:cubicBezTo>
                  <a:pt x="103" y="241"/>
                  <a:pt x="104" y="240"/>
                  <a:pt x="105" y="239"/>
                </a:cubicBezTo>
                <a:cubicBezTo>
                  <a:pt x="115" y="254"/>
                  <a:pt x="125" y="268"/>
                  <a:pt x="137" y="281"/>
                </a:cubicBezTo>
                <a:cubicBezTo>
                  <a:pt x="135" y="285"/>
                  <a:pt x="132" y="289"/>
                  <a:pt x="130" y="294"/>
                </a:cubicBezTo>
                <a:cubicBezTo>
                  <a:pt x="123" y="308"/>
                  <a:pt x="116" y="322"/>
                  <a:pt x="108" y="336"/>
                </a:cubicBezTo>
                <a:cubicBezTo>
                  <a:pt x="98" y="325"/>
                  <a:pt x="89" y="313"/>
                  <a:pt x="79" y="302"/>
                </a:cubicBezTo>
                <a:cubicBezTo>
                  <a:pt x="77" y="300"/>
                  <a:pt x="74" y="303"/>
                  <a:pt x="76" y="305"/>
                </a:cubicBezTo>
                <a:cubicBezTo>
                  <a:pt x="86" y="317"/>
                  <a:pt x="96" y="329"/>
                  <a:pt x="105" y="341"/>
                </a:cubicBezTo>
                <a:cubicBezTo>
                  <a:pt x="97" y="357"/>
                  <a:pt x="87" y="372"/>
                  <a:pt x="78" y="387"/>
                </a:cubicBezTo>
                <a:cubicBezTo>
                  <a:pt x="74" y="381"/>
                  <a:pt x="70" y="375"/>
                  <a:pt x="67" y="369"/>
                </a:cubicBezTo>
                <a:cubicBezTo>
                  <a:pt x="67" y="368"/>
                  <a:pt x="65" y="369"/>
                  <a:pt x="66" y="370"/>
                </a:cubicBezTo>
                <a:cubicBezTo>
                  <a:pt x="69" y="377"/>
                  <a:pt x="72" y="383"/>
                  <a:pt x="76" y="389"/>
                </a:cubicBezTo>
                <a:cubicBezTo>
                  <a:pt x="70" y="399"/>
                  <a:pt x="63" y="409"/>
                  <a:pt x="56" y="419"/>
                </a:cubicBezTo>
                <a:cubicBezTo>
                  <a:pt x="43" y="396"/>
                  <a:pt x="33" y="371"/>
                  <a:pt x="31" y="346"/>
                </a:cubicBezTo>
                <a:cubicBezTo>
                  <a:pt x="30" y="317"/>
                  <a:pt x="45" y="297"/>
                  <a:pt x="65" y="279"/>
                </a:cubicBezTo>
                <a:cubicBezTo>
                  <a:pt x="75" y="270"/>
                  <a:pt x="84" y="261"/>
                  <a:pt x="91" y="251"/>
                </a:cubicBezTo>
                <a:cubicBezTo>
                  <a:pt x="95" y="248"/>
                  <a:pt x="99" y="245"/>
                  <a:pt x="102" y="242"/>
                </a:cubicBezTo>
                <a:close/>
                <a:moveTo>
                  <a:pt x="94" y="473"/>
                </a:moveTo>
                <a:cubicBezTo>
                  <a:pt x="82" y="458"/>
                  <a:pt x="69" y="442"/>
                  <a:pt x="59" y="425"/>
                </a:cubicBezTo>
                <a:cubicBezTo>
                  <a:pt x="67" y="416"/>
                  <a:pt x="74" y="405"/>
                  <a:pt x="80" y="395"/>
                </a:cubicBezTo>
                <a:cubicBezTo>
                  <a:pt x="100" y="424"/>
                  <a:pt x="127" y="445"/>
                  <a:pt x="155" y="468"/>
                </a:cubicBezTo>
                <a:cubicBezTo>
                  <a:pt x="154" y="480"/>
                  <a:pt x="156" y="492"/>
                  <a:pt x="163" y="502"/>
                </a:cubicBezTo>
                <a:cubicBezTo>
                  <a:pt x="164" y="504"/>
                  <a:pt x="167" y="502"/>
                  <a:pt x="166" y="500"/>
                </a:cubicBezTo>
                <a:cubicBezTo>
                  <a:pt x="162" y="492"/>
                  <a:pt x="160" y="482"/>
                  <a:pt x="160" y="472"/>
                </a:cubicBezTo>
                <a:cubicBezTo>
                  <a:pt x="172" y="482"/>
                  <a:pt x="184" y="492"/>
                  <a:pt x="195" y="503"/>
                </a:cubicBezTo>
                <a:cubicBezTo>
                  <a:pt x="198" y="506"/>
                  <a:pt x="203" y="502"/>
                  <a:pt x="200" y="499"/>
                </a:cubicBezTo>
                <a:cubicBezTo>
                  <a:pt x="187" y="487"/>
                  <a:pt x="174" y="476"/>
                  <a:pt x="160" y="466"/>
                </a:cubicBezTo>
                <a:cubicBezTo>
                  <a:pt x="161" y="462"/>
                  <a:pt x="161" y="458"/>
                  <a:pt x="161" y="454"/>
                </a:cubicBezTo>
                <a:cubicBezTo>
                  <a:pt x="162" y="455"/>
                  <a:pt x="162" y="456"/>
                  <a:pt x="163" y="456"/>
                </a:cubicBezTo>
                <a:cubicBezTo>
                  <a:pt x="167" y="461"/>
                  <a:pt x="170" y="464"/>
                  <a:pt x="175" y="467"/>
                </a:cubicBezTo>
                <a:cubicBezTo>
                  <a:pt x="177" y="468"/>
                  <a:pt x="180" y="474"/>
                  <a:pt x="183" y="477"/>
                </a:cubicBezTo>
                <a:cubicBezTo>
                  <a:pt x="187" y="480"/>
                  <a:pt x="190" y="483"/>
                  <a:pt x="194" y="487"/>
                </a:cubicBezTo>
                <a:cubicBezTo>
                  <a:pt x="195" y="489"/>
                  <a:pt x="195" y="490"/>
                  <a:pt x="195" y="489"/>
                </a:cubicBezTo>
                <a:cubicBezTo>
                  <a:pt x="196" y="492"/>
                  <a:pt x="198" y="495"/>
                  <a:pt x="199" y="497"/>
                </a:cubicBezTo>
                <a:cubicBezTo>
                  <a:pt x="202" y="501"/>
                  <a:pt x="204" y="505"/>
                  <a:pt x="206" y="510"/>
                </a:cubicBezTo>
                <a:cubicBezTo>
                  <a:pt x="209" y="515"/>
                  <a:pt x="211" y="525"/>
                  <a:pt x="213" y="533"/>
                </a:cubicBezTo>
                <a:cubicBezTo>
                  <a:pt x="168" y="528"/>
                  <a:pt x="127" y="504"/>
                  <a:pt x="94" y="473"/>
                </a:cubicBezTo>
                <a:close/>
                <a:moveTo>
                  <a:pt x="216" y="457"/>
                </a:moveTo>
                <a:cubicBezTo>
                  <a:pt x="213" y="454"/>
                  <a:pt x="208" y="452"/>
                  <a:pt x="204" y="449"/>
                </a:cubicBezTo>
                <a:cubicBezTo>
                  <a:pt x="197" y="446"/>
                  <a:pt x="191" y="447"/>
                  <a:pt x="185" y="444"/>
                </a:cubicBezTo>
                <a:cubicBezTo>
                  <a:pt x="179" y="443"/>
                  <a:pt x="174" y="442"/>
                  <a:pt x="168" y="443"/>
                </a:cubicBezTo>
                <a:cubicBezTo>
                  <a:pt x="166" y="443"/>
                  <a:pt x="164" y="444"/>
                  <a:pt x="163" y="445"/>
                </a:cubicBezTo>
                <a:cubicBezTo>
                  <a:pt x="163" y="445"/>
                  <a:pt x="163" y="445"/>
                  <a:pt x="163" y="445"/>
                </a:cubicBezTo>
                <a:cubicBezTo>
                  <a:pt x="163" y="443"/>
                  <a:pt x="164" y="441"/>
                  <a:pt x="164" y="439"/>
                </a:cubicBezTo>
                <a:cubicBezTo>
                  <a:pt x="165" y="431"/>
                  <a:pt x="167" y="424"/>
                  <a:pt x="169" y="416"/>
                </a:cubicBezTo>
                <a:cubicBezTo>
                  <a:pt x="181" y="428"/>
                  <a:pt x="192" y="439"/>
                  <a:pt x="205" y="449"/>
                </a:cubicBezTo>
                <a:cubicBezTo>
                  <a:pt x="209" y="452"/>
                  <a:pt x="215" y="447"/>
                  <a:pt x="211" y="443"/>
                </a:cubicBezTo>
                <a:cubicBezTo>
                  <a:pt x="197" y="432"/>
                  <a:pt x="184" y="420"/>
                  <a:pt x="172" y="408"/>
                </a:cubicBezTo>
                <a:cubicBezTo>
                  <a:pt x="176" y="392"/>
                  <a:pt x="182" y="377"/>
                  <a:pt x="187" y="363"/>
                </a:cubicBezTo>
                <a:cubicBezTo>
                  <a:pt x="189" y="358"/>
                  <a:pt x="191" y="353"/>
                  <a:pt x="193" y="348"/>
                </a:cubicBezTo>
                <a:cubicBezTo>
                  <a:pt x="194" y="348"/>
                  <a:pt x="195" y="349"/>
                  <a:pt x="196" y="349"/>
                </a:cubicBezTo>
                <a:cubicBezTo>
                  <a:pt x="198" y="351"/>
                  <a:pt x="200" y="349"/>
                  <a:pt x="199" y="347"/>
                </a:cubicBezTo>
                <a:cubicBezTo>
                  <a:pt x="199" y="344"/>
                  <a:pt x="198" y="342"/>
                  <a:pt x="196" y="340"/>
                </a:cubicBezTo>
                <a:cubicBezTo>
                  <a:pt x="199" y="333"/>
                  <a:pt x="202" y="327"/>
                  <a:pt x="205" y="320"/>
                </a:cubicBezTo>
                <a:cubicBezTo>
                  <a:pt x="210" y="337"/>
                  <a:pt x="214" y="355"/>
                  <a:pt x="216" y="372"/>
                </a:cubicBezTo>
                <a:cubicBezTo>
                  <a:pt x="221" y="400"/>
                  <a:pt x="223" y="428"/>
                  <a:pt x="226" y="456"/>
                </a:cubicBezTo>
                <a:cubicBezTo>
                  <a:pt x="226" y="459"/>
                  <a:pt x="226" y="462"/>
                  <a:pt x="227" y="465"/>
                </a:cubicBezTo>
                <a:cubicBezTo>
                  <a:pt x="223" y="463"/>
                  <a:pt x="220" y="460"/>
                  <a:pt x="216" y="457"/>
                </a:cubicBezTo>
                <a:close/>
                <a:moveTo>
                  <a:pt x="488" y="278"/>
                </a:moveTo>
                <a:cubicBezTo>
                  <a:pt x="488" y="268"/>
                  <a:pt x="487" y="258"/>
                  <a:pt x="487" y="249"/>
                </a:cubicBezTo>
                <a:cubicBezTo>
                  <a:pt x="488" y="258"/>
                  <a:pt x="488" y="268"/>
                  <a:pt x="488" y="278"/>
                </a:cubicBezTo>
                <a:close/>
                <a:moveTo>
                  <a:pt x="113" y="106"/>
                </a:moveTo>
                <a:cubicBezTo>
                  <a:pt x="117" y="77"/>
                  <a:pt x="137" y="58"/>
                  <a:pt x="162" y="45"/>
                </a:cubicBezTo>
                <a:cubicBezTo>
                  <a:pt x="174" y="39"/>
                  <a:pt x="186" y="35"/>
                  <a:pt x="199" y="32"/>
                </a:cubicBezTo>
                <a:cubicBezTo>
                  <a:pt x="190" y="37"/>
                  <a:pt x="181" y="42"/>
                  <a:pt x="173" y="47"/>
                </a:cubicBezTo>
                <a:cubicBezTo>
                  <a:pt x="150" y="62"/>
                  <a:pt x="128" y="84"/>
                  <a:pt x="117" y="110"/>
                </a:cubicBezTo>
                <a:cubicBezTo>
                  <a:pt x="109" y="127"/>
                  <a:pt x="113" y="143"/>
                  <a:pt x="116" y="161"/>
                </a:cubicBezTo>
                <a:cubicBezTo>
                  <a:pt x="121" y="181"/>
                  <a:pt x="118" y="205"/>
                  <a:pt x="106" y="224"/>
                </a:cubicBezTo>
                <a:cubicBezTo>
                  <a:pt x="108" y="219"/>
                  <a:pt x="109" y="215"/>
                  <a:pt x="110" y="210"/>
                </a:cubicBezTo>
                <a:cubicBezTo>
                  <a:pt x="118" y="176"/>
                  <a:pt x="108" y="141"/>
                  <a:pt x="113" y="106"/>
                </a:cubicBezTo>
                <a:close/>
                <a:moveTo>
                  <a:pt x="159" y="532"/>
                </a:moveTo>
                <a:cubicBezTo>
                  <a:pt x="146" y="524"/>
                  <a:pt x="134" y="515"/>
                  <a:pt x="123" y="504"/>
                </a:cubicBezTo>
                <a:cubicBezTo>
                  <a:pt x="135" y="512"/>
                  <a:pt x="148" y="518"/>
                  <a:pt x="160" y="523"/>
                </a:cubicBezTo>
                <a:cubicBezTo>
                  <a:pt x="177" y="531"/>
                  <a:pt x="195" y="534"/>
                  <a:pt x="213" y="534"/>
                </a:cubicBezTo>
                <a:cubicBezTo>
                  <a:pt x="215" y="541"/>
                  <a:pt x="216" y="547"/>
                  <a:pt x="217" y="553"/>
                </a:cubicBezTo>
                <a:cubicBezTo>
                  <a:pt x="197" y="553"/>
                  <a:pt x="176" y="543"/>
                  <a:pt x="159" y="532"/>
                </a:cubicBezTo>
                <a:close/>
                <a:moveTo>
                  <a:pt x="463" y="466"/>
                </a:moveTo>
                <a:cubicBezTo>
                  <a:pt x="449" y="480"/>
                  <a:pt x="429" y="485"/>
                  <a:pt x="408" y="488"/>
                </a:cubicBezTo>
                <a:cubicBezTo>
                  <a:pt x="442" y="467"/>
                  <a:pt x="471" y="443"/>
                  <a:pt x="480" y="415"/>
                </a:cubicBezTo>
                <a:cubicBezTo>
                  <a:pt x="482" y="433"/>
                  <a:pt x="476" y="451"/>
                  <a:pt x="463" y="466"/>
                </a:cubicBezTo>
                <a:close/>
              </a:path>
            </a:pathLst>
          </a:custGeom>
          <a:solidFill>
            <a:schemeClr val="accent1">
              <a:alpha val="61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9151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B-Trees</a:t>
            </a: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39" name="Freeform 138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596505" y="4789170"/>
            <a:ext cx="1133475" cy="1554480"/>
          </a:xfrm>
          <a:custGeom>
            <a:avLst/>
            <a:gdLst>
              <a:gd name="T0" fmla="*/ 301 w 505"/>
              <a:gd name="T1" fmla="*/ 8 h 694"/>
              <a:gd name="T2" fmla="*/ 87 w 505"/>
              <a:gd name="T3" fmla="*/ 207 h 694"/>
              <a:gd name="T4" fmla="*/ 46 w 505"/>
              <a:gd name="T5" fmla="*/ 431 h 694"/>
              <a:gd name="T6" fmla="*/ 224 w 505"/>
              <a:gd name="T7" fmla="*/ 596 h 694"/>
              <a:gd name="T8" fmla="*/ 238 w 505"/>
              <a:gd name="T9" fmla="*/ 688 h 694"/>
              <a:gd name="T10" fmla="*/ 421 w 505"/>
              <a:gd name="T11" fmla="*/ 510 h 694"/>
              <a:gd name="T12" fmla="*/ 381 w 505"/>
              <a:gd name="T13" fmla="*/ 480 h 694"/>
              <a:gd name="T14" fmla="*/ 378 w 505"/>
              <a:gd name="T15" fmla="*/ 492 h 694"/>
              <a:gd name="T16" fmla="*/ 351 w 505"/>
              <a:gd name="T17" fmla="*/ 104 h 694"/>
              <a:gd name="T18" fmla="*/ 288 w 505"/>
              <a:gd name="T19" fmla="*/ 134 h 694"/>
              <a:gd name="T20" fmla="*/ 282 w 505"/>
              <a:gd name="T21" fmla="*/ 180 h 694"/>
              <a:gd name="T22" fmla="*/ 251 w 505"/>
              <a:gd name="T23" fmla="*/ 95 h 694"/>
              <a:gd name="T24" fmla="*/ 230 w 505"/>
              <a:gd name="T25" fmla="*/ 179 h 694"/>
              <a:gd name="T26" fmla="*/ 176 w 505"/>
              <a:gd name="T27" fmla="*/ 197 h 694"/>
              <a:gd name="T28" fmla="*/ 128 w 505"/>
              <a:gd name="T29" fmla="*/ 180 h 694"/>
              <a:gd name="T30" fmla="*/ 367 w 505"/>
              <a:gd name="T31" fmla="*/ 457 h 694"/>
              <a:gd name="T32" fmla="*/ 180 w 505"/>
              <a:gd name="T33" fmla="*/ 320 h 694"/>
              <a:gd name="T34" fmla="*/ 209 w 505"/>
              <a:gd name="T35" fmla="*/ 303 h 694"/>
              <a:gd name="T36" fmla="*/ 156 w 505"/>
              <a:gd name="T37" fmla="*/ 452 h 694"/>
              <a:gd name="T38" fmla="*/ 109 w 505"/>
              <a:gd name="T39" fmla="*/ 401 h 694"/>
              <a:gd name="T40" fmla="*/ 167 w 505"/>
              <a:gd name="T41" fmla="*/ 316 h 694"/>
              <a:gd name="T42" fmla="*/ 175 w 505"/>
              <a:gd name="T43" fmla="*/ 205 h 694"/>
              <a:gd name="T44" fmla="*/ 143 w 505"/>
              <a:gd name="T45" fmla="*/ 277 h 694"/>
              <a:gd name="T46" fmla="*/ 168 w 505"/>
              <a:gd name="T47" fmla="*/ 404 h 694"/>
              <a:gd name="T48" fmla="*/ 241 w 505"/>
              <a:gd name="T49" fmla="*/ 221 h 694"/>
              <a:gd name="T50" fmla="*/ 254 w 505"/>
              <a:gd name="T51" fmla="*/ 222 h 694"/>
              <a:gd name="T52" fmla="*/ 316 w 505"/>
              <a:gd name="T53" fmla="*/ 163 h 694"/>
              <a:gd name="T54" fmla="*/ 329 w 505"/>
              <a:gd name="T55" fmla="*/ 234 h 694"/>
              <a:gd name="T56" fmla="*/ 326 w 505"/>
              <a:gd name="T57" fmla="*/ 257 h 694"/>
              <a:gd name="T58" fmla="*/ 360 w 505"/>
              <a:gd name="T59" fmla="*/ 311 h 694"/>
              <a:gd name="T60" fmla="*/ 337 w 505"/>
              <a:gd name="T61" fmla="*/ 195 h 694"/>
              <a:gd name="T62" fmla="*/ 405 w 505"/>
              <a:gd name="T63" fmla="*/ 95 h 694"/>
              <a:gd name="T64" fmla="*/ 413 w 505"/>
              <a:gd name="T65" fmla="*/ 93 h 694"/>
              <a:gd name="T66" fmla="*/ 358 w 505"/>
              <a:gd name="T67" fmla="*/ 295 h 694"/>
              <a:gd name="T68" fmla="*/ 406 w 505"/>
              <a:gd name="T69" fmla="*/ 212 h 694"/>
              <a:gd name="T70" fmla="*/ 372 w 505"/>
              <a:gd name="T71" fmla="*/ 344 h 694"/>
              <a:gd name="T72" fmla="*/ 358 w 505"/>
              <a:gd name="T73" fmla="*/ 201 h 694"/>
              <a:gd name="T74" fmla="*/ 339 w 505"/>
              <a:gd name="T75" fmla="*/ 405 h 694"/>
              <a:gd name="T76" fmla="*/ 462 w 505"/>
              <a:gd name="T77" fmla="*/ 240 h 694"/>
              <a:gd name="T78" fmla="*/ 358 w 505"/>
              <a:gd name="T79" fmla="*/ 434 h 694"/>
              <a:gd name="T80" fmla="*/ 79 w 505"/>
              <a:gd name="T81" fmla="*/ 302 h 694"/>
              <a:gd name="T82" fmla="*/ 76 w 505"/>
              <a:gd name="T83" fmla="*/ 389 h 694"/>
              <a:gd name="T84" fmla="*/ 94 w 505"/>
              <a:gd name="T85" fmla="*/ 473 h 694"/>
              <a:gd name="T86" fmla="*/ 160 w 505"/>
              <a:gd name="T87" fmla="*/ 472 h 694"/>
              <a:gd name="T88" fmla="*/ 175 w 505"/>
              <a:gd name="T89" fmla="*/ 467 h 694"/>
              <a:gd name="T90" fmla="*/ 213 w 505"/>
              <a:gd name="T91" fmla="*/ 533 h 694"/>
              <a:gd name="T92" fmla="*/ 163 w 505"/>
              <a:gd name="T93" fmla="*/ 445 h 694"/>
              <a:gd name="T94" fmla="*/ 172 w 505"/>
              <a:gd name="T95" fmla="*/ 408 h 694"/>
              <a:gd name="T96" fmla="*/ 205 w 505"/>
              <a:gd name="T97" fmla="*/ 320 h 694"/>
              <a:gd name="T98" fmla="*/ 487 w 505"/>
              <a:gd name="T99" fmla="*/ 249 h 694"/>
              <a:gd name="T100" fmla="*/ 117 w 505"/>
              <a:gd name="T101" fmla="*/ 110 h 694"/>
              <a:gd name="T102" fmla="*/ 123 w 505"/>
              <a:gd name="T103" fmla="*/ 504 h 694"/>
              <a:gd name="T104" fmla="*/ 408 w 505"/>
              <a:gd name="T105" fmla="*/ 48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5" h="694">
                <a:moveTo>
                  <a:pt x="493" y="389"/>
                </a:moveTo>
                <a:cubicBezTo>
                  <a:pt x="489" y="375"/>
                  <a:pt x="481" y="360"/>
                  <a:pt x="472" y="348"/>
                </a:cubicBezTo>
                <a:cubicBezTo>
                  <a:pt x="500" y="319"/>
                  <a:pt x="501" y="274"/>
                  <a:pt x="495" y="236"/>
                </a:cubicBezTo>
                <a:cubicBezTo>
                  <a:pt x="487" y="187"/>
                  <a:pt x="469" y="139"/>
                  <a:pt x="445" y="97"/>
                </a:cubicBezTo>
                <a:cubicBezTo>
                  <a:pt x="420" y="52"/>
                  <a:pt x="379" y="20"/>
                  <a:pt x="328" y="11"/>
                </a:cubicBezTo>
                <a:cubicBezTo>
                  <a:pt x="319" y="9"/>
                  <a:pt x="310" y="8"/>
                  <a:pt x="301" y="8"/>
                </a:cubicBezTo>
                <a:cubicBezTo>
                  <a:pt x="259" y="0"/>
                  <a:pt x="213" y="2"/>
                  <a:pt x="172" y="16"/>
                </a:cubicBezTo>
                <a:cubicBezTo>
                  <a:pt x="150" y="24"/>
                  <a:pt x="129" y="36"/>
                  <a:pt x="113" y="53"/>
                </a:cubicBezTo>
                <a:cubicBezTo>
                  <a:pt x="89" y="77"/>
                  <a:pt x="87" y="113"/>
                  <a:pt x="89" y="145"/>
                </a:cubicBezTo>
                <a:cubicBezTo>
                  <a:pt x="90" y="165"/>
                  <a:pt x="91" y="184"/>
                  <a:pt x="88" y="203"/>
                </a:cubicBezTo>
                <a:cubicBezTo>
                  <a:pt x="87" y="203"/>
                  <a:pt x="86" y="204"/>
                  <a:pt x="87" y="206"/>
                </a:cubicBezTo>
                <a:cubicBezTo>
                  <a:pt x="87" y="206"/>
                  <a:pt x="87" y="207"/>
                  <a:pt x="87" y="207"/>
                </a:cubicBezTo>
                <a:cubicBezTo>
                  <a:pt x="85" y="219"/>
                  <a:pt x="80" y="231"/>
                  <a:pt x="73" y="242"/>
                </a:cubicBezTo>
                <a:cubicBezTo>
                  <a:pt x="65" y="253"/>
                  <a:pt x="55" y="263"/>
                  <a:pt x="46" y="272"/>
                </a:cubicBezTo>
                <a:cubicBezTo>
                  <a:pt x="45" y="272"/>
                  <a:pt x="45" y="273"/>
                  <a:pt x="45" y="273"/>
                </a:cubicBezTo>
                <a:cubicBezTo>
                  <a:pt x="38" y="278"/>
                  <a:pt x="33" y="284"/>
                  <a:pt x="29" y="291"/>
                </a:cubicBezTo>
                <a:cubicBezTo>
                  <a:pt x="28" y="293"/>
                  <a:pt x="26" y="296"/>
                  <a:pt x="25" y="298"/>
                </a:cubicBezTo>
                <a:cubicBezTo>
                  <a:pt x="0" y="341"/>
                  <a:pt x="23" y="393"/>
                  <a:pt x="46" y="431"/>
                </a:cubicBezTo>
                <a:cubicBezTo>
                  <a:pt x="45" y="432"/>
                  <a:pt x="44" y="433"/>
                  <a:pt x="43" y="434"/>
                </a:cubicBezTo>
                <a:cubicBezTo>
                  <a:pt x="42" y="435"/>
                  <a:pt x="44" y="438"/>
                  <a:pt x="45" y="437"/>
                </a:cubicBezTo>
                <a:cubicBezTo>
                  <a:pt x="46" y="436"/>
                  <a:pt x="47" y="435"/>
                  <a:pt x="48" y="435"/>
                </a:cubicBezTo>
                <a:cubicBezTo>
                  <a:pt x="75" y="478"/>
                  <a:pt x="111" y="519"/>
                  <a:pt x="155" y="545"/>
                </a:cubicBezTo>
                <a:cubicBezTo>
                  <a:pt x="175" y="556"/>
                  <a:pt x="196" y="563"/>
                  <a:pt x="218" y="559"/>
                </a:cubicBezTo>
                <a:cubicBezTo>
                  <a:pt x="220" y="571"/>
                  <a:pt x="222" y="583"/>
                  <a:pt x="224" y="596"/>
                </a:cubicBezTo>
                <a:cubicBezTo>
                  <a:pt x="224" y="598"/>
                  <a:pt x="225" y="601"/>
                  <a:pt x="225" y="603"/>
                </a:cubicBezTo>
                <a:cubicBezTo>
                  <a:pt x="225" y="624"/>
                  <a:pt x="225" y="645"/>
                  <a:pt x="225" y="666"/>
                </a:cubicBezTo>
                <a:cubicBezTo>
                  <a:pt x="225" y="668"/>
                  <a:pt x="227" y="669"/>
                  <a:pt x="228" y="670"/>
                </a:cubicBezTo>
                <a:cubicBezTo>
                  <a:pt x="228" y="672"/>
                  <a:pt x="228" y="674"/>
                  <a:pt x="228" y="677"/>
                </a:cubicBezTo>
                <a:cubicBezTo>
                  <a:pt x="228" y="679"/>
                  <a:pt x="229" y="681"/>
                  <a:pt x="231" y="682"/>
                </a:cubicBezTo>
                <a:cubicBezTo>
                  <a:pt x="232" y="685"/>
                  <a:pt x="234" y="687"/>
                  <a:pt x="238" y="688"/>
                </a:cubicBezTo>
                <a:cubicBezTo>
                  <a:pt x="260" y="694"/>
                  <a:pt x="284" y="688"/>
                  <a:pt x="306" y="688"/>
                </a:cubicBezTo>
                <a:cubicBezTo>
                  <a:pt x="313" y="688"/>
                  <a:pt x="319" y="681"/>
                  <a:pt x="317" y="674"/>
                </a:cubicBezTo>
                <a:cubicBezTo>
                  <a:pt x="314" y="664"/>
                  <a:pt x="312" y="654"/>
                  <a:pt x="310" y="644"/>
                </a:cubicBezTo>
                <a:cubicBezTo>
                  <a:pt x="309" y="611"/>
                  <a:pt x="308" y="577"/>
                  <a:pt x="306" y="544"/>
                </a:cubicBezTo>
                <a:cubicBezTo>
                  <a:pt x="317" y="537"/>
                  <a:pt x="330" y="530"/>
                  <a:pt x="344" y="523"/>
                </a:cubicBezTo>
                <a:cubicBezTo>
                  <a:pt x="370" y="517"/>
                  <a:pt x="396" y="515"/>
                  <a:pt x="421" y="510"/>
                </a:cubicBezTo>
                <a:cubicBezTo>
                  <a:pt x="453" y="504"/>
                  <a:pt x="483" y="490"/>
                  <a:pt x="496" y="457"/>
                </a:cubicBezTo>
                <a:cubicBezTo>
                  <a:pt x="504" y="434"/>
                  <a:pt x="501" y="411"/>
                  <a:pt x="493" y="389"/>
                </a:cubicBezTo>
                <a:close/>
                <a:moveTo>
                  <a:pt x="378" y="492"/>
                </a:moveTo>
                <a:cubicBezTo>
                  <a:pt x="367" y="493"/>
                  <a:pt x="356" y="495"/>
                  <a:pt x="345" y="497"/>
                </a:cubicBezTo>
                <a:cubicBezTo>
                  <a:pt x="354" y="487"/>
                  <a:pt x="363" y="476"/>
                  <a:pt x="372" y="465"/>
                </a:cubicBezTo>
                <a:cubicBezTo>
                  <a:pt x="375" y="470"/>
                  <a:pt x="378" y="475"/>
                  <a:pt x="381" y="480"/>
                </a:cubicBezTo>
                <a:cubicBezTo>
                  <a:pt x="382" y="481"/>
                  <a:pt x="385" y="481"/>
                  <a:pt x="384" y="479"/>
                </a:cubicBezTo>
                <a:cubicBezTo>
                  <a:pt x="382" y="472"/>
                  <a:pt x="379" y="466"/>
                  <a:pt x="375" y="460"/>
                </a:cubicBezTo>
                <a:cubicBezTo>
                  <a:pt x="384" y="450"/>
                  <a:pt x="392" y="439"/>
                  <a:pt x="401" y="428"/>
                </a:cubicBezTo>
                <a:cubicBezTo>
                  <a:pt x="420" y="405"/>
                  <a:pt x="439" y="382"/>
                  <a:pt x="454" y="356"/>
                </a:cubicBezTo>
                <a:cubicBezTo>
                  <a:pt x="455" y="356"/>
                  <a:pt x="455" y="356"/>
                  <a:pt x="455" y="357"/>
                </a:cubicBezTo>
                <a:cubicBezTo>
                  <a:pt x="505" y="415"/>
                  <a:pt x="441" y="458"/>
                  <a:pt x="378" y="492"/>
                </a:cubicBezTo>
                <a:close/>
                <a:moveTo>
                  <a:pt x="121" y="127"/>
                </a:moveTo>
                <a:cubicBezTo>
                  <a:pt x="124" y="97"/>
                  <a:pt x="155" y="71"/>
                  <a:pt x="178" y="55"/>
                </a:cubicBezTo>
                <a:cubicBezTo>
                  <a:pt x="195" y="43"/>
                  <a:pt x="215" y="34"/>
                  <a:pt x="235" y="27"/>
                </a:cubicBezTo>
                <a:cubicBezTo>
                  <a:pt x="258" y="26"/>
                  <a:pt x="281" y="28"/>
                  <a:pt x="302" y="32"/>
                </a:cubicBezTo>
                <a:cubicBezTo>
                  <a:pt x="325" y="36"/>
                  <a:pt x="349" y="44"/>
                  <a:pt x="371" y="56"/>
                </a:cubicBezTo>
                <a:cubicBezTo>
                  <a:pt x="367" y="73"/>
                  <a:pt x="360" y="89"/>
                  <a:pt x="351" y="104"/>
                </a:cubicBezTo>
                <a:cubicBezTo>
                  <a:pt x="336" y="78"/>
                  <a:pt x="318" y="53"/>
                  <a:pt x="296" y="33"/>
                </a:cubicBezTo>
                <a:cubicBezTo>
                  <a:pt x="295" y="32"/>
                  <a:pt x="292" y="34"/>
                  <a:pt x="294" y="36"/>
                </a:cubicBezTo>
                <a:cubicBezTo>
                  <a:pt x="316" y="56"/>
                  <a:pt x="333" y="82"/>
                  <a:pt x="349" y="108"/>
                </a:cubicBezTo>
                <a:cubicBezTo>
                  <a:pt x="341" y="120"/>
                  <a:pt x="333" y="131"/>
                  <a:pt x="325" y="142"/>
                </a:cubicBezTo>
                <a:cubicBezTo>
                  <a:pt x="320" y="148"/>
                  <a:pt x="316" y="154"/>
                  <a:pt x="312" y="160"/>
                </a:cubicBezTo>
                <a:cubicBezTo>
                  <a:pt x="304" y="151"/>
                  <a:pt x="296" y="143"/>
                  <a:pt x="288" y="134"/>
                </a:cubicBezTo>
                <a:cubicBezTo>
                  <a:pt x="267" y="109"/>
                  <a:pt x="251" y="82"/>
                  <a:pt x="241" y="51"/>
                </a:cubicBezTo>
                <a:cubicBezTo>
                  <a:pt x="241" y="50"/>
                  <a:pt x="240" y="50"/>
                  <a:pt x="240" y="51"/>
                </a:cubicBezTo>
                <a:cubicBezTo>
                  <a:pt x="252" y="94"/>
                  <a:pt x="278" y="132"/>
                  <a:pt x="308" y="165"/>
                </a:cubicBezTo>
                <a:cubicBezTo>
                  <a:pt x="304" y="172"/>
                  <a:pt x="300" y="178"/>
                  <a:pt x="297" y="185"/>
                </a:cubicBezTo>
                <a:cubicBezTo>
                  <a:pt x="293" y="192"/>
                  <a:pt x="289" y="200"/>
                  <a:pt x="286" y="208"/>
                </a:cubicBezTo>
                <a:cubicBezTo>
                  <a:pt x="285" y="198"/>
                  <a:pt x="283" y="189"/>
                  <a:pt x="282" y="180"/>
                </a:cubicBezTo>
                <a:cubicBezTo>
                  <a:pt x="280" y="171"/>
                  <a:pt x="267" y="173"/>
                  <a:pt x="265" y="180"/>
                </a:cubicBezTo>
                <a:cubicBezTo>
                  <a:pt x="262" y="191"/>
                  <a:pt x="259" y="201"/>
                  <a:pt x="257" y="211"/>
                </a:cubicBezTo>
                <a:cubicBezTo>
                  <a:pt x="254" y="207"/>
                  <a:pt x="251" y="203"/>
                  <a:pt x="248" y="199"/>
                </a:cubicBezTo>
                <a:cubicBezTo>
                  <a:pt x="243" y="190"/>
                  <a:pt x="238" y="182"/>
                  <a:pt x="234" y="173"/>
                </a:cubicBezTo>
                <a:cubicBezTo>
                  <a:pt x="242" y="147"/>
                  <a:pt x="249" y="121"/>
                  <a:pt x="252" y="95"/>
                </a:cubicBezTo>
                <a:cubicBezTo>
                  <a:pt x="252" y="95"/>
                  <a:pt x="251" y="95"/>
                  <a:pt x="251" y="95"/>
                </a:cubicBezTo>
                <a:cubicBezTo>
                  <a:pt x="248" y="121"/>
                  <a:pt x="241" y="146"/>
                  <a:pt x="233" y="171"/>
                </a:cubicBezTo>
                <a:cubicBezTo>
                  <a:pt x="231" y="166"/>
                  <a:pt x="228" y="161"/>
                  <a:pt x="226" y="156"/>
                </a:cubicBezTo>
                <a:cubicBezTo>
                  <a:pt x="213" y="128"/>
                  <a:pt x="202" y="100"/>
                  <a:pt x="186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200" y="101"/>
                  <a:pt x="209" y="130"/>
                  <a:pt x="221" y="159"/>
                </a:cubicBezTo>
                <a:cubicBezTo>
                  <a:pt x="224" y="165"/>
                  <a:pt x="227" y="172"/>
                  <a:pt x="230" y="179"/>
                </a:cubicBezTo>
                <a:cubicBezTo>
                  <a:pt x="222" y="201"/>
                  <a:pt x="213" y="223"/>
                  <a:pt x="203" y="244"/>
                </a:cubicBezTo>
                <a:cubicBezTo>
                  <a:pt x="201" y="240"/>
                  <a:pt x="199" y="236"/>
                  <a:pt x="197" y="232"/>
                </a:cubicBezTo>
                <a:cubicBezTo>
                  <a:pt x="191" y="221"/>
                  <a:pt x="185" y="210"/>
                  <a:pt x="178" y="200"/>
                </a:cubicBezTo>
                <a:cubicBezTo>
                  <a:pt x="188" y="176"/>
                  <a:pt x="198" y="152"/>
                  <a:pt x="208" y="128"/>
                </a:cubicBezTo>
                <a:cubicBezTo>
                  <a:pt x="209" y="128"/>
                  <a:pt x="208" y="127"/>
                  <a:pt x="208" y="128"/>
                </a:cubicBezTo>
                <a:cubicBezTo>
                  <a:pt x="197" y="151"/>
                  <a:pt x="187" y="174"/>
                  <a:pt x="176" y="197"/>
                </a:cubicBezTo>
                <a:cubicBezTo>
                  <a:pt x="170" y="188"/>
                  <a:pt x="163" y="179"/>
                  <a:pt x="154" y="171"/>
                </a:cubicBezTo>
                <a:cubicBezTo>
                  <a:pt x="153" y="171"/>
                  <a:pt x="153" y="172"/>
                  <a:pt x="153" y="172"/>
                </a:cubicBezTo>
                <a:cubicBezTo>
                  <a:pt x="161" y="182"/>
                  <a:pt x="168" y="192"/>
                  <a:pt x="174" y="203"/>
                </a:cubicBezTo>
                <a:cubicBezTo>
                  <a:pt x="163" y="227"/>
                  <a:pt x="152" y="250"/>
                  <a:pt x="140" y="274"/>
                </a:cubicBezTo>
                <a:cubicBezTo>
                  <a:pt x="129" y="261"/>
                  <a:pt x="119" y="248"/>
                  <a:pt x="109" y="235"/>
                </a:cubicBezTo>
                <a:cubicBezTo>
                  <a:pt x="121" y="220"/>
                  <a:pt x="127" y="199"/>
                  <a:pt x="128" y="180"/>
                </a:cubicBezTo>
                <a:cubicBezTo>
                  <a:pt x="128" y="162"/>
                  <a:pt x="120" y="145"/>
                  <a:pt x="121" y="127"/>
                </a:cubicBezTo>
                <a:close/>
                <a:moveTo>
                  <a:pt x="305" y="508"/>
                </a:moveTo>
                <a:cubicBezTo>
                  <a:pt x="308" y="495"/>
                  <a:pt x="312" y="482"/>
                  <a:pt x="316" y="469"/>
                </a:cubicBezTo>
                <a:cubicBezTo>
                  <a:pt x="322" y="449"/>
                  <a:pt x="329" y="428"/>
                  <a:pt x="337" y="408"/>
                </a:cubicBezTo>
                <a:cubicBezTo>
                  <a:pt x="342" y="416"/>
                  <a:pt x="347" y="424"/>
                  <a:pt x="352" y="432"/>
                </a:cubicBezTo>
                <a:cubicBezTo>
                  <a:pt x="358" y="440"/>
                  <a:pt x="362" y="449"/>
                  <a:pt x="367" y="457"/>
                </a:cubicBezTo>
                <a:cubicBezTo>
                  <a:pt x="355" y="470"/>
                  <a:pt x="345" y="484"/>
                  <a:pt x="337" y="499"/>
                </a:cubicBezTo>
                <a:cubicBezTo>
                  <a:pt x="326" y="501"/>
                  <a:pt x="315" y="504"/>
                  <a:pt x="305" y="508"/>
                </a:cubicBezTo>
                <a:close/>
                <a:moveTo>
                  <a:pt x="195" y="294"/>
                </a:moveTo>
                <a:cubicBezTo>
                  <a:pt x="198" y="301"/>
                  <a:pt x="201" y="308"/>
                  <a:pt x="203" y="316"/>
                </a:cubicBezTo>
                <a:cubicBezTo>
                  <a:pt x="200" y="323"/>
                  <a:pt x="197" y="330"/>
                  <a:pt x="194" y="336"/>
                </a:cubicBezTo>
                <a:cubicBezTo>
                  <a:pt x="190" y="330"/>
                  <a:pt x="184" y="325"/>
                  <a:pt x="180" y="320"/>
                </a:cubicBezTo>
                <a:cubicBezTo>
                  <a:pt x="178" y="317"/>
                  <a:pt x="175" y="315"/>
                  <a:pt x="173" y="312"/>
                </a:cubicBezTo>
                <a:cubicBezTo>
                  <a:pt x="183" y="294"/>
                  <a:pt x="192" y="276"/>
                  <a:pt x="200" y="258"/>
                </a:cubicBezTo>
                <a:cubicBezTo>
                  <a:pt x="201" y="257"/>
                  <a:pt x="201" y="255"/>
                  <a:pt x="202" y="254"/>
                </a:cubicBezTo>
                <a:cubicBezTo>
                  <a:pt x="206" y="262"/>
                  <a:pt x="211" y="270"/>
                  <a:pt x="215" y="277"/>
                </a:cubicBezTo>
                <a:cubicBezTo>
                  <a:pt x="216" y="279"/>
                  <a:pt x="217" y="280"/>
                  <a:pt x="218" y="282"/>
                </a:cubicBezTo>
                <a:cubicBezTo>
                  <a:pt x="215" y="289"/>
                  <a:pt x="212" y="296"/>
                  <a:pt x="209" y="303"/>
                </a:cubicBezTo>
                <a:cubicBezTo>
                  <a:pt x="206" y="299"/>
                  <a:pt x="203" y="295"/>
                  <a:pt x="199" y="291"/>
                </a:cubicBezTo>
                <a:cubicBezTo>
                  <a:pt x="197" y="288"/>
                  <a:pt x="194" y="291"/>
                  <a:pt x="195" y="294"/>
                </a:cubicBezTo>
                <a:close/>
                <a:moveTo>
                  <a:pt x="158" y="444"/>
                </a:moveTo>
                <a:cubicBezTo>
                  <a:pt x="156" y="443"/>
                  <a:pt x="154" y="443"/>
                  <a:pt x="154" y="443"/>
                </a:cubicBezTo>
                <a:cubicBezTo>
                  <a:pt x="150" y="443"/>
                  <a:pt x="149" y="448"/>
                  <a:pt x="153" y="449"/>
                </a:cubicBezTo>
                <a:cubicBezTo>
                  <a:pt x="154" y="450"/>
                  <a:pt x="155" y="451"/>
                  <a:pt x="156" y="452"/>
                </a:cubicBezTo>
                <a:cubicBezTo>
                  <a:pt x="156" y="455"/>
                  <a:pt x="155" y="458"/>
                  <a:pt x="155" y="461"/>
                </a:cubicBezTo>
                <a:cubicBezTo>
                  <a:pt x="128" y="441"/>
                  <a:pt x="101" y="420"/>
                  <a:pt x="82" y="393"/>
                </a:cubicBezTo>
                <a:cubicBezTo>
                  <a:pt x="83" y="391"/>
                  <a:pt x="84" y="389"/>
                  <a:pt x="85" y="388"/>
                </a:cubicBezTo>
                <a:cubicBezTo>
                  <a:pt x="93" y="374"/>
                  <a:pt x="101" y="360"/>
                  <a:pt x="109" y="346"/>
                </a:cubicBezTo>
                <a:cubicBezTo>
                  <a:pt x="116" y="355"/>
                  <a:pt x="123" y="363"/>
                  <a:pt x="130" y="372"/>
                </a:cubicBezTo>
                <a:cubicBezTo>
                  <a:pt x="123" y="382"/>
                  <a:pt x="116" y="392"/>
                  <a:pt x="109" y="401"/>
                </a:cubicBezTo>
                <a:cubicBezTo>
                  <a:pt x="108" y="403"/>
                  <a:pt x="110" y="405"/>
                  <a:pt x="111" y="403"/>
                </a:cubicBezTo>
                <a:cubicBezTo>
                  <a:pt x="120" y="395"/>
                  <a:pt x="127" y="386"/>
                  <a:pt x="134" y="377"/>
                </a:cubicBezTo>
                <a:cubicBezTo>
                  <a:pt x="144" y="389"/>
                  <a:pt x="154" y="401"/>
                  <a:pt x="165" y="412"/>
                </a:cubicBezTo>
                <a:cubicBezTo>
                  <a:pt x="162" y="423"/>
                  <a:pt x="160" y="433"/>
                  <a:pt x="158" y="444"/>
                </a:cubicBezTo>
                <a:close/>
                <a:moveTo>
                  <a:pt x="139" y="284"/>
                </a:moveTo>
                <a:cubicBezTo>
                  <a:pt x="148" y="295"/>
                  <a:pt x="157" y="305"/>
                  <a:pt x="167" y="316"/>
                </a:cubicBezTo>
                <a:cubicBezTo>
                  <a:pt x="156" y="333"/>
                  <a:pt x="146" y="350"/>
                  <a:pt x="134" y="367"/>
                </a:cubicBezTo>
                <a:cubicBezTo>
                  <a:pt x="127" y="358"/>
                  <a:pt x="119" y="349"/>
                  <a:pt x="112" y="340"/>
                </a:cubicBezTo>
                <a:cubicBezTo>
                  <a:pt x="118" y="328"/>
                  <a:pt x="124" y="315"/>
                  <a:pt x="131" y="302"/>
                </a:cubicBezTo>
                <a:cubicBezTo>
                  <a:pt x="133" y="296"/>
                  <a:pt x="136" y="290"/>
                  <a:pt x="139" y="284"/>
                </a:cubicBezTo>
                <a:close/>
                <a:moveTo>
                  <a:pt x="143" y="277"/>
                </a:moveTo>
                <a:cubicBezTo>
                  <a:pt x="154" y="253"/>
                  <a:pt x="165" y="229"/>
                  <a:pt x="175" y="205"/>
                </a:cubicBezTo>
                <a:cubicBezTo>
                  <a:pt x="182" y="217"/>
                  <a:pt x="189" y="230"/>
                  <a:pt x="195" y="242"/>
                </a:cubicBezTo>
                <a:cubicBezTo>
                  <a:pt x="197" y="245"/>
                  <a:pt x="199" y="248"/>
                  <a:pt x="200" y="251"/>
                </a:cubicBezTo>
                <a:cubicBezTo>
                  <a:pt x="199" y="253"/>
                  <a:pt x="199" y="254"/>
                  <a:pt x="198" y="256"/>
                </a:cubicBezTo>
                <a:cubicBezTo>
                  <a:pt x="189" y="274"/>
                  <a:pt x="180" y="292"/>
                  <a:pt x="171" y="309"/>
                </a:cubicBezTo>
                <a:cubicBezTo>
                  <a:pt x="163" y="301"/>
                  <a:pt x="156" y="293"/>
                  <a:pt x="149" y="284"/>
                </a:cubicBezTo>
                <a:cubicBezTo>
                  <a:pt x="147" y="282"/>
                  <a:pt x="145" y="279"/>
                  <a:pt x="143" y="277"/>
                </a:cubicBezTo>
                <a:close/>
                <a:moveTo>
                  <a:pt x="138" y="371"/>
                </a:moveTo>
                <a:cubicBezTo>
                  <a:pt x="144" y="362"/>
                  <a:pt x="150" y="352"/>
                  <a:pt x="156" y="343"/>
                </a:cubicBezTo>
                <a:cubicBezTo>
                  <a:pt x="161" y="335"/>
                  <a:pt x="165" y="327"/>
                  <a:pt x="170" y="319"/>
                </a:cubicBezTo>
                <a:cubicBezTo>
                  <a:pt x="176" y="327"/>
                  <a:pt x="183" y="338"/>
                  <a:pt x="190" y="345"/>
                </a:cubicBezTo>
                <a:cubicBezTo>
                  <a:pt x="187" y="353"/>
                  <a:pt x="184" y="360"/>
                  <a:pt x="181" y="368"/>
                </a:cubicBezTo>
                <a:cubicBezTo>
                  <a:pt x="176" y="380"/>
                  <a:pt x="172" y="392"/>
                  <a:pt x="168" y="404"/>
                </a:cubicBezTo>
                <a:cubicBezTo>
                  <a:pt x="158" y="393"/>
                  <a:pt x="148" y="382"/>
                  <a:pt x="138" y="371"/>
                </a:cubicBezTo>
                <a:close/>
                <a:moveTo>
                  <a:pt x="220" y="284"/>
                </a:moveTo>
                <a:cubicBezTo>
                  <a:pt x="225" y="293"/>
                  <a:pt x="232" y="301"/>
                  <a:pt x="239" y="306"/>
                </a:cubicBezTo>
                <a:cubicBezTo>
                  <a:pt x="242" y="308"/>
                  <a:pt x="245" y="304"/>
                  <a:pt x="243" y="302"/>
                </a:cubicBezTo>
                <a:cubicBezTo>
                  <a:pt x="238" y="293"/>
                  <a:pt x="230" y="285"/>
                  <a:pt x="223" y="276"/>
                </a:cubicBezTo>
                <a:cubicBezTo>
                  <a:pt x="230" y="258"/>
                  <a:pt x="237" y="240"/>
                  <a:pt x="241" y="221"/>
                </a:cubicBezTo>
                <a:cubicBezTo>
                  <a:pt x="242" y="220"/>
                  <a:pt x="240" y="220"/>
                  <a:pt x="240" y="221"/>
                </a:cubicBezTo>
                <a:cubicBezTo>
                  <a:pt x="235" y="239"/>
                  <a:pt x="229" y="257"/>
                  <a:pt x="222" y="274"/>
                </a:cubicBezTo>
                <a:cubicBezTo>
                  <a:pt x="221" y="273"/>
                  <a:pt x="220" y="272"/>
                  <a:pt x="219" y="270"/>
                </a:cubicBezTo>
                <a:cubicBezTo>
                  <a:pt x="214" y="263"/>
                  <a:pt x="209" y="255"/>
                  <a:pt x="205" y="247"/>
                </a:cubicBezTo>
                <a:cubicBezTo>
                  <a:pt x="215" y="226"/>
                  <a:pt x="224" y="204"/>
                  <a:pt x="231" y="181"/>
                </a:cubicBezTo>
                <a:cubicBezTo>
                  <a:pt x="238" y="195"/>
                  <a:pt x="245" y="210"/>
                  <a:pt x="254" y="222"/>
                </a:cubicBezTo>
                <a:cubicBezTo>
                  <a:pt x="244" y="277"/>
                  <a:pt x="246" y="335"/>
                  <a:pt x="248" y="392"/>
                </a:cubicBezTo>
                <a:cubicBezTo>
                  <a:pt x="245" y="381"/>
                  <a:pt x="242" y="369"/>
                  <a:pt x="238" y="358"/>
                </a:cubicBezTo>
                <a:cubicBezTo>
                  <a:pt x="231" y="338"/>
                  <a:pt x="222" y="322"/>
                  <a:pt x="211" y="306"/>
                </a:cubicBezTo>
                <a:cubicBezTo>
                  <a:pt x="214" y="299"/>
                  <a:pt x="217" y="292"/>
                  <a:pt x="220" y="284"/>
                </a:cubicBezTo>
                <a:close/>
                <a:moveTo>
                  <a:pt x="340" y="193"/>
                </a:moveTo>
                <a:cubicBezTo>
                  <a:pt x="333" y="182"/>
                  <a:pt x="324" y="173"/>
                  <a:pt x="316" y="163"/>
                </a:cubicBezTo>
                <a:cubicBezTo>
                  <a:pt x="322" y="154"/>
                  <a:pt x="329" y="145"/>
                  <a:pt x="335" y="136"/>
                </a:cubicBezTo>
                <a:cubicBezTo>
                  <a:pt x="341" y="128"/>
                  <a:pt x="346" y="120"/>
                  <a:pt x="351" y="112"/>
                </a:cubicBezTo>
                <a:cubicBezTo>
                  <a:pt x="357" y="124"/>
                  <a:pt x="364" y="136"/>
                  <a:pt x="370" y="147"/>
                </a:cubicBezTo>
                <a:cubicBezTo>
                  <a:pt x="372" y="152"/>
                  <a:pt x="374" y="156"/>
                  <a:pt x="376" y="160"/>
                </a:cubicBezTo>
                <a:cubicBezTo>
                  <a:pt x="367" y="175"/>
                  <a:pt x="357" y="190"/>
                  <a:pt x="348" y="204"/>
                </a:cubicBezTo>
                <a:cubicBezTo>
                  <a:pt x="342" y="213"/>
                  <a:pt x="336" y="223"/>
                  <a:pt x="329" y="234"/>
                </a:cubicBezTo>
                <a:cubicBezTo>
                  <a:pt x="322" y="220"/>
                  <a:pt x="315" y="206"/>
                  <a:pt x="307" y="193"/>
                </a:cubicBezTo>
                <a:cubicBezTo>
                  <a:pt x="306" y="192"/>
                  <a:pt x="305" y="193"/>
                  <a:pt x="305" y="194"/>
                </a:cubicBezTo>
                <a:cubicBezTo>
                  <a:pt x="313" y="208"/>
                  <a:pt x="321" y="222"/>
                  <a:pt x="328" y="237"/>
                </a:cubicBezTo>
                <a:cubicBezTo>
                  <a:pt x="313" y="261"/>
                  <a:pt x="302" y="287"/>
                  <a:pt x="302" y="314"/>
                </a:cubicBezTo>
                <a:cubicBezTo>
                  <a:pt x="302" y="319"/>
                  <a:pt x="309" y="320"/>
                  <a:pt x="310" y="315"/>
                </a:cubicBezTo>
                <a:cubicBezTo>
                  <a:pt x="314" y="295"/>
                  <a:pt x="318" y="276"/>
                  <a:pt x="326" y="257"/>
                </a:cubicBezTo>
                <a:cubicBezTo>
                  <a:pt x="328" y="253"/>
                  <a:pt x="330" y="249"/>
                  <a:pt x="332" y="246"/>
                </a:cubicBezTo>
                <a:cubicBezTo>
                  <a:pt x="339" y="261"/>
                  <a:pt x="346" y="277"/>
                  <a:pt x="352" y="292"/>
                </a:cubicBezTo>
                <a:cubicBezTo>
                  <a:pt x="340" y="314"/>
                  <a:pt x="327" y="336"/>
                  <a:pt x="314" y="356"/>
                </a:cubicBezTo>
                <a:cubicBezTo>
                  <a:pt x="311" y="361"/>
                  <a:pt x="318" y="365"/>
                  <a:pt x="321" y="360"/>
                </a:cubicBezTo>
                <a:cubicBezTo>
                  <a:pt x="333" y="341"/>
                  <a:pt x="344" y="321"/>
                  <a:pt x="355" y="300"/>
                </a:cubicBezTo>
                <a:cubicBezTo>
                  <a:pt x="357" y="304"/>
                  <a:pt x="358" y="308"/>
                  <a:pt x="360" y="311"/>
                </a:cubicBezTo>
                <a:cubicBezTo>
                  <a:pt x="337" y="351"/>
                  <a:pt x="317" y="391"/>
                  <a:pt x="300" y="433"/>
                </a:cubicBezTo>
                <a:cubicBezTo>
                  <a:pt x="300" y="430"/>
                  <a:pt x="300" y="426"/>
                  <a:pt x="300" y="422"/>
                </a:cubicBezTo>
                <a:cubicBezTo>
                  <a:pt x="296" y="356"/>
                  <a:pt x="296" y="289"/>
                  <a:pt x="288" y="223"/>
                </a:cubicBezTo>
                <a:cubicBezTo>
                  <a:pt x="294" y="207"/>
                  <a:pt x="298" y="193"/>
                  <a:pt x="306" y="178"/>
                </a:cubicBezTo>
                <a:cubicBezTo>
                  <a:pt x="308" y="175"/>
                  <a:pt x="310" y="172"/>
                  <a:pt x="312" y="169"/>
                </a:cubicBezTo>
                <a:cubicBezTo>
                  <a:pt x="320" y="178"/>
                  <a:pt x="329" y="187"/>
                  <a:pt x="337" y="195"/>
                </a:cubicBezTo>
                <a:cubicBezTo>
                  <a:pt x="339" y="197"/>
                  <a:pt x="342" y="195"/>
                  <a:pt x="340" y="193"/>
                </a:cubicBezTo>
                <a:close/>
                <a:moveTo>
                  <a:pt x="413" y="93"/>
                </a:moveTo>
                <a:cubicBezTo>
                  <a:pt x="426" y="114"/>
                  <a:pt x="437" y="137"/>
                  <a:pt x="444" y="161"/>
                </a:cubicBezTo>
                <a:cubicBezTo>
                  <a:pt x="429" y="175"/>
                  <a:pt x="416" y="191"/>
                  <a:pt x="404" y="207"/>
                </a:cubicBezTo>
                <a:cubicBezTo>
                  <a:pt x="397" y="192"/>
                  <a:pt x="390" y="176"/>
                  <a:pt x="382" y="161"/>
                </a:cubicBezTo>
                <a:cubicBezTo>
                  <a:pt x="393" y="140"/>
                  <a:pt x="402" y="119"/>
                  <a:pt x="405" y="95"/>
                </a:cubicBezTo>
                <a:cubicBezTo>
                  <a:pt x="405" y="94"/>
                  <a:pt x="404" y="94"/>
                  <a:pt x="404" y="95"/>
                </a:cubicBezTo>
                <a:cubicBezTo>
                  <a:pt x="399" y="116"/>
                  <a:pt x="390" y="136"/>
                  <a:pt x="379" y="155"/>
                </a:cubicBezTo>
                <a:cubicBezTo>
                  <a:pt x="377" y="152"/>
                  <a:pt x="376" y="148"/>
                  <a:pt x="374" y="145"/>
                </a:cubicBezTo>
                <a:cubicBezTo>
                  <a:pt x="367" y="133"/>
                  <a:pt x="361" y="120"/>
                  <a:pt x="353" y="108"/>
                </a:cubicBezTo>
                <a:cubicBezTo>
                  <a:pt x="362" y="92"/>
                  <a:pt x="369" y="74"/>
                  <a:pt x="371" y="56"/>
                </a:cubicBezTo>
                <a:cubicBezTo>
                  <a:pt x="388" y="66"/>
                  <a:pt x="402" y="78"/>
                  <a:pt x="413" y="93"/>
                </a:cubicBezTo>
                <a:close/>
                <a:moveTo>
                  <a:pt x="377" y="339"/>
                </a:moveTo>
                <a:cubicBezTo>
                  <a:pt x="375" y="334"/>
                  <a:pt x="373" y="329"/>
                  <a:pt x="371" y="325"/>
                </a:cubicBezTo>
                <a:cubicBezTo>
                  <a:pt x="376" y="311"/>
                  <a:pt x="382" y="297"/>
                  <a:pt x="387" y="283"/>
                </a:cubicBezTo>
                <a:cubicBezTo>
                  <a:pt x="389" y="277"/>
                  <a:pt x="381" y="274"/>
                  <a:pt x="378" y="279"/>
                </a:cubicBezTo>
                <a:cubicBezTo>
                  <a:pt x="373" y="288"/>
                  <a:pt x="368" y="297"/>
                  <a:pt x="363" y="306"/>
                </a:cubicBezTo>
                <a:cubicBezTo>
                  <a:pt x="361" y="302"/>
                  <a:pt x="360" y="299"/>
                  <a:pt x="358" y="295"/>
                </a:cubicBezTo>
                <a:cubicBezTo>
                  <a:pt x="372" y="269"/>
                  <a:pt x="387" y="243"/>
                  <a:pt x="403" y="218"/>
                </a:cubicBezTo>
                <a:cubicBezTo>
                  <a:pt x="407" y="227"/>
                  <a:pt x="411" y="237"/>
                  <a:pt x="414" y="247"/>
                </a:cubicBezTo>
                <a:cubicBezTo>
                  <a:pt x="417" y="255"/>
                  <a:pt x="419" y="264"/>
                  <a:pt x="424" y="272"/>
                </a:cubicBezTo>
                <a:cubicBezTo>
                  <a:pt x="425" y="273"/>
                  <a:pt x="428" y="273"/>
                  <a:pt x="428" y="271"/>
                </a:cubicBezTo>
                <a:cubicBezTo>
                  <a:pt x="427" y="253"/>
                  <a:pt x="415" y="233"/>
                  <a:pt x="408" y="216"/>
                </a:cubicBezTo>
                <a:cubicBezTo>
                  <a:pt x="408" y="215"/>
                  <a:pt x="407" y="214"/>
                  <a:pt x="406" y="212"/>
                </a:cubicBezTo>
                <a:cubicBezTo>
                  <a:pt x="418" y="195"/>
                  <a:pt x="431" y="178"/>
                  <a:pt x="445" y="164"/>
                </a:cubicBezTo>
                <a:cubicBezTo>
                  <a:pt x="451" y="183"/>
                  <a:pt x="456" y="202"/>
                  <a:pt x="459" y="221"/>
                </a:cubicBezTo>
                <a:cubicBezTo>
                  <a:pt x="460" y="227"/>
                  <a:pt x="461" y="232"/>
                  <a:pt x="462" y="237"/>
                </a:cubicBezTo>
                <a:cubicBezTo>
                  <a:pt x="434" y="271"/>
                  <a:pt x="404" y="304"/>
                  <a:pt x="377" y="339"/>
                </a:cubicBezTo>
                <a:close/>
                <a:moveTo>
                  <a:pt x="373" y="344"/>
                </a:moveTo>
                <a:cubicBezTo>
                  <a:pt x="372" y="344"/>
                  <a:pt x="372" y="344"/>
                  <a:pt x="372" y="344"/>
                </a:cubicBezTo>
                <a:cubicBezTo>
                  <a:pt x="365" y="353"/>
                  <a:pt x="358" y="362"/>
                  <a:pt x="352" y="371"/>
                </a:cubicBezTo>
                <a:cubicBezTo>
                  <a:pt x="357" y="358"/>
                  <a:pt x="363" y="345"/>
                  <a:pt x="368" y="332"/>
                </a:cubicBezTo>
                <a:cubicBezTo>
                  <a:pt x="369" y="336"/>
                  <a:pt x="371" y="340"/>
                  <a:pt x="373" y="344"/>
                </a:cubicBezTo>
                <a:close/>
                <a:moveTo>
                  <a:pt x="355" y="287"/>
                </a:moveTo>
                <a:cubicBezTo>
                  <a:pt x="348" y="272"/>
                  <a:pt x="341" y="257"/>
                  <a:pt x="334" y="242"/>
                </a:cubicBezTo>
                <a:cubicBezTo>
                  <a:pt x="341" y="228"/>
                  <a:pt x="350" y="215"/>
                  <a:pt x="358" y="201"/>
                </a:cubicBezTo>
                <a:cubicBezTo>
                  <a:pt x="365" y="190"/>
                  <a:pt x="373" y="178"/>
                  <a:pt x="379" y="166"/>
                </a:cubicBezTo>
                <a:cubicBezTo>
                  <a:pt x="387" y="182"/>
                  <a:pt x="394" y="197"/>
                  <a:pt x="400" y="213"/>
                </a:cubicBezTo>
                <a:cubicBezTo>
                  <a:pt x="384" y="236"/>
                  <a:pt x="369" y="262"/>
                  <a:pt x="355" y="287"/>
                </a:cubicBezTo>
                <a:close/>
                <a:moveTo>
                  <a:pt x="358" y="434"/>
                </a:moveTo>
                <a:cubicBezTo>
                  <a:pt x="351" y="424"/>
                  <a:pt x="345" y="415"/>
                  <a:pt x="338" y="405"/>
                </a:cubicBezTo>
                <a:cubicBezTo>
                  <a:pt x="338" y="405"/>
                  <a:pt x="339" y="405"/>
                  <a:pt x="339" y="405"/>
                </a:cubicBezTo>
                <a:cubicBezTo>
                  <a:pt x="350" y="386"/>
                  <a:pt x="362" y="368"/>
                  <a:pt x="375" y="350"/>
                </a:cubicBezTo>
                <a:cubicBezTo>
                  <a:pt x="380" y="364"/>
                  <a:pt x="384" y="380"/>
                  <a:pt x="392" y="392"/>
                </a:cubicBezTo>
                <a:cubicBezTo>
                  <a:pt x="393" y="393"/>
                  <a:pt x="395" y="393"/>
                  <a:pt x="395" y="391"/>
                </a:cubicBezTo>
                <a:cubicBezTo>
                  <a:pt x="393" y="376"/>
                  <a:pt x="385" y="360"/>
                  <a:pt x="379" y="345"/>
                </a:cubicBezTo>
                <a:cubicBezTo>
                  <a:pt x="379" y="345"/>
                  <a:pt x="379" y="345"/>
                  <a:pt x="379" y="344"/>
                </a:cubicBezTo>
                <a:cubicBezTo>
                  <a:pt x="406" y="309"/>
                  <a:pt x="435" y="275"/>
                  <a:pt x="462" y="240"/>
                </a:cubicBezTo>
                <a:cubicBezTo>
                  <a:pt x="467" y="275"/>
                  <a:pt x="464" y="312"/>
                  <a:pt x="441" y="341"/>
                </a:cubicBezTo>
                <a:cubicBezTo>
                  <a:pt x="437" y="347"/>
                  <a:pt x="441" y="360"/>
                  <a:pt x="450" y="356"/>
                </a:cubicBezTo>
                <a:cubicBezTo>
                  <a:pt x="451" y="356"/>
                  <a:pt x="452" y="355"/>
                  <a:pt x="453" y="355"/>
                </a:cubicBezTo>
                <a:cubicBezTo>
                  <a:pt x="435" y="380"/>
                  <a:pt x="414" y="404"/>
                  <a:pt x="394" y="428"/>
                </a:cubicBezTo>
                <a:cubicBezTo>
                  <a:pt x="386" y="436"/>
                  <a:pt x="378" y="444"/>
                  <a:pt x="371" y="453"/>
                </a:cubicBezTo>
                <a:cubicBezTo>
                  <a:pt x="366" y="446"/>
                  <a:pt x="362" y="440"/>
                  <a:pt x="358" y="434"/>
                </a:cubicBezTo>
                <a:close/>
                <a:moveTo>
                  <a:pt x="102" y="242"/>
                </a:moveTo>
                <a:cubicBezTo>
                  <a:pt x="103" y="241"/>
                  <a:pt x="104" y="240"/>
                  <a:pt x="105" y="239"/>
                </a:cubicBezTo>
                <a:cubicBezTo>
                  <a:pt x="115" y="254"/>
                  <a:pt x="125" y="268"/>
                  <a:pt x="137" y="281"/>
                </a:cubicBezTo>
                <a:cubicBezTo>
                  <a:pt x="135" y="285"/>
                  <a:pt x="132" y="289"/>
                  <a:pt x="130" y="294"/>
                </a:cubicBezTo>
                <a:cubicBezTo>
                  <a:pt x="123" y="308"/>
                  <a:pt x="116" y="322"/>
                  <a:pt x="108" y="336"/>
                </a:cubicBezTo>
                <a:cubicBezTo>
                  <a:pt x="98" y="325"/>
                  <a:pt x="89" y="313"/>
                  <a:pt x="79" y="302"/>
                </a:cubicBezTo>
                <a:cubicBezTo>
                  <a:pt x="77" y="300"/>
                  <a:pt x="74" y="303"/>
                  <a:pt x="76" y="305"/>
                </a:cubicBezTo>
                <a:cubicBezTo>
                  <a:pt x="86" y="317"/>
                  <a:pt x="96" y="329"/>
                  <a:pt x="105" y="341"/>
                </a:cubicBezTo>
                <a:cubicBezTo>
                  <a:pt x="97" y="357"/>
                  <a:pt x="87" y="372"/>
                  <a:pt x="78" y="387"/>
                </a:cubicBezTo>
                <a:cubicBezTo>
                  <a:pt x="74" y="381"/>
                  <a:pt x="70" y="375"/>
                  <a:pt x="67" y="369"/>
                </a:cubicBezTo>
                <a:cubicBezTo>
                  <a:pt x="67" y="368"/>
                  <a:pt x="65" y="369"/>
                  <a:pt x="66" y="370"/>
                </a:cubicBezTo>
                <a:cubicBezTo>
                  <a:pt x="69" y="377"/>
                  <a:pt x="72" y="383"/>
                  <a:pt x="76" y="389"/>
                </a:cubicBezTo>
                <a:cubicBezTo>
                  <a:pt x="70" y="399"/>
                  <a:pt x="63" y="409"/>
                  <a:pt x="56" y="419"/>
                </a:cubicBezTo>
                <a:cubicBezTo>
                  <a:pt x="43" y="396"/>
                  <a:pt x="33" y="371"/>
                  <a:pt x="31" y="346"/>
                </a:cubicBezTo>
                <a:cubicBezTo>
                  <a:pt x="30" y="317"/>
                  <a:pt x="45" y="297"/>
                  <a:pt x="65" y="279"/>
                </a:cubicBezTo>
                <a:cubicBezTo>
                  <a:pt x="75" y="270"/>
                  <a:pt x="84" y="261"/>
                  <a:pt x="91" y="251"/>
                </a:cubicBezTo>
                <a:cubicBezTo>
                  <a:pt x="95" y="248"/>
                  <a:pt x="99" y="245"/>
                  <a:pt x="102" y="242"/>
                </a:cubicBezTo>
                <a:close/>
                <a:moveTo>
                  <a:pt x="94" y="473"/>
                </a:moveTo>
                <a:cubicBezTo>
                  <a:pt x="82" y="458"/>
                  <a:pt x="69" y="442"/>
                  <a:pt x="59" y="425"/>
                </a:cubicBezTo>
                <a:cubicBezTo>
                  <a:pt x="67" y="416"/>
                  <a:pt x="74" y="405"/>
                  <a:pt x="80" y="395"/>
                </a:cubicBezTo>
                <a:cubicBezTo>
                  <a:pt x="100" y="424"/>
                  <a:pt x="127" y="445"/>
                  <a:pt x="155" y="468"/>
                </a:cubicBezTo>
                <a:cubicBezTo>
                  <a:pt x="154" y="480"/>
                  <a:pt x="156" y="492"/>
                  <a:pt x="163" y="502"/>
                </a:cubicBezTo>
                <a:cubicBezTo>
                  <a:pt x="164" y="504"/>
                  <a:pt x="167" y="502"/>
                  <a:pt x="166" y="500"/>
                </a:cubicBezTo>
                <a:cubicBezTo>
                  <a:pt x="162" y="492"/>
                  <a:pt x="160" y="482"/>
                  <a:pt x="160" y="472"/>
                </a:cubicBezTo>
                <a:cubicBezTo>
                  <a:pt x="172" y="482"/>
                  <a:pt x="184" y="492"/>
                  <a:pt x="195" y="503"/>
                </a:cubicBezTo>
                <a:cubicBezTo>
                  <a:pt x="198" y="506"/>
                  <a:pt x="203" y="502"/>
                  <a:pt x="200" y="499"/>
                </a:cubicBezTo>
                <a:cubicBezTo>
                  <a:pt x="187" y="487"/>
                  <a:pt x="174" y="476"/>
                  <a:pt x="160" y="466"/>
                </a:cubicBezTo>
                <a:cubicBezTo>
                  <a:pt x="161" y="462"/>
                  <a:pt x="161" y="458"/>
                  <a:pt x="161" y="454"/>
                </a:cubicBezTo>
                <a:cubicBezTo>
                  <a:pt x="162" y="455"/>
                  <a:pt x="162" y="456"/>
                  <a:pt x="163" y="456"/>
                </a:cubicBezTo>
                <a:cubicBezTo>
                  <a:pt x="167" y="461"/>
                  <a:pt x="170" y="464"/>
                  <a:pt x="175" y="467"/>
                </a:cubicBezTo>
                <a:cubicBezTo>
                  <a:pt x="177" y="468"/>
                  <a:pt x="180" y="474"/>
                  <a:pt x="183" y="477"/>
                </a:cubicBezTo>
                <a:cubicBezTo>
                  <a:pt x="187" y="480"/>
                  <a:pt x="190" y="483"/>
                  <a:pt x="194" y="487"/>
                </a:cubicBezTo>
                <a:cubicBezTo>
                  <a:pt x="195" y="489"/>
                  <a:pt x="195" y="490"/>
                  <a:pt x="195" y="489"/>
                </a:cubicBezTo>
                <a:cubicBezTo>
                  <a:pt x="196" y="492"/>
                  <a:pt x="198" y="495"/>
                  <a:pt x="199" y="497"/>
                </a:cubicBezTo>
                <a:cubicBezTo>
                  <a:pt x="202" y="501"/>
                  <a:pt x="204" y="505"/>
                  <a:pt x="206" y="510"/>
                </a:cubicBezTo>
                <a:cubicBezTo>
                  <a:pt x="209" y="515"/>
                  <a:pt x="211" y="525"/>
                  <a:pt x="213" y="533"/>
                </a:cubicBezTo>
                <a:cubicBezTo>
                  <a:pt x="168" y="528"/>
                  <a:pt x="127" y="504"/>
                  <a:pt x="94" y="473"/>
                </a:cubicBezTo>
                <a:close/>
                <a:moveTo>
                  <a:pt x="216" y="457"/>
                </a:moveTo>
                <a:cubicBezTo>
                  <a:pt x="213" y="454"/>
                  <a:pt x="208" y="452"/>
                  <a:pt x="204" y="449"/>
                </a:cubicBezTo>
                <a:cubicBezTo>
                  <a:pt x="197" y="446"/>
                  <a:pt x="191" y="447"/>
                  <a:pt x="185" y="444"/>
                </a:cubicBezTo>
                <a:cubicBezTo>
                  <a:pt x="179" y="443"/>
                  <a:pt x="174" y="442"/>
                  <a:pt x="168" y="443"/>
                </a:cubicBezTo>
                <a:cubicBezTo>
                  <a:pt x="166" y="443"/>
                  <a:pt x="164" y="444"/>
                  <a:pt x="163" y="445"/>
                </a:cubicBezTo>
                <a:cubicBezTo>
                  <a:pt x="163" y="445"/>
                  <a:pt x="163" y="445"/>
                  <a:pt x="163" y="445"/>
                </a:cubicBezTo>
                <a:cubicBezTo>
                  <a:pt x="163" y="443"/>
                  <a:pt x="164" y="441"/>
                  <a:pt x="164" y="439"/>
                </a:cubicBezTo>
                <a:cubicBezTo>
                  <a:pt x="165" y="431"/>
                  <a:pt x="167" y="424"/>
                  <a:pt x="169" y="416"/>
                </a:cubicBezTo>
                <a:cubicBezTo>
                  <a:pt x="181" y="428"/>
                  <a:pt x="192" y="439"/>
                  <a:pt x="205" y="449"/>
                </a:cubicBezTo>
                <a:cubicBezTo>
                  <a:pt x="209" y="452"/>
                  <a:pt x="215" y="447"/>
                  <a:pt x="211" y="443"/>
                </a:cubicBezTo>
                <a:cubicBezTo>
                  <a:pt x="197" y="432"/>
                  <a:pt x="184" y="420"/>
                  <a:pt x="172" y="408"/>
                </a:cubicBezTo>
                <a:cubicBezTo>
                  <a:pt x="176" y="392"/>
                  <a:pt x="182" y="377"/>
                  <a:pt x="187" y="363"/>
                </a:cubicBezTo>
                <a:cubicBezTo>
                  <a:pt x="189" y="358"/>
                  <a:pt x="191" y="353"/>
                  <a:pt x="193" y="348"/>
                </a:cubicBezTo>
                <a:cubicBezTo>
                  <a:pt x="194" y="348"/>
                  <a:pt x="195" y="349"/>
                  <a:pt x="196" y="349"/>
                </a:cubicBezTo>
                <a:cubicBezTo>
                  <a:pt x="198" y="351"/>
                  <a:pt x="200" y="349"/>
                  <a:pt x="199" y="347"/>
                </a:cubicBezTo>
                <a:cubicBezTo>
                  <a:pt x="199" y="344"/>
                  <a:pt x="198" y="342"/>
                  <a:pt x="196" y="340"/>
                </a:cubicBezTo>
                <a:cubicBezTo>
                  <a:pt x="199" y="333"/>
                  <a:pt x="202" y="327"/>
                  <a:pt x="205" y="320"/>
                </a:cubicBezTo>
                <a:cubicBezTo>
                  <a:pt x="210" y="337"/>
                  <a:pt x="214" y="355"/>
                  <a:pt x="216" y="372"/>
                </a:cubicBezTo>
                <a:cubicBezTo>
                  <a:pt x="221" y="400"/>
                  <a:pt x="223" y="428"/>
                  <a:pt x="226" y="456"/>
                </a:cubicBezTo>
                <a:cubicBezTo>
                  <a:pt x="226" y="459"/>
                  <a:pt x="226" y="462"/>
                  <a:pt x="227" y="465"/>
                </a:cubicBezTo>
                <a:cubicBezTo>
                  <a:pt x="223" y="463"/>
                  <a:pt x="220" y="460"/>
                  <a:pt x="216" y="457"/>
                </a:cubicBezTo>
                <a:close/>
                <a:moveTo>
                  <a:pt x="488" y="278"/>
                </a:moveTo>
                <a:cubicBezTo>
                  <a:pt x="488" y="268"/>
                  <a:pt x="487" y="258"/>
                  <a:pt x="487" y="249"/>
                </a:cubicBezTo>
                <a:cubicBezTo>
                  <a:pt x="488" y="258"/>
                  <a:pt x="488" y="268"/>
                  <a:pt x="488" y="278"/>
                </a:cubicBezTo>
                <a:close/>
                <a:moveTo>
                  <a:pt x="113" y="106"/>
                </a:moveTo>
                <a:cubicBezTo>
                  <a:pt x="117" y="77"/>
                  <a:pt x="137" y="58"/>
                  <a:pt x="162" y="45"/>
                </a:cubicBezTo>
                <a:cubicBezTo>
                  <a:pt x="174" y="39"/>
                  <a:pt x="186" y="35"/>
                  <a:pt x="199" y="32"/>
                </a:cubicBezTo>
                <a:cubicBezTo>
                  <a:pt x="190" y="37"/>
                  <a:pt x="181" y="42"/>
                  <a:pt x="173" y="47"/>
                </a:cubicBezTo>
                <a:cubicBezTo>
                  <a:pt x="150" y="62"/>
                  <a:pt x="128" y="84"/>
                  <a:pt x="117" y="110"/>
                </a:cubicBezTo>
                <a:cubicBezTo>
                  <a:pt x="109" y="127"/>
                  <a:pt x="113" y="143"/>
                  <a:pt x="116" y="161"/>
                </a:cubicBezTo>
                <a:cubicBezTo>
                  <a:pt x="121" y="181"/>
                  <a:pt x="118" y="205"/>
                  <a:pt x="106" y="224"/>
                </a:cubicBezTo>
                <a:cubicBezTo>
                  <a:pt x="108" y="219"/>
                  <a:pt x="109" y="215"/>
                  <a:pt x="110" y="210"/>
                </a:cubicBezTo>
                <a:cubicBezTo>
                  <a:pt x="118" y="176"/>
                  <a:pt x="108" y="141"/>
                  <a:pt x="113" y="106"/>
                </a:cubicBezTo>
                <a:close/>
                <a:moveTo>
                  <a:pt x="159" y="532"/>
                </a:moveTo>
                <a:cubicBezTo>
                  <a:pt x="146" y="524"/>
                  <a:pt x="134" y="515"/>
                  <a:pt x="123" y="504"/>
                </a:cubicBezTo>
                <a:cubicBezTo>
                  <a:pt x="135" y="512"/>
                  <a:pt x="148" y="518"/>
                  <a:pt x="160" y="523"/>
                </a:cubicBezTo>
                <a:cubicBezTo>
                  <a:pt x="177" y="531"/>
                  <a:pt x="195" y="534"/>
                  <a:pt x="213" y="534"/>
                </a:cubicBezTo>
                <a:cubicBezTo>
                  <a:pt x="215" y="541"/>
                  <a:pt x="216" y="547"/>
                  <a:pt x="217" y="553"/>
                </a:cubicBezTo>
                <a:cubicBezTo>
                  <a:pt x="197" y="553"/>
                  <a:pt x="176" y="543"/>
                  <a:pt x="159" y="532"/>
                </a:cubicBezTo>
                <a:close/>
                <a:moveTo>
                  <a:pt x="463" y="466"/>
                </a:moveTo>
                <a:cubicBezTo>
                  <a:pt x="449" y="480"/>
                  <a:pt x="429" y="485"/>
                  <a:pt x="408" y="488"/>
                </a:cubicBezTo>
                <a:cubicBezTo>
                  <a:pt x="442" y="467"/>
                  <a:pt x="471" y="443"/>
                  <a:pt x="480" y="415"/>
                </a:cubicBezTo>
                <a:cubicBezTo>
                  <a:pt x="482" y="433"/>
                  <a:pt x="476" y="451"/>
                  <a:pt x="463" y="466"/>
                </a:cubicBezTo>
                <a:close/>
              </a:path>
            </a:pathLst>
          </a:custGeom>
          <a:solidFill>
            <a:schemeClr val="accent1">
              <a:alpha val="61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20" y="1541780"/>
            <a:ext cx="7886700" cy="2712720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/>
              <a:t>A B-Tree of order M has the following properties: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/>
              <a:t>The </a:t>
            </a:r>
            <a:r>
              <a:rPr lang="en-US" altLang="zh-CN" sz="2400" dirty="0">
                <a:solidFill>
                  <a:srgbClr val="0000FF"/>
                </a:solidFill>
              </a:rPr>
              <a:t>root</a:t>
            </a:r>
            <a:r>
              <a:rPr lang="en-US" altLang="zh-CN" sz="2400" dirty="0"/>
              <a:t> is either a leaf or has </a:t>
            </a:r>
            <a:r>
              <a:rPr lang="en-US" altLang="zh-CN" sz="2400" dirty="0">
                <a:solidFill>
                  <a:srgbClr val="0000FF"/>
                </a:solidFill>
              </a:rPr>
              <a:t>between 2 and M children</a:t>
            </a:r>
            <a:r>
              <a:rPr lang="en-US" altLang="zh-CN" sz="2400" dirty="0" smtClean="0"/>
              <a:t>.</a:t>
            </a:r>
            <a:endParaRPr lang="en-US" altLang="zh-CN" sz="650" dirty="0" smtClean="0"/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/>
              <a:t>All </a:t>
            </a:r>
            <a:r>
              <a:rPr lang="en-US" altLang="zh-CN" sz="2400" dirty="0" err="1">
                <a:solidFill>
                  <a:srgbClr val="FF0000"/>
                </a:solidFill>
              </a:rPr>
              <a:t>nonleaf</a:t>
            </a:r>
            <a:r>
              <a:rPr lang="en-US" altLang="zh-CN" sz="2400" dirty="0">
                <a:solidFill>
                  <a:srgbClr val="FF0000"/>
                </a:solidFill>
              </a:rPr>
              <a:t> nodes </a:t>
            </a:r>
            <a:r>
              <a:rPr lang="en-US" altLang="zh-CN" sz="2400" dirty="0"/>
              <a:t>(except the root) have </a:t>
            </a:r>
            <a:r>
              <a:rPr lang="en-US" altLang="zh-CN" sz="2400" dirty="0">
                <a:solidFill>
                  <a:srgbClr val="FF0000"/>
                </a:solidFill>
              </a:rPr>
              <a:t>between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M/2 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and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M children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solidFill>
                  <a:srgbClr val="263AF8"/>
                </a:solidFill>
                <a:sym typeface="Symbol" panose="05050102010706020507" pitchFamily="18" charset="2"/>
              </a:rPr>
              <a:t>All </a:t>
            </a:r>
            <a:r>
              <a:rPr lang="en-US" altLang="zh-CN" sz="2400" dirty="0">
                <a:solidFill>
                  <a:srgbClr val="263AF8"/>
                </a:solidFill>
                <a:sym typeface="Symbol" panose="05050102010706020507" pitchFamily="18" charset="2"/>
              </a:rPr>
              <a:t>leaves are at the same depth.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D0B699-3202-4920-8832-3D35328D58F2}" type="datetime1">
              <a:rPr lang="zh-CN" altLang="en-US" sz="465" smtClean="0"/>
              <a:pPr>
                <a:defRPr/>
              </a:pPr>
              <a:t>2024/9/25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AVL Trees  - Lecture 4-3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z="465" smtClean="0"/>
              <a:pPr>
                <a:defRPr/>
              </a:pPr>
              <a:t>32</a:t>
            </a:fld>
            <a:endParaRPr lang="zh-CN" altLang="en-US" sz="465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4530" y="4131945"/>
            <a:ext cx="6685915" cy="20351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All data records are stored at the leaves.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Internal nodes have “keys” guiding to the leaves.</a:t>
            </a: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Leaves store </a:t>
            </a:r>
            <a:r>
              <a:rPr lang="en-US" altLang="zh-CN" dirty="0" smtClean="0">
                <a:ea typeface="宋体" panose="02010600030101010101" pitchFamily="2" charset="-122"/>
              </a:rPr>
              <a:t>between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L/2 and L data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records, where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L can be equal to M (default) or can be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1470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2173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6498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563673-DBD1-4DE6-B2D3-D3E527E40D02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0649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0650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72FD0C-C6BC-47A4-BA18-33965D19C890}" type="slidenum">
              <a:rPr lang="en-US" altLang="zh-CN" sz="790"/>
              <a:pPr/>
              <a:t>33</a:t>
            </a:fld>
            <a:endParaRPr lang="en-US" altLang="zh-CN" sz="79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295" y="1666240"/>
            <a:ext cx="8137525" cy="1656080"/>
          </a:xfrm>
          <a:noFill/>
        </p:spPr>
        <p:txBody>
          <a:bodyPr vert="horz" wrap="square" lIns="51792" tIns="25896" rIns="51792" bIns="25896" rtlCol="0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Each (non-leaf) internal node of a B-tree has: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Between </a:t>
            </a:r>
            <a:r>
              <a:rPr lang="en-US" altLang="zh-CN" sz="2400" dirty="0" smtClean="0">
                <a:ea typeface="宋体" panose="02010600030101010101" pitchFamily="2" charset="-122"/>
                <a:sym typeface="Symbol" panose="05050102010706020507" pitchFamily="18" charset="2"/>
              </a:rPr>
              <a:t>M/2 and M children.</a:t>
            </a:r>
            <a:endParaRPr lang="en-US" altLang="zh-CN" sz="2400" baseline="-250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up to M-1 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keys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k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1 </a:t>
            </a:r>
            <a:r>
              <a:rPr lang="en-US" altLang="zh-CN" sz="2400" dirty="0" smtClean="0">
                <a:latin typeface="Symbol" panose="05050102010706020507" pitchFamily="18" charset="2"/>
                <a:ea typeface="宋体" panose="02010600030101010101" pitchFamily="2" charset="-122"/>
              </a:rPr>
              <a:t>&lt;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ea typeface="宋体" panose="02010600030101010101" pitchFamily="2" charset="-122"/>
              </a:rPr>
              <a:t>k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2 </a:t>
            </a:r>
            <a:r>
              <a:rPr lang="en-US" altLang="zh-CN" sz="2400" dirty="0" smtClean="0">
                <a:latin typeface="Symbol" panose="05050102010706020507" pitchFamily="18" charset="2"/>
                <a:ea typeface="宋体" panose="02010600030101010101" pitchFamily="2" charset="-122"/>
              </a:rPr>
              <a:t>&lt; ... &lt;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ea typeface="宋体" panose="02010600030101010101" pitchFamily="2" charset="-122"/>
              </a:rPr>
              <a:t>k</a:t>
            </a:r>
            <a:r>
              <a:rPr lang="en-US" altLang="zh-CN" sz="2400" baseline="-25000" dirty="0" smtClean="0">
                <a:ea typeface="宋体" panose="02010600030101010101" pitchFamily="2" charset="-122"/>
              </a:rPr>
              <a:t>M-1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446655" y="5362575"/>
            <a:ext cx="3749675" cy="66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1792" tIns="25896" rIns="51792" bIns="25896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858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2875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77165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Keys are ordered so that: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&lt;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&lt; ... &lt;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M-1</a:t>
            </a:r>
          </a:p>
        </p:txBody>
      </p:sp>
      <p:grpSp>
        <p:nvGrpSpPr>
          <p:cNvPr id="62469" name="Group 5"/>
          <p:cNvGrpSpPr/>
          <p:nvPr/>
        </p:nvGrpSpPr>
        <p:grpSpPr bwMode="auto">
          <a:xfrm>
            <a:off x="2112010" y="3978910"/>
            <a:ext cx="4359910" cy="1072515"/>
            <a:chOff x="1105" y="1921"/>
            <a:chExt cx="3351" cy="623"/>
          </a:xfrm>
        </p:grpSpPr>
        <p:sp>
          <p:nvSpPr>
            <p:cNvPr id="106505" name="Oval 6"/>
            <p:cNvSpPr>
              <a:spLocks noChangeArrowheads="1"/>
            </p:cNvSpPr>
            <p:nvPr/>
          </p:nvSpPr>
          <p:spPr bwMode="auto">
            <a:xfrm>
              <a:off x="1105" y="1921"/>
              <a:ext cx="3351" cy="4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06506" name="Rectangle 7"/>
            <p:cNvSpPr>
              <a:spLocks noChangeArrowheads="1"/>
            </p:cNvSpPr>
            <p:nvPr/>
          </p:nvSpPr>
          <p:spPr bwMode="auto">
            <a:xfrm>
              <a:off x="3765" y="2035"/>
              <a:ext cx="346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Ctr="1">
              <a:spAutoFit/>
            </a:bodyPr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</a:p>
          </p:txBody>
        </p:sp>
        <p:sp>
          <p:nvSpPr>
            <p:cNvPr id="106507" name="Rectangle 8"/>
            <p:cNvSpPr>
              <a:spLocks noChangeArrowheads="1"/>
            </p:cNvSpPr>
            <p:nvPr/>
          </p:nvSpPr>
          <p:spPr bwMode="auto">
            <a:xfrm>
              <a:off x="1954" y="2042"/>
              <a:ext cx="26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106508" name="Rectangle 9"/>
            <p:cNvSpPr>
              <a:spLocks noChangeArrowheads="1"/>
            </p:cNvSpPr>
            <p:nvPr/>
          </p:nvSpPr>
          <p:spPr bwMode="auto">
            <a:xfrm>
              <a:off x="3189" y="2045"/>
              <a:ext cx="26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. . . </a:t>
              </a:r>
            </a:p>
          </p:txBody>
        </p:sp>
        <p:sp>
          <p:nvSpPr>
            <p:cNvPr id="106509" name="Rectangle 10"/>
            <p:cNvSpPr>
              <a:spLocks noChangeArrowheads="1"/>
            </p:cNvSpPr>
            <p:nvPr/>
          </p:nvSpPr>
          <p:spPr bwMode="auto">
            <a:xfrm>
              <a:off x="2378" y="2035"/>
              <a:ext cx="3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i-1</a:t>
              </a:r>
            </a:p>
          </p:txBody>
        </p:sp>
        <p:sp>
          <p:nvSpPr>
            <p:cNvPr id="106510" name="Rectangle 11"/>
            <p:cNvSpPr>
              <a:spLocks noChangeArrowheads="1"/>
            </p:cNvSpPr>
            <p:nvPr/>
          </p:nvSpPr>
          <p:spPr bwMode="auto">
            <a:xfrm>
              <a:off x="2863" y="2025"/>
              <a:ext cx="16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6511" name="Rectangle 12"/>
            <p:cNvSpPr>
              <a:spLocks noChangeArrowheads="1"/>
            </p:cNvSpPr>
            <p:nvPr/>
          </p:nvSpPr>
          <p:spPr bwMode="auto">
            <a:xfrm>
              <a:off x="1594" y="2029"/>
              <a:ext cx="18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6512" name="Line 13"/>
            <p:cNvSpPr>
              <a:spLocks noChangeShapeType="1"/>
            </p:cNvSpPr>
            <p:nvPr/>
          </p:nvSpPr>
          <p:spPr bwMode="auto">
            <a:xfrm flipH="1">
              <a:off x="1201" y="2161"/>
              <a:ext cx="239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106513" name="Line 14"/>
            <p:cNvSpPr>
              <a:spLocks noChangeShapeType="1"/>
            </p:cNvSpPr>
            <p:nvPr/>
          </p:nvSpPr>
          <p:spPr bwMode="auto">
            <a:xfrm flipH="1">
              <a:off x="2257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106514" name="Line 15"/>
            <p:cNvSpPr>
              <a:spLocks noChangeShapeType="1"/>
            </p:cNvSpPr>
            <p:nvPr/>
          </p:nvSpPr>
          <p:spPr bwMode="auto">
            <a:xfrm>
              <a:off x="2785" y="2161"/>
              <a:ext cx="95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106515" name="Line 16"/>
            <p:cNvSpPr>
              <a:spLocks noChangeShapeType="1"/>
            </p:cNvSpPr>
            <p:nvPr/>
          </p:nvSpPr>
          <p:spPr bwMode="auto">
            <a:xfrm>
              <a:off x="4129" y="2161"/>
              <a:ext cx="287" cy="3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</p:grpSp>
      <p:sp>
        <p:nvSpPr>
          <p:cNvPr id="12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B-Tree Details</a:t>
            </a: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 rot="540000">
            <a:off x="7894955" y="2496185"/>
            <a:ext cx="832485" cy="975995"/>
            <a:chOff x="8523" y="5551"/>
            <a:chExt cx="452" cy="530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45" name="Freeform 4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523" y="5551"/>
              <a:ext cx="453" cy="530"/>
            </a:xfrm>
            <a:custGeom>
              <a:avLst/>
              <a:gdLst>
                <a:gd name="T0" fmla="*/ 2 w 474"/>
                <a:gd name="T1" fmla="*/ 544 h 555"/>
                <a:gd name="T2" fmla="*/ 450 w 474"/>
                <a:gd name="T3" fmla="*/ 114 h 555"/>
                <a:gd name="T4" fmla="*/ 330 w 474"/>
                <a:gd name="T5" fmla="*/ 290 h 555"/>
                <a:gd name="T6" fmla="*/ 309 w 474"/>
                <a:gd name="T7" fmla="*/ 393 h 555"/>
                <a:gd name="T8" fmla="*/ 260 w 474"/>
                <a:gd name="T9" fmla="*/ 420 h 555"/>
                <a:gd name="T10" fmla="*/ 187 w 474"/>
                <a:gd name="T11" fmla="*/ 348 h 555"/>
                <a:gd name="T12" fmla="*/ 246 w 474"/>
                <a:gd name="T13" fmla="*/ 302 h 555"/>
                <a:gd name="T14" fmla="*/ 250 w 474"/>
                <a:gd name="T15" fmla="*/ 250 h 555"/>
                <a:gd name="T16" fmla="*/ 257 w 474"/>
                <a:gd name="T17" fmla="*/ 205 h 555"/>
                <a:gd name="T18" fmla="*/ 322 w 474"/>
                <a:gd name="T19" fmla="*/ 137 h 555"/>
                <a:gd name="T20" fmla="*/ 316 w 474"/>
                <a:gd name="T21" fmla="*/ 89 h 555"/>
                <a:gd name="T22" fmla="*/ 320 w 474"/>
                <a:gd name="T23" fmla="*/ 156 h 555"/>
                <a:gd name="T24" fmla="*/ 269 w 474"/>
                <a:gd name="T25" fmla="*/ 261 h 555"/>
                <a:gd name="T26" fmla="*/ 206 w 474"/>
                <a:gd name="T27" fmla="*/ 392 h 555"/>
                <a:gd name="T28" fmla="*/ 235 w 474"/>
                <a:gd name="T29" fmla="*/ 373 h 555"/>
                <a:gd name="T30" fmla="*/ 384 w 474"/>
                <a:gd name="T31" fmla="*/ 27 h 555"/>
                <a:gd name="T32" fmla="*/ 428 w 474"/>
                <a:gd name="T33" fmla="*/ 57 h 555"/>
                <a:gd name="T34" fmla="*/ 284 w 474"/>
                <a:gd name="T35" fmla="*/ 322 h 555"/>
                <a:gd name="T36" fmla="*/ 303 w 474"/>
                <a:gd name="T37" fmla="*/ 244 h 555"/>
                <a:gd name="T38" fmla="*/ 320 w 474"/>
                <a:gd name="T39" fmla="*/ 284 h 555"/>
                <a:gd name="T40" fmla="*/ 320 w 474"/>
                <a:gd name="T41" fmla="*/ 243 h 555"/>
                <a:gd name="T42" fmla="*/ 323 w 474"/>
                <a:gd name="T43" fmla="*/ 213 h 555"/>
                <a:gd name="T44" fmla="*/ 395 w 474"/>
                <a:gd name="T45" fmla="*/ 49 h 555"/>
                <a:gd name="T46" fmla="*/ 413 w 474"/>
                <a:gd name="T47" fmla="*/ 96 h 555"/>
                <a:gd name="T48" fmla="*/ 382 w 474"/>
                <a:gd name="T49" fmla="*/ 162 h 555"/>
                <a:gd name="T50" fmla="*/ 351 w 474"/>
                <a:gd name="T51" fmla="*/ 111 h 555"/>
                <a:gd name="T52" fmla="*/ 411 w 474"/>
                <a:gd name="T53" fmla="*/ 82 h 555"/>
                <a:gd name="T54" fmla="*/ 378 w 474"/>
                <a:gd name="T55" fmla="*/ 43 h 555"/>
                <a:gd name="T56" fmla="*/ 389 w 474"/>
                <a:gd name="T57" fmla="*/ 127 h 555"/>
                <a:gd name="T58" fmla="*/ 362 w 474"/>
                <a:gd name="T59" fmla="*/ 74 h 555"/>
                <a:gd name="T60" fmla="*/ 359 w 474"/>
                <a:gd name="T61" fmla="*/ 161 h 555"/>
                <a:gd name="T62" fmla="*/ 384 w 474"/>
                <a:gd name="T63" fmla="*/ 31 h 555"/>
                <a:gd name="T64" fmla="*/ 332 w 474"/>
                <a:gd name="T65" fmla="*/ 146 h 555"/>
                <a:gd name="T66" fmla="*/ 315 w 474"/>
                <a:gd name="T67" fmla="*/ 179 h 555"/>
                <a:gd name="T68" fmla="*/ 305 w 474"/>
                <a:gd name="T69" fmla="*/ 199 h 555"/>
                <a:gd name="T70" fmla="*/ 289 w 474"/>
                <a:gd name="T71" fmla="*/ 244 h 555"/>
                <a:gd name="T72" fmla="*/ 261 w 474"/>
                <a:gd name="T73" fmla="*/ 293 h 555"/>
                <a:gd name="T74" fmla="*/ 246 w 474"/>
                <a:gd name="T75" fmla="*/ 335 h 555"/>
                <a:gd name="T76" fmla="*/ 263 w 474"/>
                <a:gd name="T77" fmla="*/ 337 h 555"/>
                <a:gd name="T78" fmla="*/ 243 w 474"/>
                <a:gd name="T79" fmla="*/ 331 h 555"/>
                <a:gd name="T80" fmla="*/ 221 w 474"/>
                <a:gd name="T81" fmla="*/ 377 h 555"/>
                <a:gd name="T82" fmla="*/ 277 w 474"/>
                <a:gd name="T83" fmla="*/ 373 h 555"/>
                <a:gd name="T84" fmla="*/ 292 w 474"/>
                <a:gd name="T85" fmla="*/ 343 h 555"/>
                <a:gd name="T86" fmla="*/ 314 w 474"/>
                <a:gd name="T87" fmla="*/ 297 h 555"/>
                <a:gd name="T88" fmla="*/ 333 w 474"/>
                <a:gd name="T89" fmla="*/ 260 h 555"/>
                <a:gd name="T90" fmla="*/ 341 w 474"/>
                <a:gd name="T91" fmla="*/ 239 h 555"/>
                <a:gd name="T92" fmla="*/ 354 w 474"/>
                <a:gd name="T93" fmla="*/ 218 h 555"/>
                <a:gd name="T94" fmla="*/ 363 w 474"/>
                <a:gd name="T95" fmla="*/ 190 h 555"/>
                <a:gd name="T96" fmla="*/ 411 w 474"/>
                <a:gd name="T97" fmla="*/ 36 h 555"/>
                <a:gd name="T98" fmla="*/ 174 w 474"/>
                <a:gd name="T99" fmla="*/ 457 h 555"/>
                <a:gd name="T100" fmla="*/ 234 w 474"/>
                <a:gd name="T101" fmla="*/ 396 h 555"/>
                <a:gd name="T102" fmla="*/ 370 w 474"/>
                <a:gd name="T103" fmla="*/ 190 h 555"/>
                <a:gd name="T104" fmla="*/ 337 w 474"/>
                <a:gd name="T105" fmla="*/ 47 h 555"/>
                <a:gd name="T106" fmla="*/ 245 w 474"/>
                <a:gd name="T107" fmla="*/ 212 h 555"/>
                <a:gd name="T108" fmla="*/ 178 w 474"/>
                <a:gd name="T109" fmla="*/ 342 h 555"/>
                <a:gd name="T110" fmla="*/ 89 w 474"/>
                <a:gd name="T111" fmla="*/ 436 h 555"/>
                <a:gd name="T112" fmla="*/ 314 w 474"/>
                <a:gd name="T113" fmla="*/ 492 h 555"/>
                <a:gd name="T114" fmla="*/ 456 w 474"/>
                <a:gd name="T115" fmla="*/ 89 h 555"/>
                <a:gd name="T116" fmla="*/ 424 w 474"/>
                <a:gd name="T117" fmla="*/ 154 h 555"/>
                <a:gd name="T118" fmla="*/ 368 w 474"/>
                <a:gd name="T119" fmla="*/ 259 h 555"/>
                <a:gd name="T120" fmla="*/ 467 w 474"/>
                <a:gd name="T121" fmla="*/ 6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555">
                  <a:moveTo>
                    <a:pt x="471" y="60"/>
                  </a:moveTo>
                  <a:cubicBezTo>
                    <a:pt x="451" y="47"/>
                    <a:pt x="430" y="34"/>
                    <a:pt x="408" y="25"/>
                  </a:cubicBezTo>
                  <a:cubicBezTo>
                    <a:pt x="391" y="18"/>
                    <a:pt x="370" y="15"/>
                    <a:pt x="357" y="1"/>
                  </a:cubicBezTo>
                  <a:cubicBezTo>
                    <a:pt x="357" y="0"/>
                    <a:pt x="356" y="1"/>
                    <a:pt x="356" y="1"/>
                  </a:cubicBezTo>
                  <a:cubicBezTo>
                    <a:pt x="356" y="1"/>
                    <a:pt x="356" y="2"/>
                    <a:pt x="356" y="2"/>
                  </a:cubicBezTo>
                  <a:cubicBezTo>
                    <a:pt x="346" y="17"/>
                    <a:pt x="336" y="33"/>
                    <a:pt x="327" y="49"/>
                  </a:cubicBezTo>
                  <a:cubicBezTo>
                    <a:pt x="327" y="49"/>
                    <a:pt x="327" y="49"/>
                    <a:pt x="326" y="49"/>
                  </a:cubicBezTo>
                  <a:cubicBezTo>
                    <a:pt x="324" y="49"/>
                    <a:pt x="324" y="52"/>
                    <a:pt x="325" y="53"/>
                  </a:cubicBezTo>
                  <a:cubicBezTo>
                    <a:pt x="321" y="61"/>
                    <a:pt x="317" y="68"/>
                    <a:pt x="313" y="75"/>
                  </a:cubicBezTo>
                  <a:cubicBezTo>
                    <a:pt x="257" y="78"/>
                    <a:pt x="202" y="66"/>
                    <a:pt x="146" y="69"/>
                  </a:cubicBezTo>
                  <a:cubicBezTo>
                    <a:pt x="98" y="72"/>
                    <a:pt x="49" y="61"/>
                    <a:pt x="2" y="75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1" y="230"/>
                    <a:pt x="0" y="385"/>
                    <a:pt x="1" y="540"/>
                  </a:cubicBezTo>
                  <a:cubicBezTo>
                    <a:pt x="1" y="541"/>
                    <a:pt x="1" y="541"/>
                    <a:pt x="1" y="542"/>
                  </a:cubicBezTo>
                  <a:cubicBezTo>
                    <a:pt x="0" y="543"/>
                    <a:pt x="0" y="544"/>
                    <a:pt x="2" y="544"/>
                  </a:cubicBezTo>
                  <a:cubicBezTo>
                    <a:pt x="58" y="555"/>
                    <a:pt x="119" y="545"/>
                    <a:pt x="176" y="548"/>
                  </a:cubicBezTo>
                  <a:cubicBezTo>
                    <a:pt x="205" y="549"/>
                    <a:pt x="233" y="550"/>
                    <a:pt x="262" y="550"/>
                  </a:cubicBezTo>
                  <a:cubicBezTo>
                    <a:pt x="292" y="551"/>
                    <a:pt x="320" y="544"/>
                    <a:pt x="350" y="550"/>
                  </a:cubicBezTo>
                  <a:cubicBezTo>
                    <a:pt x="353" y="551"/>
                    <a:pt x="355" y="548"/>
                    <a:pt x="355" y="545"/>
                  </a:cubicBezTo>
                  <a:cubicBezTo>
                    <a:pt x="355" y="545"/>
                    <a:pt x="356" y="544"/>
                    <a:pt x="356" y="543"/>
                  </a:cubicBezTo>
                  <a:cubicBezTo>
                    <a:pt x="355" y="502"/>
                    <a:pt x="353" y="460"/>
                    <a:pt x="355" y="419"/>
                  </a:cubicBezTo>
                  <a:cubicBezTo>
                    <a:pt x="357" y="383"/>
                    <a:pt x="361" y="349"/>
                    <a:pt x="355" y="313"/>
                  </a:cubicBezTo>
                  <a:cubicBezTo>
                    <a:pt x="355" y="313"/>
                    <a:pt x="355" y="313"/>
                    <a:pt x="354" y="313"/>
                  </a:cubicBezTo>
                  <a:cubicBezTo>
                    <a:pt x="363" y="291"/>
                    <a:pt x="372" y="270"/>
                    <a:pt x="381" y="250"/>
                  </a:cubicBezTo>
                  <a:cubicBezTo>
                    <a:pt x="382" y="247"/>
                    <a:pt x="384" y="243"/>
                    <a:pt x="386" y="239"/>
                  </a:cubicBezTo>
                  <a:cubicBezTo>
                    <a:pt x="387" y="240"/>
                    <a:pt x="388" y="239"/>
                    <a:pt x="388" y="237"/>
                  </a:cubicBezTo>
                  <a:cubicBezTo>
                    <a:pt x="388" y="237"/>
                    <a:pt x="387" y="237"/>
                    <a:pt x="387" y="236"/>
                  </a:cubicBezTo>
                  <a:cubicBezTo>
                    <a:pt x="400" y="211"/>
                    <a:pt x="415" y="186"/>
                    <a:pt x="428" y="161"/>
                  </a:cubicBezTo>
                  <a:cubicBezTo>
                    <a:pt x="435" y="146"/>
                    <a:pt x="442" y="131"/>
                    <a:pt x="449" y="116"/>
                  </a:cubicBezTo>
                  <a:cubicBezTo>
                    <a:pt x="450" y="115"/>
                    <a:pt x="450" y="115"/>
                    <a:pt x="450" y="114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3" y="107"/>
                    <a:pt x="456" y="101"/>
                    <a:pt x="459" y="94"/>
                  </a:cubicBezTo>
                  <a:cubicBezTo>
                    <a:pt x="459" y="95"/>
                    <a:pt x="459" y="95"/>
                    <a:pt x="459" y="95"/>
                  </a:cubicBezTo>
                  <a:cubicBezTo>
                    <a:pt x="460" y="97"/>
                    <a:pt x="462" y="96"/>
                    <a:pt x="461" y="94"/>
                  </a:cubicBezTo>
                  <a:cubicBezTo>
                    <a:pt x="461" y="94"/>
                    <a:pt x="460" y="93"/>
                    <a:pt x="460" y="92"/>
                  </a:cubicBezTo>
                  <a:cubicBezTo>
                    <a:pt x="464" y="84"/>
                    <a:pt x="468" y="75"/>
                    <a:pt x="472" y="67"/>
                  </a:cubicBezTo>
                  <a:cubicBezTo>
                    <a:pt x="473" y="67"/>
                    <a:pt x="472" y="66"/>
                    <a:pt x="472" y="66"/>
                  </a:cubicBezTo>
                  <a:cubicBezTo>
                    <a:pt x="474" y="64"/>
                    <a:pt x="474" y="62"/>
                    <a:pt x="471" y="60"/>
                  </a:cubicBezTo>
                  <a:close/>
                  <a:moveTo>
                    <a:pt x="358" y="283"/>
                  </a:moveTo>
                  <a:cubicBezTo>
                    <a:pt x="354" y="275"/>
                    <a:pt x="352" y="267"/>
                    <a:pt x="348" y="260"/>
                  </a:cubicBezTo>
                  <a:cubicBezTo>
                    <a:pt x="348" y="259"/>
                    <a:pt x="347" y="260"/>
                    <a:pt x="347" y="260"/>
                  </a:cubicBezTo>
                  <a:cubicBezTo>
                    <a:pt x="350" y="269"/>
                    <a:pt x="352" y="278"/>
                    <a:pt x="356" y="287"/>
                  </a:cubicBezTo>
                  <a:cubicBezTo>
                    <a:pt x="352" y="295"/>
                    <a:pt x="349" y="304"/>
                    <a:pt x="345" y="313"/>
                  </a:cubicBezTo>
                  <a:cubicBezTo>
                    <a:pt x="340" y="305"/>
                    <a:pt x="336" y="297"/>
                    <a:pt x="330" y="290"/>
                  </a:cubicBezTo>
                  <a:cubicBezTo>
                    <a:pt x="330" y="290"/>
                    <a:pt x="330" y="290"/>
                    <a:pt x="330" y="290"/>
                  </a:cubicBezTo>
                  <a:cubicBezTo>
                    <a:pt x="334" y="300"/>
                    <a:pt x="336" y="310"/>
                    <a:pt x="343" y="318"/>
                  </a:cubicBezTo>
                  <a:cubicBezTo>
                    <a:pt x="340" y="327"/>
                    <a:pt x="336" y="335"/>
                    <a:pt x="333" y="343"/>
                  </a:cubicBezTo>
                  <a:cubicBezTo>
                    <a:pt x="329" y="331"/>
                    <a:pt x="323" y="320"/>
                    <a:pt x="321" y="308"/>
                  </a:cubicBezTo>
                  <a:cubicBezTo>
                    <a:pt x="321" y="307"/>
                    <a:pt x="321" y="308"/>
                    <a:pt x="321" y="308"/>
                  </a:cubicBezTo>
                  <a:cubicBezTo>
                    <a:pt x="325" y="321"/>
                    <a:pt x="328" y="334"/>
                    <a:pt x="331" y="347"/>
                  </a:cubicBezTo>
                  <a:cubicBezTo>
                    <a:pt x="329" y="352"/>
                    <a:pt x="327" y="357"/>
                    <a:pt x="325" y="362"/>
                  </a:cubicBezTo>
                  <a:cubicBezTo>
                    <a:pt x="322" y="352"/>
                    <a:pt x="318" y="342"/>
                    <a:pt x="316" y="332"/>
                  </a:cubicBezTo>
                  <a:cubicBezTo>
                    <a:pt x="316" y="331"/>
                    <a:pt x="315" y="331"/>
                    <a:pt x="315" y="332"/>
                  </a:cubicBezTo>
                  <a:cubicBezTo>
                    <a:pt x="316" y="344"/>
                    <a:pt x="321" y="355"/>
                    <a:pt x="322" y="367"/>
                  </a:cubicBezTo>
                  <a:cubicBezTo>
                    <a:pt x="320" y="372"/>
                    <a:pt x="317" y="377"/>
                    <a:pt x="315" y="382"/>
                  </a:cubicBezTo>
                  <a:cubicBezTo>
                    <a:pt x="311" y="373"/>
                    <a:pt x="308" y="363"/>
                    <a:pt x="307" y="352"/>
                  </a:cubicBezTo>
                  <a:cubicBezTo>
                    <a:pt x="307" y="351"/>
                    <a:pt x="306" y="351"/>
                    <a:pt x="306" y="352"/>
                  </a:cubicBezTo>
                  <a:cubicBezTo>
                    <a:pt x="305" y="365"/>
                    <a:pt x="309" y="376"/>
                    <a:pt x="312" y="388"/>
                  </a:cubicBezTo>
                  <a:cubicBezTo>
                    <a:pt x="311" y="390"/>
                    <a:pt x="310" y="391"/>
                    <a:pt x="309" y="393"/>
                  </a:cubicBezTo>
                  <a:cubicBezTo>
                    <a:pt x="309" y="393"/>
                    <a:pt x="309" y="393"/>
                    <a:pt x="309" y="393"/>
                  </a:cubicBezTo>
                  <a:cubicBezTo>
                    <a:pt x="308" y="393"/>
                    <a:pt x="308" y="394"/>
                    <a:pt x="308" y="394"/>
                  </a:cubicBezTo>
                  <a:cubicBezTo>
                    <a:pt x="308" y="395"/>
                    <a:pt x="308" y="395"/>
                    <a:pt x="308" y="395"/>
                  </a:cubicBezTo>
                  <a:cubicBezTo>
                    <a:pt x="307" y="397"/>
                    <a:pt x="306" y="399"/>
                    <a:pt x="305" y="400"/>
                  </a:cubicBezTo>
                  <a:cubicBezTo>
                    <a:pt x="301" y="391"/>
                    <a:pt x="299" y="380"/>
                    <a:pt x="295" y="370"/>
                  </a:cubicBezTo>
                  <a:cubicBezTo>
                    <a:pt x="295" y="370"/>
                    <a:pt x="294" y="370"/>
                    <a:pt x="294" y="370"/>
                  </a:cubicBezTo>
                  <a:cubicBezTo>
                    <a:pt x="298" y="381"/>
                    <a:pt x="299" y="393"/>
                    <a:pt x="304" y="403"/>
                  </a:cubicBezTo>
                  <a:cubicBezTo>
                    <a:pt x="300" y="409"/>
                    <a:pt x="297" y="415"/>
                    <a:pt x="293" y="421"/>
                  </a:cubicBezTo>
                  <a:cubicBezTo>
                    <a:pt x="288" y="418"/>
                    <a:pt x="286" y="410"/>
                    <a:pt x="284" y="406"/>
                  </a:cubicBezTo>
                  <a:cubicBezTo>
                    <a:pt x="282" y="400"/>
                    <a:pt x="280" y="394"/>
                    <a:pt x="277" y="388"/>
                  </a:cubicBezTo>
                  <a:cubicBezTo>
                    <a:pt x="277" y="387"/>
                    <a:pt x="276" y="388"/>
                    <a:pt x="276" y="388"/>
                  </a:cubicBezTo>
                  <a:cubicBezTo>
                    <a:pt x="279" y="397"/>
                    <a:pt x="280" y="406"/>
                    <a:pt x="284" y="415"/>
                  </a:cubicBezTo>
                  <a:cubicBezTo>
                    <a:pt x="285" y="419"/>
                    <a:pt x="287" y="423"/>
                    <a:pt x="290" y="425"/>
                  </a:cubicBezTo>
                  <a:cubicBezTo>
                    <a:pt x="289" y="426"/>
                    <a:pt x="288" y="428"/>
                    <a:pt x="287" y="429"/>
                  </a:cubicBezTo>
                  <a:cubicBezTo>
                    <a:pt x="287" y="425"/>
                    <a:pt x="284" y="422"/>
                    <a:pt x="279" y="420"/>
                  </a:cubicBezTo>
                  <a:cubicBezTo>
                    <a:pt x="274" y="418"/>
                    <a:pt x="266" y="418"/>
                    <a:pt x="260" y="420"/>
                  </a:cubicBezTo>
                  <a:cubicBezTo>
                    <a:pt x="262" y="416"/>
                    <a:pt x="263" y="412"/>
                    <a:pt x="265" y="408"/>
                  </a:cubicBezTo>
                  <a:cubicBezTo>
                    <a:pt x="266" y="408"/>
                    <a:pt x="267" y="407"/>
                    <a:pt x="267" y="406"/>
                  </a:cubicBezTo>
                  <a:cubicBezTo>
                    <a:pt x="267" y="405"/>
                    <a:pt x="267" y="405"/>
                    <a:pt x="267" y="405"/>
                  </a:cubicBezTo>
                  <a:cubicBezTo>
                    <a:pt x="279" y="380"/>
                    <a:pt x="295" y="357"/>
                    <a:pt x="306" y="332"/>
                  </a:cubicBezTo>
                  <a:cubicBezTo>
                    <a:pt x="321" y="299"/>
                    <a:pt x="337" y="266"/>
                    <a:pt x="353" y="234"/>
                  </a:cubicBezTo>
                  <a:cubicBezTo>
                    <a:pt x="354" y="233"/>
                    <a:pt x="354" y="232"/>
                    <a:pt x="355" y="231"/>
                  </a:cubicBezTo>
                  <a:cubicBezTo>
                    <a:pt x="357" y="237"/>
                    <a:pt x="358" y="244"/>
                    <a:pt x="360" y="251"/>
                  </a:cubicBezTo>
                  <a:cubicBezTo>
                    <a:pt x="361" y="256"/>
                    <a:pt x="362" y="261"/>
                    <a:pt x="365" y="265"/>
                  </a:cubicBezTo>
                  <a:cubicBezTo>
                    <a:pt x="363" y="271"/>
                    <a:pt x="360" y="277"/>
                    <a:pt x="358" y="283"/>
                  </a:cubicBezTo>
                  <a:close/>
                  <a:moveTo>
                    <a:pt x="182" y="360"/>
                  </a:moveTo>
                  <a:cubicBezTo>
                    <a:pt x="194" y="357"/>
                    <a:pt x="205" y="356"/>
                    <a:pt x="218" y="356"/>
                  </a:cubicBezTo>
                  <a:cubicBezTo>
                    <a:pt x="218" y="356"/>
                    <a:pt x="218" y="355"/>
                    <a:pt x="218" y="355"/>
                  </a:cubicBezTo>
                  <a:cubicBezTo>
                    <a:pt x="210" y="355"/>
                    <a:pt x="202" y="354"/>
                    <a:pt x="195" y="354"/>
                  </a:cubicBezTo>
                  <a:cubicBezTo>
                    <a:pt x="191" y="353"/>
                    <a:pt x="188" y="353"/>
                    <a:pt x="184" y="354"/>
                  </a:cubicBezTo>
                  <a:cubicBezTo>
                    <a:pt x="186" y="351"/>
                    <a:pt x="187" y="348"/>
                    <a:pt x="187" y="348"/>
                  </a:cubicBezTo>
                  <a:cubicBezTo>
                    <a:pt x="188" y="347"/>
                    <a:pt x="189" y="345"/>
                    <a:pt x="189" y="344"/>
                  </a:cubicBezTo>
                  <a:cubicBezTo>
                    <a:pt x="193" y="343"/>
                    <a:pt x="196" y="343"/>
                    <a:pt x="199" y="342"/>
                  </a:cubicBezTo>
                  <a:cubicBezTo>
                    <a:pt x="206" y="341"/>
                    <a:pt x="214" y="341"/>
                    <a:pt x="221" y="341"/>
                  </a:cubicBezTo>
                  <a:cubicBezTo>
                    <a:pt x="221" y="341"/>
                    <a:pt x="221" y="340"/>
                    <a:pt x="221" y="340"/>
                  </a:cubicBezTo>
                  <a:cubicBezTo>
                    <a:pt x="212" y="340"/>
                    <a:pt x="201" y="338"/>
                    <a:pt x="192" y="339"/>
                  </a:cubicBezTo>
                  <a:cubicBezTo>
                    <a:pt x="193" y="335"/>
                    <a:pt x="195" y="331"/>
                    <a:pt x="197" y="328"/>
                  </a:cubicBezTo>
                  <a:cubicBezTo>
                    <a:pt x="209" y="328"/>
                    <a:pt x="221" y="322"/>
                    <a:pt x="233" y="320"/>
                  </a:cubicBezTo>
                  <a:cubicBezTo>
                    <a:pt x="233" y="320"/>
                    <a:pt x="233" y="319"/>
                    <a:pt x="232" y="319"/>
                  </a:cubicBezTo>
                  <a:cubicBezTo>
                    <a:pt x="227" y="320"/>
                    <a:pt x="221" y="321"/>
                    <a:pt x="216" y="322"/>
                  </a:cubicBezTo>
                  <a:cubicBezTo>
                    <a:pt x="210" y="322"/>
                    <a:pt x="205" y="323"/>
                    <a:pt x="199" y="323"/>
                  </a:cubicBezTo>
                  <a:cubicBezTo>
                    <a:pt x="200" y="322"/>
                    <a:pt x="201" y="320"/>
                    <a:pt x="202" y="318"/>
                  </a:cubicBezTo>
                  <a:cubicBezTo>
                    <a:pt x="204" y="317"/>
                    <a:pt x="205" y="315"/>
                    <a:pt x="205" y="313"/>
                  </a:cubicBezTo>
                  <a:cubicBezTo>
                    <a:pt x="205" y="311"/>
                    <a:pt x="206" y="310"/>
                    <a:pt x="207" y="308"/>
                  </a:cubicBezTo>
                  <a:cubicBezTo>
                    <a:pt x="213" y="307"/>
                    <a:pt x="219" y="305"/>
                    <a:pt x="225" y="305"/>
                  </a:cubicBezTo>
                  <a:cubicBezTo>
                    <a:pt x="232" y="304"/>
                    <a:pt x="239" y="304"/>
                    <a:pt x="246" y="302"/>
                  </a:cubicBezTo>
                  <a:cubicBezTo>
                    <a:pt x="247" y="302"/>
                    <a:pt x="246" y="301"/>
                    <a:pt x="246" y="301"/>
                  </a:cubicBezTo>
                  <a:cubicBezTo>
                    <a:pt x="237" y="303"/>
                    <a:pt x="228" y="302"/>
                    <a:pt x="220" y="302"/>
                  </a:cubicBezTo>
                  <a:cubicBezTo>
                    <a:pt x="216" y="302"/>
                    <a:pt x="213" y="302"/>
                    <a:pt x="209" y="303"/>
                  </a:cubicBezTo>
                  <a:cubicBezTo>
                    <a:pt x="210" y="302"/>
                    <a:pt x="210" y="301"/>
                    <a:pt x="211" y="300"/>
                  </a:cubicBezTo>
                  <a:cubicBezTo>
                    <a:pt x="213" y="295"/>
                    <a:pt x="215" y="291"/>
                    <a:pt x="217" y="286"/>
                  </a:cubicBezTo>
                  <a:cubicBezTo>
                    <a:pt x="228" y="287"/>
                    <a:pt x="240" y="285"/>
                    <a:pt x="250" y="285"/>
                  </a:cubicBezTo>
                  <a:cubicBezTo>
                    <a:pt x="251" y="285"/>
                    <a:pt x="251" y="283"/>
                    <a:pt x="250" y="283"/>
                  </a:cubicBezTo>
                  <a:cubicBezTo>
                    <a:pt x="240" y="283"/>
                    <a:pt x="230" y="281"/>
                    <a:pt x="220" y="282"/>
                  </a:cubicBezTo>
                  <a:cubicBezTo>
                    <a:pt x="222" y="278"/>
                    <a:pt x="223" y="274"/>
                    <a:pt x="225" y="271"/>
                  </a:cubicBezTo>
                  <a:cubicBezTo>
                    <a:pt x="236" y="269"/>
                    <a:pt x="247" y="269"/>
                    <a:pt x="257" y="265"/>
                  </a:cubicBezTo>
                  <a:cubicBezTo>
                    <a:pt x="259" y="264"/>
                    <a:pt x="258" y="261"/>
                    <a:pt x="256" y="261"/>
                  </a:cubicBezTo>
                  <a:cubicBezTo>
                    <a:pt x="247" y="265"/>
                    <a:pt x="237" y="265"/>
                    <a:pt x="227" y="266"/>
                  </a:cubicBezTo>
                  <a:cubicBezTo>
                    <a:pt x="230" y="261"/>
                    <a:pt x="232" y="257"/>
                    <a:pt x="234" y="253"/>
                  </a:cubicBezTo>
                  <a:cubicBezTo>
                    <a:pt x="235" y="252"/>
                    <a:pt x="236" y="252"/>
                    <a:pt x="237" y="252"/>
                  </a:cubicBezTo>
                  <a:cubicBezTo>
                    <a:pt x="241" y="250"/>
                    <a:pt x="246" y="250"/>
                    <a:pt x="250" y="250"/>
                  </a:cubicBezTo>
                  <a:cubicBezTo>
                    <a:pt x="257" y="249"/>
                    <a:pt x="264" y="249"/>
                    <a:pt x="271" y="247"/>
                  </a:cubicBezTo>
                  <a:cubicBezTo>
                    <a:pt x="273" y="246"/>
                    <a:pt x="272" y="244"/>
                    <a:pt x="271" y="244"/>
                  </a:cubicBezTo>
                  <a:cubicBezTo>
                    <a:pt x="262" y="246"/>
                    <a:pt x="252" y="246"/>
                    <a:pt x="243" y="247"/>
                  </a:cubicBezTo>
                  <a:cubicBezTo>
                    <a:pt x="241" y="247"/>
                    <a:pt x="239" y="247"/>
                    <a:pt x="236" y="247"/>
                  </a:cubicBezTo>
                  <a:cubicBezTo>
                    <a:pt x="239" y="242"/>
                    <a:pt x="241" y="237"/>
                    <a:pt x="244" y="232"/>
                  </a:cubicBezTo>
                  <a:cubicBezTo>
                    <a:pt x="248" y="232"/>
                    <a:pt x="252" y="231"/>
                    <a:pt x="255" y="230"/>
                  </a:cubicBezTo>
                  <a:cubicBezTo>
                    <a:pt x="262" y="228"/>
                    <a:pt x="270" y="227"/>
                    <a:pt x="277" y="228"/>
                  </a:cubicBezTo>
                  <a:cubicBezTo>
                    <a:pt x="277" y="228"/>
                    <a:pt x="277" y="227"/>
                    <a:pt x="277" y="227"/>
                  </a:cubicBezTo>
                  <a:cubicBezTo>
                    <a:pt x="267" y="227"/>
                    <a:pt x="256" y="225"/>
                    <a:pt x="246" y="227"/>
                  </a:cubicBezTo>
                  <a:cubicBezTo>
                    <a:pt x="249" y="221"/>
                    <a:pt x="252" y="215"/>
                    <a:pt x="255" y="209"/>
                  </a:cubicBezTo>
                  <a:cubicBezTo>
                    <a:pt x="260" y="209"/>
                    <a:pt x="264" y="208"/>
                    <a:pt x="268" y="208"/>
                  </a:cubicBezTo>
                  <a:cubicBezTo>
                    <a:pt x="275" y="207"/>
                    <a:pt x="282" y="207"/>
                    <a:pt x="289" y="204"/>
                  </a:cubicBezTo>
                  <a:cubicBezTo>
                    <a:pt x="289" y="204"/>
                    <a:pt x="289" y="203"/>
                    <a:pt x="289" y="203"/>
                  </a:cubicBezTo>
                  <a:cubicBezTo>
                    <a:pt x="281" y="206"/>
                    <a:pt x="273" y="206"/>
                    <a:pt x="266" y="206"/>
                  </a:cubicBezTo>
                  <a:cubicBezTo>
                    <a:pt x="263" y="206"/>
                    <a:pt x="260" y="205"/>
                    <a:pt x="257" y="205"/>
                  </a:cubicBezTo>
                  <a:cubicBezTo>
                    <a:pt x="259" y="201"/>
                    <a:pt x="261" y="197"/>
                    <a:pt x="263" y="193"/>
                  </a:cubicBezTo>
                  <a:cubicBezTo>
                    <a:pt x="264" y="191"/>
                    <a:pt x="265" y="189"/>
                    <a:pt x="266" y="186"/>
                  </a:cubicBezTo>
                  <a:cubicBezTo>
                    <a:pt x="270" y="186"/>
                    <a:pt x="273" y="185"/>
                    <a:pt x="276" y="185"/>
                  </a:cubicBezTo>
                  <a:cubicBezTo>
                    <a:pt x="285" y="183"/>
                    <a:pt x="294" y="181"/>
                    <a:pt x="303" y="182"/>
                  </a:cubicBezTo>
                  <a:cubicBezTo>
                    <a:pt x="306" y="182"/>
                    <a:pt x="306" y="178"/>
                    <a:pt x="303" y="178"/>
                  </a:cubicBezTo>
                  <a:cubicBezTo>
                    <a:pt x="295" y="177"/>
                    <a:pt x="287" y="178"/>
                    <a:pt x="279" y="179"/>
                  </a:cubicBezTo>
                  <a:cubicBezTo>
                    <a:pt x="277" y="179"/>
                    <a:pt x="273" y="179"/>
                    <a:pt x="270" y="179"/>
                  </a:cubicBezTo>
                  <a:cubicBezTo>
                    <a:pt x="272" y="175"/>
                    <a:pt x="274" y="171"/>
                    <a:pt x="276" y="167"/>
                  </a:cubicBezTo>
                  <a:cubicBezTo>
                    <a:pt x="290" y="165"/>
                    <a:pt x="303" y="162"/>
                    <a:pt x="316" y="157"/>
                  </a:cubicBezTo>
                  <a:cubicBezTo>
                    <a:pt x="317" y="157"/>
                    <a:pt x="317" y="154"/>
                    <a:pt x="315" y="155"/>
                  </a:cubicBezTo>
                  <a:cubicBezTo>
                    <a:pt x="303" y="159"/>
                    <a:pt x="291" y="161"/>
                    <a:pt x="279" y="162"/>
                  </a:cubicBezTo>
                  <a:cubicBezTo>
                    <a:pt x="282" y="157"/>
                    <a:pt x="284" y="151"/>
                    <a:pt x="287" y="146"/>
                  </a:cubicBezTo>
                  <a:cubicBezTo>
                    <a:pt x="289" y="145"/>
                    <a:pt x="290" y="145"/>
                    <a:pt x="292" y="144"/>
                  </a:cubicBezTo>
                  <a:cubicBezTo>
                    <a:pt x="296" y="143"/>
                    <a:pt x="301" y="143"/>
                    <a:pt x="305" y="143"/>
                  </a:cubicBezTo>
                  <a:cubicBezTo>
                    <a:pt x="311" y="142"/>
                    <a:pt x="317" y="141"/>
                    <a:pt x="322" y="137"/>
                  </a:cubicBezTo>
                  <a:cubicBezTo>
                    <a:pt x="322" y="137"/>
                    <a:pt x="322" y="135"/>
                    <a:pt x="321" y="136"/>
                  </a:cubicBezTo>
                  <a:cubicBezTo>
                    <a:pt x="314" y="140"/>
                    <a:pt x="306" y="139"/>
                    <a:pt x="298" y="139"/>
                  </a:cubicBezTo>
                  <a:cubicBezTo>
                    <a:pt x="296" y="139"/>
                    <a:pt x="293" y="139"/>
                    <a:pt x="291" y="139"/>
                  </a:cubicBezTo>
                  <a:cubicBezTo>
                    <a:pt x="293" y="134"/>
                    <a:pt x="295" y="130"/>
                    <a:pt x="298" y="125"/>
                  </a:cubicBezTo>
                  <a:cubicBezTo>
                    <a:pt x="298" y="125"/>
                    <a:pt x="299" y="125"/>
                    <a:pt x="299" y="125"/>
                  </a:cubicBezTo>
                  <a:cubicBezTo>
                    <a:pt x="303" y="124"/>
                    <a:pt x="307" y="123"/>
                    <a:pt x="311" y="123"/>
                  </a:cubicBezTo>
                  <a:cubicBezTo>
                    <a:pt x="318" y="122"/>
                    <a:pt x="325" y="121"/>
                    <a:pt x="332" y="118"/>
                  </a:cubicBezTo>
                  <a:cubicBezTo>
                    <a:pt x="334" y="118"/>
                    <a:pt x="333" y="116"/>
                    <a:pt x="331" y="116"/>
                  </a:cubicBezTo>
                  <a:cubicBezTo>
                    <a:pt x="323" y="119"/>
                    <a:pt x="314" y="118"/>
                    <a:pt x="305" y="118"/>
                  </a:cubicBezTo>
                  <a:cubicBezTo>
                    <a:pt x="304" y="118"/>
                    <a:pt x="303" y="118"/>
                    <a:pt x="301" y="118"/>
                  </a:cubicBezTo>
                  <a:cubicBezTo>
                    <a:pt x="303" y="116"/>
                    <a:pt x="304" y="113"/>
                    <a:pt x="305" y="111"/>
                  </a:cubicBezTo>
                  <a:cubicBezTo>
                    <a:pt x="317" y="111"/>
                    <a:pt x="328" y="106"/>
                    <a:pt x="339" y="103"/>
                  </a:cubicBezTo>
                  <a:cubicBezTo>
                    <a:pt x="340" y="103"/>
                    <a:pt x="339" y="102"/>
                    <a:pt x="339" y="102"/>
                  </a:cubicBezTo>
                  <a:cubicBezTo>
                    <a:pt x="329" y="104"/>
                    <a:pt x="318" y="104"/>
                    <a:pt x="308" y="105"/>
                  </a:cubicBezTo>
                  <a:cubicBezTo>
                    <a:pt x="311" y="100"/>
                    <a:pt x="313" y="95"/>
                    <a:pt x="316" y="89"/>
                  </a:cubicBezTo>
                  <a:cubicBezTo>
                    <a:pt x="320" y="89"/>
                    <a:pt x="325" y="88"/>
                    <a:pt x="329" y="87"/>
                  </a:cubicBezTo>
                  <a:cubicBezTo>
                    <a:pt x="335" y="86"/>
                    <a:pt x="341" y="86"/>
                    <a:pt x="346" y="86"/>
                  </a:cubicBezTo>
                  <a:cubicBezTo>
                    <a:pt x="348" y="86"/>
                    <a:pt x="348" y="83"/>
                    <a:pt x="346" y="83"/>
                  </a:cubicBezTo>
                  <a:cubicBezTo>
                    <a:pt x="338" y="83"/>
                    <a:pt x="328" y="82"/>
                    <a:pt x="319" y="83"/>
                  </a:cubicBezTo>
                  <a:cubicBezTo>
                    <a:pt x="322" y="78"/>
                    <a:pt x="324" y="74"/>
                    <a:pt x="326" y="69"/>
                  </a:cubicBezTo>
                  <a:cubicBezTo>
                    <a:pt x="329" y="68"/>
                    <a:pt x="332" y="67"/>
                    <a:pt x="335" y="67"/>
                  </a:cubicBezTo>
                  <a:cubicBezTo>
                    <a:pt x="342" y="66"/>
                    <a:pt x="350" y="65"/>
                    <a:pt x="357" y="65"/>
                  </a:cubicBezTo>
                  <a:cubicBezTo>
                    <a:pt x="358" y="65"/>
                    <a:pt x="358" y="63"/>
                    <a:pt x="357" y="63"/>
                  </a:cubicBezTo>
                  <a:cubicBezTo>
                    <a:pt x="349" y="62"/>
                    <a:pt x="339" y="61"/>
                    <a:pt x="330" y="62"/>
                  </a:cubicBezTo>
                  <a:cubicBezTo>
                    <a:pt x="331" y="59"/>
                    <a:pt x="333" y="56"/>
                    <a:pt x="334" y="53"/>
                  </a:cubicBezTo>
                  <a:cubicBezTo>
                    <a:pt x="345" y="49"/>
                    <a:pt x="356" y="48"/>
                    <a:pt x="366" y="47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3" y="54"/>
                    <a:pt x="360" y="60"/>
                    <a:pt x="357" y="68"/>
                  </a:cubicBezTo>
                  <a:cubicBezTo>
                    <a:pt x="356" y="70"/>
                    <a:pt x="354" y="72"/>
                    <a:pt x="353" y="75"/>
                  </a:cubicBezTo>
                  <a:cubicBezTo>
                    <a:pt x="341" y="102"/>
                    <a:pt x="332" y="130"/>
                    <a:pt x="320" y="156"/>
                  </a:cubicBezTo>
                  <a:cubicBezTo>
                    <a:pt x="318" y="160"/>
                    <a:pt x="316" y="164"/>
                    <a:pt x="314" y="169"/>
                  </a:cubicBezTo>
                  <a:cubicBezTo>
                    <a:pt x="313" y="169"/>
                    <a:pt x="312" y="170"/>
                    <a:pt x="313" y="171"/>
                  </a:cubicBezTo>
                  <a:cubicBezTo>
                    <a:pt x="309" y="179"/>
                    <a:pt x="305" y="187"/>
                    <a:pt x="301" y="195"/>
                  </a:cubicBezTo>
                  <a:cubicBezTo>
                    <a:pt x="299" y="195"/>
                    <a:pt x="298" y="197"/>
                    <a:pt x="298" y="198"/>
                  </a:cubicBezTo>
                  <a:cubicBezTo>
                    <a:pt x="298" y="199"/>
                    <a:pt x="298" y="200"/>
                    <a:pt x="299" y="200"/>
                  </a:cubicBezTo>
                  <a:cubicBezTo>
                    <a:pt x="298" y="202"/>
                    <a:pt x="297" y="203"/>
                    <a:pt x="297" y="204"/>
                  </a:cubicBezTo>
                  <a:cubicBezTo>
                    <a:pt x="296" y="205"/>
                    <a:pt x="295" y="206"/>
                    <a:pt x="295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88" y="222"/>
                    <a:pt x="281" y="237"/>
                    <a:pt x="274" y="251"/>
                  </a:cubicBezTo>
                  <a:cubicBezTo>
                    <a:pt x="272" y="251"/>
                    <a:pt x="270" y="253"/>
                    <a:pt x="271" y="255"/>
                  </a:cubicBezTo>
                  <a:cubicBezTo>
                    <a:pt x="271" y="255"/>
                    <a:pt x="271" y="255"/>
                    <a:pt x="271" y="256"/>
                  </a:cubicBezTo>
                  <a:cubicBezTo>
                    <a:pt x="271" y="256"/>
                    <a:pt x="271" y="257"/>
                    <a:pt x="271" y="257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59"/>
                    <a:pt x="270" y="260"/>
                    <a:pt x="269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8" y="263"/>
                    <a:pt x="268" y="264"/>
                  </a:cubicBezTo>
                  <a:cubicBezTo>
                    <a:pt x="268" y="264"/>
                    <a:pt x="268" y="265"/>
                    <a:pt x="268" y="265"/>
                  </a:cubicBezTo>
                  <a:cubicBezTo>
                    <a:pt x="266" y="267"/>
                    <a:pt x="265" y="270"/>
                    <a:pt x="264" y="272"/>
                  </a:cubicBezTo>
                  <a:cubicBezTo>
                    <a:pt x="263" y="273"/>
                    <a:pt x="262" y="274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80"/>
                    <a:pt x="258" y="284"/>
                    <a:pt x="256" y="288"/>
                  </a:cubicBezTo>
                  <a:cubicBezTo>
                    <a:pt x="254" y="288"/>
                    <a:pt x="252" y="290"/>
                    <a:pt x="253" y="292"/>
                  </a:cubicBezTo>
                  <a:cubicBezTo>
                    <a:pt x="253" y="293"/>
                    <a:pt x="253" y="293"/>
                    <a:pt x="254" y="294"/>
                  </a:cubicBezTo>
                  <a:cubicBezTo>
                    <a:pt x="253" y="295"/>
                    <a:pt x="252" y="297"/>
                    <a:pt x="251" y="299"/>
                  </a:cubicBezTo>
                  <a:cubicBezTo>
                    <a:pt x="249" y="298"/>
                    <a:pt x="246" y="300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8" y="304"/>
                    <a:pt x="248" y="305"/>
                    <a:pt x="248" y="305"/>
                  </a:cubicBezTo>
                  <a:cubicBezTo>
                    <a:pt x="234" y="334"/>
                    <a:pt x="220" y="363"/>
                    <a:pt x="206" y="392"/>
                  </a:cubicBezTo>
                  <a:cubicBezTo>
                    <a:pt x="205" y="382"/>
                    <a:pt x="199" y="373"/>
                    <a:pt x="190" y="369"/>
                  </a:cubicBezTo>
                  <a:cubicBezTo>
                    <a:pt x="196" y="369"/>
                    <a:pt x="201" y="369"/>
                    <a:pt x="206" y="367"/>
                  </a:cubicBezTo>
                  <a:cubicBezTo>
                    <a:pt x="208" y="367"/>
                    <a:pt x="207" y="364"/>
                    <a:pt x="205" y="364"/>
                  </a:cubicBezTo>
                  <a:cubicBezTo>
                    <a:pt x="200" y="366"/>
                    <a:pt x="194" y="366"/>
                    <a:pt x="188" y="366"/>
                  </a:cubicBezTo>
                  <a:cubicBezTo>
                    <a:pt x="187" y="366"/>
                    <a:pt x="186" y="367"/>
                    <a:pt x="186" y="368"/>
                  </a:cubicBezTo>
                  <a:cubicBezTo>
                    <a:pt x="183" y="367"/>
                    <a:pt x="180" y="367"/>
                    <a:pt x="177" y="368"/>
                  </a:cubicBezTo>
                  <a:cubicBezTo>
                    <a:pt x="179" y="366"/>
                    <a:pt x="180" y="363"/>
                    <a:pt x="182" y="360"/>
                  </a:cubicBezTo>
                  <a:close/>
                  <a:moveTo>
                    <a:pt x="358" y="210"/>
                  </a:moveTo>
                  <a:cubicBezTo>
                    <a:pt x="358" y="210"/>
                    <a:pt x="359" y="211"/>
                    <a:pt x="359" y="211"/>
                  </a:cubicBezTo>
                  <a:cubicBezTo>
                    <a:pt x="359" y="212"/>
                    <a:pt x="358" y="213"/>
                    <a:pt x="358" y="213"/>
                  </a:cubicBezTo>
                  <a:cubicBezTo>
                    <a:pt x="357" y="213"/>
                    <a:pt x="357" y="212"/>
                    <a:pt x="356" y="212"/>
                  </a:cubicBezTo>
                  <a:cubicBezTo>
                    <a:pt x="357" y="211"/>
                    <a:pt x="357" y="210"/>
                    <a:pt x="358" y="210"/>
                  </a:cubicBezTo>
                  <a:cubicBezTo>
                    <a:pt x="358" y="210"/>
                    <a:pt x="358" y="210"/>
                    <a:pt x="358" y="210"/>
                  </a:cubicBezTo>
                  <a:close/>
                  <a:moveTo>
                    <a:pt x="242" y="394"/>
                  </a:moveTo>
                  <a:cubicBezTo>
                    <a:pt x="240" y="387"/>
                    <a:pt x="237" y="380"/>
                    <a:pt x="235" y="373"/>
                  </a:cubicBezTo>
                  <a:cubicBezTo>
                    <a:pt x="235" y="373"/>
                    <a:pt x="233" y="369"/>
                    <a:pt x="231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2" y="363"/>
                    <a:pt x="232" y="362"/>
                    <a:pt x="232" y="362"/>
                  </a:cubicBezTo>
                  <a:cubicBezTo>
                    <a:pt x="240" y="376"/>
                    <a:pt x="243" y="392"/>
                    <a:pt x="253" y="406"/>
                  </a:cubicBezTo>
                  <a:cubicBezTo>
                    <a:pt x="254" y="408"/>
                    <a:pt x="258" y="407"/>
                    <a:pt x="257" y="404"/>
                  </a:cubicBezTo>
                  <a:cubicBezTo>
                    <a:pt x="256" y="401"/>
                    <a:pt x="255" y="398"/>
                    <a:pt x="254" y="395"/>
                  </a:cubicBezTo>
                  <a:cubicBezTo>
                    <a:pt x="256" y="398"/>
                    <a:pt x="258" y="401"/>
                    <a:pt x="260" y="404"/>
                  </a:cubicBezTo>
                  <a:cubicBezTo>
                    <a:pt x="258" y="408"/>
                    <a:pt x="256" y="413"/>
                    <a:pt x="254" y="418"/>
                  </a:cubicBezTo>
                  <a:cubicBezTo>
                    <a:pt x="252" y="409"/>
                    <a:pt x="249" y="400"/>
                    <a:pt x="242" y="394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9"/>
                    <a:pt x="385" y="30"/>
                  </a:cubicBezTo>
                  <a:cubicBezTo>
                    <a:pt x="384" y="30"/>
                    <a:pt x="384" y="30"/>
                    <a:pt x="383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0"/>
                    <a:pt x="383" y="29"/>
                    <a:pt x="384" y="27"/>
                  </a:cubicBezTo>
                  <a:cubicBezTo>
                    <a:pt x="384" y="28"/>
                    <a:pt x="384" y="28"/>
                    <a:pt x="384" y="28"/>
                  </a:cubicBezTo>
                  <a:close/>
                  <a:moveTo>
                    <a:pt x="409" y="40"/>
                  </a:moveTo>
                  <a:cubicBezTo>
                    <a:pt x="410" y="41"/>
                    <a:pt x="411" y="42"/>
                    <a:pt x="412" y="43"/>
                  </a:cubicBezTo>
                  <a:cubicBezTo>
                    <a:pt x="418" y="58"/>
                    <a:pt x="415" y="55"/>
                    <a:pt x="411" y="48"/>
                  </a:cubicBezTo>
                  <a:cubicBezTo>
                    <a:pt x="410" y="44"/>
                    <a:pt x="409" y="42"/>
                    <a:pt x="409" y="40"/>
                  </a:cubicBezTo>
                  <a:close/>
                  <a:moveTo>
                    <a:pt x="420" y="49"/>
                  </a:moveTo>
                  <a:cubicBezTo>
                    <a:pt x="420" y="50"/>
                    <a:pt x="421" y="50"/>
                    <a:pt x="422" y="51"/>
                  </a:cubicBezTo>
                  <a:cubicBezTo>
                    <a:pt x="422" y="52"/>
                    <a:pt x="422" y="53"/>
                    <a:pt x="422" y="54"/>
                  </a:cubicBezTo>
                  <a:cubicBezTo>
                    <a:pt x="422" y="54"/>
                    <a:pt x="421" y="54"/>
                    <a:pt x="421" y="54"/>
                  </a:cubicBezTo>
                  <a:cubicBezTo>
                    <a:pt x="421" y="52"/>
                    <a:pt x="420" y="50"/>
                    <a:pt x="420" y="49"/>
                  </a:cubicBezTo>
                  <a:close/>
                  <a:moveTo>
                    <a:pt x="430" y="54"/>
                  </a:moveTo>
                  <a:cubicBezTo>
                    <a:pt x="430" y="53"/>
                    <a:pt x="430" y="53"/>
                    <a:pt x="430" y="52"/>
                  </a:cubicBezTo>
                  <a:cubicBezTo>
                    <a:pt x="430" y="53"/>
                    <a:pt x="431" y="53"/>
                    <a:pt x="432" y="54"/>
                  </a:cubicBezTo>
                  <a:cubicBezTo>
                    <a:pt x="430" y="56"/>
                    <a:pt x="429" y="58"/>
                    <a:pt x="428" y="60"/>
                  </a:cubicBezTo>
                  <a:cubicBezTo>
                    <a:pt x="428" y="59"/>
                    <a:pt x="428" y="58"/>
                    <a:pt x="428" y="57"/>
                  </a:cubicBezTo>
                  <a:cubicBezTo>
                    <a:pt x="429" y="57"/>
                    <a:pt x="431" y="56"/>
                    <a:pt x="430" y="54"/>
                  </a:cubicBezTo>
                  <a:close/>
                  <a:moveTo>
                    <a:pt x="368" y="187"/>
                  </a:moveTo>
                  <a:cubicBezTo>
                    <a:pt x="367" y="186"/>
                    <a:pt x="366" y="184"/>
                    <a:pt x="365" y="182"/>
                  </a:cubicBezTo>
                  <a:cubicBezTo>
                    <a:pt x="366" y="184"/>
                    <a:pt x="368" y="186"/>
                    <a:pt x="369" y="187"/>
                  </a:cubicBezTo>
                  <a:cubicBezTo>
                    <a:pt x="368" y="188"/>
                    <a:pt x="368" y="189"/>
                    <a:pt x="368" y="189"/>
                  </a:cubicBezTo>
                  <a:cubicBezTo>
                    <a:pt x="368" y="189"/>
                    <a:pt x="368" y="188"/>
                    <a:pt x="368" y="187"/>
                  </a:cubicBezTo>
                  <a:close/>
                  <a:moveTo>
                    <a:pt x="345" y="185"/>
                  </a:moveTo>
                  <a:cubicBezTo>
                    <a:pt x="345" y="183"/>
                    <a:pt x="344" y="182"/>
                    <a:pt x="344" y="180"/>
                  </a:cubicBezTo>
                  <a:cubicBezTo>
                    <a:pt x="346" y="183"/>
                    <a:pt x="347" y="186"/>
                    <a:pt x="349" y="188"/>
                  </a:cubicBezTo>
                  <a:cubicBezTo>
                    <a:pt x="350" y="191"/>
                    <a:pt x="352" y="194"/>
                    <a:pt x="353" y="196"/>
                  </a:cubicBezTo>
                  <a:cubicBezTo>
                    <a:pt x="353" y="195"/>
                    <a:pt x="352" y="195"/>
                    <a:pt x="352" y="195"/>
                  </a:cubicBezTo>
                  <a:cubicBezTo>
                    <a:pt x="349" y="191"/>
                    <a:pt x="347" y="188"/>
                    <a:pt x="345" y="185"/>
                  </a:cubicBezTo>
                  <a:close/>
                  <a:moveTo>
                    <a:pt x="281" y="321"/>
                  </a:moveTo>
                  <a:cubicBezTo>
                    <a:pt x="279" y="314"/>
                    <a:pt x="276" y="307"/>
                    <a:pt x="274" y="301"/>
                  </a:cubicBezTo>
                  <a:cubicBezTo>
                    <a:pt x="278" y="308"/>
                    <a:pt x="281" y="315"/>
                    <a:pt x="284" y="322"/>
                  </a:cubicBezTo>
                  <a:cubicBezTo>
                    <a:pt x="284" y="323"/>
                    <a:pt x="284" y="323"/>
                    <a:pt x="284" y="324"/>
                  </a:cubicBezTo>
                  <a:cubicBezTo>
                    <a:pt x="283" y="323"/>
                    <a:pt x="282" y="322"/>
                    <a:pt x="281" y="321"/>
                  </a:cubicBezTo>
                  <a:close/>
                  <a:moveTo>
                    <a:pt x="274" y="279"/>
                  </a:moveTo>
                  <a:cubicBezTo>
                    <a:pt x="273" y="277"/>
                    <a:pt x="272" y="274"/>
                    <a:pt x="271" y="271"/>
                  </a:cubicBezTo>
                  <a:cubicBezTo>
                    <a:pt x="271" y="270"/>
                    <a:pt x="272" y="270"/>
                    <a:pt x="272" y="270"/>
                  </a:cubicBezTo>
                  <a:cubicBezTo>
                    <a:pt x="276" y="281"/>
                    <a:pt x="280" y="292"/>
                    <a:pt x="283" y="304"/>
                  </a:cubicBezTo>
                  <a:cubicBezTo>
                    <a:pt x="281" y="296"/>
                    <a:pt x="277" y="288"/>
                    <a:pt x="274" y="279"/>
                  </a:cubicBezTo>
                  <a:close/>
                  <a:moveTo>
                    <a:pt x="284" y="277"/>
                  </a:moveTo>
                  <a:cubicBezTo>
                    <a:pt x="284" y="276"/>
                    <a:pt x="283" y="274"/>
                    <a:pt x="283" y="273"/>
                  </a:cubicBezTo>
                  <a:cubicBezTo>
                    <a:pt x="285" y="277"/>
                    <a:pt x="287" y="281"/>
                    <a:pt x="289" y="286"/>
                  </a:cubicBezTo>
                  <a:cubicBezTo>
                    <a:pt x="288" y="283"/>
                    <a:pt x="286" y="280"/>
                    <a:pt x="284" y="277"/>
                  </a:cubicBezTo>
                  <a:close/>
                  <a:moveTo>
                    <a:pt x="300" y="240"/>
                  </a:moveTo>
                  <a:cubicBezTo>
                    <a:pt x="300" y="239"/>
                    <a:pt x="300" y="239"/>
                    <a:pt x="300" y="239"/>
                  </a:cubicBezTo>
                  <a:cubicBezTo>
                    <a:pt x="301" y="240"/>
                    <a:pt x="301" y="240"/>
                    <a:pt x="302" y="241"/>
                  </a:cubicBezTo>
                  <a:cubicBezTo>
                    <a:pt x="302" y="242"/>
                    <a:pt x="303" y="243"/>
                    <a:pt x="303" y="244"/>
                  </a:cubicBezTo>
                  <a:cubicBezTo>
                    <a:pt x="302" y="243"/>
                    <a:pt x="301" y="241"/>
                    <a:pt x="300" y="240"/>
                  </a:cubicBezTo>
                  <a:close/>
                  <a:moveTo>
                    <a:pt x="316" y="223"/>
                  </a:moveTo>
                  <a:cubicBezTo>
                    <a:pt x="318" y="226"/>
                    <a:pt x="320" y="229"/>
                    <a:pt x="321" y="231"/>
                  </a:cubicBezTo>
                  <a:cubicBezTo>
                    <a:pt x="321" y="232"/>
                    <a:pt x="320" y="232"/>
                    <a:pt x="320" y="233"/>
                  </a:cubicBezTo>
                  <a:cubicBezTo>
                    <a:pt x="317" y="229"/>
                    <a:pt x="314" y="224"/>
                    <a:pt x="312" y="220"/>
                  </a:cubicBezTo>
                  <a:cubicBezTo>
                    <a:pt x="311" y="218"/>
                    <a:pt x="309" y="216"/>
                    <a:pt x="308" y="213"/>
                  </a:cubicBezTo>
                  <a:cubicBezTo>
                    <a:pt x="309" y="214"/>
                    <a:pt x="311" y="216"/>
                    <a:pt x="313" y="218"/>
                  </a:cubicBezTo>
                  <a:cubicBezTo>
                    <a:pt x="314" y="220"/>
                    <a:pt x="315" y="221"/>
                    <a:pt x="316" y="222"/>
                  </a:cubicBezTo>
                  <a:cubicBezTo>
                    <a:pt x="316" y="223"/>
                    <a:pt x="316" y="223"/>
                    <a:pt x="316" y="223"/>
                  </a:cubicBezTo>
                  <a:close/>
                  <a:moveTo>
                    <a:pt x="305" y="205"/>
                  </a:moveTo>
                  <a:cubicBezTo>
                    <a:pt x="305" y="204"/>
                    <a:pt x="304" y="203"/>
                    <a:pt x="304" y="202"/>
                  </a:cubicBezTo>
                  <a:cubicBezTo>
                    <a:pt x="304" y="203"/>
                    <a:pt x="305" y="205"/>
                    <a:pt x="306" y="206"/>
                  </a:cubicBezTo>
                  <a:cubicBezTo>
                    <a:pt x="305" y="206"/>
                    <a:pt x="305" y="206"/>
                    <a:pt x="305" y="205"/>
                  </a:cubicBezTo>
                  <a:close/>
                  <a:moveTo>
                    <a:pt x="315" y="280"/>
                  </a:moveTo>
                  <a:cubicBezTo>
                    <a:pt x="317" y="282"/>
                    <a:pt x="319" y="284"/>
                    <a:pt x="320" y="284"/>
                  </a:cubicBezTo>
                  <a:cubicBezTo>
                    <a:pt x="316" y="283"/>
                    <a:pt x="311" y="278"/>
                    <a:pt x="307" y="272"/>
                  </a:cubicBezTo>
                  <a:cubicBezTo>
                    <a:pt x="309" y="274"/>
                    <a:pt x="312" y="277"/>
                    <a:pt x="315" y="280"/>
                  </a:cubicBezTo>
                  <a:close/>
                  <a:moveTo>
                    <a:pt x="320" y="257"/>
                  </a:moveTo>
                  <a:cubicBezTo>
                    <a:pt x="320" y="256"/>
                    <a:pt x="320" y="255"/>
                    <a:pt x="320" y="255"/>
                  </a:cubicBezTo>
                  <a:cubicBezTo>
                    <a:pt x="318" y="252"/>
                    <a:pt x="317" y="250"/>
                    <a:pt x="315" y="247"/>
                  </a:cubicBezTo>
                  <a:cubicBezTo>
                    <a:pt x="315" y="247"/>
                    <a:pt x="315" y="247"/>
                    <a:pt x="315" y="246"/>
                  </a:cubicBezTo>
                  <a:cubicBezTo>
                    <a:pt x="316" y="248"/>
                    <a:pt x="318" y="250"/>
                    <a:pt x="319" y="252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19" y="252"/>
                    <a:pt x="320" y="253"/>
                    <a:pt x="321" y="255"/>
                  </a:cubicBezTo>
                  <a:cubicBezTo>
                    <a:pt x="321" y="255"/>
                    <a:pt x="322" y="256"/>
                    <a:pt x="322" y="256"/>
                  </a:cubicBezTo>
                  <a:cubicBezTo>
                    <a:pt x="321" y="256"/>
                    <a:pt x="320" y="256"/>
                    <a:pt x="320" y="257"/>
                  </a:cubicBezTo>
                  <a:close/>
                  <a:moveTo>
                    <a:pt x="320" y="243"/>
                  </a:moveTo>
                  <a:cubicBezTo>
                    <a:pt x="322" y="246"/>
                    <a:pt x="325" y="249"/>
                    <a:pt x="327" y="252"/>
                  </a:cubicBezTo>
                  <a:cubicBezTo>
                    <a:pt x="328" y="257"/>
                    <a:pt x="327" y="256"/>
                    <a:pt x="324" y="251"/>
                  </a:cubicBezTo>
                  <a:cubicBezTo>
                    <a:pt x="323" y="248"/>
                    <a:pt x="321" y="246"/>
                    <a:pt x="320" y="243"/>
                  </a:cubicBezTo>
                  <a:close/>
                  <a:moveTo>
                    <a:pt x="317" y="216"/>
                  </a:moveTo>
                  <a:cubicBezTo>
                    <a:pt x="317" y="216"/>
                    <a:pt x="318" y="216"/>
                    <a:pt x="318" y="216"/>
                  </a:cubicBezTo>
                  <a:cubicBezTo>
                    <a:pt x="319" y="218"/>
                    <a:pt x="321" y="220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20" y="221"/>
                    <a:pt x="319" y="218"/>
                    <a:pt x="317" y="216"/>
                  </a:cubicBezTo>
                  <a:close/>
                  <a:moveTo>
                    <a:pt x="324" y="161"/>
                  </a:moveTo>
                  <a:cubicBezTo>
                    <a:pt x="324" y="161"/>
                    <a:pt x="324" y="161"/>
                    <a:pt x="323" y="161"/>
                  </a:cubicBezTo>
                  <a:cubicBezTo>
                    <a:pt x="324" y="160"/>
                    <a:pt x="324" y="160"/>
                    <a:pt x="324" y="159"/>
                  </a:cubicBezTo>
                  <a:cubicBezTo>
                    <a:pt x="326" y="164"/>
                    <a:pt x="328" y="169"/>
                    <a:pt x="330" y="173"/>
                  </a:cubicBezTo>
                  <a:cubicBezTo>
                    <a:pt x="327" y="169"/>
                    <a:pt x="325" y="165"/>
                    <a:pt x="324" y="161"/>
                  </a:cubicBezTo>
                  <a:close/>
                  <a:moveTo>
                    <a:pt x="323" y="215"/>
                  </a:moveTo>
                  <a:cubicBezTo>
                    <a:pt x="323" y="215"/>
                    <a:pt x="323" y="216"/>
                    <a:pt x="323" y="216"/>
                  </a:cubicBezTo>
                  <a:cubicBezTo>
                    <a:pt x="323" y="216"/>
                    <a:pt x="323" y="215"/>
                    <a:pt x="322" y="215"/>
                  </a:cubicBezTo>
                  <a:cubicBezTo>
                    <a:pt x="321" y="212"/>
                    <a:pt x="319" y="210"/>
                    <a:pt x="318" y="208"/>
                  </a:cubicBezTo>
                  <a:cubicBezTo>
                    <a:pt x="316" y="204"/>
                    <a:pt x="319" y="208"/>
                    <a:pt x="323" y="213"/>
                  </a:cubicBezTo>
                  <a:cubicBezTo>
                    <a:pt x="323" y="214"/>
                    <a:pt x="323" y="214"/>
                    <a:pt x="323" y="215"/>
                  </a:cubicBezTo>
                  <a:close/>
                  <a:moveTo>
                    <a:pt x="323" y="189"/>
                  </a:moveTo>
                  <a:cubicBezTo>
                    <a:pt x="323" y="189"/>
                    <a:pt x="324" y="190"/>
                    <a:pt x="324" y="190"/>
                  </a:cubicBezTo>
                  <a:cubicBezTo>
                    <a:pt x="324" y="190"/>
                    <a:pt x="324" y="191"/>
                    <a:pt x="324" y="191"/>
                  </a:cubicBezTo>
                  <a:cubicBezTo>
                    <a:pt x="324" y="190"/>
                    <a:pt x="323" y="190"/>
                    <a:pt x="323" y="189"/>
                  </a:cubicBezTo>
                  <a:close/>
                  <a:moveTo>
                    <a:pt x="333" y="188"/>
                  </a:moveTo>
                  <a:cubicBezTo>
                    <a:pt x="335" y="192"/>
                    <a:pt x="338" y="195"/>
                    <a:pt x="341" y="199"/>
                  </a:cubicBezTo>
                  <a:cubicBezTo>
                    <a:pt x="340" y="200"/>
                    <a:pt x="340" y="200"/>
                    <a:pt x="340" y="201"/>
                  </a:cubicBezTo>
                  <a:cubicBezTo>
                    <a:pt x="337" y="196"/>
                    <a:pt x="335" y="192"/>
                    <a:pt x="333" y="188"/>
                  </a:cubicBezTo>
                  <a:close/>
                  <a:moveTo>
                    <a:pt x="340" y="203"/>
                  </a:moveTo>
                  <a:cubicBezTo>
                    <a:pt x="337" y="199"/>
                    <a:pt x="334" y="195"/>
                    <a:pt x="331" y="191"/>
                  </a:cubicBezTo>
                  <a:cubicBezTo>
                    <a:pt x="331" y="190"/>
                    <a:pt x="331" y="190"/>
                    <a:pt x="331" y="189"/>
                  </a:cubicBezTo>
                  <a:cubicBezTo>
                    <a:pt x="334" y="192"/>
                    <a:pt x="337" y="199"/>
                    <a:pt x="340" y="203"/>
                  </a:cubicBezTo>
                  <a:close/>
                  <a:moveTo>
                    <a:pt x="392" y="43"/>
                  </a:moveTo>
                  <a:cubicBezTo>
                    <a:pt x="393" y="45"/>
                    <a:pt x="394" y="47"/>
                    <a:pt x="395" y="49"/>
                  </a:cubicBezTo>
                  <a:cubicBezTo>
                    <a:pt x="395" y="49"/>
                    <a:pt x="395" y="49"/>
                    <a:pt x="395" y="49"/>
                  </a:cubicBezTo>
                  <a:cubicBezTo>
                    <a:pt x="394" y="47"/>
                    <a:pt x="392" y="47"/>
                    <a:pt x="390" y="48"/>
                  </a:cubicBezTo>
                  <a:cubicBezTo>
                    <a:pt x="389" y="46"/>
                    <a:pt x="388" y="43"/>
                    <a:pt x="388" y="40"/>
                  </a:cubicBezTo>
                  <a:cubicBezTo>
                    <a:pt x="389" y="41"/>
                    <a:pt x="391" y="42"/>
                    <a:pt x="392" y="43"/>
                  </a:cubicBezTo>
                  <a:close/>
                  <a:moveTo>
                    <a:pt x="403" y="51"/>
                  </a:moveTo>
                  <a:cubicBezTo>
                    <a:pt x="404" y="53"/>
                    <a:pt x="406" y="55"/>
                    <a:pt x="407" y="56"/>
                  </a:cubicBezTo>
                  <a:cubicBezTo>
                    <a:pt x="409" y="61"/>
                    <a:pt x="410" y="65"/>
                    <a:pt x="413" y="68"/>
                  </a:cubicBezTo>
                  <a:cubicBezTo>
                    <a:pt x="414" y="70"/>
                    <a:pt x="414" y="73"/>
                    <a:pt x="415" y="75"/>
                  </a:cubicBezTo>
                  <a:cubicBezTo>
                    <a:pt x="414" y="74"/>
                    <a:pt x="413" y="73"/>
                    <a:pt x="412" y="71"/>
                  </a:cubicBezTo>
                  <a:cubicBezTo>
                    <a:pt x="408" y="64"/>
                    <a:pt x="405" y="57"/>
                    <a:pt x="402" y="50"/>
                  </a:cubicBezTo>
                  <a:cubicBezTo>
                    <a:pt x="402" y="51"/>
                    <a:pt x="403" y="51"/>
                    <a:pt x="403" y="51"/>
                  </a:cubicBezTo>
                  <a:close/>
                  <a:moveTo>
                    <a:pt x="413" y="96"/>
                  </a:moveTo>
                  <a:cubicBezTo>
                    <a:pt x="413" y="94"/>
                    <a:pt x="412" y="92"/>
                    <a:pt x="412" y="91"/>
                  </a:cubicBezTo>
                  <a:cubicBezTo>
                    <a:pt x="413" y="90"/>
                    <a:pt x="414" y="89"/>
                    <a:pt x="415" y="87"/>
                  </a:cubicBezTo>
                  <a:cubicBezTo>
                    <a:pt x="415" y="90"/>
                    <a:pt x="414" y="93"/>
                    <a:pt x="413" y="96"/>
                  </a:cubicBezTo>
                  <a:close/>
                  <a:moveTo>
                    <a:pt x="398" y="128"/>
                  </a:moveTo>
                  <a:cubicBezTo>
                    <a:pt x="397" y="126"/>
                    <a:pt x="396" y="124"/>
                    <a:pt x="395" y="122"/>
                  </a:cubicBezTo>
                  <a:cubicBezTo>
                    <a:pt x="396" y="122"/>
                    <a:pt x="396" y="122"/>
                    <a:pt x="397" y="122"/>
                  </a:cubicBezTo>
                  <a:cubicBezTo>
                    <a:pt x="398" y="123"/>
                    <a:pt x="400" y="122"/>
                    <a:pt x="400" y="121"/>
                  </a:cubicBezTo>
                  <a:cubicBezTo>
                    <a:pt x="401" y="120"/>
                    <a:pt x="401" y="120"/>
                    <a:pt x="401" y="119"/>
                  </a:cubicBezTo>
                  <a:cubicBezTo>
                    <a:pt x="401" y="118"/>
                    <a:pt x="401" y="117"/>
                    <a:pt x="401" y="116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401" y="116"/>
                    <a:pt x="401" y="117"/>
                    <a:pt x="402" y="117"/>
                  </a:cubicBezTo>
                  <a:cubicBezTo>
                    <a:pt x="402" y="118"/>
                    <a:pt x="402" y="118"/>
                    <a:pt x="403" y="118"/>
                  </a:cubicBezTo>
                  <a:cubicBezTo>
                    <a:pt x="401" y="122"/>
                    <a:pt x="400" y="125"/>
                    <a:pt x="398" y="128"/>
                  </a:cubicBezTo>
                  <a:close/>
                  <a:moveTo>
                    <a:pt x="377" y="153"/>
                  </a:moveTo>
                  <a:cubicBezTo>
                    <a:pt x="377" y="152"/>
                    <a:pt x="377" y="150"/>
                    <a:pt x="376" y="149"/>
                  </a:cubicBezTo>
                  <a:cubicBezTo>
                    <a:pt x="378" y="151"/>
                    <a:pt x="379" y="154"/>
                    <a:pt x="380" y="156"/>
                  </a:cubicBezTo>
                  <a:cubicBezTo>
                    <a:pt x="381" y="157"/>
                    <a:pt x="383" y="158"/>
                    <a:pt x="384" y="158"/>
                  </a:cubicBezTo>
                  <a:cubicBezTo>
                    <a:pt x="383" y="159"/>
                    <a:pt x="382" y="160"/>
                    <a:pt x="382" y="162"/>
                  </a:cubicBezTo>
                  <a:cubicBezTo>
                    <a:pt x="380" y="159"/>
                    <a:pt x="379" y="156"/>
                    <a:pt x="377" y="153"/>
                  </a:cubicBezTo>
                  <a:close/>
                  <a:moveTo>
                    <a:pt x="378" y="169"/>
                  </a:moveTo>
                  <a:cubicBezTo>
                    <a:pt x="378" y="169"/>
                    <a:pt x="378" y="170"/>
                    <a:pt x="378" y="170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lose/>
                  <a:moveTo>
                    <a:pt x="386" y="153"/>
                  </a:move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0" y="139"/>
                    <a:pt x="371" y="126"/>
                    <a:pt x="366" y="112"/>
                  </a:cubicBezTo>
                  <a:cubicBezTo>
                    <a:pt x="373" y="124"/>
                    <a:pt x="382" y="135"/>
                    <a:pt x="389" y="147"/>
                  </a:cubicBezTo>
                  <a:cubicBezTo>
                    <a:pt x="388" y="149"/>
                    <a:pt x="387" y="151"/>
                    <a:pt x="386" y="153"/>
                  </a:cubicBezTo>
                  <a:close/>
                  <a:moveTo>
                    <a:pt x="361" y="127"/>
                  </a:moveTo>
                  <a:cubicBezTo>
                    <a:pt x="358" y="122"/>
                    <a:pt x="354" y="117"/>
                    <a:pt x="351" y="111"/>
                  </a:cubicBezTo>
                  <a:cubicBezTo>
                    <a:pt x="351" y="110"/>
                    <a:pt x="352" y="108"/>
                    <a:pt x="352" y="106"/>
                  </a:cubicBezTo>
                  <a:cubicBezTo>
                    <a:pt x="354" y="113"/>
                    <a:pt x="358" y="120"/>
                    <a:pt x="361" y="127"/>
                  </a:cubicBezTo>
                  <a:close/>
                  <a:moveTo>
                    <a:pt x="411" y="82"/>
                  </a:moveTo>
                  <a:cubicBezTo>
                    <a:pt x="412" y="83"/>
                    <a:pt x="413" y="83"/>
                    <a:pt x="414" y="83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3" y="85"/>
                    <a:pt x="412" y="86"/>
                    <a:pt x="411" y="86"/>
                  </a:cubicBezTo>
                  <a:cubicBezTo>
                    <a:pt x="410" y="85"/>
                    <a:pt x="409" y="85"/>
                    <a:pt x="408" y="85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7" y="84"/>
                    <a:pt x="406" y="83"/>
                    <a:pt x="405" y="83"/>
                  </a:cubicBezTo>
                  <a:cubicBezTo>
                    <a:pt x="404" y="81"/>
                    <a:pt x="404" y="79"/>
                    <a:pt x="404" y="76"/>
                  </a:cubicBezTo>
                  <a:cubicBezTo>
                    <a:pt x="403" y="74"/>
                    <a:pt x="401" y="74"/>
                    <a:pt x="400" y="75"/>
                  </a:cubicBezTo>
                  <a:cubicBezTo>
                    <a:pt x="399" y="73"/>
                    <a:pt x="398" y="70"/>
                    <a:pt x="397" y="68"/>
                  </a:cubicBezTo>
                  <a:cubicBezTo>
                    <a:pt x="397" y="68"/>
                    <a:pt x="397" y="69"/>
                    <a:pt x="397" y="69"/>
                  </a:cubicBezTo>
                  <a:cubicBezTo>
                    <a:pt x="398" y="70"/>
                    <a:pt x="399" y="70"/>
                    <a:pt x="400" y="70"/>
                  </a:cubicBezTo>
                  <a:cubicBezTo>
                    <a:pt x="404" y="74"/>
                    <a:pt x="407" y="78"/>
                    <a:pt x="411" y="82"/>
                  </a:cubicBezTo>
                  <a:close/>
                  <a:moveTo>
                    <a:pt x="401" y="95"/>
                  </a:moveTo>
                  <a:cubicBezTo>
                    <a:pt x="401" y="96"/>
                    <a:pt x="401" y="98"/>
                    <a:pt x="401" y="100"/>
                  </a:cubicBezTo>
                  <a:cubicBezTo>
                    <a:pt x="400" y="99"/>
                    <a:pt x="400" y="99"/>
                    <a:pt x="400" y="98"/>
                  </a:cubicBezTo>
                  <a:cubicBezTo>
                    <a:pt x="399" y="96"/>
                    <a:pt x="399" y="94"/>
                    <a:pt x="399" y="92"/>
                  </a:cubicBezTo>
                  <a:cubicBezTo>
                    <a:pt x="399" y="93"/>
                    <a:pt x="400" y="94"/>
                    <a:pt x="401" y="95"/>
                  </a:cubicBezTo>
                  <a:close/>
                  <a:moveTo>
                    <a:pt x="380" y="36"/>
                  </a:moveTo>
                  <a:cubicBezTo>
                    <a:pt x="381" y="37"/>
                    <a:pt x="381" y="38"/>
                    <a:pt x="381" y="38"/>
                  </a:cubicBezTo>
                  <a:cubicBezTo>
                    <a:pt x="381" y="38"/>
                    <a:pt x="380" y="38"/>
                    <a:pt x="380" y="38"/>
                  </a:cubicBezTo>
                  <a:cubicBezTo>
                    <a:pt x="380" y="38"/>
                    <a:pt x="380" y="37"/>
                    <a:pt x="380" y="36"/>
                  </a:cubicBezTo>
                  <a:close/>
                  <a:moveTo>
                    <a:pt x="377" y="40"/>
                  </a:moveTo>
                  <a:cubicBezTo>
                    <a:pt x="377" y="42"/>
                    <a:pt x="376" y="45"/>
                    <a:pt x="375" y="47"/>
                  </a:cubicBezTo>
                  <a:cubicBezTo>
                    <a:pt x="375" y="47"/>
                    <a:pt x="374" y="47"/>
                    <a:pt x="374" y="46"/>
                  </a:cubicBezTo>
                  <a:cubicBezTo>
                    <a:pt x="375" y="44"/>
                    <a:pt x="376" y="42"/>
                    <a:pt x="377" y="40"/>
                  </a:cubicBezTo>
                  <a:cubicBezTo>
                    <a:pt x="377" y="40"/>
                    <a:pt x="377" y="40"/>
                    <a:pt x="377" y="40"/>
                  </a:cubicBezTo>
                  <a:close/>
                  <a:moveTo>
                    <a:pt x="378" y="43"/>
                  </a:moveTo>
                  <a:cubicBezTo>
                    <a:pt x="382" y="51"/>
                    <a:pt x="386" y="59"/>
                    <a:pt x="390" y="67"/>
                  </a:cubicBezTo>
                  <a:cubicBezTo>
                    <a:pt x="385" y="60"/>
                    <a:pt x="381" y="54"/>
                    <a:pt x="376" y="48"/>
                  </a:cubicBezTo>
                  <a:cubicBezTo>
                    <a:pt x="377" y="46"/>
                    <a:pt x="377" y="45"/>
                    <a:pt x="378" y="43"/>
                  </a:cubicBezTo>
                  <a:close/>
                  <a:moveTo>
                    <a:pt x="393" y="83"/>
                  </a:moveTo>
                  <a:cubicBezTo>
                    <a:pt x="393" y="83"/>
                    <a:pt x="392" y="83"/>
                    <a:pt x="392" y="83"/>
                  </a:cubicBezTo>
                  <a:cubicBezTo>
                    <a:pt x="392" y="83"/>
                    <a:pt x="393" y="84"/>
                    <a:pt x="393" y="84"/>
                  </a:cubicBezTo>
                  <a:cubicBezTo>
                    <a:pt x="391" y="82"/>
                    <a:pt x="390" y="79"/>
                    <a:pt x="389" y="77"/>
                  </a:cubicBezTo>
                  <a:cubicBezTo>
                    <a:pt x="390" y="79"/>
                    <a:pt x="391" y="81"/>
                    <a:pt x="393" y="83"/>
                  </a:cubicBezTo>
                  <a:close/>
                  <a:moveTo>
                    <a:pt x="390" y="113"/>
                  </a:moveTo>
                  <a:cubicBezTo>
                    <a:pt x="391" y="114"/>
                    <a:pt x="392" y="115"/>
                    <a:pt x="393" y="116"/>
                  </a:cubicBezTo>
                  <a:cubicBezTo>
                    <a:pt x="392" y="116"/>
                    <a:pt x="392" y="116"/>
                    <a:pt x="392" y="116"/>
                  </a:cubicBezTo>
                  <a:cubicBezTo>
                    <a:pt x="392" y="115"/>
                    <a:pt x="391" y="114"/>
                    <a:pt x="390" y="113"/>
                  </a:cubicBezTo>
                  <a:close/>
                  <a:moveTo>
                    <a:pt x="391" y="129"/>
                  </a:moveTo>
                  <a:cubicBezTo>
                    <a:pt x="391" y="131"/>
                    <a:pt x="391" y="131"/>
                    <a:pt x="391" y="131"/>
                  </a:cubicBezTo>
                  <a:cubicBezTo>
                    <a:pt x="390" y="129"/>
                    <a:pt x="390" y="128"/>
                    <a:pt x="389" y="127"/>
                  </a:cubicBezTo>
                  <a:cubicBezTo>
                    <a:pt x="389" y="127"/>
                    <a:pt x="390" y="128"/>
                    <a:pt x="391" y="129"/>
                  </a:cubicBezTo>
                  <a:close/>
                  <a:moveTo>
                    <a:pt x="392" y="133"/>
                  </a:moveTo>
                  <a:cubicBezTo>
                    <a:pt x="392" y="133"/>
                    <a:pt x="393" y="133"/>
                    <a:pt x="393" y="133"/>
                  </a:cubicBezTo>
                  <a:cubicBezTo>
                    <a:pt x="393" y="133"/>
                    <a:pt x="394" y="133"/>
                    <a:pt x="394" y="134"/>
                  </a:cubicBezTo>
                  <a:cubicBezTo>
                    <a:pt x="394" y="134"/>
                    <a:pt x="395" y="135"/>
                    <a:pt x="395" y="135"/>
                  </a:cubicBezTo>
                  <a:cubicBezTo>
                    <a:pt x="395" y="136"/>
                    <a:pt x="394" y="136"/>
                    <a:pt x="394" y="137"/>
                  </a:cubicBezTo>
                  <a:cubicBezTo>
                    <a:pt x="393" y="136"/>
                    <a:pt x="393" y="135"/>
                    <a:pt x="392" y="133"/>
                  </a:cubicBezTo>
                  <a:close/>
                  <a:moveTo>
                    <a:pt x="369" y="59"/>
                  </a:moveTo>
                  <a:cubicBezTo>
                    <a:pt x="374" y="68"/>
                    <a:pt x="380" y="77"/>
                    <a:pt x="386" y="86"/>
                  </a:cubicBezTo>
                  <a:cubicBezTo>
                    <a:pt x="389" y="92"/>
                    <a:pt x="391" y="99"/>
                    <a:pt x="393" y="106"/>
                  </a:cubicBezTo>
                  <a:cubicBezTo>
                    <a:pt x="384" y="92"/>
                    <a:pt x="376" y="78"/>
                    <a:pt x="366" y="66"/>
                  </a:cubicBezTo>
                  <a:cubicBezTo>
                    <a:pt x="367" y="64"/>
                    <a:pt x="368" y="61"/>
                    <a:pt x="369" y="59"/>
                  </a:cubicBezTo>
                  <a:close/>
                  <a:moveTo>
                    <a:pt x="363" y="76"/>
                  </a:moveTo>
                  <a:cubicBezTo>
                    <a:pt x="363" y="76"/>
                    <a:pt x="362" y="76"/>
                    <a:pt x="362" y="76"/>
                  </a:cubicBezTo>
                  <a:cubicBezTo>
                    <a:pt x="362" y="75"/>
                    <a:pt x="362" y="75"/>
                    <a:pt x="362" y="74"/>
                  </a:cubicBezTo>
                  <a:cubicBezTo>
                    <a:pt x="363" y="75"/>
                    <a:pt x="363" y="75"/>
                    <a:pt x="363" y="76"/>
                  </a:cubicBezTo>
                  <a:close/>
                  <a:moveTo>
                    <a:pt x="342" y="134"/>
                  </a:moveTo>
                  <a:cubicBezTo>
                    <a:pt x="345" y="139"/>
                    <a:pt x="347" y="144"/>
                    <a:pt x="350" y="149"/>
                  </a:cubicBezTo>
                  <a:cubicBezTo>
                    <a:pt x="350" y="150"/>
                    <a:pt x="351" y="150"/>
                    <a:pt x="351" y="150"/>
                  </a:cubicBezTo>
                  <a:cubicBezTo>
                    <a:pt x="348" y="146"/>
                    <a:pt x="344" y="141"/>
                    <a:pt x="341" y="136"/>
                  </a:cubicBezTo>
                  <a:cubicBezTo>
                    <a:pt x="342" y="135"/>
                    <a:pt x="342" y="134"/>
                    <a:pt x="342" y="134"/>
                  </a:cubicBezTo>
                  <a:close/>
                  <a:moveTo>
                    <a:pt x="345" y="165"/>
                  </a:moveTo>
                  <a:cubicBezTo>
                    <a:pt x="347" y="167"/>
                    <a:pt x="348" y="170"/>
                    <a:pt x="349" y="172"/>
                  </a:cubicBezTo>
                  <a:cubicBezTo>
                    <a:pt x="349" y="172"/>
                    <a:pt x="349" y="172"/>
                    <a:pt x="349" y="173"/>
                  </a:cubicBezTo>
                  <a:cubicBezTo>
                    <a:pt x="347" y="170"/>
                    <a:pt x="346" y="168"/>
                    <a:pt x="344" y="165"/>
                  </a:cubicBezTo>
                  <a:cubicBezTo>
                    <a:pt x="344" y="165"/>
                    <a:pt x="345" y="164"/>
                    <a:pt x="345" y="163"/>
                  </a:cubicBezTo>
                  <a:cubicBezTo>
                    <a:pt x="345" y="164"/>
                    <a:pt x="345" y="164"/>
                    <a:pt x="345" y="165"/>
                  </a:cubicBezTo>
                  <a:close/>
                  <a:moveTo>
                    <a:pt x="354" y="155"/>
                  </a:moveTo>
                  <a:cubicBezTo>
                    <a:pt x="353" y="155"/>
                    <a:pt x="353" y="154"/>
                    <a:pt x="353" y="154"/>
                  </a:cubicBezTo>
                  <a:cubicBezTo>
                    <a:pt x="355" y="156"/>
                    <a:pt x="357" y="159"/>
                    <a:pt x="359" y="161"/>
                  </a:cubicBezTo>
                  <a:cubicBezTo>
                    <a:pt x="360" y="163"/>
                    <a:pt x="361" y="163"/>
                    <a:pt x="362" y="162"/>
                  </a:cubicBezTo>
                  <a:cubicBezTo>
                    <a:pt x="364" y="167"/>
                    <a:pt x="366" y="171"/>
                    <a:pt x="368" y="176"/>
                  </a:cubicBezTo>
                  <a:cubicBezTo>
                    <a:pt x="375" y="196"/>
                    <a:pt x="363" y="170"/>
                    <a:pt x="360" y="166"/>
                  </a:cubicBezTo>
                  <a:cubicBezTo>
                    <a:pt x="358" y="162"/>
                    <a:pt x="356" y="159"/>
                    <a:pt x="354" y="155"/>
                  </a:cubicBezTo>
                  <a:close/>
                  <a:moveTo>
                    <a:pt x="371" y="171"/>
                  </a:moveTo>
                  <a:cubicBezTo>
                    <a:pt x="371" y="171"/>
                    <a:pt x="371" y="172"/>
                    <a:pt x="372" y="173"/>
                  </a:cubicBezTo>
                  <a:cubicBezTo>
                    <a:pt x="372" y="174"/>
                    <a:pt x="374" y="174"/>
                    <a:pt x="376" y="174"/>
                  </a:cubicBezTo>
                  <a:cubicBezTo>
                    <a:pt x="375" y="175"/>
                    <a:pt x="374" y="177"/>
                    <a:pt x="373" y="179"/>
                  </a:cubicBezTo>
                  <a:cubicBezTo>
                    <a:pt x="372" y="176"/>
                    <a:pt x="372" y="174"/>
                    <a:pt x="371" y="171"/>
                  </a:cubicBezTo>
                  <a:close/>
                  <a:moveTo>
                    <a:pt x="404" y="37"/>
                  </a:moveTo>
                  <a:cubicBezTo>
                    <a:pt x="405" y="38"/>
                    <a:pt x="405" y="38"/>
                    <a:pt x="406" y="38"/>
                  </a:cubicBezTo>
                  <a:cubicBezTo>
                    <a:pt x="406" y="39"/>
                    <a:pt x="406" y="39"/>
                    <a:pt x="406" y="40"/>
                  </a:cubicBezTo>
                  <a:cubicBezTo>
                    <a:pt x="405" y="39"/>
                    <a:pt x="405" y="38"/>
                    <a:pt x="404" y="37"/>
                  </a:cubicBezTo>
                  <a:close/>
                  <a:moveTo>
                    <a:pt x="385" y="31"/>
                  </a:moveTo>
                  <a:cubicBezTo>
                    <a:pt x="385" y="31"/>
                    <a:pt x="385" y="31"/>
                    <a:pt x="384" y="31"/>
                  </a:cubicBezTo>
                  <a:cubicBezTo>
                    <a:pt x="385" y="31"/>
                    <a:pt x="385" y="31"/>
                    <a:pt x="385" y="30"/>
                  </a:cubicBezTo>
                  <a:cubicBezTo>
                    <a:pt x="386" y="31"/>
                    <a:pt x="386" y="31"/>
                    <a:pt x="386" y="32"/>
                  </a:cubicBezTo>
                  <a:cubicBezTo>
                    <a:pt x="386" y="32"/>
                    <a:pt x="385" y="31"/>
                    <a:pt x="385" y="31"/>
                  </a:cubicBezTo>
                  <a:close/>
                  <a:moveTo>
                    <a:pt x="337" y="131"/>
                  </a:move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lose/>
                  <a:moveTo>
                    <a:pt x="335" y="135"/>
                  </a:moveTo>
                  <a:cubicBezTo>
                    <a:pt x="335" y="135"/>
                    <a:pt x="335" y="135"/>
                    <a:pt x="335" y="135"/>
                  </a:cubicBezTo>
                  <a:cubicBezTo>
                    <a:pt x="337" y="138"/>
                    <a:pt x="338" y="141"/>
                    <a:pt x="340" y="144"/>
                  </a:cubicBezTo>
                  <a:cubicBezTo>
                    <a:pt x="339" y="143"/>
                    <a:pt x="339" y="142"/>
                    <a:pt x="338" y="141"/>
                  </a:cubicBezTo>
                  <a:cubicBezTo>
                    <a:pt x="336" y="139"/>
                    <a:pt x="332" y="141"/>
                    <a:pt x="334" y="144"/>
                  </a:cubicBezTo>
                  <a:cubicBezTo>
                    <a:pt x="337" y="149"/>
                    <a:pt x="339" y="153"/>
                    <a:pt x="342" y="158"/>
                  </a:cubicBezTo>
                  <a:cubicBezTo>
                    <a:pt x="342" y="159"/>
                    <a:pt x="342" y="160"/>
                    <a:pt x="342" y="161"/>
                  </a:cubicBezTo>
                  <a:cubicBezTo>
                    <a:pt x="338" y="156"/>
                    <a:pt x="335" y="151"/>
                    <a:pt x="332" y="146"/>
                  </a:cubicBezTo>
                  <a:cubicBezTo>
                    <a:pt x="332" y="145"/>
                    <a:pt x="331" y="145"/>
                    <a:pt x="331" y="145"/>
                  </a:cubicBezTo>
                  <a:cubicBezTo>
                    <a:pt x="332" y="141"/>
                    <a:pt x="334" y="138"/>
                    <a:pt x="335" y="135"/>
                  </a:cubicBezTo>
                  <a:close/>
                  <a:moveTo>
                    <a:pt x="328" y="150"/>
                  </a:moveTo>
                  <a:cubicBezTo>
                    <a:pt x="332" y="159"/>
                    <a:pt x="337" y="168"/>
                    <a:pt x="342" y="176"/>
                  </a:cubicBezTo>
                  <a:cubicBezTo>
                    <a:pt x="342" y="178"/>
                    <a:pt x="342" y="180"/>
                    <a:pt x="343" y="182"/>
                  </a:cubicBezTo>
                  <a:cubicBezTo>
                    <a:pt x="337" y="174"/>
                    <a:pt x="332" y="165"/>
                    <a:pt x="328" y="155"/>
                  </a:cubicBezTo>
                  <a:cubicBezTo>
                    <a:pt x="328" y="154"/>
                    <a:pt x="327" y="154"/>
                    <a:pt x="327" y="154"/>
                  </a:cubicBezTo>
                  <a:cubicBezTo>
                    <a:pt x="327" y="152"/>
                    <a:pt x="328" y="151"/>
                    <a:pt x="328" y="150"/>
                  </a:cubicBezTo>
                  <a:close/>
                  <a:moveTo>
                    <a:pt x="320" y="168"/>
                  </a:moveTo>
                  <a:cubicBezTo>
                    <a:pt x="320" y="171"/>
                    <a:pt x="321" y="173"/>
                    <a:pt x="321" y="176"/>
                  </a:cubicBezTo>
                  <a:cubicBezTo>
                    <a:pt x="320" y="174"/>
                    <a:pt x="319" y="173"/>
                    <a:pt x="319" y="171"/>
                  </a:cubicBezTo>
                  <a:cubicBezTo>
                    <a:pt x="319" y="170"/>
                    <a:pt x="319" y="169"/>
                    <a:pt x="320" y="168"/>
                  </a:cubicBezTo>
                  <a:close/>
                  <a:moveTo>
                    <a:pt x="315" y="181"/>
                  </a:moveTo>
                  <a:cubicBezTo>
                    <a:pt x="315" y="180"/>
                    <a:pt x="314" y="180"/>
                    <a:pt x="314" y="180"/>
                  </a:cubicBezTo>
                  <a:cubicBezTo>
                    <a:pt x="314" y="180"/>
                    <a:pt x="314" y="180"/>
                    <a:pt x="315" y="179"/>
                  </a:cubicBezTo>
                  <a:cubicBezTo>
                    <a:pt x="315" y="180"/>
                    <a:pt x="315" y="180"/>
                    <a:pt x="315" y="181"/>
                  </a:cubicBezTo>
                  <a:close/>
                  <a:moveTo>
                    <a:pt x="311" y="186"/>
                  </a:moveTo>
                  <a:cubicBezTo>
                    <a:pt x="311" y="190"/>
                    <a:pt x="312" y="193"/>
                    <a:pt x="313" y="195"/>
                  </a:cubicBezTo>
                  <a:cubicBezTo>
                    <a:pt x="312" y="195"/>
                    <a:pt x="312" y="194"/>
                    <a:pt x="311" y="193"/>
                  </a:cubicBezTo>
                  <a:cubicBezTo>
                    <a:pt x="311" y="192"/>
                    <a:pt x="310" y="193"/>
                    <a:pt x="310" y="193"/>
                  </a:cubicBezTo>
                  <a:cubicBezTo>
                    <a:pt x="311" y="195"/>
                    <a:pt x="312" y="196"/>
                    <a:pt x="313" y="197"/>
                  </a:cubicBezTo>
                  <a:cubicBezTo>
                    <a:pt x="312" y="197"/>
                    <a:pt x="311" y="197"/>
                    <a:pt x="311" y="198"/>
                  </a:cubicBezTo>
                  <a:cubicBezTo>
                    <a:pt x="310" y="197"/>
                    <a:pt x="308" y="195"/>
                    <a:pt x="307" y="194"/>
                  </a:cubicBezTo>
                  <a:cubicBezTo>
                    <a:pt x="309" y="192"/>
                    <a:pt x="310" y="189"/>
                    <a:pt x="311" y="187"/>
                  </a:cubicBezTo>
                  <a:cubicBezTo>
                    <a:pt x="311" y="187"/>
                    <a:pt x="311" y="186"/>
                    <a:pt x="311" y="186"/>
                  </a:cubicBezTo>
                  <a:close/>
                  <a:moveTo>
                    <a:pt x="305" y="199"/>
                  </a:moveTo>
                  <a:cubicBezTo>
                    <a:pt x="309" y="203"/>
                    <a:pt x="312" y="207"/>
                    <a:pt x="315" y="212"/>
                  </a:cubicBezTo>
                  <a:cubicBezTo>
                    <a:pt x="315" y="212"/>
                    <a:pt x="315" y="213"/>
                    <a:pt x="316" y="214"/>
                  </a:cubicBezTo>
                  <a:cubicBezTo>
                    <a:pt x="312" y="209"/>
                    <a:pt x="309" y="204"/>
                    <a:pt x="305" y="199"/>
                  </a:cubicBezTo>
                  <a:cubicBezTo>
                    <a:pt x="305" y="199"/>
                    <a:pt x="305" y="199"/>
                    <a:pt x="305" y="199"/>
                  </a:cubicBezTo>
                  <a:close/>
                  <a:moveTo>
                    <a:pt x="300" y="223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298" y="223"/>
                    <a:pt x="296" y="221"/>
                    <a:pt x="295" y="220"/>
                  </a:cubicBezTo>
                  <a:cubicBezTo>
                    <a:pt x="296" y="219"/>
                    <a:pt x="296" y="218"/>
                    <a:pt x="297" y="217"/>
                  </a:cubicBezTo>
                  <a:cubicBezTo>
                    <a:pt x="298" y="219"/>
                    <a:pt x="299" y="221"/>
                    <a:pt x="300" y="223"/>
                  </a:cubicBezTo>
                  <a:close/>
                  <a:moveTo>
                    <a:pt x="293" y="226"/>
                  </a:moveTo>
                  <a:cubicBezTo>
                    <a:pt x="294" y="228"/>
                    <a:pt x="295" y="230"/>
                    <a:pt x="296" y="232"/>
                  </a:cubicBezTo>
                  <a:cubicBezTo>
                    <a:pt x="296" y="232"/>
                    <a:pt x="296" y="232"/>
                    <a:pt x="296" y="233"/>
                  </a:cubicBezTo>
                  <a:cubicBezTo>
                    <a:pt x="295" y="232"/>
                    <a:pt x="295" y="231"/>
                    <a:pt x="294" y="230"/>
                  </a:cubicBezTo>
                  <a:cubicBezTo>
                    <a:pt x="293" y="229"/>
                    <a:pt x="292" y="229"/>
                    <a:pt x="291" y="229"/>
                  </a:cubicBezTo>
                  <a:cubicBezTo>
                    <a:pt x="292" y="228"/>
                    <a:pt x="292" y="227"/>
                    <a:pt x="293" y="226"/>
                  </a:cubicBezTo>
                  <a:close/>
                  <a:moveTo>
                    <a:pt x="289" y="233"/>
                  </a:moveTo>
                  <a:cubicBezTo>
                    <a:pt x="289" y="235"/>
                    <a:pt x="290" y="236"/>
                    <a:pt x="290" y="237"/>
                  </a:cubicBezTo>
                  <a:cubicBezTo>
                    <a:pt x="288" y="237"/>
                    <a:pt x="287" y="238"/>
                    <a:pt x="287" y="240"/>
                  </a:cubicBezTo>
                  <a:cubicBezTo>
                    <a:pt x="288" y="241"/>
                    <a:pt x="289" y="243"/>
                    <a:pt x="289" y="244"/>
                  </a:cubicBezTo>
                  <a:cubicBezTo>
                    <a:pt x="288" y="242"/>
                    <a:pt x="287" y="241"/>
                    <a:pt x="286" y="240"/>
                  </a:cubicBezTo>
                  <a:cubicBezTo>
                    <a:pt x="286" y="240"/>
                    <a:pt x="286" y="240"/>
                    <a:pt x="286" y="240"/>
                  </a:cubicBezTo>
                  <a:cubicBezTo>
                    <a:pt x="287" y="238"/>
                    <a:pt x="288" y="236"/>
                    <a:pt x="289" y="233"/>
                  </a:cubicBezTo>
                  <a:close/>
                  <a:moveTo>
                    <a:pt x="281" y="251"/>
                  </a:moveTo>
                  <a:cubicBezTo>
                    <a:pt x="283" y="256"/>
                    <a:pt x="284" y="262"/>
                    <a:pt x="287" y="267"/>
                  </a:cubicBezTo>
                  <a:cubicBezTo>
                    <a:pt x="284" y="263"/>
                    <a:pt x="281" y="259"/>
                    <a:pt x="279" y="256"/>
                  </a:cubicBezTo>
                  <a:cubicBezTo>
                    <a:pt x="279" y="254"/>
                    <a:pt x="280" y="252"/>
                    <a:pt x="281" y="251"/>
                  </a:cubicBezTo>
                  <a:close/>
                  <a:moveTo>
                    <a:pt x="270" y="274"/>
                  </a:moveTo>
                  <a:cubicBezTo>
                    <a:pt x="271" y="278"/>
                    <a:pt x="272" y="281"/>
                    <a:pt x="273" y="285"/>
                  </a:cubicBezTo>
                  <a:cubicBezTo>
                    <a:pt x="272" y="282"/>
                    <a:pt x="270" y="279"/>
                    <a:pt x="269" y="276"/>
                  </a:cubicBezTo>
                  <a:cubicBezTo>
                    <a:pt x="269" y="275"/>
                    <a:pt x="270" y="275"/>
                    <a:pt x="270" y="274"/>
                  </a:cubicBezTo>
                  <a:close/>
                  <a:moveTo>
                    <a:pt x="269" y="304"/>
                  </a:moveTo>
                  <a:cubicBezTo>
                    <a:pt x="267" y="302"/>
                    <a:pt x="265" y="299"/>
                    <a:pt x="263" y="297"/>
                  </a:cubicBezTo>
                  <a:cubicBezTo>
                    <a:pt x="263" y="296"/>
                    <a:pt x="263" y="296"/>
                    <a:pt x="262" y="296"/>
                  </a:cubicBezTo>
                  <a:cubicBezTo>
                    <a:pt x="262" y="295"/>
                    <a:pt x="261" y="294"/>
                    <a:pt x="261" y="293"/>
                  </a:cubicBezTo>
                  <a:cubicBezTo>
                    <a:pt x="262" y="291"/>
                    <a:pt x="263" y="289"/>
                    <a:pt x="264" y="287"/>
                  </a:cubicBezTo>
                  <a:cubicBezTo>
                    <a:pt x="265" y="293"/>
                    <a:pt x="267" y="298"/>
                    <a:pt x="269" y="304"/>
                  </a:cubicBezTo>
                  <a:close/>
                  <a:moveTo>
                    <a:pt x="276" y="324"/>
                  </a:moveTo>
                  <a:cubicBezTo>
                    <a:pt x="274" y="320"/>
                    <a:pt x="272" y="316"/>
                    <a:pt x="270" y="311"/>
                  </a:cubicBezTo>
                  <a:cubicBezTo>
                    <a:pt x="270" y="312"/>
                    <a:pt x="270" y="312"/>
                    <a:pt x="271" y="312"/>
                  </a:cubicBezTo>
                  <a:cubicBezTo>
                    <a:pt x="271" y="313"/>
                    <a:pt x="272" y="314"/>
                    <a:pt x="273" y="315"/>
                  </a:cubicBezTo>
                  <a:cubicBezTo>
                    <a:pt x="274" y="318"/>
                    <a:pt x="275" y="321"/>
                    <a:pt x="276" y="324"/>
                  </a:cubicBezTo>
                  <a:close/>
                  <a:moveTo>
                    <a:pt x="239" y="358"/>
                  </a:moveTo>
                  <a:cubicBezTo>
                    <a:pt x="240" y="359"/>
                    <a:pt x="240" y="359"/>
                    <a:pt x="241" y="359"/>
                  </a:cubicBezTo>
                  <a:cubicBezTo>
                    <a:pt x="241" y="361"/>
                    <a:pt x="242" y="362"/>
                    <a:pt x="242" y="364"/>
                  </a:cubicBezTo>
                  <a:cubicBezTo>
                    <a:pt x="241" y="362"/>
                    <a:pt x="240" y="360"/>
                    <a:pt x="239" y="358"/>
                  </a:cubicBezTo>
                  <a:close/>
                  <a:moveTo>
                    <a:pt x="246" y="335"/>
                  </a:moveTo>
                  <a:cubicBezTo>
                    <a:pt x="249" y="344"/>
                    <a:pt x="255" y="360"/>
                    <a:pt x="262" y="373"/>
                  </a:cubicBezTo>
                  <a:cubicBezTo>
                    <a:pt x="262" y="377"/>
                    <a:pt x="261" y="380"/>
                    <a:pt x="261" y="383"/>
                  </a:cubicBezTo>
                  <a:cubicBezTo>
                    <a:pt x="257" y="367"/>
                    <a:pt x="251" y="351"/>
                    <a:pt x="246" y="335"/>
                  </a:cubicBezTo>
                  <a:close/>
                  <a:moveTo>
                    <a:pt x="248" y="368"/>
                  </a:moveTo>
                  <a:cubicBezTo>
                    <a:pt x="251" y="378"/>
                    <a:pt x="255" y="388"/>
                    <a:pt x="260" y="397"/>
                  </a:cubicBezTo>
                  <a:cubicBezTo>
                    <a:pt x="258" y="396"/>
                    <a:pt x="252" y="384"/>
                    <a:pt x="250" y="381"/>
                  </a:cubicBezTo>
                  <a:cubicBezTo>
                    <a:pt x="248" y="377"/>
                    <a:pt x="246" y="372"/>
                    <a:pt x="244" y="368"/>
                  </a:cubicBezTo>
                  <a:cubicBezTo>
                    <a:pt x="246" y="369"/>
                    <a:pt x="247" y="368"/>
                    <a:pt x="248" y="368"/>
                  </a:cubicBezTo>
                  <a:close/>
                  <a:moveTo>
                    <a:pt x="270" y="354"/>
                  </a:moveTo>
                  <a:cubicBezTo>
                    <a:pt x="269" y="354"/>
                    <a:pt x="268" y="355"/>
                    <a:pt x="268" y="356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7" y="354"/>
                    <a:pt x="265" y="353"/>
                    <a:pt x="264" y="354"/>
                  </a:cubicBezTo>
                  <a:cubicBezTo>
                    <a:pt x="261" y="345"/>
                    <a:pt x="257" y="336"/>
                    <a:pt x="254" y="326"/>
                  </a:cubicBezTo>
                  <a:cubicBezTo>
                    <a:pt x="248" y="306"/>
                    <a:pt x="256" y="329"/>
                    <a:pt x="258" y="333"/>
                  </a:cubicBezTo>
                  <a:cubicBezTo>
                    <a:pt x="260" y="338"/>
                    <a:pt x="263" y="342"/>
                    <a:pt x="267" y="346"/>
                  </a:cubicBezTo>
                  <a:cubicBezTo>
                    <a:pt x="268" y="349"/>
                    <a:pt x="269" y="351"/>
                    <a:pt x="270" y="354"/>
                  </a:cubicBezTo>
                  <a:close/>
                  <a:moveTo>
                    <a:pt x="261" y="332"/>
                  </a:moveTo>
                  <a:cubicBezTo>
                    <a:pt x="262" y="334"/>
                    <a:pt x="263" y="335"/>
                    <a:pt x="263" y="337"/>
                  </a:cubicBezTo>
                  <a:cubicBezTo>
                    <a:pt x="262" y="336"/>
                    <a:pt x="262" y="334"/>
                    <a:pt x="261" y="332"/>
                  </a:cubicBezTo>
                  <a:close/>
                  <a:moveTo>
                    <a:pt x="264" y="318"/>
                  </a:moveTo>
                  <a:cubicBezTo>
                    <a:pt x="261" y="313"/>
                    <a:pt x="258" y="309"/>
                    <a:pt x="255" y="304"/>
                  </a:cubicBezTo>
                  <a:cubicBezTo>
                    <a:pt x="256" y="303"/>
                    <a:pt x="256" y="302"/>
                    <a:pt x="257" y="301"/>
                  </a:cubicBezTo>
                  <a:cubicBezTo>
                    <a:pt x="259" y="307"/>
                    <a:pt x="262" y="312"/>
                    <a:pt x="264" y="318"/>
                  </a:cubicBezTo>
                  <a:close/>
                  <a:moveTo>
                    <a:pt x="249" y="317"/>
                  </a:moveTo>
                  <a:cubicBezTo>
                    <a:pt x="251" y="331"/>
                    <a:pt x="257" y="344"/>
                    <a:pt x="262" y="358"/>
                  </a:cubicBezTo>
                  <a:cubicBezTo>
                    <a:pt x="262" y="359"/>
                    <a:pt x="262" y="361"/>
                    <a:pt x="263" y="363"/>
                  </a:cubicBezTo>
                  <a:cubicBezTo>
                    <a:pt x="263" y="364"/>
                    <a:pt x="264" y="365"/>
                    <a:pt x="264" y="366"/>
                  </a:cubicBezTo>
                  <a:cubicBezTo>
                    <a:pt x="263" y="366"/>
                    <a:pt x="263" y="366"/>
                    <a:pt x="262" y="367"/>
                  </a:cubicBezTo>
                  <a:cubicBezTo>
                    <a:pt x="262" y="367"/>
                    <a:pt x="262" y="367"/>
                    <a:pt x="262" y="366"/>
                  </a:cubicBezTo>
                  <a:cubicBezTo>
                    <a:pt x="256" y="353"/>
                    <a:pt x="250" y="340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6" y="323"/>
                    <a:pt x="248" y="320"/>
                    <a:pt x="249" y="317"/>
                  </a:cubicBezTo>
                  <a:close/>
                  <a:moveTo>
                    <a:pt x="243" y="331"/>
                  </a:moveTo>
                  <a:cubicBezTo>
                    <a:pt x="243" y="332"/>
                    <a:pt x="242" y="332"/>
                    <a:pt x="242" y="333"/>
                  </a:cubicBezTo>
                  <a:cubicBezTo>
                    <a:pt x="243" y="336"/>
                    <a:pt x="244" y="339"/>
                    <a:pt x="245" y="343"/>
                  </a:cubicBezTo>
                  <a:cubicBezTo>
                    <a:pt x="244" y="340"/>
                    <a:pt x="242" y="337"/>
                    <a:pt x="241" y="334"/>
                  </a:cubicBezTo>
                  <a:cubicBezTo>
                    <a:pt x="242" y="333"/>
                    <a:pt x="242" y="332"/>
                    <a:pt x="243" y="331"/>
                  </a:cubicBezTo>
                  <a:close/>
                  <a:moveTo>
                    <a:pt x="227" y="363"/>
                  </a:moveTo>
                  <a:cubicBezTo>
                    <a:pt x="227" y="363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3"/>
                  </a:cubicBezTo>
                  <a:close/>
                  <a:moveTo>
                    <a:pt x="224" y="370"/>
                  </a:moveTo>
                  <a:cubicBezTo>
                    <a:pt x="226" y="373"/>
                    <a:pt x="227" y="376"/>
                    <a:pt x="228" y="377"/>
                  </a:cubicBezTo>
                  <a:cubicBezTo>
                    <a:pt x="227" y="376"/>
                    <a:pt x="226" y="373"/>
                    <a:pt x="224" y="370"/>
                  </a:cubicBezTo>
                  <a:cubicBezTo>
                    <a:pt x="224" y="370"/>
                    <a:pt x="224" y="370"/>
                    <a:pt x="224" y="370"/>
                  </a:cubicBezTo>
                  <a:close/>
                  <a:moveTo>
                    <a:pt x="221" y="377"/>
                  </a:moveTo>
                  <a:cubicBezTo>
                    <a:pt x="228" y="392"/>
                    <a:pt x="224" y="385"/>
                    <a:pt x="220" y="378"/>
                  </a:cubicBezTo>
                  <a:cubicBezTo>
                    <a:pt x="220" y="377"/>
                    <a:pt x="221" y="377"/>
                    <a:pt x="221" y="377"/>
                  </a:cubicBezTo>
                  <a:close/>
                  <a:moveTo>
                    <a:pt x="220" y="379"/>
                  </a:moveTo>
                  <a:cubicBezTo>
                    <a:pt x="221" y="382"/>
                    <a:pt x="222" y="386"/>
                    <a:pt x="223" y="389"/>
                  </a:cubicBezTo>
                  <a:cubicBezTo>
                    <a:pt x="220" y="389"/>
                    <a:pt x="217" y="390"/>
                    <a:pt x="214" y="391"/>
                  </a:cubicBezTo>
                  <a:cubicBezTo>
                    <a:pt x="216" y="387"/>
                    <a:pt x="218" y="383"/>
                    <a:pt x="220" y="379"/>
                  </a:cubicBezTo>
                  <a:close/>
                  <a:moveTo>
                    <a:pt x="227" y="384"/>
                  </a:moveTo>
                  <a:cubicBezTo>
                    <a:pt x="228" y="385"/>
                    <a:pt x="229" y="387"/>
                    <a:pt x="230" y="389"/>
                  </a:cubicBezTo>
                  <a:cubicBezTo>
                    <a:pt x="229" y="389"/>
                    <a:pt x="228" y="388"/>
                    <a:pt x="227" y="388"/>
                  </a:cubicBezTo>
                  <a:cubicBezTo>
                    <a:pt x="227" y="387"/>
                    <a:pt x="227" y="385"/>
                    <a:pt x="227" y="384"/>
                  </a:cubicBezTo>
                  <a:close/>
                  <a:moveTo>
                    <a:pt x="235" y="390"/>
                  </a:moveTo>
                  <a:cubicBezTo>
                    <a:pt x="235" y="390"/>
                    <a:pt x="235" y="390"/>
                    <a:pt x="234" y="390"/>
                  </a:cubicBezTo>
                  <a:cubicBezTo>
                    <a:pt x="234" y="390"/>
                    <a:pt x="235" y="390"/>
                    <a:pt x="235" y="389"/>
                  </a:cubicBezTo>
                  <a:cubicBezTo>
                    <a:pt x="235" y="390"/>
                    <a:pt x="235" y="390"/>
                    <a:pt x="235" y="390"/>
                  </a:cubicBezTo>
                  <a:close/>
                  <a:moveTo>
                    <a:pt x="271" y="373"/>
                  </a:moveTo>
                  <a:cubicBezTo>
                    <a:pt x="272" y="374"/>
                    <a:pt x="273" y="374"/>
                    <a:pt x="274" y="373"/>
                  </a:cubicBezTo>
                  <a:cubicBezTo>
                    <a:pt x="275" y="374"/>
                    <a:pt x="276" y="374"/>
                    <a:pt x="277" y="373"/>
                  </a:cubicBezTo>
                  <a:cubicBezTo>
                    <a:pt x="275" y="376"/>
                    <a:pt x="273" y="380"/>
                    <a:pt x="271" y="383"/>
                  </a:cubicBezTo>
                  <a:cubicBezTo>
                    <a:pt x="271" y="380"/>
                    <a:pt x="271" y="376"/>
                    <a:pt x="271" y="373"/>
                  </a:cubicBezTo>
                  <a:close/>
                  <a:moveTo>
                    <a:pt x="276" y="352"/>
                  </a:moveTo>
                  <a:cubicBezTo>
                    <a:pt x="277" y="355"/>
                    <a:pt x="278" y="358"/>
                    <a:pt x="280" y="361"/>
                  </a:cubicBezTo>
                  <a:cubicBezTo>
                    <a:pt x="280" y="362"/>
                    <a:pt x="282" y="363"/>
                    <a:pt x="283" y="363"/>
                  </a:cubicBezTo>
                  <a:cubicBezTo>
                    <a:pt x="282" y="366"/>
                    <a:pt x="280" y="368"/>
                    <a:pt x="279" y="371"/>
                  </a:cubicBezTo>
                  <a:cubicBezTo>
                    <a:pt x="279" y="370"/>
                    <a:pt x="279" y="370"/>
                    <a:pt x="279" y="370"/>
                  </a:cubicBezTo>
                  <a:cubicBezTo>
                    <a:pt x="279" y="364"/>
                    <a:pt x="277" y="358"/>
                    <a:pt x="276" y="352"/>
                  </a:cubicBezTo>
                  <a:close/>
                  <a:moveTo>
                    <a:pt x="286" y="358"/>
                  </a:moveTo>
                  <a:cubicBezTo>
                    <a:pt x="285" y="356"/>
                    <a:pt x="285" y="353"/>
                    <a:pt x="284" y="350"/>
                  </a:cubicBezTo>
                  <a:cubicBezTo>
                    <a:pt x="286" y="352"/>
                    <a:pt x="289" y="351"/>
                    <a:pt x="289" y="348"/>
                  </a:cubicBezTo>
                  <a:cubicBezTo>
                    <a:pt x="288" y="342"/>
                    <a:pt x="287" y="337"/>
                    <a:pt x="285" y="331"/>
                  </a:cubicBezTo>
                  <a:cubicBezTo>
                    <a:pt x="285" y="332"/>
                    <a:pt x="286" y="332"/>
                    <a:pt x="286" y="332"/>
                  </a:cubicBezTo>
                  <a:cubicBezTo>
                    <a:pt x="286" y="333"/>
                    <a:pt x="287" y="333"/>
                    <a:pt x="288" y="333"/>
                  </a:cubicBezTo>
                  <a:cubicBezTo>
                    <a:pt x="289" y="336"/>
                    <a:pt x="291" y="339"/>
                    <a:pt x="292" y="343"/>
                  </a:cubicBezTo>
                  <a:cubicBezTo>
                    <a:pt x="292" y="344"/>
                    <a:pt x="292" y="344"/>
                    <a:pt x="293" y="345"/>
                  </a:cubicBezTo>
                  <a:cubicBezTo>
                    <a:pt x="291" y="349"/>
                    <a:pt x="288" y="354"/>
                    <a:pt x="286" y="358"/>
                  </a:cubicBezTo>
                  <a:close/>
                  <a:moveTo>
                    <a:pt x="297" y="337"/>
                  </a:moveTo>
                  <a:cubicBezTo>
                    <a:pt x="296" y="330"/>
                    <a:pt x="295" y="324"/>
                    <a:pt x="293" y="317"/>
                  </a:cubicBezTo>
                  <a:cubicBezTo>
                    <a:pt x="294" y="318"/>
                    <a:pt x="294" y="319"/>
                    <a:pt x="295" y="320"/>
                  </a:cubicBezTo>
                  <a:cubicBezTo>
                    <a:pt x="296" y="321"/>
                    <a:pt x="297" y="321"/>
                    <a:pt x="298" y="321"/>
                  </a:cubicBezTo>
                  <a:cubicBezTo>
                    <a:pt x="299" y="323"/>
                    <a:pt x="300" y="325"/>
                    <a:pt x="301" y="327"/>
                  </a:cubicBezTo>
                  <a:cubicBezTo>
                    <a:pt x="301" y="327"/>
                    <a:pt x="301" y="328"/>
                    <a:pt x="301" y="328"/>
                  </a:cubicBezTo>
                  <a:cubicBezTo>
                    <a:pt x="300" y="331"/>
                    <a:pt x="298" y="334"/>
                    <a:pt x="297" y="337"/>
                  </a:cubicBezTo>
                  <a:close/>
                  <a:moveTo>
                    <a:pt x="308" y="313"/>
                  </a:moveTo>
                  <a:cubicBezTo>
                    <a:pt x="307" y="307"/>
                    <a:pt x="305" y="300"/>
                    <a:pt x="303" y="294"/>
                  </a:cubicBezTo>
                  <a:cubicBezTo>
                    <a:pt x="303" y="294"/>
                    <a:pt x="303" y="294"/>
                    <a:pt x="303" y="293"/>
                  </a:cubicBezTo>
                  <a:cubicBezTo>
                    <a:pt x="303" y="293"/>
                    <a:pt x="303" y="292"/>
                    <a:pt x="304" y="291"/>
                  </a:cubicBezTo>
                  <a:cubicBezTo>
                    <a:pt x="305" y="294"/>
                    <a:pt x="307" y="296"/>
                    <a:pt x="308" y="299"/>
                  </a:cubicBezTo>
                  <a:cubicBezTo>
                    <a:pt x="310" y="301"/>
                    <a:pt x="314" y="301"/>
                    <a:pt x="314" y="297"/>
                  </a:cubicBezTo>
                  <a:cubicBezTo>
                    <a:pt x="313" y="292"/>
                    <a:pt x="312" y="288"/>
                    <a:pt x="310" y="283"/>
                  </a:cubicBezTo>
                  <a:cubicBezTo>
                    <a:pt x="313" y="286"/>
                    <a:pt x="316" y="288"/>
                    <a:pt x="319" y="290"/>
                  </a:cubicBezTo>
                  <a:cubicBezTo>
                    <a:pt x="315" y="298"/>
                    <a:pt x="311" y="306"/>
                    <a:pt x="308" y="313"/>
                  </a:cubicBezTo>
                  <a:close/>
                  <a:moveTo>
                    <a:pt x="325" y="278"/>
                  </a:moveTo>
                  <a:cubicBezTo>
                    <a:pt x="324" y="273"/>
                    <a:pt x="323" y="269"/>
                    <a:pt x="321" y="265"/>
                  </a:cubicBezTo>
                  <a:cubicBezTo>
                    <a:pt x="322" y="266"/>
                    <a:pt x="324" y="266"/>
                    <a:pt x="324" y="265"/>
                  </a:cubicBezTo>
                  <a:cubicBezTo>
                    <a:pt x="325" y="267"/>
                    <a:pt x="325" y="269"/>
                    <a:pt x="326" y="270"/>
                  </a:cubicBezTo>
                  <a:cubicBezTo>
                    <a:pt x="327" y="271"/>
                    <a:pt x="327" y="271"/>
                    <a:pt x="328" y="272"/>
                  </a:cubicBezTo>
                  <a:cubicBezTo>
                    <a:pt x="327" y="274"/>
                    <a:pt x="326" y="276"/>
                    <a:pt x="325" y="278"/>
                  </a:cubicBezTo>
                  <a:close/>
                  <a:moveTo>
                    <a:pt x="333" y="260"/>
                  </a:moveTo>
                  <a:cubicBezTo>
                    <a:pt x="333" y="259"/>
                    <a:pt x="333" y="259"/>
                    <a:pt x="333" y="258"/>
                  </a:cubicBezTo>
                  <a:cubicBezTo>
                    <a:pt x="333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9"/>
                    <a:pt x="334" y="259"/>
                    <a:pt x="333" y="260"/>
                  </a:cubicBezTo>
                  <a:close/>
                  <a:moveTo>
                    <a:pt x="337" y="254"/>
                  </a:moveTo>
                  <a:cubicBezTo>
                    <a:pt x="333" y="246"/>
                    <a:pt x="329" y="238"/>
                    <a:pt x="325" y="230"/>
                  </a:cubicBezTo>
                  <a:cubicBezTo>
                    <a:pt x="325" y="229"/>
                    <a:pt x="325" y="228"/>
                    <a:pt x="325" y="227"/>
                  </a:cubicBezTo>
                  <a:cubicBezTo>
                    <a:pt x="326" y="229"/>
                    <a:pt x="327" y="231"/>
                    <a:pt x="328" y="232"/>
                  </a:cubicBezTo>
                  <a:cubicBezTo>
                    <a:pt x="330" y="238"/>
                    <a:pt x="333" y="243"/>
                    <a:pt x="337" y="248"/>
                  </a:cubicBezTo>
                  <a:cubicBezTo>
                    <a:pt x="338" y="249"/>
                    <a:pt x="338" y="249"/>
                    <a:pt x="339" y="249"/>
                  </a:cubicBezTo>
                  <a:cubicBezTo>
                    <a:pt x="338" y="251"/>
                    <a:pt x="337" y="252"/>
                    <a:pt x="337" y="254"/>
                  </a:cubicBezTo>
                  <a:close/>
                  <a:moveTo>
                    <a:pt x="341" y="245"/>
                  </a:moveTo>
                  <a:cubicBezTo>
                    <a:pt x="337" y="239"/>
                    <a:pt x="334" y="233"/>
                    <a:pt x="330" y="227"/>
                  </a:cubicBezTo>
                  <a:cubicBezTo>
                    <a:pt x="330" y="225"/>
                    <a:pt x="329" y="224"/>
                    <a:pt x="329" y="222"/>
                  </a:cubicBezTo>
                  <a:cubicBezTo>
                    <a:pt x="329" y="221"/>
                    <a:pt x="328" y="220"/>
                    <a:pt x="328" y="220"/>
                  </a:cubicBezTo>
                  <a:cubicBezTo>
                    <a:pt x="328" y="220"/>
                    <a:pt x="329" y="220"/>
                    <a:pt x="329" y="220"/>
                  </a:cubicBezTo>
                  <a:cubicBezTo>
                    <a:pt x="331" y="223"/>
                    <a:pt x="332" y="226"/>
                    <a:pt x="334" y="229"/>
                  </a:cubicBezTo>
                  <a:cubicBezTo>
                    <a:pt x="335" y="233"/>
                    <a:pt x="335" y="233"/>
                    <a:pt x="338" y="238"/>
                  </a:cubicBezTo>
                  <a:cubicBezTo>
                    <a:pt x="339" y="239"/>
                    <a:pt x="340" y="239"/>
                    <a:pt x="341" y="239"/>
                  </a:cubicBezTo>
                  <a:cubicBezTo>
                    <a:pt x="342" y="239"/>
                    <a:pt x="342" y="240"/>
                    <a:pt x="343" y="241"/>
                  </a:cubicBezTo>
                  <a:cubicBezTo>
                    <a:pt x="342" y="243"/>
                    <a:pt x="341" y="244"/>
                    <a:pt x="341" y="245"/>
                  </a:cubicBezTo>
                  <a:close/>
                  <a:moveTo>
                    <a:pt x="346" y="235"/>
                  </a:moveTo>
                  <a:cubicBezTo>
                    <a:pt x="343" y="228"/>
                    <a:pt x="338" y="221"/>
                    <a:pt x="333" y="215"/>
                  </a:cubicBezTo>
                  <a:cubicBezTo>
                    <a:pt x="330" y="209"/>
                    <a:pt x="327" y="202"/>
                    <a:pt x="325" y="194"/>
                  </a:cubicBezTo>
                  <a:cubicBezTo>
                    <a:pt x="325" y="194"/>
                    <a:pt x="325" y="193"/>
                    <a:pt x="325" y="192"/>
                  </a:cubicBezTo>
                  <a:cubicBezTo>
                    <a:pt x="326" y="193"/>
                    <a:pt x="326" y="193"/>
                    <a:pt x="327" y="194"/>
                  </a:cubicBezTo>
                  <a:cubicBezTo>
                    <a:pt x="331" y="207"/>
                    <a:pt x="337" y="219"/>
                    <a:pt x="348" y="231"/>
                  </a:cubicBezTo>
                  <a:cubicBezTo>
                    <a:pt x="348" y="232"/>
                    <a:pt x="347" y="234"/>
                    <a:pt x="346" y="235"/>
                  </a:cubicBezTo>
                  <a:close/>
                  <a:moveTo>
                    <a:pt x="352" y="224"/>
                  </a:moveTo>
                  <a:cubicBezTo>
                    <a:pt x="349" y="219"/>
                    <a:pt x="346" y="214"/>
                    <a:pt x="343" y="209"/>
                  </a:cubicBezTo>
                  <a:cubicBezTo>
                    <a:pt x="344" y="209"/>
                    <a:pt x="344" y="209"/>
                    <a:pt x="344" y="208"/>
                  </a:cubicBezTo>
                  <a:cubicBezTo>
                    <a:pt x="344" y="207"/>
                    <a:pt x="345" y="206"/>
                    <a:pt x="345" y="204"/>
                  </a:cubicBezTo>
                  <a:cubicBezTo>
                    <a:pt x="345" y="205"/>
                    <a:pt x="346" y="206"/>
                    <a:pt x="346" y="207"/>
                  </a:cubicBezTo>
                  <a:cubicBezTo>
                    <a:pt x="349" y="211"/>
                    <a:pt x="351" y="214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9"/>
                    <a:pt x="355" y="219"/>
                    <a:pt x="355" y="219"/>
                  </a:cubicBezTo>
                  <a:cubicBezTo>
                    <a:pt x="354" y="221"/>
                    <a:pt x="353" y="223"/>
                    <a:pt x="352" y="224"/>
                  </a:cubicBezTo>
                  <a:close/>
                  <a:moveTo>
                    <a:pt x="356" y="211"/>
                  </a:moveTo>
                  <a:cubicBezTo>
                    <a:pt x="354" y="208"/>
                    <a:pt x="352" y="205"/>
                    <a:pt x="350" y="203"/>
                  </a:cubicBezTo>
                  <a:cubicBezTo>
                    <a:pt x="348" y="200"/>
                    <a:pt x="347" y="197"/>
                    <a:pt x="345" y="194"/>
                  </a:cubicBezTo>
                  <a:cubicBezTo>
                    <a:pt x="345" y="194"/>
                    <a:pt x="345" y="194"/>
                    <a:pt x="345" y="194"/>
                  </a:cubicBezTo>
                  <a:cubicBezTo>
                    <a:pt x="349" y="199"/>
                    <a:pt x="353" y="204"/>
                    <a:pt x="357" y="209"/>
                  </a:cubicBezTo>
                  <a:cubicBezTo>
                    <a:pt x="357" y="210"/>
                    <a:pt x="356" y="210"/>
                    <a:pt x="356" y="211"/>
                  </a:cubicBezTo>
                  <a:close/>
                  <a:moveTo>
                    <a:pt x="360" y="202"/>
                  </a:moveTo>
                  <a:cubicBezTo>
                    <a:pt x="360" y="200"/>
                    <a:pt x="359" y="199"/>
                    <a:pt x="358" y="197"/>
                  </a:cubicBezTo>
                  <a:cubicBezTo>
                    <a:pt x="360" y="198"/>
                    <a:pt x="363" y="196"/>
                    <a:pt x="362" y="194"/>
                  </a:cubicBezTo>
                  <a:cubicBezTo>
                    <a:pt x="361" y="189"/>
                    <a:pt x="359" y="185"/>
                    <a:pt x="358" y="181"/>
                  </a:cubicBezTo>
                  <a:cubicBezTo>
                    <a:pt x="360" y="184"/>
                    <a:pt x="362" y="187"/>
                    <a:pt x="363" y="190"/>
                  </a:cubicBezTo>
                  <a:cubicBezTo>
                    <a:pt x="364" y="192"/>
                    <a:pt x="366" y="191"/>
                    <a:pt x="367" y="190"/>
                  </a:cubicBezTo>
                  <a:cubicBezTo>
                    <a:pt x="367" y="190"/>
                    <a:pt x="367" y="190"/>
                    <a:pt x="367" y="191"/>
                  </a:cubicBezTo>
                  <a:cubicBezTo>
                    <a:pt x="365" y="194"/>
                    <a:pt x="362" y="198"/>
                    <a:pt x="360" y="202"/>
                  </a:cubicBezTo>
                  <a:close/>
                  <a:moveTo>
                    <a:pt x="435" y="50"/>
                  </a:moveTo>
                  <a:cubicBezTo>
                    <a:pt x="435" y="50"/>
                    <a:pt x="435" y="49"/>
                    <a:pt x="435" y="49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3" y="47"/>
                    <a:pt x="434" y="48"/>
                    <a:pt x="436" y="49"/>
                  </a:cubicBezTo>
                  <a:cubicBezTo>
                    <a:pt x="436" y="49"/>
                    <a:pt x="436" y="49"/>
                    <a:pt x="435" y="50"/>
                  </a:cubicBezTo>
                  <a:close/>
                  <a:moveTo>
                    <a:pt x="422" y="43"/>
                  </a:moveTo>
                  <a:cubicBezTo>
                    <a:pt x="421" y="42"/>
                    <a:pt x="419" y="41"/>
                    <a:pt x="418" y="39"/>
                  </a:cubicBezTo>
                  <a:cubicBezTo>
                    <a:pt x="420" y="40"/>
                    <a:pt x="422" y="41"/>
                    <a:pt x="423" y="42"/>
                  </a:cubicBezTo>
                  <a:cubicBezTo>
                    <a:pt x="423" y="42"/>
                    <a:pt x="422" y="43"/>
                    <a:pt x="422" y="43"/>
                  </a:cubicBezTo>
                  <a:close/>
                  <a:moveTo>
                    <a:pt x="411" y="36"/>
                  </a:move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lose/>
                  <a:moveTo>
                    <a:pt x="406" y="36"/>
                  </a:moveTo>
                  <a:cubicBezTo>
                    <a:pt x="405" y="35"/>
                    <a:pt x="404" y="35"/>
                    <a:pt x="403" y="35"/>
                  </a:cubicBezTo>
                  <a:cubicBezTo>
                    <a:pt x="402" y="34"/>
                    <a:pt x="401" y="32"/>
                    <a:pt x="401" y="32"/>
                  </a:cubicBezTo>
                  <a:cubicBezTo>
                    <a:pt x="402" y="32"/>
                    <a:pt x="404" y="33"/>
                    <a:pt x="405" y="33"/>
                  </a:cubicBezTo>
                  <a:cubicBezTo>
                    <a:pt x="405" y="34"/>
                    <a:pt x="405" y="35"/>
                    <a:pt x="406" y="36"/>
                  </a:cubicBezTo>
                  <a:close/>
                  <a:moveTo>
                    <a:pt x="395" y="32"/>
                  </a:moveTo>
                  <a:cubicBezTo>
                    <a:pt x="394" y="31"/>
                    <a:pt x="393" y="29"/>
                    <a:pt x="391" y="28"/>
                  </a:cubicBezTo>
                  <a:cubicBezTo>
                    <a:pt x="393" y="28"/>
                    <a:pt x="395" y="29"/>
                    <a:pt x="397" y="30"/>
                  </a:cubicBezTo>
                  <a:cubicBezTo>
                    <a:pt x="396" y="30"/>
                    <a:pt x="395" y="31"/>
                    <a:pt x="395" y="32"/>
                  </a:cubicBezTo>
                  <a:close/>
                  <a:moveTo>
                    <a:pt x="199" y="469"/>
                  </a:moveTo>
                  <a:cubicBezTo>
                    <a:pt x="199" y="469"/>
                    <a:pt x="199" y="469"/>
                    <a:pt x="199" y="469"/>
                  </a:cubicBezTo>
                  <a:cubicBezTo>
                    <a:pt x="200" y="469"/>
                    <a:pt x="200" y="469"/>
                    <a:pt x="200" y="470"/>
                  </a:cubicBezTo>
                  <a:cubicBezTo>
                    <a:pt x="200" y="470"/>
                    <a:pt x="200" y="470"/>
                    <a:pt x="199" y="469"/>
                  </a:cubicBezTo>
                  <a:close/>
                  <a:moveTo>
                    <a:pt x="174" y="457"/>
                  </a:moveTo>
                  <a:cubicBezTo>
                    <a:pt x="174" y="456"/>
                    <a:pt x="174" y="456"/>
                    <a:pt x="174" y="456"/>
                  </a:cubicBezTo>
                  <a:cubicBezTo>
                    <a:pt x="175" y="456"/>
                    <a:pt x="175" y="456"/>
                    <a:pt x="175" y="456"/>
                  </a:cubicBezTo>
                  <a:cubicBezTo>
                    <a:pt x="175" y="456"/>
                    <a:pt x="175" y="456"/>
                    <a:pt x="174" y="457"/>
                  </a:cubicBezTo>
                  <a:close/>
                  <a:moveTo>
                    <a:pt x="217" y="473"/>
                  </a:moveTo>
                  <a:cubicBezTo>
                    <a:pt x="213" y="466"/>
                    <a:pt x="206" y="460"/>
                    <a:pt x="198" y="458"/>
                  </a:cubicBezTo>
                  <a:cubicBezTo>
                    <a:pt x="190" y="455"/>
                    <a:pt x="182" y="452"/>
                    <a:pt x="174" y="451"/>
                  </a:cubicBezTo>
                  <a:cubicBezTo>
                    <a:pt x="174" y="445"/>
                    <a:pt x="174" y="438"/>
                    <a:pt x="174" y="432"/>
                  </a:cubicBezTo>
                  <a:cubicBezTo>
                    <a:pt x="175" y="415"/>
                    <a:pt x="171" y="398"/>
                    <a:pt x="172" y="381"/>
                  </a:cubicBezTo>
                  <a:cubicBezTo>
                    <a:pt x="176" y="381"/>
                    <a:pt x="178" y="377"/>
                    <a:pt x="177" y="374"/>
                  </a:cubicBezTo>
                  <a:cubicBezTo>
                    <a:pt x="188" y="367"/>
                    <a:pt x="205" y="386"/>
                    <a:pt x="206" y="397"/>
                  </a:cubicBezTo>
                  <a:cubicBezTo>
                    <a:pt x="206" y="397"/>
                    <a:pt x="206" y="398"/>
                    <a:pt x="206" y="397"/>
                  </a:cubicBezTo>
                  <a:cubicBezTo>
                    <a:pt x="206" y="397"/>
                    <a:pt x="206" y="396"/>
                    <a:pt x="206" y="396"/>
                  </a:cubicBezTo>
                  <a:cubicBezTo>
                    <a:pt x="208" y="398"/>
                    <a:pt x="210" y="398"/>
                    <a:pt x="212" y="396"/>
                  </a:cubicBezTo>
                  <a:cubicBezTo>
                    <a:pt x="212" y="395"/>
                    <a:pt x="212" y="395"/>
                    <a:pt x="213" y="394"/>
                  </a:cubicBezTo>
                  <a:cubicBezTo>
                    <a:pt x="220" y="393"/>
                    <a:pt x="228" y="393"/>
                    <a:pt x="234" y="396"/>
                  </a:cubicBezTo>
                  <a:cubicBezTo>
                    <a:pt x="236" y="397"/>
                    <a:pt x="237" y="398"/>
                    <a:pt x="238" y="399"/>
                  </a:cubicBezTo>
                  <a:cubicBezTo>
                    <a:pt x="239" y="400"/>
                    <a:pt x="239" y="401"/>
                    <a:pt x="239" y="401"/>
                  </a:cubicBezTo>
                  <a:cubicBezTo>
                    <a:pt x="240" y="402"/>
                    <a:pt x="240" y="403"/>
                    <a:pt x="241" y="403"/>
                  </a:cubicBezTo>
                  <a:cubicBezTo>
                    <a:pt x="245" y="409"/>
                    <a:pt x="246" y="417"/>
                    <a:pt x="246" y="424"/>
                  </a:cubicBezTo>
                  <a:cubicBezTo>
                    <a:pt x="246" y="426"/>
                    <a:pt x="248" y="427"/>
                    <a:pt x="250" y="428"/>
                  </a:cubicBezTo>
                  <a:cubicBezTo>
                    <a:pt x="250" y="430"/>
                    <a:pt x="253" y="432"/>
                    <a:pt x="255" y="430"/>
                  </a:cubicBezTo>
                  <a:cubicBezTo>
                    <a:pt x="261" y="427"/>
                    <a:pt x="267" y="426"/>
                    <a:pt x="273" y="426"/>
                  </a:cubicBezTo>
                  <a:cubicBezTo>
                    <a:pt x="276" y="426"/>
                    <a:pt x="280" y="426"/>
                    <a:pt x="282" y="428"/>
                  </a:cubicBezTo>
                  <a:cubicBezTo>
                    <a:pt x="283" y="429"/>
                    <a:pt x="283" y="430"/>
                    <a:pt x="283" y="432"/>
                  </a:cubicBezTo>
                  <a:cubicBezTo>
                    <a:pt x="262" y="445"/>
                    <a:pt x="239" y="459"/>
                    <a:pt x="217" y="473"/>
                  </a:cubicBezTo>
                  <a:close/>
                  <a:moveTo>
                    <a:pt x="362" y="206"/>
                  </a:moveTo>
                  <a:cubicBezTo>
                    <a:pt x="361" y="205"/>
                    <a:pt x="361" y="205"/>
                    <a:pt x="361" y="204"/>
                  </a:cubicBezTo>
                  <a:cubicBezTo>
                    <a:pt x="364" y="200"/>
                    <a:pt x="366" y="195"/>
                    <a:pt x="369" y="191"/>
                  </a:cubicBezTo>
                  <a:cubicBezTo>
                    <a:pt x="369" y="190"/>
                    <a:pt x="370" y="190"/>
                    <a:pt x="370" y="189"/>
                  </a:cubicBezTo>
                  <a:cubicBezTo>
                    <a:pt x="370" y="190"/>
                    <a:pt x="370" y="190"/>
                    <a:pt x="370" y="190"/>
                  </a:cubicBezTo>
                  <a:cubicBezTo>
                    <a:pt x="367" y="195"/>
                    <a:pt x="365" y="201"/>
                    <a:pt x="362" y="206"/>
                  </a:cubicBezTo>
                  <a:close/>
                  <a:moveTo>
                    <a:pt x="435" y="65"/>
                  </a:moveTo>
                  <a:cubicBezTo>
                    <a:pt x="432" y="71"/>
                    <a:pt x="430" y="77"/>
                    <a:pt x="427" y="83"/>
                  </a:cubicBezTo>
                  <a:cubicBezTo>
                    <a:pt x="429" y="77"/>
                    <a:pt x="432" y="71"/>
                    <a:pt x="435" y="65"/>
                  </a:cubicBezTo>
                  <a:close/>
                  <a:moveTo>
                    <a:pt x="343" y="32"/>
                  </a:moveTo>
                  <a:cubicBezTo>
                    <a:pt x="354" y="32"/>
                    <a:pt x="364" y="30"/>
                    <a:pt x="374" y="28"/>
                  </a:cubicBezTo>
                  <a:cubicBezTo>
                    <a:pt x="375" y="28"/>
                    <a:pt x="375" y="28"/>
                    <a:pt x="374" y="28"/>
                  </a:cubicBezTo>
                  <a:cubicBezTo>
                    <a:pt x="365" y="31"/>
                    <a:pt x="354" y="30"/>
                    <a:pt x="345" y="30"/>
                  </a:cubicBezTo>
                  <a:cubicBezTo>
                    <a:pt x="349" y="21"/>
                    <a:pt x="353" y="12"/>
                    <a:pt x="356" y="3"/>
                  </a:cubicBezTo>
                  <a:cubicBezTo>
                    <a:pt x="359" y="14"/>
                    <a:pt x="370" y="20"/>
                    <a:pt x="381" y="24"/>
                  </a:cubicBezTo>
                  <a:cubicBezTo>
                    <a:pt x="380" y="25"/>
                    <a:pt x="380" y="25"/>
                    <a:pt x="380" y="26"/>
                  </a:cubicBezTo>
                  <a:cubicBezTo>
                    <a:pt x="377" y="29"/>
                    <a:pt x="375" y="32"/>
                    <a:pt x="373" y="35"/>
                  </a:cubicBezTo>
                  <a:cubicBezTo>
                    <a:pt x="372" y="37"/>
                    <a:pt x="371" y="39"/>
                    <a:pt x="369" y="41"/>
                  </a:cubicBezTo>
                  <a:cubicBezTo>
                    <a:pt x="367" y="41"/>
                    <a:pt x="365" y="43"/>
                    <a:pt x="366" y="45"/>
                  </a:cubicBezTo>
                  <a:cubicBezTo>
                    <a:pt x="356" y="46"/>
                    <a:pt x="346" y="45"/>
                    <a:pt x="337" y="47"/>
                  </a:cubicBezTo>
                  <a:cubicBezTo>
                    <a:pt x="339" y="42"/>
                    <a:pt x="341" y="37"/>
                    <a:pt x="343" y="32"/>
                  </a:cubicBezTo>
                  <a:close/>
                  <a:moveTo>
                    <a:pt x="347" y="419"/>
                  </a:moveTo>
                  <a:cubicBezTo>
                    <a:pt x="344" y="459"/>
                    <a:pt x="346" y="500"/>
                    <a:pt x="346" y="541"/>
                  </a:cubicBezTo>
                  <a:cubicBezTo>
                    <a:pt x="324" y="537"/>
                    <a:pt x="302" y="539"/>
                    <a:pt x="280" y="541"/>
                  </a:cubicBezTo>
                  <a:cubicBezTo>
                    <a:pt x="248" y="543"/>
                    <a:pt x="216" y="541"/>
                    <a:pt x="185" y="539"/>
                  </a:cubicBezTo>
                  <a:cubicBezTo>
                    <a:pt x="129" y="536"/>
                    <a:pt x="65" y="531"/>
                    <a:pt x="9" y="541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386"/>
                    <a:pt x="21" y="229"/>
                    <a:pt x="3" y="76"/>
                  </a:cubicBezTo>
                  <a:cubicBezTo>
                    <a:pt x="51" y="73"/>
                    <a:pt x="98" y="77"/>
                    <a:pt x="146" y="77"/>
                  </a:cubicBezTo>
                  <a:cubicBezTo>
                    <a:pt x="200" y="76"/>
                    <a:pt x="254" y="85"/>
                    <a:pt x="309" y="83"/>
                  </a:cubicBezTo>
                  <a:cubicBezTo>
                    <a:pt x="288" y="122"/>
                    <a:pt x="269" y="162"/>
                    <a:pt x="250" y="202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183" y="200"/>
                    <a:pt x="116" y="195"/>
                    <a:pt x="51" y="200"/>
                  </a:cubicBezTo>
                  <a:cubicBezTo>
                    <a:pt x="50" y="200"/>
                    <a:pt x="50" y="201"/>
                    <a:pt x="51" y="201"/>
                  </a:cubicBezTo>
                  <a:cubicBezTo>
                    <a:pt x="115" y="207"/>
                    <a:pt x="181" y="212"/>
                    <a:pt x="245" y="212"/>
                  </a:cubicBezTo>
                  <a:cubicBezTo>
                    <a:pt x="239" y="224"/>
                    <a:pt x="232" y="237"/>
                    <a:pt x="226" y="250"/>
                  </a:cubicBezTo>
                  <a:cubicBezTo>
                    <a:pt x="225" y="249"/>
                    <a:pt x="224" y="249"/>
                    <a:pt x="222" y="249"/>
                  </a:cubicBezTo>
                  <a:cubicBezTo>
                    <a:pt x="190" y="250"/>
                    <a:pt x="159" y="245"/>
                    <a:pt x="127" y="245"/>
                  </a:cubicBezTo>
                  <a:cubicBezTo>
                    <a:pt x="103" y="246"/>
                    <a:pt x="75" y="254"/>
                    <a:pt x="51" y="247"/>
                  </a:cubicBezTo>
                  <a:cubicBezTo>
                    <a:pt x="49" y="246"/>
                    <a:pt x="48" y="249"/>
                    <a:pt x="50" y="250"/>
                  </a:cubicBezTo>
                  <a:cubicBezTo>
                    <a:pt x="67" y="262"/>
                    <a:pt x="95" y="258"/>
                    <a:pt x="115" y="257"/>
                  </a:cubicBezTo>
                  <a:cubicBezTo>
                    <a:pt x="150" y="257"/>
                    <a:pt x="186" y="261"/>
                    <a:pt x="221" y="260"/>
                  </a:cubicBezTo>
                  <a:cubicBezTo>
                    <a:pt x="214" y="276"/>
                    <a:pt x="206" y="292"/>
                    <a:pt x="198" y="307"/>
                  </a:cubicBezTo>
                  <a:cubicBezTo>
                    <a:pt x="185" y="303"/>
                    <a:pt x="168" y="305"/>
                    <a:pt x="154" y="305"/>
                  </a:cubicBezTo>
                  <a:cubicBezTo>
                    <a:pt x="124" y="306"/>
                    <a:pt x="95" y="304"/>
                    <a:pt x="65" y="304"/>
                  </a:cubicBezTo>
                  <a:cubicBezTo>
                    <a:pt x="64" y="304"/>
                    <a:pt x="64" y="306"/>
                    <a:pt x="65" y="306"/>
                  </a:cubicBezTo>
                  <a:cubicBezTo>
                    <a:pt x="88" y="316"/>
                    <a:pt x="116" y="315"/>
                    <a:pt x="141" y="317"/>
                  </a:cubicBezTo>
                  <a:cubicBezTo>
                    <a:pt x="156" y="317"/>
                    <a:pt x="178" y="313"/>
                    <a:pt x="193" y="318"/>
                  </a:cubicBezTo>
                  <a:cubicBezTo>
                    <a:pt x="189" y="324"/>
                    <a:pt x="184" y="333"/>
                    <a:pt x="179" y="342"/>
                  </a:cubicBezTo>
                  <a:cubicBezTo>
                    <a:pt x="179" y="342"/>
                    <a:pt x="179" y="342"/>
                    <a:pt x="178" y="342"/>
                  </a:cubicBezTo>
                  <a:cubicBezTo>
                    <a:pt x="178" y="343"/>
                    <a:pt x="178" y="343"/>
                    <a:pt x="178" y="344"/>
                  </a:cubicBezTo>
                  <a:cubicBezTo>
                    <a:pt x="173" y="354"/>
                    <a:pt x="169" y="364"/>
                    <a:pt x="171" y="370"/>
                  </a:cubicBezTo>
                  <a:cubicBezTo>
                    <a:pt x="138" y="357"/>
                    <a:pt x="88" y="360"/>
                    <a:pt x="56" y="373"/>
                  </a:cubicBezTo>
                  <a:cubicBezTo>
                    <a:pt x="54" y="374"/>
                    <a:pt x="55" y="377"/>
                    <a:pt x="57" y="376"/>
                  </a:cubicBezTo>
                  <a:cubicBezTo>
                    <a:pt x="74" y="374"/>
                    <a:pt x="92" y="374"/>
                    <a:pt x="110" y="374"/>
                  </a:cubicBezTo>
                  <a:cubicBezTo>
                    <a:pt x="128" y="374"/>
                    <a:pt x="151" y="373"/>
                    <a:pt x="169" y="381"/>
                  </a:cubicBezTo>
                  <a:cubicBezTo>
                    <a:pt x="166" y="395"/>
                    <a:pt x="166" y="410"/>
                    <a:pt x="167" y="425"/>
                  </a:cubicBezTo>
                  <a:cubicBezTo>
                    <a:pt x="167" y="425"/>
                    <a:pt x="167" y="425"/>
                    <a:pt x="167" y="425"/>
                  </a:cubicBezTo>
                  <a:cubicBezTo>
                    <a:pt x="144" y="418"/>
                    <a:pt x="120" y="421"/>
                    <a:pt x="95" y="424"/>
                  </a:cubicBezTo>
                  <a:cubicBezTo>
                    <a:pt x="86" y="423"/>
                    <a:pt x="77" y="423"/>
                    <a:pt x="71" y="426"/>
                  </a:cubicBezTo>
                  <a:cubicBezTo>
                    <a:pt x="68" y="426"/>
                    <a:pt x="65" y="427"/>
                    <a:pt x="62" y="427"/>
                  </a:cubicBezTo>
                  <a:cubicBezTo>
                    <a:pt x="62" y="427"/>
                    <a:pt x="62" y="427"/>
                    <a:pt x="62" y="427"/>
                  </a:cubicBezTo>
                  <a:cubicBezTo>
                    <a:pt x="64" y="428"/>
                    <a:pt x="66" y="428"/>
                    <a:pt x="68" y="428"/>
                  </a:cubicBezTo>
                  <a:cubicBezTo>
                    <a:pt x="67" y="430"/>
                    <a:pt x="68" y="432"/>
                    <a:pt x="70" y="433"/>
                  </a:cubicBezTo>
                  <a:cubicBezTo>
                    <a:pt x="75" y="437"/>
                    <a:pt x="82" y="436"/>
                    <a:pt x="89" y="436"/>
                  </a:cubicBezTo>
                  <a:cubicBezTo>
                    <a:pt x="101" y="437"/>
                    <a:pt x="112" y="438"/>
                    <a:pt x="124" y="438"/>
                  </a:cubicBezTo>
                  <a:cubicBezTo>
                    <a:pt x="130" y="439"/>
                    <a:pt x="140" y="439"/>
                    <a:pt x="149" y="438"/>
                  </a:cubicBezTo>
                  <a:cubicBezTo>
                    <a:pt x="155" y="439"/>
                    <a:pt x="161" y="438"/>
                    <a:pt x="167" y="437"/>
                  </a:cubicBezTo>
                  <a:cubicBezTo>
                    <a:pt x="168" y="450"/>
                    <a:pt x="168" y="463"/>
                    <a:pt x="169" y="476"/>
                  </a:cubicBezTo>
                  <a:cubicBezTo>
                    <a:pt x="130" y="475"/>
                    <a:pt x="91" y="475"/>
                    <a:pt x="54" y="480"/>
                  </a:cubicBezTo>
                  <a:cubicBezTo>
                    <a:pt x="53" y="480"/>
                    <a:pt x="53" y="481"/>
                    <a:pt x="54" y="481"/>
                  </a:cubicBezTo>
                  <a:cubicBezTo>
                    <a:pt x="91" y="486"/>
                    <a:pt x="130" y="489"/>
                    <a:pt x="169" y="490"/>
                  </a:cubicBezTo>
                  <a:cubicBezTo>
                    <a:pt x="169" y="496"/>
                    <a:pt x="170" y="501"/>
                    <a:pt x="170" y="507"/>
                  </a:cubicBezTo>
                  <a:cubicBezTo>
                    <a:pt x="170" y="507"/>
                    <a:pt x="170" y="508"/>
                    <a:pt x="170" y="508"/>
                  </a:cubicBezTo>
                  <a:cubicBezTo>
                    <a:pt x="170" y="512"/>
                    <a:pt x="176" y="512"/>
                    <a:pt x="177" y="508"/>
                  </a:cubicBezTo>
                  <a:cubicBezTo>
                    <a:pt x="177" y="508"/>
                    <a:pt x="178" y="508"/>
                    <a:pt x="178" y="508"/>
                  </a:cubicBezTo>
                  <a:cubicBezTo>
                    <a:pt x="179" y="508"/>
                    <a:pt x="179" y="507"/>
                    <a:pt x="180" y="507"/>
                  </a:cubicBezTo>
                  <a:cubicBezTo>
                    <a:pt x="182" y="505"/>
                    <a:pt x="183" y="503"/>
                    <a:pt x="185" y="501"/>
                  </a:cubicBezTo>
                  <a:cubicBezTo>
                    <a:pt x="191" y="498"/>
                    <a:pt x="197" y="494"/>
                    <a:pt x="203" y="491"/>
                  </a:cubicBezTo>
                  <a:cubicBezTo>
                    <a:pt x="240" y="492"/>
                    <a:pt x="277" y="492"/>
                    <a:pt x="314" y="492"/>
                  </a:cubicBezTo>
                  <a:cubicBezTo>
                    <a:pt x="320" y="492"/>
                    <a:pt x="320" y="481"/>
                    <a:pt x="314" y="481"/>
                  </a:cubicBezTo>
                  <a:cubicBezTo>
                    <a:pt x="285" y="481"/>
                    <a:pt x="255" y="480"/>
                    <a:pt x="226" y="478"/>
                  </a:cubicBezTo>
                  <a:cubicBezTo>
                    <a:pt x="245" y="467"/>
                    <a:pt x="263" y="455"/>
                    <a:pt x="281" y="443"/>
                  </a:cubicBezTo>
                  <a:cubicBezTo>
                    <a:pt x="282" y="443"/>
                    <a:pt x="282" y="444"/>
                    <a:pt x="283" y="444"/>
                  </a:cubicBezTo>
                  <a:cubicBezTo>
                    <a:pt x="287" y="445"/>
                    <a:pt x="292" y="444"/>
                    <a:pt x="296" y="443"/>
                  </a:cubicBezTo>
                  <a:cubicBezTo>
                    <a:pt x="297" y="443"/>
                    <a:pt x="297" y="443"/>
                    <a:pt x="297" y="442"/>
                  </a:cubicBezTo>
                  <a:cubicBezTo>
                    <a:pt x="298" y="443"/>
                    <a:pt x="298" y="443"/>
                    <a:pt x="299" y="443"/>
                  </a:cubicBezTo>
                  <a:cubicBezTo>
                    <a:pt x="301" y="443"/>
                    <a:pt x="302" y="442"/>
                    <a:pt x="302" y="441"/>
                  </a:cubicBezTo>
                  <a:cubicBezTo>
                    <a:pt x="305" y="440"/>
                    <a:pt x="307" y="439"/>
                    <a:pt x="309" y="437"/>
                  </a:cubicBezTo>
                  <a:cubicBezTo>
                    <a:pt x="310" y="436"/>
                    <a:pt x="309" y="435"/>
                    <a:pt x="308" y="435"/>
                  </a:cubicBezTo>
                  <a:cubicBezTo>
                    <a:pt x="304" y="435"/>
                    <a:pt x="299" y="434"/>
                    <a:pt x="295" y="434"/>
                  </a:cubicBezTo>
                  <a:cubicBezTo>
                    <a:pt x="294" y="434"/>
                    <a:pt x="293" y="434"/>
                    <a:pt x="292" y="434"/>
                  </a:cubicBezTo>
                  <a:cubicBezTo>
                    <a:pt x="318" y="400"/>
                    <a:pt x="336" y="359"/>
                    <a:pt x="352" y="318"/>
                  </a:cubicBezTo>
                  <a:cubicBezTo>
                    <a:pt x="353" y="351"/>
                    <a:pt x="350" y="385"/>
                    <a:pt x="347" y="419"/>
                  </a:cubicBezTo>
                  <a:close/>
                  <a:moveTo>
                    <a:pt x="456" y="89"/>
                  </a:moveTo>
                  <a:cubicBezTo>
                    <a:pt x="453" y="95"/>
                    <a:pt x="449" y="101"/>
                    <a:pt x="446" y="108"/>
                  </a:cubicBezTo>
                  <a:cubicBezTo>
                    <a:pt x="445" y="106"/>
                    <a:pt x="444" y="104"/>
                    <a:pt x="442" y="102"/>
                  </a:cubicBezTo>
                  <a:cubicBezTo>
                    <a:pt x="439" y="97"/>
                    <a:pt x="437" y="92"/>
                    <a:pt x="434" y="87"/>
                  </a:cubicBezTo>
                  <a:cubicBezTo>
                    <a:pt x="434" y="87"/>
                    <a:pt x="433" y="87"/>
                    <a:pt x="433" y="88"/>
                  </a:cubicBezTo>
                  <a:cubicBezTo>
                    <a:pt x="435" y="92"/>
                    <a:pt x="437" y="97"/>
                    <a:pt x="439" y="102"/>
                  </a:cubicBezTo>
                  <a:cubicBezTo>
                    <a:pt x="441" y="105"/>
                    <a:pt x="442" y="108"/>
                    <a:pt x="444" y="112"/>
                  </a:cubicBezTo>
                  <a:cubicBezTo>
                    <a:pt x="441" y="119"/>
                    <a:pt x="437" y="126"/>
                    <a:pt x="434" y="133"/>
                  </a:cubicBezTo>
                  <a:cubicBezTo>
                    <a:pt x="432" y="124"/>
                    <a:pt x="426" y="116"/>
                    <a:pt x="422" y="108"/>
                  </a:cubicBezTo>
                  <a:cubicBezTo>
                    <a:pt x="422" y="108"/>
                    <a:pt x="421" y="108"/>
                    <a:pt x="421" y="108"/>
                  </a:cubicBezTo>
                  <a:cubicBezTo>
                    <a:pt x="428" y="117"/>
                    <a:pt x="428" y="128"/>
                    <a:pt x="432" y="137"/>
                  </a:cubicBezTo>
                  <a:cubicBezTo>
                    <a:pt x="431" y="138"/>
                    <a:pt x="431" y="139"/>
                    <a:pt x="430" y="141"/>
                  </a:cubicBezTo>
                  <a:cubicBezTo>
                    <a:pt x="428" y="145"/>
                    <a:pt x="426" y="148"/>
                    <a:pt x="424" y="152"/>
                  </a:cubicBezTo>
                  <a:cubicBezTo>
                    <a:pt x="422" y="145"/>
                    <a:pt x="419" y="137"/>
                    <a:pt x="416" y="129"/>
                  </a:cubicBezTo>
                  <a:cubicBezTo>
                    <a:pt x="416" y="129"/>
                    <a:pt x="415" y="129"/>
                    <a:pt x="416" y="129"/>
                  </a:cubicBezTo>
                  <a:cubicBezTo>
                    <a:pt x="418" y="137"/>
                    <a:pt x="421" y="145"/>
                    <a:pt x="424" y="154"/>
                  </a:cubicBezTo>
                  <a:cubicBezTo>
                    <a:pt x="420" y="161"/>
                    <a:pt x="416" y="168"/>
                    <a:pt x="412" y="176"/>
                  </a:cubicBezTo>
                  <a:cubicBezTo>
                    <a:pt x="407" y="171"/>
                    <a:pt x="403" y="165"/>
                    <a:pt x="402" y="159"/>
                  </a:cubicBezTo>
                  <a:cubicBezTo>
                    <a:pt x="401" y="158"/>
                    <a:pt x="400" y="158"/>
                    <a:pt x="401" y="159"/>
                  </a:cubicBezTo>
                  <a:cubicBezTo>
                    <a:pt x="402" y="166"/>
                    <a:pt x="406" y="172"/>
                    <a:pt x="410" y="178"/>
                  </a:cubicBezTo>
                  <a:cubicBezTo>
                    <a:pt x="411" y="178"/>
                    <a:pt x="411" y="178"/>
                    <a:pt x="411" y="178"/>
                  </a:cubicBezTo>
                  <a:cubicBezTo>
                    <a:pt x="406" y="187"/>
                    <a:pt x="401" y="196"/>
                    <a:pt x="397" y="204"/>
                  </a:cubicBezTo>
                  <a:cubicBezTo>
                    <a:pt x="393" y="197"/>
                    <a:pt x="389" y="190"/>
                    <a:pt x="386" y="183"/>
                  </a:cubicBezTo>
                  <a:cubicBezTo>
                    <a:pt x="386" y="182"/>
                    <a:pt x="386" y="183"/>
                    <a:pt x="386" y="183"/>
                  </a:cubicBezTo>
                  <a:cubicBezTo>
                    <a:pt x="388" y="191"/>
                    <a:pt x="391" y="199"/>
                    <a:pt x="395" y="207"/>
                  </a:cubicBezTo>
                  <a:cubicBezTo>
                    <a:pt x="391" y="214"/>
                    <a:pt x="387" y="221"/>
                    <a:pt x="384" y="228"/>
                  </a:cubicBezTo>
                  <a:cubicBezTo>
                    <a:pt x="382" y="223"/>
                    <a:pt x="380" y="219"/>
                    <a:pt x="379" y="214"/>
                  </a:cubicBezTo>
                  <a:cubicBezTo>
                    <a:pt x="378" y="212"/>
                    <a:pt x="375" y="212"/>
                    <a:pt x="376" y="214"/>
                  </a:cubicBezTo>
                  <a:cubicBezTo>
                    <a:pt x="377" y="221"/>
                    <a:pt x="379" y="226"/>
                    <a:pt x="382" y="232"/>
                  </a:cubicBezTo>
                  <a:cubicBezTo>
                    <a:pt x="381" y="234"/>
                    <a:pt x="380" y="235"/>
                    <a:pt x="379" y="237"/>
                  </a:cubicBezTo>
                  <a:cubicBezTo>
                    <a:pt x="375" y="244"/>
                    <a:pt x="371" y="252"/>
                    <a:pt x="368" y="259"/>
                  </a:cubicBezTo>
                  <a:cubicBezTo>
                    <a:pt x="366" y="254"/>
                    <a:pt x="364" y="250"/>
                    <a:pt x="362" y="245"/>
                  </a:cubicBezTo>
                  <a:cubicBezTo>
                    <a:pt x="360" y="240"/>
                    <a:pt x="358" y="235"/>
                    <a:pt x="355" y="230"/>
                  </a:cubicBezTo>
                  <a:cubicBezTo>
                    <a:pt x="361" y="218"/>
                    <a:pt x="368" y="206"/>
                    <a:pt x="374" y="194"/>
                  </a:cubicBezTo>
                  <a:cubicBezTo>
                    <a:pt x="375" y="194"/>
                    <a:pt x="377" y="193"/>
                    <a:pt x="377" y="191"/>
                  </a:cubicBezTo>
                  <a:cubicBezTo>
                    <a:pt x="377" y="191"/>
                    <a:pt x="376" y="190"/>
                    <a:pt x="376" y="190"/>
                  </a:cubicBezTo>
                  <a:cubicBezTo>
                    <a:pt x="383" y="177"/>
                    <a:pt x="389" y="165"/>
                    <a:pt x="395" y="153"/>
                  </a:cubicBezTo>
                  <a:cubicBezTo>
                    <a:pt x="397" y="153"/>
                    <a:pt x="399" y="151"/>
                    <a:pt x="398" y="149"/>
                  </a:cubicBezTo>
                  <a:cubicBezTo>
                    <a:pt x="398" y="149"/>
                    <a:pt x="398" y="149"/>
                    <a:pt x="398" y="148"/>
                  </a:cubicBezTo>
                  <a:cubicBezTo>
                    <a:pt x="402" y="141"/>
                    <a:pt x="405" y="134"/>
                    <a:pt x="409" y="127"/>
                  </a:cubicBezTo>
                  <a:cubicBezTo>
                    <a:pt x="409" y="126"/>
                    <a:pt x="410" y="125"/>
                    <a:pt x="410" y="124"/>
                  </a:cubicBezTo>
                  <a:cubicBezTo>
                    <a:pt x="415" y="117"/>
                    <a:pt x="418" y="110"/>
                    <a:pt x="420" y="103"/>
                  </a:cubicBezTo>
                  <a:cubicBezTo>
                    <a:pt x="427" y="89"/>
                    <a:pt x="433" y="75"/>
                    <a:pt x="438" y="61"/>
                  </a:cubicBezTo>
                  <a:cubicBezTo>
                    <a:pt x="439" y="59"/>
                    <a:pt x="441" y="57"/>
                    <a:pt x="443" y="55"/>
                  </a:cubicBezTo>
                  <a:cubicBezTo>
                    <a:pt x="443" y="54"/>
                    <a:pt x="443" y="54"/>
                    <a:pt x="444" y="53"/>
                  </a:cubicBezTo>
                  <a:cubicBezTo>
                    <a:pt x="451" y="58"/>
                    <a:pt x="459" y="62"/>
                    <a:pt x="467" y="67"/>
                  </a:cubicBezTo>
                  <a:cubicBezTo>
                    <a:pt x="468" y="68"/>
                    <a:pt x="469" y="68"/>
                    <a:pt x="470" y="68"/>
                  </a:cubicBezTo>
                  <a:cubicBezTo>
                    <a:pt x="468" y="71"/>
                    <a:pt x="466" y="74"/>
                    <a:pt x="464" y="77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61" y="73"/>
                    <a:pt x="458" y="68"/>
                    <a:pt x="455" y="65"/>
                  </a:cubicBezTo>
                  <a:cubicBezTo>
                    <a:pt x="454" y="64"/>
                    <a:pt x="453" y="65"/>
                    <a:pt x="454" y="66"/>
                  </a:cubicBezTo>
                  <a:cubicBezTo>
                    <a:pt x="457" y="69"/>
                    <a:pt x="460" y="73"/>
                    <a:pt x="462" y="77"/>
                  </a:cubicBezTo>
                  <a:cubicBezTo>
                    <a:pt x="463" y="78"/>
                    <a:pt x="463" y="78"/>
                    <a:pt x="463" y="78"/>
                  </a:cubicBezTo>
                  <a:cubicBezTo>
                    <a:pt x="461" y="81"/>
                    <a:pt x="459" y="84"/>
                    <a:pt x="457" y="87"/>
                  </a:cubicBezTo>
                  <a:cubicBezTo>
                    <a:pt x="454" y="82"/>
                    <a:pt x="451" y="76"/>
                    <a:pt x="449" y="69"/>
                  </a:cubicBezTo>
                  <a:cubicBezTo>
                    <a:pt x="449" y="69"/>
                    <a:pt x="447" y="69"/>
                    <a:pt x="448" y="70"/>
                  </a:cubicBezTo>
                  <a:cubicBezTo>
                    <a:pt x="450" y="77"/>
                    <a:pt x="453" y="83"/>
                    <a:pt x="456" y="8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6" name="Freeform 483"/>
            <p:cNvSpPr/>
            <p:nvPr>
              <p:custDataLst>
                <p:tags r:id="rId6"/>
              </p:custDataLst>
            </p:nvPr>
          </p:nvSpPr>
          <p:spPr bwMode="auto">
            <a:xfrm>
              <a:off x="8733" y="5914"/>
              <a:ext cx="3" cy="5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2 w 4"/>
                <a:gd name="T11" fmla="*/ 1 h 5"/>
                <a:gd name="T12" fmla="*/ 1 w 4"/>
                <a:gd name="T13" fmla="*/ 1 h 5"/>
                <a:gd name="T14" fmla="*/ 1 w 4"/>
                <a:gd name="T15" fmla="*/ 0 h 5"/>
                <a:gd name="T16" fmla="*/ 1 w 4"/>
                <a:gd name="T17" fmla="*/ 1 h 5"/>
                <a:gd name="T18" fmla="*/ 0 w 4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3"/>
                    <a:pt x="2" y="3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7" name="Freeform 484"/>
            <p:cNvSpPr/>
            <p:nvPr>
              <p:custDataLst>
                <p:tags r:id="rId7"/>
              </p:custDataLst>
            </p:nvPr>
          </p:nvSpPr>
          <p:spPr bwMode="auto">
            <a:xfrm>
              <a:off x="8568" y="5669"/>
              <a:ext cx="222" cy="26"/>
            </a:xfrm>
            <a:custGeom>
              <a:avLst/>
              <a:gdLst>
                <a:gd name="T0" fmla="*/ 106 w 232"/>
                <a:gd name="T1" fmla="*/ 26 h 27"/>
                <a:gd name="T2" fmla="*/ 173 w 232"/>
                <a:gd name="T3" fmla="*/ 24 h 27"/>
                <a:gd name="T4" fmla="*/ 229 w 232"/>
                <a:gd name="T5" fmla="*/ 19 h 27"/>
                <a:gd name="T6" fmla="*/ 229 w 232"/>
                <a:gd name="T7" fmla="*/ 12 h 27"/>
                <a:gd name="T8" fmla="*/ 115 w 232"/>
                <a:gd name="T9" fmla="*/ 13 h 27"/>
                <a:gd name="T10" fmla="*/ 0 w 232"/>
                <a:gd name="T11" fmla="*/ 9 h 27"/>
                <a:gd name="T12" fmla="*/ 0 w 232"/>
                <a:gd name="T13" fmla="*/ 10 h 27"/>
                <a:gd name="T14" fmla="*/ 106 w 232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7">
                  <a:moveTo>
                    <a:pt x="106" y="26"/>
                  </a:moveTo>
                  <a:cubicBezTo>
                    <a:pt x="128" y="26"/>
                    <a:pt x="150" y="25"/>
                    <a:pt x="173" y="24"/>
                  </a:cubicBezTo>
                  <a:cubicBezTo>
                    <a:pt x="191" y="23"/>
                    <a:pt x="211" y="25"/>
                    <a:pt x="229" y="19"/>
                  </a:cubicBezTo>
                  <a:cubicBezTo>
                    <a:pt x="232" y="17"/>
                    <a:pt x="232" y="13"/>
                    <a:pt x="229" y="12"/>
                  </a:cubicBezTo>
                  <a:cubicBezTo>
                    <a:pt x="196" y="0"/>
                    <a:pt x="150" y="12"/>
                    <a:pt x="115" y="13"/>
                  </a:cubicBezTo>
                  <a:cubicBezTo>
                    <a:pt x="77" y="15"/>
                    <a:pt x="39" y="12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32" y="27"/>
                    <a:pt x="70" y="27"/>
                    <a:pt x="106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 autoUpdateAnimBg="0"/>
      <p:bldP spid="62468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592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Properties of B-Trees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854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40D4B6-F892-4E0D-B0BE-0ED556C91AEC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0854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085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EDA5E8-38D8-409E-B1FB-7D7568490EB6}" type="slidenum">
              <a:rPr lang="en-US" altLang="zh-CN" sz="790"/>
              <a:pPr/>
              <a:t>34</a:t>
            </a:fld>
            <a:endParaRPr lang="en-US" altLang="zh-CN" sz="79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3355340"/>
            <a:ext cx="8151495" cy="2973705"/>
          </a:xfrm>
          <a:noFill/>
        </p:spPr>
        <p:txBody>
          <a:bodyPr vert="horz" wrap="square" lIns="51792" tIns="25896" rIns="51792" bIns="25896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Children of each internal node are "between" the items in that node.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</a:rPr>
              <a:t>Suppose </a:t>
            </a:r>
            <a:r>
              <a:rPr lang="en-US" altLang="zh-CN" sz="1800" dirty="0">
                <a:ea typeface="宋体" panose="02010600030101010101" pitchFamily="2" charset="-122"/>
              </a:rPr>
              <a:t>subtree </a:t>
            </a:r>
            <a:r>
              <a:rPr lang="en-US" altLang="zh-CN" sz="1800" dirty="0" err="1">
                <a:ea typeface="宋体" panose="02010600030101010101" pitchFamily="2" charset="-122"/>
              </a:rPr>
              <a:t>T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is the </a:t>
            </a:r>
            <a:r>
              <a:rPr lang="en-US" altLang="zh-CN" sz="1800" i="1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 err="1">
                <a:ea typeface="宋体" panose="02010600030101010101" pitchFamily="2" charset="-122"/>
              </a:rPr>
              <a:t>th</a:t>
            </a:r>
            <a:r>
              <a:rPr lang="en-US" altLang="zh-CN" sz="1800" dirty="0">
                <a:ea typeface="宋体" panose="02010600030101010101" pitchFamily="2" charset="-122"/>
              </a:rPr>
              <a:t> child of the node:</a:t>
            </a:r>
          </a:p>
          <a:p>
            <a:pPr indent="0"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- All </a:t>
            </a:r>
            <a:r>
              <a:rPr lang="en-US" altLang="zh-CN" sz="2000" dirty="0">
                <a:ea typeface="宋体" panose="02010600030101010101" pitchFamily="2" charset="-122"/>
              </a:rPr>
              <a:t>keys in </a:t>
            </a:r>
            <a:r>
              <a:rPr lang="en-US" altLang="zh-CN" sz="2000" dirty="0" err="1">
                <a:ea typeface="宋体" panose="02010600030101010101" pitchFamily="2" charset="-122"/>
              </a:rPr>
              <a:t>T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 must be between keys k</a:t>
            </a:r>
            <a:r>
              <a:rPr lang="en-US" altLang="zh-CN" sz="2000" baseline="-25000" dirty="0">
                <a:ea typeface="宋体" panose="02010600030101010101" pitchFamily="2" charset="-122"/>
              </a:rPr>
              <a:t>i-1</a:t>
            </a:r>
            <a:r>
              <a:rPr lang="en-US" altLang="zh-CN" sz="2000" dirty="0">
                <a:ea typeface="宋体" panose="02010600030101010101" pitchFamily="2" charset="-122"/>
              </a:rPr>
              <a:t> and </a:t>
            </a:r>
            <a:r>
              <a:rPr lang="en-US" altLang="zh-CN" sz="2000" dirty="0" err="1">
                <a:ea typeface="宋体" panose="02010600030101010101" pitchFamily="2" charset="-122"/>
              </a:rPr>
              <a:t>k</a:t>
            </a:r>
            <a:r>
              <a:rPr lang="en-US" altLang="zh-CN" sz="2000" baseline="-25000" dirty="0" err="1">
                <a:ea typeface="宋体" panose="02010600030101010101" pitchFamily="2" charset="-122"/>
              </a:rPr>
              <a:t>i  </a:t>
            </a:r>
            <a:r>
              <a:rPr lang="en-US" altLang="zh-CN" sz="200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sz="2000" baseline="-25000" dirty="0" err="1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                                            </a:t>
            </a:r>
            <a:r>
              <a:rPr lang="en-US" altLang="zh-CN" sz="2000" dirty="0">
                <a:ea typeface="宋体" panose="02010600030101010101" pitchFamily="2" charset="-122"/>
              </a:rPr>
              <a:t>i.e. </a:t>
            </a:r>
            <a:r>
              <a:rPr lang="en-US" altLang="zh-CN" sz="2000" dirty="0">
                <a:solidFill>
                  <a:srgbClr val="FF33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aseline="-25000" dirty="0">
                <a:solidFill>
                  <a:srgbClr val="FF3300"/>
                </a:solidFill>
                <a:ea typeface="宋体" panose="02010600030101010101" pitchFamily="2" charset="-122"/>
              </a:rPr>
              <a:t>i-1</a:t>
            </a:r>
            <a:r>
              <a:rPr lang="en-US" altLang="zh-CN" sz="2000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£ </a:t>
            </a:r>
            <a:r>
              <a:rPr lang="en-US" altLang="zh-CN" sz="2000" dirty="0" err="1">
                <a:solidFill>
                  <a:srgbClr val="FF33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baseline="-25000" dirty="0" err="1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&lt; </a:t>
            </a:r>
            <a:r>
              <a:rPr lang="en-US" altLang="zh-CN" sz="2000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aseline="-25000" dirty="0" err="1" smtClean="0">
                <a:solidFill>
                  <a:srgbClr val="FF33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baseline="-25000" dirty="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3300"/>
                </a:solidFill>
                <a:ea typeface="宋体" panose="02010600030101010101" pitchFamily="2" charset="-122"/>
              </a:rPr>
              <a:t>,</a:t>
            </a:r>
            <a:r>
              <a:rPr lang="en-US" altLang="zh-CN" sz="3600" dirty="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0000FF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aseline="-25000" dirty="0" smtClean="0">
                <a:solidFill>
                  <a:srgbClr val="0000FF"/>
                </a:solidFill>
                <a:ea typeface="宋体" panose="02010600030101010101" pitchFamily="2" charset="-122"/>
              </a:rPr>
              <a:t>i-1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is the smallest key in 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000" baseline="-25000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endParaRPr lang="en-US" altLang="zh-CN" sz="2000" baseline="-25000" dirty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    - All </a:t>
            </a:r>
            <a:r>
              <a:rPr lang="en-US" altLang="zh-CN" sz="1800" dirty="0">
                <a:ea typeface="宋体" panose="02010600030101010101" pitchFamily="2" charset="-122"/>
              </a:rPr>
              <a:t>keys in first subtree T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 &lt; </a:t>
            </a:r>
            <a:r>
              <a:rPr lang="en-US" altLang="zh-CN" sz="1800" dirty="0">
                <a:ea typeface="宋体" panose="02010600030101010101" pitchFamily="2" charset="-122"/>
              </a:rPr>
              <a:t>k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    - All </a:t>
            </a:r>
            <a:r>
              <a:rPr lang="en-US" altLang="zh-CN" sz="1800" dirty="0">
                <a:ea typeface="宋体" panose="02010600030101010101" pitchFamily="2" charset="-122"/>
              </a:rPr>
              <a:t>keys in last subtree T</a:t>
            </a:r>
            <a:r>
              <a:rPr lang="en-US" altLang="zh-CN" sz="1800" baseline="-25000" dirty="0"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</a:rPr>
              <a:t> ³ </a:t>
            </a:r>
            <a:r>
              <a:rPr lang="en-US" altLang="zh-CN" sz="1800" dirty="0">
                <a:ea typeface="宋体" panose="02010600030101010101" pitchFamily="2" charset="-122"/>
              </a:rPr>
              <a:t>k</a:t>
            </a:r>
            <a:r>
              <a:rPr lang="en-US" altLang="zh-CN" sz="1800" baseline="-25000" dirty="0">
                <a:ea typeface="宋体" panose="02010600030101010101" pitchFamily="2" charset="-122"/>
              </a:rPr>
              <a:t>M-1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3557588" y="3704035"/>
            <a:ext cx="127000" cy="2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3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4" name="Freeform 9"/>
          <p:cNvSpPr/>
          <p:nvPr/>
        </p:nvSpPr>
        <p:spPr bwMode="auto">
          <a:xfrm>
            <a:off x="4166671" y="2306912"/>
            <a:ext cx="584895" cy="553641"/>
          </a:xfrm>
          <a:custGeom>
            <a:avLst/>
            <a:gdLst>
              <a:gd name="T0" fmla="*/ 530225 w 655"/>
              <a:gd name="T1" fmla="*/ 12235 h 724"/>
              <a:gd name="T2" fmla="*/ 0 w 655"/>
              <a:gd name="T3" fmla="*/ 982891 h 724"/>
              <a:gd name="T4" fmla="*/ 1038225 w 655"/>
              <a:gd name="T5" fmla="*/ 982891 h 724"/>
              <a:gd name="T6" fmla="*/ 530225 w 655"/>
              <a:gd name="T7" fmla="*/ 0 h 724"/>
              <a:gd name="T8" fmla="*/ 530225 w 655"/>
              <a:gd name="T9" fmla="*/ 12235 h 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5" h="724">
                <a:moveTo>
                  <a:pt x="334" y="9"/>
                </a:moveTo>
                <a:lnTo>
                  <a:pt x="0" y="723"/>
                </a:lnTo>
                <a:lnTo>
                  <a:pt x="654" y="723"/>
                </a:lnTo>
                <a:lnTo>
                  <a:pt x="334" y="0"/>
                </a:lnTo>
                <a:lnTo>
                  <a:pt x="334" y="9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08561" name="Freeform 16"/>
          <p:cNvSpPr/>
          <p:nvPr/>
        </p:nvSpPr>
        <p:spPr bwMode="auto">
          <a:xfrm>
            <a:off x="5468173" y="2309020"/>
            <a:ext cx="528638" cy="550069"/>
          </a:xfrm>
          <a:custGeom>
            <a:avLst/>
            <a:gdLst>
              <a:gd name="T0" fmla="*/ 478700 w 534"/>
              <a:gd name="T1" fmla="*/ 11602 h 590"/>
              <a:gd name="T2" fmla="*/ 0 w 534"/>
              <a:gd name="T3" fmla="*/ 976243 h 590"/>
              <a:gd name="T4" fmla="*/ 938040 w 534"/>
              <a:gd name="T5" fmla="*/ 976243 h 590"/>
              <a:gd name="T6" fmla="*/ 478700 w 534"/>
              <a:gd name="T7" fmla="*/ 0 h 590"/>
              <a:gd name="T8" fmla="*/ 478700 w 534"/>
              <a:gd name="T9" fmla="*/ 11602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4" h="590">
                <a:moveTo>
                  <a:pt x="272" y="7"/>
                </a:moveTo>
                <a:lnTo>
                  <a:pt x="0" y="589"/>
                </a:lnTo>
                <a:lnTo>
                  <a:pt x="533" y="589"/>
                </a:lnTo>
                <a:lnTo>
                  <a:pt x="272" y="0"/>
                </a:lnTo>
                <a:lnTo>
                  <a:pt x="272" y="7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08562" name="Freeform 17"/>
          <p:cNvSpPr/>
          <p:nvPr/>
        </p:nvSpPr>
        <p:spPr bwMode="auto">
          <a:xfrm>
            <a:off x="2985274" y="2264011"/>
            <a:ext cx="517922" cy="567035"/>
          </a:xfrm>
          <a:custGeom>
            <a:avLst/>
            <a:gdLst>
              <a:gd name="T0" fmla="*/ 462957 w 535"/>
              <a:gd name="T1" fmla="*/ 17086 h 590"/>
              <a:gd name="T2" fmla="*/ 0 w 535"/>
              <a:gd name="T3" fmla="*/ 1006353 h 590"/>
              <a:gd name="T4" fmla="*/ 919029 w 535"/>
              <a:gd name="T5" fmla="*/ 1006353 h 590"/>
              <a:gd name="T6" fmla="*/ 462957 w 535"/>
              <a:gd name="T7" fmla="*/ 0 h 590"/>
              <a:gd name="T8" fmla="*/ 462957 w 535"/>
              <a:gd name="T9" fmla="*/ 17086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35" h="590">
                <a:moveTo>
                  <a:pt x="269" y="10"/>
                </a:moveTo>
                <a:lnTo>
                  <a:pt x="0" y="589"/>
                </a:lnTo>
                <a:lnTo>
                  <a:pt x="534" y="589"/>
                </a:lnTo>
                <a:lnTo>
                  <a:pt x="269" y="0"/>
                </a:lnTo>
                <a:lnTo>
                  <a:pt x="269" y="10"/>
                </a:lnTo>
              </a:path>
            </a:pathLst>
          </a:custGeom>
          <a:solidFill>
            <a:srgbClr val="C0C0C0"/>
          </a:solidFill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08574" name="Rectangle 29"/>
          <p:cNvSpPr>
            <a:spLocks noChangeArrowheads="1"/>
          </p:cNvSpPr>
          <p:nvPr/>
        </p:nvSpPr>
        <p:spPr bwMode="auto">
          <a:xfrm>
            <a:off x="3204101" y="2601161"/>
            <a:ext cx="162018" cy="2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35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35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80" name="Rectangle 35"/>
          <p:cNvSpPr>
            <a:spLocks noChangeArrowheads="1"/>
          </p:cNvSpPr>
          <p:nvPr/>
        </p:nvSpPr>
        <p:spPr bwMode="auto">
          <a:xfrm>
            <a:off x="4942636" y="2651598"/>
            <a:ext cx="259080" cy="2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. . </a:t>
            </a:r>
          </a:p>
        </p:txBody>
      </p:sp>
      <p:sp>
        <p:nvSpPr>
          <p:cNvPr id="108581" name="Rectangle 36"/>
          <p:cNvSpPr>
            <a:spLocks noChangeArrowheads="1"/>
          </p:cNvSpPr>
          <p:nvPr/>
        </p:nvSpPr>
        <p:spPr bwMode="auto">
          <a:xfrm>
            <a:off x="3646492" y="2614948"/>
            <a:ext cx="259080" cy="2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. . </a:t>
            </a:r>
          </a:p>
        </p:txBody>
      </p:sp>
      <p:grpSp>
        <p:nvGrpSpPr>
          <p:cNvPr id="52" name="Group 5"/>
          <p:cNvGrpSpPr/>
          <p:nvPr/>
        </p:nvGrpSpPr>
        <p:grpSpPr bwMode="auto">
          <a:xfrm>
            <a:off x="2937053" y="1949698"/>
            <a:ext cx="2992339" cy="562393"/>
            <a:chOff x="1105" y="1921"/>
            <a:chExt cx="3351" cy="476"/>
          </a:xfrm>
        </p:grpSpPr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1105" y="1921"/>
              <a:ext cx="3351" cy="47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765" y="2035"/>
              <a:ext cx="346" cy="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>
              <a:spAutoFit/>
            </a:bodyPr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5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5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1954" y="2042"/>
              <a:ext cx="263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240">
                  <a:latin typeface="Times New Roman" panose="02020603050405020304" pitchFamily="18" charset="0"/>
                  <a:ea typeface="宋体" panose="02010600030101010101" pitchFamily="2" charset="-122"/>
                </a:rPr>
                <a:t>. . .</a:t>
              </a: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3319" y="2045"/>
              <a:ext cx="262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240">
                  <a:latin typeface="Times New Roman" panose="02020603050405020304" pitchFamily="18" charset="0"/>
                  <a:ea typeface="宋体" panose="02010600030101010101" pitchFamily="2" charset="-122"/>
                </a:rPr>
                <a:t>. . . </a:t>
              </a:r>
            </a:p>
          </p:txBody>
        </p:sp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2378" y="2035"/>
              <a:ext cx="30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5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5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i-1</a:t>
              </a: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2993" y="2025"/>
              <a:ext cx="16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5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5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5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12"/>
            <p:cNvSpPr>
              <a:spLocks noChangeArrowheads="1"/>
            </p:cNvSpPr>
            <p:nvPr/>
          </p:nvSpPr>
          <p:spPr bwMode="auto">
            <a:xfrm>
              <a:off x="1594" y="2029"/>
              <a:ext cx="182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15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64" name="Rectangle 29"/>
          <p:cNvSpPr>
            <a:spLocks noChangeArrowheads="1"/>
          </p:cNvSpPr>
          <p:nvPr/>
        </p:nvSpPr>
        <p:spPr bwMode="auto">
          <a:xfrm>
            <a:off x="4391038" y="2608313"/>
            <a:ext cx="162018" cy="2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350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135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>
            <a:off x="5666662" y="2604043"/>
            <a:ext cx="235302" cy="2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35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1350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742555" y="527685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592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Properties of B-Trees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854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E33A36-85BD-49B0-8CFA-61D7243C2ECB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0854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085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EDA5E8-38D8-409E-B1FB-7D7568490EB6}" type="slidenum">
              <a:rPr lang="en-US" altLang="zh-CN" sz="790"/>
              <a:pPr/>
              <a:t>35</a:t>
            </a:fld>
            <a:endParaRPr lang="en-US" altLang="zh-CN" sz="79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4730750"/>
            <a:ext cx="4870450" cy="715010"/>
          </a:xfrm>
          <a:noFill/>
        </p:spPr>
        <p:txBody>
          <a:bodyPr vert="horz" wrap="square" lIns="51792" tIns="25896" rIns="51792" bIns="25896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/>
              <a:t>The Ks are keys</a:t>
            </a:r>
          </a:p>
          <a:p>
            <a:pPr>
              <a:spcBef>
                <a:spcPct val="0"/>
              </a:spcBef>
            </a:pPr>
            <a:r>
              <a:rPr lang="en-US" altLang="zh-CN" sz="2400" dirty="0"/>
              <a:t> The Ps are pointers to </a:t>
            </a:r>
            <a:r>
              <a:rPr lang="en-US" altLang="zh-CN" sz="2400" dirty="0" smtClean="0"/>
              <a:t>subtrees</a:t>
            </a:r>
            <a:endParaRPr lang="en-US" altLang="zh-CN" sz="2400" baseline="-250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502022" y="2355048"/>
          <a:ext cx="3834130" cy="335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085"/>
                <a:gridCol w="426085"/>
                <a:gridCol w="318770"/>
                <a:gridCol w="532765"/>
                <a:gridCol w="510540"/>
                <a:gridCol w="342265"/>
                <a:gridCol w="305435"/>
                <a:gridCol w="546735"/>
                <a:gridCol w="425450"/>
              </a:tblGrid>
              <a:tr h="3359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P[0]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K[0]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K[i-1]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P[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K[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K[q-1]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P[q]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等腰三角形 1"/>
          <p:cNvSpPr/>
          <p:nvPr/>
        </p:nvSpPr>
        <p:spPr>
          <a:xfrm>
            <a:off x="2532002" y="3002435"/>
            <a:ext cx="381930" cy="4320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等腰三角形 26"/>
          <p:cNvSpPr/>
          <p:nvPr/>
        </p:nvSpPr>
        <p:spPr>
          <a:xfrm>
            <a:off x="4253329" y="2978502"/>
            <a:ext cx="381930" cy="4320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8" name="等腰三角形 27"/>
          <p:cNvSpPr/>
          <p:nvPr/>
        </p:nvSpPr>
        <p:spPr>
          <a:xfrm>
            <a:off x="5902076" y="3002435"/>
            <a:ext cx="381930" cy="4320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4" name="直接箭头连接符 3"/>
          <p:cNvCxnSpPr>
            <a:endCxn id="2" idx="0"/>
          </p:cNvCxnSpPr>
          <p:nvPr/>
        </p:nvCxnSpPr>
        <p:spPr>
          <a:xfrm>
            <a:off x="2722967" y="2691407"/>
            <a:ext cx="0" cy="311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4444294" y="2691407"/>
            <a:ext cx="1945" cy="311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093041" y="2691407"/>
            <a:ext cx="0" cy="316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2354957" y="3497774"/>
            <a:ext cx="79629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lang="en-US" altLang="zh-CN" sz="1400" smtClean="0">
                <a:latin typeface="Times New Roman" panose="02020603050405020304" pitchFamily="18" charset="0"/>
                <a:ea typeface="宋体" panose="02010600030101010101" pitchFamily="2" charset="-122"/>
              </a:rPr>
              <a:t>K[0]</a:t>
            </a:r>
            <a:endParaRPr lang="en-US" altLang="zh-CN" sz="1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3853267" y="3497774"/>
            <a:ext cx="125412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K[i-1]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y&lt;K[i] </a:t>
            </a:r>
          </a:p>
        </p:txBody>
      </p: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5642281" y="3497774"/>
            <a:ext cx="93154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K[q-1]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6094095" y="4350385"/>
            <a:ext cx="2040890" cy="1498284"/>
            <a:chOff x="4274344" y="4914900"/>
            <a:chExt cx="2000673" cy="1468639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343401" y="4914900"/>
              <a:ext cx="1723813" cy="300636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>
                  <a:solidFill>
                    <a:srgbClr val="FF3300"/>
                  </a:solidFill>
                  <a:ea typeface="宋体" panose="02010600030101010101" pitchFamily="2" charset="-122"/>
                </a:rPr>
                <a:t>    |  4  |    |  8  |    </a:t>
              </a: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4743451" y="5886450"/>
              <a:ext cx="413173" cy="300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zh-CN" sz="1400">
                <a:solidFill>
                  <a:srgbClr val="FF33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6" name="Line 35"/>
            <p:cNvSpPr>
              <a:spLocks noChangeShapeType="1"/>
            </p:cNvSpPr>
            <p:nvPr/>
          </p:nvSpPr>
          <p:spPr bwMode="auto">
            <a:xfrm>
              <a:off x="4514850" y="5086350"/>
              <a:ext cx="0" cy="457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47" name="Line 36"/>
            <p:cNvSpPr>
              <a:spLocks noChangeShapeType="1"/>
            </p:cNvSpPr>
            <p:nvPr/>
          </p:nvSpPr>
          <p:spPr bwMode="auto">
            <a:xfrm>
              <a:off x="5143500" y="5086350"/>
              <a:ext cx="0" cy="457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5829300" y="5086350"/>
              <a:ext cx="0" cy="457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015"/>
            </a:p>
          </p:txBody>
        </p:sp>
        <p:sp>
          <p:nvSpPr>
            <p:cNvPr id="49" name="AutoShape 38"/>
            <p:cNvSpPr>
              <a:spLocks noChangeArrowheads="1"/>
            </p:cNvSpPr>
            <p:nvPr/>
          </p:nvSpPr>
          <p:spPr bwMode="auto">
            <a:xfrm>
              <a:off x="4343400" y="5543550"/>
              <a:ext cx="342900" cy="5143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50" name="AutoShape 39"/>
            <p:cNvSpPr>
              <a:spLocks noChangeArrowheads="1"/>
            </p:cNvSpPr>
            <p:nvPr/>
          </p:nvSpPr>
          <p:spPr bwMode="auto">
            <a:xfrm>
              <a:off x="4972050" y="5543550"/>
              <a:ext cx="342900" cy="5143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51" name="AutoShape 40"/>
            <p:cNvSpPr>
              <a:spLocks noChangeArrowheads="1"/>
            </p:cNvSpPr>
            <p:nvPr/>
          </p:nvSpPr>
          <p:spPr bwMode="auto">
            <a:xfrm>
              <a:off x="5657850" y="5543550"/>
              <a:ext cx="342900" cy="51435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ea typeface="宋体" panose="02010600030101010101" pitchFamily="2" charset="-122"/>
              </a:endParaRP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4274344" y="6082903"/>
              <a:ext cx="2000673" cy="300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400">
                  <a:solidFill>
                    <a:srgbClr val="FF3300"/>
                  </a:solidFill>
                  <a:ea typeface="宋体" panose="02010600030101010101" pitchFamily="2" charset="-122"/>
                </a:rPr>
                <a:t> x&lt;4     4</a:t>
              </a:r>
              <a:r>
                <a:rPr lang="en-US" altLang="zh-CN" sz="1400">
                  <a:solidFill>
                    <a:srgbClr val="FF33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x&lt;8       8 x </a:t>
              </a:r>
            </a:p>
          </p:txBody>
        </p:sp>
      </p:grp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2467065" y="1726301"/>
            <a:ext cx="282956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B-Tree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Nonleaf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592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Properties of B-Trees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854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24CD2C-0626-437F-858B-0F9ECB69D27B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0854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085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EDA5E8-38D8-409E-B1FB-7D7568490EB6}" type="slidenum">
              <a:rPr lang="en-US" altLang="zh-CN" sz="790"/>
              <a:pPr/>
              <a:t>36</a:t>
            </a:fld>
            <a:endParaRPr lang="en-US" altLang="zh-CN" sz="79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9880" y="3126105"/>
            <a:ext cx="6497320" cy="1189355"/>
          </a:xfrm>
          <a:noFill/>
        </p:spPr>
        <p:txBody>
          <a:bodyPr vert="horz" wrap="square" lIns="51792" tIns="25896" rIns="51792" bIns="25896" rtlCol="0">
            <a:spAutoFit/>
          </a:bodyPr>
          <a:lstStyle/>
          <a:p>
            <a:pPr fontAlgn="auto">
              <a:spcBef>
                <a:spcPts val="1200"/>
              </a:spcBef>
            </a:pPr>
            <a:r>
              <a:rPr lang="en-US" altLang="zh-CN" sz="2000" dirty="0"/>
              <a:t>The Ks are keys (assume unique).</a:t>
            </a:r>
          </a:p>
          <a:p>
            <a:pPr fontAlgn="auto">
              <a:spcBef>
                <a:spcPts val="1200"/>
              </a:spcBef>
            </a:pPr>
            <a:r>
              <a:rPr lang="en-US" altLang="zh-CN" sz="2000" dirty="0"/>
              <a:t> The </a:t>
            </a:r>
            <a:r>
              <a:rPr lang="en-US" altLang="zh-CN" sz="2000" dirty="0" err="1" smtClean="0"/>
              <a:t>Rs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are pointers to records with those keys.</a:t>
            </a:r>
          </a:p>
          <a:p>
            <a:pPr fontAlgn="auto">
              <a:spcBef>
                <a:spcPts val="1200"/>
              </a:spcBef>
            </a:pPr>
            <a:r>
              <a:rPr lang="en-US" altLang="zh-CN" sz="2000" dirty="0"/>
              <a:t> The Next link points to the next leaf in key order (B+-tree</a:t>
            </a:r>
            <a:r>
              <a:rPr lang="en-US" altLang="zh-CN" sz="2000" dirty="0" smtClean="0"/>
              <a:t>).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3557588" y="3704035"/>
            <a:ext cx="127000" cy="2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3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2161540" y="2372995"/>
          <a:ext cx="4599940" cy="399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8945"/>
                <a:gridCol w="450215"/>
                <a:gridCol w="361315"/>
                <a:gridCol w="642620"/>
                <a:gridCol w="578485"/>
                <a:gridCol w="384810"/>
                <a:gridCol w="577850"/>
                <a:gridCol w="449580"/>
                <a:gridCol w="706120"/>
              </a:tblGrid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k[0]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R[0]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k[i-1]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R[i-1]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K[q]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R[q]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Next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2108290" y="1726301"/>
            <a:ext cx="34156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B-Tree leaf Node (</a:t>
            </a:r>
            <a:r>
              <a:rPr lang="en-US" altLang="zh-CN" sz="2400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B+tree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12519" y="4777187"/>
            <a:ext cx="3816326" cy="1162289"/>
            <a:chOff x="464293" y="6184616"/>
            <a:chExt cx="5088435" cy="1549718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620688" y="6194141"/>
              <a:ext cx="2196253" cy="3987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35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75      89      95          </a:t>
              </a:r>
            </a:p>
          </p:txBody>
        </p:sp>
        <p:sp>
          <p:nvSpPr>
            <p:cNvPr id="31" name="Line 12"/>
            <p:cNvSpPr>
              <a:spLocks noChangeShapeType="1"/>
            </p:cNvSpPr>
            <p:nvPr/>
          </p:nvSpPr>
          <p:spPr bwMode="auto">
            <a:xfrm>
              <a:off x="979066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1207666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1550566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1779166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>
              <a:off x="2122066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8" name="Line 17"/>
            <p:cNvSpPr>
              <a:spLocks noChangeShapeType="1"/>
            </p:cNvSpPr>
            <p:nvPr/>
          </p:nvSpPr>
          <p:spPr bwMode="auto">
            <a:xfrm>
              <a:off x="2464966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3349872" y="6194141"/>
              <a:ext cx="1726354" cy="3987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350">
                  <a:latin typeface="Times New Roman" panose="02020603050405020304" pitchFamily="18" charset="0"/>
                  <a:ea typeface="宋体" panose="02010600030101010101" pitchFamily="2" charset="-122"/>
                </a:rPr>
                <a:t>103     115         </a:t>
              </a:r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3841599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4070199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54" name="Line 21"/>
            <p:cNvSpPr>
              <a:spLocks noChangeShapeType="1"/>
            </p:cNvSpPr>
            <p:nvPr/>
          </p:nvSpPr>
          <p:spPr bwMode="auto">
            <a:xfrm>
              <a:off x="4470249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55" name="Line 22"/>
            <p:cNvSpPr>
              <a:spLocks noChangeShapeType="1"/>
            </p:cNvSpPr>
            <p:nvPr/>
          </p:nvSpPr>
          <p:spPr bwMode="auto">
            <a:xfrm>
              <a:off x="4725144" y="6184616"/>
              <a:ext cx="0" cy="388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56" name="Line 23"/>
            <p:cNvSpPr>
              <a:spLocks noChangeShapeType="1"/>
            </p:cNvSpPr>
            <p:nvPr/>
          </p:nvSpPr>
          <p:spPr bwMode="auto">
            <a:xfrm>
              <a:off x="2603349" y="6341779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4915769" y="6350491"/>
              <a:ext cx="6369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58" name="Line 25"/>
            <p:cNvSpPr>
              <a:spLocks noChangeShapeType="1"/>
            </p:cNvSpPr>
            <p:nvPr/>
          </p:nvSpPr>
          <p:spPr bwMode="auto">
            <a:xfrm>
              <a:off x="2293516" y="6298916"/>
              <a:ext cx="0" cy="942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2007766" y="7270466"/>
              <a:ext cx="2279227" cy="3987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350">
                  <a:latin typeface="Times New Roman" panose="02020603050405020304" pitchFamily="18" charset="0"/>
                  <a:ea typeface="宋体" panose="02010600030101010101" pitchFamily="2" charset="-122"/>
                </a:rPr>
                <a:t>95  Jones  Mark  19  4</a:t>
              </a:r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>
              <a:off x="2407816" y="7270466"/>
              <a:ext cx="0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>
              <a:off x="3950866" y="7270466"/>
              <a:ext cx="0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>
              <a:off x="3607966" y="7327616"/>
              <a:ext cx="0" cy="257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>
              <a:off x="2979316" y="7327616"/>
              <a:ext cx="0" cy="257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66" name="Line 31"/>
            <p:cNvSpPr>
              <a:spLocks noChangeShapeType="1"/>
            </p:cNvSpPr>
            <p:nvPr/>
          </p:nvSpPr>
          <p:spPr bwMode="auto">
            <a:xfrm>
              <a:off x="1093366" y="6595278"/>
              <a:ext cx="0" cy="300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>
              <a:off x="1664866" y="6595278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68" name="Line 33"/>
            <p:cNvSpPr>
              <a:spLocks noChangeShapeType="1"/>
            </p:cNvSpPr>
            <p:nvPr/>
          </p:nvSpPr>
          <p:spPr bwMode="auto">
            <a:xfrm>
              <a:off x="3955899" y="6583272"/>
              <a:ext cx="0" cy="300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69" name="Line 34"/>
            <p:cNvSpPr>
              <a:spLocks noChangeShapeType="1"/>
            </p:cNvSpPr>
            <p:nvPr/>
          </p:nvSpPr>
          <p:spPr bwMode="auto">
            <a:xfrm>
              <a:off x="4584549" y="6583272"/>
              <a:ext cx="0" cy="300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70" name="Text Box 35"/>
            <p:cNvSpPr txBox="1">
              <a:spLocks noChangeArrowheads="1"/>
            </p:cNvSpPr>
            <p:nvPr/>
          </p:nvSpPr>
          <p:spPr bwMode="auto">
            <a:xfrm>
              <a:off x="464293" y="7284754"/>
              <a:ext cx="1455420" cy="449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data record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2735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37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704715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Searching in B-trees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2642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9B711-EDED-4521-BF6F-53AAC512DE06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126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126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C8A4D6-A30D-419F-BC73-5315A99D19CB}" type="slidenum">
              <a:rPr lang="en-US" altLang="zh-CN" sz="790"/>
              <a:pPr/>
              <a:t>37</a:t>
            </a:fld>
            <a:endParaRPr lang="en-US" altLang="zh-CN" sz="790"/>
          </a:p>
        </p:txBody>
      </p:sp>
      <p:sp>
        <p:nvSpPr>
          <p:cNvPr id="112669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598805" y="1604645"/>
            <a:ext cx="7668260" cy="111125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B-tree of order 3: also known as </a:t>
            </a: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2-3 tree (2 to 3 children)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endParaRPr lang="en-US" altLang="zh-CN" sz="240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Examples: Search for 9, 14, 12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Note: If leaf nodes are connected as a Linked List, B-tree is called a B+ tree – Allows sorted list to be accessed easily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64565" y="2259330"/>
            <a:ext cx="6736080" cy="2243455"/>
            <a:chOff x="4005" y="5027"/>
            <a:chExt cx="5819" cy="1938"/>
          </a:xfrm>
        </p:grpSpPr>
        <p:sp>
          <p:nvSpPr>
            <p:cNvPr id="112646" name="Oval 3"/>
            <p:cNvSpPr>
              <a:spLocks noChangeArrowheads="1"/>
            </p:cNvSpPr>
            <p:nvPr/>
          </p:nvSpPr>
          <p:spPr bwMode="auto">
            <a:xfrm>
              <a:off x="6477" y="5027"/>
              <a:ext cx="800" cy="3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2647" name="Oval 4"/>
            <p:cNvSpPr>
              <a:spLocks noChangeArrowheads="1"/>
            </p:cNvSpPr>
            <p:nvPr/>
          </p:nvSpPr>
          <p:spPr bwMode="auto">
            <a:xfrm>
              <a:off x="8006" y="5617"/>
              <a:ext cx="800" cy="3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2648" name="Oval 5"/>
            <p:cNvSpPr>
              <a:spLocks noChangeArrowheads="1"/>
            </p:cNvSpPr>
            <p:nvPr/>
          </p:nvSpPr>
          <p:spPr bwMode="auto">
            <a:xfrm>
              <a:off x="5022" y="6586"/>
              <a:ext cx="1360" cy="36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2649" name="Oval 6"/>
            <p:cNvSpPr>
              <a:spLocks noChangeArrowheads="1"/>
            </p:cNvSpPr>
            <p:nvPr/>
          </p:nvSpPr>
          <p:spPr bwMode="auto">
            <a:xfrm>
              <a:off x="4005" y="6599"/>
              <a:ext cx="800" cy="3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2650" name="Oval 7"/>
            <p:cNvSpPr>
              <a:spLocks noChangeArrowheads="1"/>
            </p:cNvSpPr>
            <p:nvPr/>
          </p:nvSpPr>
          <p:spPr bwMode="auto">
            <a:xfrm>
              <a:off x="7509" y="6599"/>
              <a:ext cx="1361" cy="36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2651" name="Oval 8"/>
            <p:cNvSpPr>
              <a:spLocks noChangeArrowheads="1"/>
            </p:cNvSpPr>
            <p:nvPr/>
          </p:nvSpPr>
          <p:spPr bwMode="auto">
            <a:xfrm>
              <a:off x="5273" y="5637"/>
              <a:ext cx="800" cy="30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2652" name="Oval 9"/>
            <p:cNvSpPr>
              <a:spLocks noChangeArrowheads="1"/>
            </p:cNvSpPr>
            <p:nvPr/>
          </p:nvSpPr>
          <p:spPr bwMode="auto">
            <a:xfrm>
              <a:off x="6583" y="6611"/>
              <a:ext cx="799" cy="3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2653" name="Oval 10"/>
            <p:cNvSpPr>
              <a:spLocks noChangeArrowheads="1"/>
            </p:cNvSpPr>
            <p:nvPr/>
          </p:nvSpPr>
          <p:spPr bwMode="auto">
            <a:xfrm>
              <a:off x="9024" y="6623"/>
              <a:ext cx="800" cy="343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2654" name="Freeform 11"/>
            <p:cNvSpPr/>
            <p:nvPr/>
          </p:nvSpPr>
          <p:spPr bwMode="auto">
            <a:xfrm>
              <a:off x="5674" y="5360"/>
              <a:ext cx="1205" cy="277"/>
            </a:xfrm>
            <a:custGeom>
              <a:avLst/>
              <a:gdLst>
                <a:gd name="T0" fmla="*/ 1358900 w 857"/>
                <a:gd name="T1" fmla="*/ 0 h 197"/>
                <a:gd name="T2" fmla="*/ 0 w 857"/>
                <a:gd name="T3" fmla="*/ 311150 h 1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7" h="197">
                  <a:moveTo>
                    <a:pt x="856" y="0"/>
                  </a:moveTo>
                  <a:lnTo>
                    <a:pt x="0" y="1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5" name="Freeform 12"/>
            <p:cNvSpPr/>
            <p:nvPr/>
          </p:nvSpPr>
          <p:spPr bwMode="auto">
            <a:xfrm>
              <a:off x="6878" y="5360"/>
              <a:ext cx="1496" cy="253"/>
            </a:xfrm>
            <a:custGeom>
              <a:avLst/>
              <a:gdLst>
                <a:gd name="T0" fmla="*/ 0 w 1064"/>
                <a:gd name="T1" fmla="*/ 0 h 180"/>
                <a:gd name="T2" fmla="*/ 1687513 w 1064"/>
                <a:gd name="T3" fmla="*/ 284163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4" h="180">
                  <a:moveTo>
                    <a:pt x="0" y="0"/>
                  </a:moveTo>
                  <a:lnTo>
                    <a:pt x="1063" y="17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6" name="Freeform 13"/>
            <p:cNvSpPr/>
            <p:nvPr/>
          </p:nvSpPr>
          <p:spPr bwMode="auto">
            <a:xfrm>
              <a:off x="4406" y="5948"/>
              <a:ext cx="1270" cy="651"/>
            </a:xfrm>
            <a:custGeom>
              <a:avLst/>
              <a:gdLst>
                <a:gd name="T0" fmla="*/ 1431925 w 903"/>
                <a:gd name="T1" fmla="*/ 0 h 463"/>
                <a:gd name="T2" fmla="*/ 0 w 903"/>
                <a:gd name="T3" fmla="*/ 733425 h 4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3" h="463">
                  <a:moveTo>
                    <a:pt x="902" y="0"/>
                  </a:moveTo>
                  <a:lnTo>
                    <a:pt x="0" y="4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7" name="Freeform 14"/>
            <p:cNvSpPr/>
            <p:nvPr/>
          </p:nvSpPr>
          <p:spPr bwMode="auto">
            <a:xfrm>
              <a:off x="5674" y="5948"/>
              <a:ext cx="30" cy="638"/>
            </a:xfrm>
            <a:custGeom>
              <a:avLst/>
              <a:gdLst>
                <a:gd name="T0" fmla="*/ 0 w 21"/>
                <a:gd name="T1" fmla="*/ 0 h 454"/>
                <a:gd name="T2" fmla="*/ 31750 w 21"/>
                <a:gd name="T3" fmla="*/ 719138 h 4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454">
                  <a:moveTo>
                    <a:pt x="0" y="0"/>
                  </a:moveTo>
                  <a:lnTo>
                    <a:pt x="20" y="45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8" name="Freeform 15"/>
            <p:cNvSpPr/>
            <p:nvPr/>
          </p:nvSpPr>
          <p:spPr bwMode="auto">
            <a:xfrm>
              <a:off x="5674" y="5948"/>
              <a:ext cx="1311" cy="664"/>
            </a:xfrm>
            <a:custGeom>
              <a:avLst/>
              <a:gdLst>
                <a:gd name="T0" fmla="*/ 0 w 932"/>
                <a:gd name="T1" fmla="*/ 0 h 472"/>
                <a:gd name="T2" fmla="*/ 1477963 w 932"/>
                <a:gd name="T3" fmla="*/ 747713 h 4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2" h="472">
                  <a:moveTo>
                    <a:pt x="0" y="0"/>
                  </a:moveTo>
                  <a:lnTo>
                    <a:pt x="931" y="47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9" name="Freeform 16"/>
            <p:cNvSpPr/>
            <p:nvPr/>
          </p:nvSpPr>
          <p:spPr bwMode="auto">
            <a:xfrm>
              <a:off x="8407" y="5950"/>
              <a:ext cx="1020" cy="672"/>
            </a:xfrm>
            <a:custGeom>
              <a:avLst/>
              <a:gdLst>
                <a:gd name="T0" fmla="*/ 0 w 725"/>
                <a:gd name="T1" fmla="*/ 0 h 478"/>
                <a:gd name="T2" fmla="*/ 1149350 w 725"/>
                <a:gd name="T3" fmla="*/ 757238 h 4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5" h="478">
                  <a:moveTo>
                    <a:pt x="0" y="0"/>
                  </a:moveTo>
                  <a:lnTo>
                    <a:pt x="724" y="4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0" name="Freeform 17"/>
            <p:cNvSpPr/>
            <p:nvPr/>
          </p:nvSpPr>
          <p:spPr bwMode="auto">
            <a:xfrm>
              <a:off x="8191" y="5950"/>
              <a:ext cx="217" cy="648"/>
            </a:xfrm>
            <a:custGeom>
              <a:avLst/>
              <a:gdLst>
                <a:gd name="T0" fmla="*/ 242888 w 154"/>
                <a:gd name="T1" fmla="*/ 0 h 461"/>
                <a:gd name="T2" fmla="*/ 0 w 154"/>
                <a:gd name="T3" fmla="*/ 730250 h 4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4" h="461">
                  <a:moveTo>
                    <a:pt x="153" y="0"/>
                  </a:moveTo>
                  <a:lnTo>
                    <a:pt x="0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1" name="Rectangle 18"/>
            <p:cNvSpPr>
              <a:spLocks noChangeArrowheads="1"/>
            </p:cNvSpPr>
            <p:nvPr/>
          </p:nvSpPr>
          <p:spPr bwMode="auto">
            <a:xfrm>
              <a:off x="6636" y="5055"/>
              <a:ext cx="45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13:-</a:t>
              </a:r>
            </a:p>
          </p:txBody>
        </p:sp>
        <p:sp>
          <p:nvSpPr>
            <p:cNvPr id="112662" name="Rectangle 19"/>
            <p:cNvSpPr>
              <a:spLocks noChangeArrowheads="1"/>
            </p:cNvSpPr>
            <p:nvPr/>
          </p:nvSpPr>
          <p:spPr bwMode="auto">
            <a:xfrm>
              <a:off x="5385" y="5686"/>
              <a:ext cx="5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6:11</a:t>
              </a:r>
            </a:p>
          </p:txBody>
        </p:sp>
        <p:sp>
          <p:nvSpPr>
            <p:cNvPr id="112663" name="Rectangle 20"/>
            <p:cNvSpPr>
              <a:spLocks noChangeArrowheads="1"/>
            </p:cNvSpPr>
            <p:nvPr/>
          </p:nvSpPr>
          <p:spPr bwMode="auto">
            <a:xfrm>
              <a:off x="4200" y="6645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3  4</a:t>
              </a:r>
            </a:p>
          </p:txBody>
        </p:sp>
        <p:sp>
          <p:nvSpPr>
            <p:cNvPr id="112664" name="Rectangle 21"/>
            <p:cNvSpPr>
              <a:spLocks noChangeArrowheads="1"/>
            </p:cNvSpPr>
            <p:nvPr/>
          </p:nvSpPr>
          <p:spPr bwMode="auto">
            <a:xfrm>
              <a:off x="5352" y="6632"/>
              <a:ext cx="6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6  7  8</a:t>
              </a:r>
            </a:p>
          </p:txBody>
        </p:sp>
        <p:sp>
          <p:nvSpPr>
            <p:cNvPr id="112665" name="Rectangle 22"/>
            <p:cNvSpPr>
              <a:spLocks noChangeArrowheads="1"/>
            </p:cNvSpPr>
            <p:nvPr/>
          </p:nvSpPr>
          <p:spPr bwMode="auto">
            <a:xfrm>
              <a:off x="6609" y="6642"/>
              <a:ext cx="7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11 12</a:t>
              </a:r>
            </a:p>
          </p:txBody>
        </p:sp>
        <p:sp>
          <p:nvSpPr>
            <p:cNvPr id="112666" name="Rectangle 23"/>
            <p:cNvSpPr>
              <a:spLocks noChangeArrowheads="1"/>
            </p:cNvSpPr>
            <p:nvPr/>
          </p:nvSpPr>
          <p:spPr bwMode="auto">
            <a:xfrm>
              <a:off x="7824" y="6658"/>
              <a:ext cx="6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13  14</a:t>
              </a:r>
            </a:p>
          </p:txBody>
        </p:sp>
        <p:sp>
          <p:nvSpPr>
            <p:cNvPr id="112667" name="Rectangle 24"/>
            <p:cNvSpPr>
              <a:spLocks noChangeArrowheads="1"/>
            </p:cNvSpPr>
            <p:nvPr/>
          </p:nvSpPr>
          <p:spPr bwMode="auto">
            <a:xfrm>
              <a:off x="9117" y="6680"/>
              <a:ext cx="5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17 18</a:t>
              </a:r>
            </a:p>
          </p:txBody>
        </p:sp>
        <p:sp>
          <p:nvSpPr>
            <p:cNvPr id="112668" name="Rectangle 25"/>
            <p:cNvSpPr>
              <a:spLocks noChangeArrowheads="1"/>
            </p:cNvSpPr>
            <p:nvPr/>
          </p:nvSpPr>
          <p:spPr bwMode="auto">
            <a:xfrm>
              <a:off x="8204" y="5658"/>
              <a:ext cx="48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17:-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2735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704715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Searching in B-trees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2642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36F331-5FF9-4E72-8B8D-C90C53CD2F36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126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126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C8A4D6-A30D-419F-BC73-5315A99D19CB}" type="slidenum">
              <a:rPr lang="en-US" altLang="zh-CN" sz="790"/>
              <a:pPr/>
              <a:t>38</a:t>
            </a:fld>
            <a:endParaRPr lang="en-US" altLang="zh-CN" sz="790"/>
          </a:p>
        </p:txBody>
      </p:sp>
      <p:sp>
        <p:nvSpPr>
          <p:cNvPr id="112669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467995" y="1628140"/>
            <a:ext cx="8105775" cy="836930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Searching a B-Tree T for a Key Value </a:t>
            </a:r>
            <a:r>
              <a:rPr lang="en-US" altLang="zh-CN" sz="2800" dirty="0" smtClean="0"/>
              <a:t>K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1188085" y="2238375"/>
            <a:ext cx="6905625" cy="3969385"/>
          </a:xfrm>
          <a:prstGeom prst="rect">
            <a:avLst/>
          </a:prstGeom>
          <a:noFill/>
          <a:ln w="19050">
            <a:solidFill>
              <a:srgbClr val="F2F2F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Find(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ElementType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K,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Btree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T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){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B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= T;</a:t>
            </a:r>
          </a:p>
          <a:p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while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(B is not a leaf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){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find the Pi in node B that points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the proper subtree that K will be in;</a:t>
            </a:r>
            <a:endParaRPr lang="en-US" altLang="zh-CN" sz="99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B = Pi;</a:t>
            </a:r>
          </a:p>
          <a:p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/*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Now we’re at a leaf */</a:t>
            </a:r>
          </a:p>
          <a:p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if key K is the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jth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key in  leaf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use the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jth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record pointer to find the 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associated record;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else /* K is not in leaf B */ report failure;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4919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2539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704715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Inserting into B-Trees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571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F7A6E9-F986-4336-9AE6-9ADE778D006E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157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157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42694D-C3E6-4738-9B2D-8AC35E71FF3E}" type="slidenum">
              <a:rPr lang="en-US" altLang="zh-CN" sz="790"/>
              <a:pPr/>
              <a:t>39</a:t>
            </a:fld>
            <a:endParaRPr lang="en-US" altLang="zh-CN" sz="790"/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665" y="1537970"/>
            <a:ext cx="8301355" cy="43243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Insert X: Do a Find on X and find appropriate leaf node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If leaf node is not full, fill in empty slot with X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E.g. Insert 5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If leaf node is full, 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split</a:t>
            </a:r>
            <a:r>
              <a:rPr lang="en-US" altLang="zh-CN" sz="2000" dirty="0">
                <a:ea typeface="宋体" panose="02010600030101010101" pitchFamily="2" charset="-122"/>
              </a:rPr>
              <a:t> leaf node and adjust parents up to root node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E.g. Insert 9</a:t>
            </a:r>
          </a:p>
        </p:txBody>
      </p:sp>
      <p:grpSp>
        <p:nvGrpSpPr>
          <p:cNvPr id="115719" name="Group 4"/>
          <p:cNvGrpSpPr/>
          <p:nvPr/>
        </p:nvGrpSpPr>
        <p:grpSpPr bwMode="auto">
          <a:xfrm>
            <a:off x="2095500" y="4137660"/>
            <a:ext cx="5904230" cy="1978025"/>
            <a:chOff x="608" y="1336"/>
            <a:chExt cx="4138" cy="1379"/>
          </a:xfrm>
        </p:grpSpPr>
        <p:sp>
          <p:nvSpPr>
            <p:cNvPr id="115721" name="Oval 5"/>
            <p:cNvSpPr>
              <a:spLocks noChangeArrowheads="1"/>
            </p:cNvSpPr>
            <p:nvPr/>
          </p:nvSpPr>
          <p:spPr bwMode="auto">
            <a:xfrm>
              <a:off x="2366" y="1336"/>
              <a:ext cx="569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5722" name="Oval 6"/>
            <p:cNvSpPr>
              <a:spLocks noChangeArrowheads="1"/>
            </p:cNvSpPr>
            <p:nvPr/>
          </p:nvSpPr>
          <p:spPr bwMode="auto">
            <a:xfrm>
              <a:off x="3453" y="1756"/>
              <a:ext cx="569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5723" name="Oval 7"/>
            <p:cNvSpPr>
              <a:spLocks noChangeArrowheads="1"/>
            </p:cNvSpPr>
            <p:nvPr/>
          </p:nvSpPr>
          <p:spPr bwMode="auto">
            <a:xfrm>
              <a:off x="1331" y="2445"/>
              <a:ext cx="967" cy="26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5724" name="Oval 8"/>
            <p:cNvSpPr>
              <a:spLocks noChangeArrowheads="1"/>
            </p:cNvSpPr>
            <p:nvPr/>
          </p:nvSpPr>
          <p:spPr bwMode="auto">
            <a:xfrm>
              <a:off x="608" y="2454"/>
              <a:ext cx="569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5725" name="Oval 9"/>
            <p:cNvSpPr>
              <a:spLocks noChangeArrowheads="1"/>
            </p:cNvSpPr>
            <p:nvPr/>
          </p:nvSpPr>
          <p:spPr bwMode="auto">
            <a:xfrm>
              <a:off x="3100" y="2454"/>
              <a:ext cx="968" cy="26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5726" name="Oval 10"/>
            <p:cNvSpPr>
              <a:spLocks noChangeArrowheads="1"/>
            </p:cNvSpPr>
            <p:nvPr/>
          </p:nvSpPr>
          <p:spPr bwMode="auto">
            <a:xfrm>
              <a:off x="1510" y="1770"/>
              <a:ext cx="569" cy="22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5727" name="Oval 11"/>
            <p:cNvSpPr>
              <a:spLocks noChangeArrowheads="1"/>
            </p:cNvSpPr>
            <p:nvPr/>
          </p:nvSpPr>
          <p:spPr bwMode="auto">
            <a:xfrm>
              <a:off x="2441" y="2463"/>
              <a:ext cx="568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5728" name="Oval 12"/>
            <p:cNvSpPr>
              <a:spLocks noChangeArrowheads="1"/>
            </p:cNvSpPr>
            <p:nvPr/>
          </p:nvSpPr>
          <p:spPr bwMode="auto">
            <a:xfrm>
              <a:off x="4177" y="2471"/>
              <a:ext cx="569" cy="2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600">
                <a:ea typeface="宋体" panose="02010600030101010101" pitchFamily="2" charset="-122"/>
              </a:endParaRPr>
            </a:p>
          </p:txBody>
        </p:sp>
        <p:sp>
          <p:nvSpPr>
            <p:cNvPr id="115729" name="Freeform 13"/>
            <p:cNvSpPr/>
            <p:nvPr/>
          </p:nvSpPr>
          <p:spPr bwMode="auto">
            <a:xfrm>
              <a:off x="1795" y="1573"/>
              <a:ext cx="857" cy="197"/>
            </a:xfrm>
            <a:custGeom>
              <a:avLst/>
              <a:gdLst>
                <a:gd name="T0" fmla="*/ 856 w 857"/>
                <a:gd name="T1" fmla="*/ 0 h 197"/>
                <a:gd name="T2" fmla="*/ 0 w 857"/>
                <a:gd name="T3" fmla="*/ 196 h 1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7" h="197">
                  <a:moveTo>
                    <a:pt x="856" y="0"/>
                  </a:moveTo>
                  <a:lnTo>
                    <a:pt x="0" y="1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730" name="Freeform 14"/>
            <p:cNvSpPr/>
            <p:nvPr/>
          </p:nvSpPr>
          <p:spPr bwMode="auto">
            <a:xfrm>
              <a:off x="2651" y="1573"/>
              <a:ext cx="1064" cy="180"/>
            </a:xfrm>
            <a:custGeom>
              <a:avLst/>
              <a:gdLst>
                <a:gd name="T0" fmla="*/ 0 w 1064"/>
                <a:gd name="T1" fmla="*/ 0 h 180"/>
                <a:gd name="T2" fmla="*/ 1063 w 1064"/>
                <a:gd name="T3" fmla="*/ 179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4" h="180">
                  <a:moveTo>
                    <a:pt x="0" y="0"/>
                  </a:moveTo>
                  <a:lnTo>
                    <a:pt x="1063" y="17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731" name="Freeform 15"/>
            <p:cNvSpPr/>
            <p:nvPr/>
          </p:nvSpPr>
          <p:spPr bwMode="auto">
            <a:xfrm>
              <a:off x="893" y="1991"/>
              <a:ext cx="903" cy="463"/>
            </a:xfrm>
            <a:custGeom>
              <a:avLst/>
              <a:gdLst>
                <a:gd name="T0" fmla="*/ 902 w 903"/>
                <a:gd name="T1" fmla="*/ 0 h 463"/>
                <a:gd name="T2" fmla="*/ 0 w 903"/>
                <a:gd name="T3" fmla="*/ 462 h 4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3" h="463">
                  <a:moveTo>
                    <a:pt x="902" y="0"/>
                  </a:moveTo>
                  <a:lnTo>
                    <a:pt x="0" y="4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732" name="Freeform 16"/>
            <p:cNvSpPr/>
            <p:nvPr/>
          </p:nvSpPr>
          <p:spPr bwMode="auto">
            <a:xfrm>
              <a:off x="1795" y="1991"/>
              <a:ext cx="21" cy="454"/>
            </a:xfrm>
            <a:custGeom>
              <a:avLst/>
              <a:gdLst>
                <a:gd name="T0" fmla="*/ 0 w 21"/>
                <a:gd name="T1" fmla="*/ 0 h 454"/>
                <a:gd name="T2" fmla="*/ 20 w 21"/>
                <a:gd name="T3" fmla="*/ 453 h 4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454">
                  <a:moveTo>
                    <a:pt x="0" y="0"/>
                  </a:moveTo>
                  <a:lnTo>
                    <a:pt x="20" y="45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733" name="Freeform 17"/>
            <p:cNvSpPr/>
            <p:nvPr/>
          </p:nvSpPr>
          <p:spPr bwMode="auto">
            <a:xfrm>
              <a:off x="1795" y="1991"/>
              <a:ext cx="932" cy="472"/>
            </a:xfrm>
            <a:custGeom>
              <a:avLst/>
              <a:gdLst>
                <a:gd name="T0" fmla="*/ 0 w 932"/>
                <a:gd name="T1" fmla="*/ 0 h 472"/>
                <a:gd name="T2" fmla="*/ 931 w 932"/>
                <a:gd name="T3" fmla="*/ 471 h 4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2" h="472">
                  <a:moveTo>
                    <a:pt x="0" y="0"/>
                  </a:moveTo>
                  <a:lnTo>
                    <a:pt x="931" y="47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734" name="Freeform 18"/>
            <p:cNvSpPr/>
            <p:nvPr/>
          </p:nvSpPr>
          <p:spPr bwMode="auto">
            <a:xfrm>
              <a:off x="3738" y="1993"/>
              <a:ext cx="725" cy="478"/>
            </a:xfrm>
            <a:custGeom>
              <a:avLst/>
              <a:gdLst>
                <a:gd name="T0" fmla="*/ 0 w 725"/>
                <a:gd name="T1" fmla="*/ 0 h 478"/>
                <a:gd name="T2" fmla="*/ 724 w 725"/>
                <a:gd name="T3" fmla="*/ 477 h 4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5" h="478">
                  <a:moveTo>
                    <a:pt x="0" y="0"/>
                  </a:moveTo>
                  <a:lnTo>
                    <a:pt x="724" y="4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735" name="Freeform 19"/>
            <p:cNvSpPr/>
            <p:nvPr/>
          </p:nvSpPr>
          <p:spPr bwMode="auto">
            <a:xfrm>
              <a:off x="3585" y="1993"/>
              <a:ext cx="154" cy="461"/>
            </a:xfrm>
            <a:custGeom>
              <a:avLst/>
              <a:gdLst>
                <a:gd name="T0" fmla="*/ 153 w 154"/>
                <a:gd name="T1" fmla="*/ 0 h 461"/>
                <a:gd name="T2" fmla="*/ 0 w 154"/>
                <a:gd name="T3" fmla="*/ 460 h 4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4" h="461">
                  <a:moveTo>
                    <a:pt x="153" y="0"/>
                  </a:moveTo>
                  <a:lnTo>
                    <a:pt x="0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15736" name="Rectangle 20"/>
            <p:cNvSpPr>
              <a:spLocks noChangeArrowheads="1"/>
            </p:cNvSpPr>
            <p:nvPr/>
          </p:nvSpPr>
          <p:spPr bwMode="auto">
            <a:xfrm>
              <a:off x="2479" y="1356"/>
              <a:ext cx="325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13:-</a:t>
              </a:r>
            </a:p>
          </p:txBody>
        </p:sp>
        <p:sp>
          <p:nvSpPr>
            <p:cNvPr id="115737" name="Rectangle 21"/>
            <p:cNvSpPr>
              <a:spLocks noChangeArrowheads="1"/>
            </p:cNvSpPr>
            <p:nvPr/>
          </p:nvSpPr>
          <p:spPr bwMode="auto">
            <a:xfrm>
              <a:off x="1589" y="1805"/>
              <a:ext cx="41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6:11</a:t>
              </a:r>
            </a:p>
          </p:txBody>
        </p:sp>
        <p:sp>
          <p:nvSpPr>
            <p:cNvPr id="115738" name="Rectangle 22"/>
            <p:cNvSpPr>
              <a:spLocks noChangeArrowheads="1"/>
            </p:cNvSpPr>
            <p:nvPr/>
          </p:nvSpPr>
          <p:spPr bwMode="auto">
            <a:xfrm>
              <a:off x="747" y="2487"/>
              <a:ext cx="27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3  4</a:t>
              </a:r>
            </a:p>
          </p:txBody>
        </p:sp>
        <p:sp>
          <p:nvSpPr>
            <p:cNvPr id="115739" name="Rectangle 23"/>
            <p:cNvSpPr>
              <a:spLocks noChangeArrowheads="1"/>
            </p:cNvSpPr>
            <p:nvPr/>
          </p:nvSpPr>
          <p:spPr bwMode="auto">
            <a:xfrm>
              <a:off x="1566" y="2478"/>
              <a:ext cx="45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6  7  8</a:t>
              </a:r>
            </a:p>
          </p:txBody>
        </p:sp>
        <p:sp>
          <p:nvSpPr>
            <p:cNvPr id="115740" name="Rectangle 24"/>
            <p:cNvSpPr>
              <a:spLocks noChangeArrowheads="1"/>
            </p:cNvSpPr>
            <p:nvPr/>
          </p:nvSpPr>
          <p:spPr bwMode="auto">
            <a:xfrm>
              <a:off x="2460" y="2485"/>
              <a:ext cx="525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11 12</a:t>
              </a:r>
            </a:p>
          </p:txBody>
        </p:sp>
        <p:sp>
          <p:nvSpPr>
            <p:cNvPr id="115741" name="Rectangle 25"/>
            <p:cNvSpPr>
              <a:spLocks noChangeArrowheads="1"/>
            </p:cNvSpPr>
            <p:nvPr/>
          </p:nvSpPr>
          <p:spPr bwMode="auto">
            <a:xfrm>
              <a:off x="3324" y="2496"/>
              <a:ext cx="45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13  14</a:t>
              </a:r>
            </a:p>
          </p:txBody>
        </p:sp>
        <p:sp>
          <p:nvSpPr>
            <p:cNvPr id="115742" name="Rectangle 26"/>
            <p:cNvSpPr>
              <a:spLocks noChangeArrowheads="1"/>
            </p:cNvSpPr>
            <p:nvPr/>
          </p:nvSpPr>
          <p:spPr bwMode="auto">
            <a:xfrm>
              <a:off x="4243" y="2512"/>
              <a:ext cx="42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17 18</a:t>
              </a:r>
            </a:p>
          </p:txBody>
        </p:sp>
        <p:sp>
          <p:nvSpPr>
            <p:cNvPr id="115743" name="Rectangle 27"/>
            <p:cNvSpPr>
              <a:spLocks noChangeArrowheads="1"/>
            </p:cNvSpPr>
            <p:nvPr/>
          </p:nvSpPr>
          <p:spPr bwMode="auto">
            <a:xfrm>
              <a:off x="3594" y="1785"/>
              <a:ext cx="346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17:-</a:t>
              </a:r>
            </a:p>
          </p:txBody>
        </p:sp>
      </p:grpSp>
      <p:sp>
        <p:nvSpPr>
          <p:cNvPr id="115720" name="Text Box 28"/>
          <p:cNvSpPr txBox="1">
            <a:spLocks noChangeArrowheads="1"/>
          </p:cNvSpPr>
          <p:nvPr/>
        </p:nvSpPr>
        <p:spPr bwMode="auto">
          <a:xfrm>
            <a:off x="1193083" y="4282922"/>
            <a:ext cx="1663065" cy="58356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solidFill>
                  <a:srgbClr val="FF3300"/>
                </a:solidFill>
                <a:ea typeface="宋体" panose="02010600030101010101" pitchFamily="2" charset="-122"/>
              </a:rPr>
              <a:t>Assume M=L=3,</a:t>
            </a:r>
          </a:p>
          <a:p>
            <a:r>
              <a:rPr lang="en-US" altLang="zh-CN" sz="1600">
                <a:solidFill>
                  <a:srgbClr val="FF3300"/>
                </a:solidFill>
                <a:ea typeface="宋体" panose="02010600030101010101" pitchFamily="2" charset="-122"/>
              </a:rPr>
              <a:t>so (6 7 8) is full.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21755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0F4425-9581-4C9A-9F55-DACB90263D12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823061-265B-4FC9-BCD6-83C0416E075A}" type="slidenum">
              <a:rPr lang="en-US" altLang="zh-CN" sz="790"/>
              <a:pPr/>
              <a:t>4</a:t>
            </a:fld>
            <a:endParaRPr lang="en-US" altLang="zh-CN" sz="790"/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505" y="2905125"/>
            <a:ext cx="4707255" cy="2036445"/>
          </a:xfrm>
        </p:spPr>
        <p:txBody>
          <a:bodyPr/>
          <a:lstStyle/>
          <a:p>
            <a:pPr fontAlgn="auto">
              <a:spcBef>
                <a:spcPts val="1500"/>
              </a:spcBef>
              <a:spcAft>
                <a:spcPts val="300"/>
              </a:spcAft>
            </a:pPr>
            <a:r>
              <a:rPr lang="en-US" altLang="zh-CN" sz="4400" dirty="0" smtClean="0">
                <a:ea typeface="宋体" panose="02010600030101010101" pitchFamily="2" charset="-122"/>
              </a:rPr>
              <a:t>Reading </a:t>
            </a:r>
          </a:p>
          <a:p>
            <a:pPr lvl="1" fontAlgn="auto">
              <a:spcBef>
                <a:spcPts val="1500"/>
              </a:spcBef>
              <a:spcAft>
                <a:spcPts val="300"/>
              </a:spcAft>
            </a:pPr>
            <a:r>
              <a:rPr lang="en-US" altLang="zh-CN" sz="3600" dirty="0">
                <a:ea typeface="宋体" panose="02010600030101010101" pitchFamily="2" charset="-122"/>
              </a:rPr>
              <a:t>Sections 4.5-4.7</a:t>
            </a: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618" y="1110615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Readings</a:t>
            </a:r>
          </a:p>
        </p:txBody>
      </p:sp>
      <p:grpSp>
        <p:nvGrpSpPr>
          <p:cNvPr id="17" name="PA_chenying0907 16"/>
          <p:cNvGrpSpPr/>
          <p:nvPr>
            <p:custDataLst>
              <p:tags r:id="rId5"/>
            </p:custDataLst>
          </p:nvPr>
        </p:nvGrpSpPr>
        <p:grpSpPr>
          <a:xfrm>
            <a:off x="6760225" y="3053903"/>
            <a:ext cx="1292722" cy="1430612"/>
            <a:chOff x="5451475" y="2014538"/>
            <a:chExt cx="238125" cy="263525"/>
          </a:xfrm>
          <a:solidFill>
            <a:schemeClr val="accent3"/>
          </a:solidFill>
        </p:grpSpPr>
        <p:sp>
          <p:nvSpPr>
            <p:cNvPr id="18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5473700" y="2217738"/>
              <a:ext cx="7938" cy="6350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9" name="Freeform 7"/>
            <p:cNvSpPr/>
            <p:nvPr>
              <p:custDataLst>
                <p:tags r:id="rId7"/>
              </p:custDataLst>
            </p:nvPr>
          </p:nvSpPr>
          <p:spPr bwMode="auto">
            <a:xfrm>
              <a:off x="5487988" y="2206626"/>
              <a:ext cx="4763" cy="11113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0" name="Freeform 8"/>
            <p:cNvSpPr/>
            <p:nvPr>
              <p:custDataLst>
                <p:tags r:id="rId8"/>
              </p:custDataLst>
            </p:nvPr>
          </p:nvSpPr>
          <p:spPr bwMode="auto">
            <a:xfrm>
              <a:off x="5487988" y="2105026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1" name="Freeform 9"/>
            <p:cNvSpPr/>
            <p:nvPr>
              <p:custDataLst>
                <p:tags r:id="rId9"/>
              </p:custDataLst>
            </p:nvPr>
          </p:nvSpPr>
          <p:spPr bwMode="auto">
            <a:xfrm>
              <a:off x="5522913" y="2146301"/>
              <a:ext cx="38100" cy="74613"/>
            </a:xfrm>
            <a:custGeom>
              <a:avLst/>
              <a:gdLst>
                <a:gd name="T0" fmla="*/ 3 w 10"/>
                <a:gd name="T1" fmla="*/ 0 h 20"/>
                <a:gd name="T2" fmla="*/ 3 w 10"/>
                <a:gd name="T3" fmla="*/ 1 h 20"/>
                <a:gd name="T4" fmla="*/ 9 w 10"/>
                <a:gd name="T5" fmla="*/ 0 h 20"/>
                <a:gd name="T6" fmla="*/ 10 w 10"/>
                <a:gd name="T7" fmla="*/ 1 h 20"/>
                <a:gd name="T8" fmla="*/ 8 w 10"/>
                <a:gd name="T9" fmla="*/ 2 h 20"/>
                <a:gd name="T10" fmla="*/ 7 w 10"/>
                <a:gd name="T11" fmla="*/ 9 h 20"/>
                <a:gd name="T12" fmla="*/ 9 w 10"/>
                <a:gd name="T13" fmla="*/ 10 h 20"/>
                <a:gd name="T14" fmla="*/ 6 w 10"/>
                <a:gd name="T15" fmla="*/ 20 h 20"/>
                <a:gd name="T16" fmla="*/ 6 w 10"/>
                <a:gd name="T17" fmla="*/ 17 h 20"/>
                <a:gd name="T18" fmla="*/ 3 w 10"/>
                <a:gd name="T19" fmla="*/ 18 h 20"/>
                <a:gd name="T20" fmla="*/ 6 w 10"/>
                <a:gd name="T21" fmla="*/ 16 h 20"/>
                <a:gd name="T22" fmla="*/ 6 w 10"/>
                <a:gd name="T23" fmla="*/ 11 h 20"/>
                <a:gd name="T24" fmla="*/ 4 w 10"/>
                <a:gd name="T25" fmla="*/ 12 h 20"/>
                <a:gd name="T26" fmla="*/ 6 w 10"/>
                <a:gd name="T27" fmla="*/ 10 h 20"/>
                <a:gd name="T28" fmla="*/ 7 w 10"/>
                <a:gd name="T29" fmla="*/ 3 h 20"/>
                <a:gd name="T30" fmla="*/ 3 w 10"/>
                <a:gd name="T31" fmla="*/ 3 h 20"/>
                <a:gd name="T32" fmla="*/ 2 w 10"/>
                <a:gd name="T33" fmla="*/ 20 h 20"/>
                <a:gd name="T34" fmla="*/ 1 w 10"/>
                <a:gd name="T35" fmla="*/ 9 h 20"/>
                <a:gd name="T36" fmla="*/ 3 w 10"/>
                <a:gd name="T3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0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6" y="2"/>
                    <a:pt x="7" y="1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8" y="4"/>
                    <a:pt x="8" y="7"/>
                    <a:pt x="7" y="9"/>
                  </a:cubicBezTo>
                  <a:cubicBezTo>
                    <a:pt x="8" y="10"/>
                    <a:pt x="8" y="9"/>
                    <a:pt x="9" y="10"/>
                  </a:cubicBezTo>
                  <a:cubicBezTo>
                    <a:pt x="6" y="13"/>
                    <a:pt x="8" y="17"/>
                    <a:pt x="6" y="20"/>
                  </a:cubicBezTo>
                  <a:cubicBezTo>
                    <a:pt x="5" y="19"/>
                    <a:pt x="7" y="18"/>
                    <a:pt x="6" y="17"/>
                  </a:cubicBezTo>
                  <a:cubicBezTo>
                    <a:pt x="5" y="17"/>
                    <a:pt x="4" y="18"/>
                    <a:pt x="3" y="18"/>
                  </a:cubicBezTo>
                  <a:cubicBezTo>
                    <a:pt x="3" y="16"/>
                    <a:pt x="5" y="16"/>
                    <a:pt x="6" y="16"/>
                  </a:cubicBezTo>
                  <a:cubicBezTo>
                    <a:pt x="6" y="15"/>
                    <a:pt x="6" y="13"/>
                    <a:pt x="6" y="11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1"/>
                    <a:pt x="5" y="10"/>
                    <a:pt x="6" y="10"/>
                  </a:cubicBezTo>
                  <a:cubicBezTo>
                    <a:pt x="7" y="7"/>
                    <a:pt x="7" y="6"/>
                    <a:pt x="7" y="3"/>
                  </a:cubicBezTo>
                  <a:cubicBezTo>
                    <a:pt x="6" y="2"/>
                    <a:pt x="4" y="4"/>
                    <a:pt x="3" y="3"/>
                  </a:cubicBezTo>
                  <a:cubicBezTo>
                    <a:pt x="1" y="8"/>
                    <a:pt x="3" y="15"/>
                    <a:pt x="2" y="20"/>
                  </a:cubicBezTo>
                  <a:cubicBezTo>
                    <a:pt x="1" y="17"/>
                    <a:pt x="1" y="13"/>
                    <a:pt x="1" y="9"/>
                  </a:cubicBezTo>
                  <a:cubicBezTo>
                    <a:pt x="1" y="6"/>
                    <a:pt x="0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2" name="Freeform 10"/>
            <p:cNvSpPr/>
            <p:nvPr>
              <p:custDataLst>
                <p:tags r:id="rId10"/>
              </p:custDataLst>
            </p:nvPr>
          </p:nvSpPr>
          <p:spPr bwMode="auto">
            <a:xfrm>
              <a:off x="5526088" y="2224088"/>
              <a:ext cx="4763" cy="793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3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5534025" y="2224088"/>
              <a:ext cx="7938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4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5541963" y="2039938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5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5575300" y="2182813"/>
              <a:ext cx="26988" cy="57150"/>
            </a:xfrm>
            <a:custGeom>
              <a:avLst/>
              <a:gdLst>
                <a:gd name="T0" fmla="*/ 0 w 7"/>
                <a:gd name="T1" fmla="*/ 14 h 15"/>
                <a:gd name="T2" fmla="*/ 2 w 7"/>
                <a:gd name="T3" fmla="*/ 2 h 15"/>
                <a:gd name="T4" fmla="*/ 1 w 7"/>
                <a:gd name="T5" fmla="*/ 0 h 15"/>
                <a:gd name="T6" fmla="*/ 7 w 7"/>
                <a:gd name="T7" fmla="*/ 0 h 15"/>
                <a:gd name="T8" fmla="*/ 3 w 7"/>
                <a:gd name="T9" fmla="*/ 1 h 15"/>
                <a:gd name="T10" fmla="*/ 2 w 7"/>
                <a:gd name="T11" fmla="*/ 7 h 15"/>
                <a:gd name="T12" fmla="*/ 7 w 7"/>
                <a:gd name="T13" fmla="*/ 7 h 15"/>
                <a:gd name="T14" fmla="*/ 3 w 7"/>
                <a:gd name="T15" fmla="*/ 8 h 15"/>
                <a:gd name="T16" fmla="*/ 2 w 7"/>
                <a:gd name="T17" fmla="*/ 12 h 15"/>
                <a:gd name="T18" fmla="*/ 7 w 7"/>
                <a:gd name="T19" fmla="*/ 12 h 15"/>
                <a:gd name="T20" fmla="*/ 3 w 7"/>
                <a:gd name="T21" fmla="*/ 13 h 15"/>
                <a:gd name="T22" fmla="*/ 2 w 7"/>
                <a:gd name="T23" fmla="*/ 15 h 15"/>
                <a:gd name="T24" fmla="*/ 0 w 7"/>
                <a:gd name="T2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cubicBezTo>
                    <a:pt x="3" y="11"/>
                    <a:pt x="0" y="5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2"/>
                    <a:pt x="5" y="0"/>
                    <a:pt x="3" y="1"/>
                  </a:cubicBezTo>
                  <a:cubicBezTo>
                    <a:pt x="2" y="3"/>
                    <a:pt x="3" y="5"/>
                    <a:pt x="2" y="7"/>
                  </a:cubicBezTo>
                  <a:cubicBezTo>
                    <a:pt x="4" y="8"/>
                    <a:pt x="5" y="6"/>
                    <a:pt x="7" y="7"/>
                  </a:cubicBezTo>
                  <a:cubicBezTo>
                    <a:pt x="7" y="9"/>
                    <a:pt x="4" y="8"/>
                    <a:pt x="3" y="8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4" y="12"/>
                    <a:pt x="5" y="11"/>
                    <a:pt x="7" y="12"/>
                  </a:cubicBezTo>
                  <a:cubicBezTo>
                    <a:pt x="6" y="12"/>
                    <a:pt x="4" y="13"/>
                    <a:pt x="3" y="13"/>
                  </a:cubicBezTo>
                  <a:cubicBezTo>
                    <a:pt x="2" y="14"/>
                    <a:pt x="2" y="14"/>
                    <a:pt x="2" y="15"/>
                  </a:cubicBezTo>
                  <a:cubicBezTo>
                    <a:pt x="1" y="14"/>
                    <a:pt x="1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6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5605463" y="2176463"/>
              <a:ext cx="7938" cy="41275"/>
            </a:xfrm>
            <a:custGeom>
              <a:avLst/>
              <a:gdLst>
                <a:gd name="T0" fmla="*/ 0 w 2"/>
                <a:gd name="T1" fmla="*/ 0 h 11"/>
                <a:gd name="T2" fmla="*/ 1 w 2"/>
                <a:gd name="T3" fmla="*/ 11 h 11"/>
                <a:gd name="T4" fmla="*/ 0 w 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">
                  <a:moveTo>
                    <a:pt x="0" y="0"/>
                  </a:moveTo>
                  <a:cubicBezTo>
                    <a:pt x="2" y="2"/>
                    <a:pt x="1" y="7"/>
                    <a:pt x="1" y="11"/>
                  </a:cubicBezTo>
                  <a:cubicBezTo>
                    <a:pt x="0" y="8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7" name="Freeform 15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451475" y="2014538"/>
              <a:ext cx="238125" cy="263525"/>
            </a:xfrm>
            <a:custGeom>
              <a:avLst/>
              <a:gdLst>
                <a:gd name="T0" fmla="*/ 26 w 63"/>
                <a:gd name="T1" fmla="*/ 0 h 70"/>
                <a:gd name="T2" fmla="*/ 35 w 63"/>
                <a:gd name="T3" fmla="*/ 11 h 70"/>
                <a:gd name="T4" fmla="*/ 53 w 63"/>
                <a:gd name="T5" fmla="*/ 24 h 70"/>
                <a:gd name="T6" fmla="*/ 63 w 63"/>
                <a:gd name="T7" fmla="*/ 23 h 70"/>
                <a:gd name="T8" fmla="*/ 60 w 63"/>
                <a:gd name="T9" fmla="*/ 53 h 70"/>
                <a:gd name="T10" fmla="*/ 60 w 63"/>
                <a:gd name="T11" fmla="*/ 56 h 70"/>
                <a:gd name="T12" fmla="*/ 46 w 63"/>
                <a:gd name="T13" fmla="*/ 68 h 70"/>
                <a:gd name="T14" fmla="*/ 41 w 63"/>
                <a:gd name="T15" fmla="*/ 68 h 70"/>
                <a:gd name="T16" fmla="*/ 4 w 63"/>
                <a:gd name="T17" fmla="*/ 69 h 70"/>
                <a:gd name="T18" fmla="*/ 2 w 63"/>
                <a:gd name="T19" fmla="*/ 21 h 70"/>
                <a:gd name="T20" fmla="*/ 11 w 63"/>
                <a:gd name="T21" fmla="*/ 47 h 70"/>
                <a:gd name="T22" fmla="*/ 6 w 63"/>
                <a:gd name="T23" fmla="*/ 52 h 70"/>
                <a:gd name="T24" fmla="*/ 5 w 63"/>
                <a:gd name="T25" fmla="*/ 40 h 70"/>
                <a:gd name="T26" fmla="*/ 7 w 63"/>
                <a:gd name="T27" fmla="*/ 32 h 70"/>
                <a:gd name="T28" fmla="*/ 4 w 63"/>
                <a:gd name="T29" fmla="*/ 66 h 70"/>
                <a:gd name="T30" fmla="*/ 15 w 63"/>
                <a:gd name="T31" fmla="*/ 23 h 70"/>
                <a:gd name="T32" fmla="*/ 5 w 63"/>
                <a:gd name="T33" fmla="*/ 31 h 70"/>
                <a:gd name="T34" fmla="*/ 15 w 63"/>
                <a:gd name="T35" fmla="*/ 29 h 70"/>
                <a:gd name="T36" fmla="*/ 12 w 63"/>
                <a:gd name="T37" fmla="*/ 41 h 70"/>
                <a:gd name="T38" fmla="*/ 11 w 63"/>
                <a:gd name="T39" fmla="*/ 39 h 70"/>
                <a:gd name="T40" fmla="*/ 7 w 63"/>
                <a:gd name="T41" fmla="*/ 47 h 70"/>
                <a:gd name="T42" fmla="*/ 12 w 63"/>
                <a:gd name="T43" fmla="*/ 42 h 70"/>
                <a:gd name="T44" fmla="*/ 11 w 63"/>
                <a:gd name="T45" fmla="*/ 47 h 70"/>
                <a:gd name="T46" fmla="*/ 12 w 63"/>
                <a:gd name="T47" fmla="*/ 31 h 70"/>
                <a:gd name="T48" fmla="*/ 7 w 63"/>
                <a:gd name="T49" fmla="*/ 39 h 70"/>
                <a:gd name="T50" fmla="*/ 17 w 63"/>
                <a:gd name="T51" fmla="*/ 19 h 70"/>
                <a:gd name="T52" fmla="*/ 29 w 63"/>
                <a:gd name="T53" fmla="*/ 6 h 70"/>
                <a:gd name="T54" fmla="*/ 25 w 63"/>
                <a:gd name="T55" fmla="*/ 4 h 70"/>
                <a:gd name="T56" fmla="*/ 23 w 63"/>
                <a:gd name="T57" fmla="*/ 4 h 70"/>
                <a:gd name="T58" fmla="*/ 17 w 63"/>
                <a:gd name="T59" fmla="*/ 19 h 70"/>
                <a:gd name="T60" fmla="*/ 18 w 63"/>
                <a:gd name="T61" fmla="*/ 66 h 70"/>
                <a:gd name="T62" fmla="*/ 32 w 63"/>
                <a:gd name="T63" fmla="*/ 30 h 70"/>
                <a:gd name="T64" fmla="*/ 21 w 63"/>
                <a:gd name="T65" fmla="*/ 19 h 70"/>
                <a:gd name="T66" fmla="*/ 33 w 63"/>
                <a:gd name="T67" fmla="*/ 7 h 70"/>
                <a:gd name="T68" fmla="*/ 31 w 63"/>
                <a:gd name="T69" fmla="*/ 24 h 70"/>
                <a:gd name="T70" fmla="*/ 39 w 63"/>
                <a:gd name="T71" fmla="*/ 19 h 70"/>
                <a:gd name="T72" fmla="*/ 35 w 63"/>
                <a:gd name="T73" fmla="*/ 14 h 70"/>
                <a:gd name="T74" fmla="*/ 34 w 63"/>
                <a:gd name="T75" fmla="*/ 17 h 70"/>
                <a:gd name="T76" fmla="*/ 28 w 63"/>
                <a:gd name="T77" fmla="*/ 26 h 70"/>
                <a:gd name="T78" fmla="*/ 39 w 63"/>
                <a:gd name="T79" fmla="*/ 16 h 70"/>
                <a:gd name="T80" fmla="*/ 30 w 63"/>
                <a:gd name="T81" fmla="*/ 28 h 70"/>
                <a:gd name="T82" fmla="*/ 30 w 63"/>
                <a:gd name="T83" fmla="*/ 28 h 70"/>
                <a:gd name="T84" fmla="*/ 29 w 63"/>
                <a:gd name="T85" fmla="*/ 26 h 70"/>
                <a:gd name="T86" fmla="*/ 31 w 63"/>
                <a:gd name="T87" fmla="*/ 66 h 70"/>
                <a:gd name="T88" fmla="*/ 43 w 63"/>
                <a:gd name="T89" fmla="*/ 37 h 70"/>
                <a:gd name="T90" fmla="*/ 31 w 63"/>
                <a:gd name="T91" fmla="*/ 66 h 70"/>
                <a:gd name="T92" fmla="*/ 33 w 63"/>
                <a:gd name="T93" fmla="*/ 25 h 70"/>
                <a:gd name="T94" fmla="*/ 36 w 63"/>
                <a:gd name="T95" fmla="*/ 26 h 70"/>
                <a:gd name="T96" fmla="*/ 46 w 63"/>
                <a:gd name="T97" fmla="*/ 22 h 70"/>
                <a:gd name="T98" fmla="*/ 44 w 63"/>
                <a:gd name="T99" fmla="*/ 16 h 70"/>
                <a:gd name="T100" fmla="*/ 42 w 63"/>
                <a:gd name="T101" fmla="*/ 33 h 70"/>
                <a:gd name="T102" fmla="*/ 50 w 63"/>
                <a:gd name="T103" fmla="*/ 26 h 70"/>
                <a:gd name="T104" fmla="*/ 51 w 63"/>
                <a:gd name="T105" fmla="*/ 27 h 70"/>
                <a:gd name="T106" fmla="*/ 46 w 63"/>
                <a:gd name="T107" fmla="*/ 32 h 70"/>
                <a:gd name="T108" fmla="*/ 55 w 63"/>
                <a:gd name="T109" fmla="*/ 26 h 70"/>
                <a:gd name="T110" fmla="*/ 38 w 63"/>
                <a:gd name="T111" fmla="*/ 33 h 70"/>
                <a:gd name="T112" fmla="*/ 45 w 63"/>
                <a:gd name="T113" fmla="*/ 65 h 70"/>
                <a:gd name="T114" fmla="*/ 56 w 63"/>
                <a:gd name="T115" fmla="*/ 42 h 70"/>
                <a:gd name="T116" fmla="*/ 45 w 63"/>
                <a:gd name="T117" fmla="*/ 65 h 70"/>
                <a:gd name="T118" fmla="*/ 47 w 63"/>
                <a:gd name="T119" fmla="*/ 46 h 70"/>
                <a:gd name="T120" fmla="*/ 56 w 63"/>
                <a:gd name="T121" fmla="*/ 38 h 70"/>
                <a:gd name="T122" fmla="*/ 57 w 63"/>
                <a:gd name="T123" fmla="*/ 37 h 70"/>
                <a:gd name="T124" fmla="*/ 47 w 63"/>
                <a:gd name="T125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" h="70">
                  <a:moveTo>
                    <a:pt x="24" y="0"/>
                  </a:moveTo>
                  <a:cubicBezTo>
                    <a:pt x="25" y="0"/>
                    <a:pt x="25" y="1"/>
                    <a:pt x="26" y="0"/>
                  </a:cubicBezTo>
                  <a:cubicBezTo>
                    <a:pt x="27" y="5"/>
                    <a:pt x="32" y="2"/>
                    <a:pt x="36" y="2"/>
                  </a:cubicBezTo>
                  <a:cubicBezTo>
                    <a:pt x="37" y="5"/>
                    <a:pt x="35" y="7"/>
                    <a:pt x="35" y="11"/>
                  </a:cubicBezTo>
                  <a:cubicBezTo>
                    <a:pt x="39" y="15"/>
                    <a:pt x="44" y="9"/>
                    <a:pt x="49" y="11"/>
                  </a:cubicBezTo>
                  <a:cubicBezTo>
                    <a:pt x="49" y="15"/>
                    <a:pt x="46" y="23"/>
                    <a:pt x="53" y="24"/>
                  </a:cubicBezTo>
                  <a:cubicBezTo>
                    <a:pt x="56" y="24"/>
                    <a:pt x="59" y="23"/>
                    <a:pt x="61" y="21"/>
                  </a:cubicBezTo>
                  <a:cubicBezTo>
                    <a:pt x="62" y="21"/>
                    <a:pt x="62" y="22"/>
                    <a:pt x="63" y="23"/>
                  </a:cubicBezTo>
                  <a:cubicBezTo>
                    <a:pt x="61" y="27"/>
                    <a:pt x="61" y="35"/>
                    <a:pt x="60" y="40"/>
                  </a:cubicBezTo>
                  <a:cubicBezTo>
                    <a:pt x="61" y="44"/>
                    <a:pt x="60" y="48"/>
                    <a:pt x="60" y="53"/>
                  </a:cubicBezTo>
                  <a:cubicBezTo>
                    <a:pt x="60" y="54"/>
                    <a:pt x="59" y="54"/>
                    <a:pt x="58" y="55"/>
                  </a:cubicBezTo>
                  <a:cubicBezTo>
                    <a:pt x="59" y="55"/>
                    <a:pt x="60" y="55"/>
                    <a:pt x="60" y="56"/>
                  </a:cubicBezTo>
                  <a:cubicBezTo>
                    <a:pt x="60" y="56"/>
                    <a:pt x="59" y="56"/>
                    <a:pt x="59" y="56"/>
                  </a:cubicBezTo>
                  <a:cubicBezTo>
                    <a:pt x="54" y="59"/>
                    <a:pt x="50" y="63"/>
                    <a:pt x="46" y="68"/>
                  </a:cubicBezTo>
                  <a:cubicBezTo>
                    <a:pt x="46" y="68"/>
                    <a:pt x="45" y="69"/>
                    <a:pt x="44" y="69"/>
                  </a:cubicBezTo>
                  <a:cubicBezTo>
                    <a:pt x="43" y="69"/>
                    <a:pt x="42" y="70"/>
                    <a:pt x="41" y="68"/>
                  </a:cubicBezTo>
                  <a:cubicBezTo>
                    <a:pt x="32" y="69"/>
                    <a:pt x="23" y="67"/>
                    <a:pt x="16" y="70"/>
                  </a:cubicBezTo>
                  <a:cubicBezTo>
                    <a:pt x="13" y="68"/>
                    <a:pt x="7" y="68"/>
                    <a:pt x="4" y="69"/>
                  </a:cubicBezTo>
                  <a:cubicBezTo>
                    <a:pt x="2" y="68"/>
                    <a:pt x="0" y="67"/>
                    <a:pt x="2" y="65"/>
                  </a:cubicBezTo>
                  <a:cubicBezTo>
                    <a:pt x="2" y="50"/>
                    <a:pt x="4" y="35"/>
                    <a:pt x="2" y="21"/>
                  </a:cubicBezTo>
                  <a:cubicBezTo>
                    <a:pt x="8" y="13"/>
                    <a:pt x="17" y="8"/>
                    <a:pt x="24" y="0"/>
                  </a:cubicBezTo>
                  <a:close/>
                  <a:moveTo>
                    <a:pt x="11" y="47"/>
                  </a:moveTo>
                  <a:cubicBezTo>
                    <a:pt x="10" y="48"/>
                    <a:pt x="8" y="48"/>
                    <a:pt x="6" y="49"/>
                  </a:cubicBezTo>
                  <a:cubicBezTo>
                    <a:pt x="6" y="50"/>
                    <a:pt x="7" y="51"/>
                    <a:pt x="6" y="52"/>
                  </a:cubicBezTo>
                  <a:cubicBezTo>
                    <a:pt x="5" y="48"/>
                    <a:pt x="7" y="44"/>
                    <a:pt x="7" y="41"/>
                  </a:cubicBezTo>
                  <a:cubicBezTo>
                    <a:pt x="6" y="41"/>
                    <a:pt x="5" y="41"/>
                    <a:pt x="5" y="40"/>
                  </a:cubicBezTo>
                  <a:cubicBezTo>
                    <a:pt x="5" y="39"/>
                    <a:pt x="6" y="39"/>
                    <a:pt x="7" y="39"/>
                  </a:cubicBezTo>
                  <a:cubicBezTo>
                    <a:pt x="6" y="37"/>
                    <a:pt x="7" y="34"/>
                    <a:pt x="7" y="32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5" y="42"/>
                    <a:pt x="3" y="56"/>
                    <a:pt x="4" y="66"/>
                  </a:cubicBezTo>
                  <a:cubicBezTo>
                    <a:pt x="7" y="66"/>
                    <a:pt x="11" y="66"/>
                    <a:pt x="14" y="66"/>
                  </a:cubicBezTo>
                  <a:cubicBezTo>
                    <a:pt x="15" y="52"/>
                    <a:pt x="15" y="38"/>
                    <a:pt x="15" y="23"/>
                  </a:cubicBezTo>
                  <a:cubicBezTo>
                    <a:pt x="11" y="22"/>
                    <a:pt x="8" y="25"/>
                    <a:pt x="4" y="23"/>
                  </a:cubicBezTo>
                  <a:cubicBezTo>
                    <a:pt x="3" y="26"/>
                    <a:pt x="4" y="29"/>
                    <a:pt x="5" y="31"/>
                  </a:cubicBezTo>
                  <a:cubicBezTo>
                    <a:pt x="5" y="29"/>
                    <a:pt x="8" y="26"/>
                    <a:pt x="8" y="30"/>
                  </a:cubicBezTo>
                  <a:cubicBezTo>
                    <a:pt x="11" y="30"/>
                    <a:pt x="13" y="28"/>
                    <a:pt x="15" y="29"/>
                  </a:cubicBezTo>
                  <a:cubicBezTo>
                    <a:pt x="13" y="31"/>
                    <a:pt x="12" y="35"/>
                    <a:pt x="13" y="38"/>
                  </a:cubicBezTo>
                  <a:cubicBezTo>
                    <a:pt x="12" y="38"/>
                    <a:pt x="12" y="40"/>
                    <a:pt x="12" y="41"/>
                  </a:cubicBezTo>
                  <a:cubicBezTo>
                    <a:pt x="12" y="41"/>
                    <a:pt x="12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0" y="39"/>
                    <a:pt x="9" y="40"/>
                    <a:pt x="7" y="40"/>
                  </a:cubicBezTo>
                  <a:cubicBezTo>
                    <a:pt x="7" y="42"/>
                    <a:pt x="7" y="44"/>
                    <a:pt x="7" y="47"/>
                  </a:cubicBezTo>
                  <a:cubicBezTo>
                    <a:pt x="8" y="47"/>
                    <a:pt x="9" y="46"/>
                    <a:pt x="11" y="46"/>
                  </a:cubicBezTo>
                  <a:cubicBezTo>
                    <a:pt x="11" y="44"/>
                    <a:pt x="11" y="43"/>
                    <a:pt x="12" y="42"/>
                  </a:cubicBezTo>
                  <a:cubicBezTo>
                    <a:pt x="11" y="45"/>
                    <a:pt x="12" y="48"/>
                    <a:pt x="10" y="50"/>
                  </a:cubicBezTo>
                  <a:cubicBezTo>
                    <a:pt x="11" y="49"/>
                    <a:pt x="10" y="48"/>
                    <a:pt x="11" y="47"/>
                  </a:cubicBezTo>
                  <a:close/>
                  <a:moveTo>
                    <a:pt x="11" y="38"/>
                  </a:moveTo>
                  <a:cubicBezTo>
                    <a:pt x="12" y="35"/>
                    <a:pt x="11" y="33"/>
                    <a:pt x="12" y="31"/>
                  </a:cubicBezTo>
                  <a:cubicBezTo>
                    <a:pt x="11" y="30"/>
                    <a:pt x="10" y="31"/>
                    <a:pt x="8" y="31"/>
                  </a:cubicBezTo>
                  <a:cubicBezTo>
                    <a:pt x="7" y="33"/>
                    <a:pt x="8" y="37"/>
                    <a:pt x="7" y="39"/>
                  </a:cubicBezTo>
                  <a:cubicBezTo>
                    <a:pt x="9" y="38"/>
                    <a:pt x="10" y="38"/>
                    <a:pt x="11" y="38"/>
                  </a:cubicBezTo>
                  <a:close/>
                  <a:moveTo>
                    <a:pt x="17" y="19"/>
                  </a:moveTo>
                  <a:cubicBezTo>
                    <a:pt x="20" y="16"/>
                    <a:pt x="25" y="9"/>
                    <a:pt x="29" y="7"/>
                  </a:cubicBezTo>
                  <a:cubicBezTo>
                    <a:pt x="29" y="7"/>
                    <a:pt x="29" y="6"/>
                    <a:pt x="29" y="6"/>
                  </a:cubicBezTo>
                  <a:cubicBezTo>
                    <a:pt x="30" y="6"/>
                    <a:pt x="32" y="6"/>
                    <a:pt x="32" y="5"/>
                  </a:cubicBezTo>
                  <a:cubicBezTo>
                    <a:pt x="30" y="6"/>
                    <a:pt x="27" y="5"/>
                    <a:pt x="25" y="4"/>
                  </a:cubicBezTo>
                  <a:cubicBezTo>
                    <a:pt x="26" y="5"/>
                    <a:pt x="24" y="6"/>
                    <a:pt x="23" y="6"/>
                  </a:cubicBezTo>
                  <a:cubicBezTo>
                    <a:pt x="23" y="5"/>
                    <a:pt x="24" y="4"/>
                    <a:pt x="23" y="4"/>
                  </a:cubicBezTo>
                  <a:cubicBezTo>
                    <a:pt x="18" y="9"/>
                    <a:pt x="12" y="13"/>
                    <a:pt x="8" y="18"/>
                  </a:cubicBezTo>
                  <a:cubicBezTo>
                    <a:pt x="11" y="19"/>
                    <a:pt x="15" y="21"/>
                    <a:pt x="17" y="19"/>
                  </a:cubicBezTo>
                  <a:close/>
                  <a:moveTo>
                    <a:pt x="18" y="31"/>
                  </a:moveTo>
                  <a:cubicBezTo>
                    <a:pt x="19" y="42"/>
                    <a:pt x="19" y="54"/>
                    <a:pt x="18" y="66"/>
                  </a:cubicBezTo>
                  <a:cubicBezTo>
                    <a:pt x="21" y="66"/>
                    <a:pt x="25" y="66"/>
                    <a:pt x="29" y="66"/>
                  </a:cubicBezTo>
                  <a:cubicBezTo>
                    <a:pt x="31" y="54"/>
                    <a:pt x="32" y="43"/>
                    <a:pt x="32" y="30"/>
                  </a:cubicBezTo>
                  <a:cubicBezTo>
                    <a:pt x="29" y="33"/>
                    <a:pt x="22" y="27"/>
                    <a:pt x="18" y="31"/>
                  </a:cubicBezTo>
                  <a:close/>
                  <a:moveTo>
                    <a:pt x="21" y="19"/>
                  </a:moveTo>
                  <a:cubicBezTo>
                    <a:pt x="20" y="21"/>
                    <a:pt x="17" y="23"/>
                    <a:pt x="19" y="26"/>
                  </a:cubicBezTo>
                  <a:cubicBezTo>
                    <a:pt x="24" y="20"/>
                    <a:pt x="33" y="18"/>
                    <a:pt x="33" y="7"/>
                  </a:cubicBezTo>
                  <a:cubicBezTo>
                    <a:pt x="30" y="10"/>
                    <a:pt x="24" y="14"/>
                    <a:pt x="21" y="19"/>
                  </a:cubicBezTo>
                  <a:close/>
                  <a:moveTo>
                    <a:pt x="31" y="24"/>
                  </a:moveTo>
                  <a:cubicBezTo>
                    <a:pt x="33" y="22"/>
                    <a:pt x="36" y="20"/>
                    <a:pt x="39" y="18"/>
                  </a:cubicBezTo>
                  <a:cubicBezTo>
                    <a:pt x="39" y="18"/>
                    <a:pt x="39" y="18"/>
                    <a:pt x="39" y="19"/>
                  </a:cubicBezTo>
                  <a:cubicBezTo>
                    <a:pt x="41" y="17"/>
                    <a:pt x="42" y="16"/>
                    <a:pt x="43" y="14"/>
                  </a:cubicBezTo>
                  <a:cubicBezTo>
                    <a:pt x="40" y="14"/>
                    <a:pt x="38" y="14"/>
                    <a:pt x="35" y="14"/>
                  </a:cubicBezTo>
                  <a:cubicBezTo>
                    <a:pt x="35" y="15"/>
                    <a:pt x="34" y="15"/>
                    <a:pt x="34" y="16"/>
                  </a:cubicBezTo>
                  <a:cubicBezTo>
                    <a:pt x="34" y="17"/>
                    <a:pt x="34" y="16"/>
                    <a:pt x="34" y="17"/>
                  </a:cubicBezTo>
                  <a:cubicBezTo>
                    <a:pt x="30" y="20"/>
                    <a:pt x="26" y="23"/>
                    <a:pt x="23" y="26"/>
                  </a:cubicBezTo>
                  <a:cubicBezTo>
                    <a:pt x="25" y="26"/>
                    <a:pt x="27" y="26"/>
                    <a:pt x="28" y="26"/>
                  </a:cubicBezTo>
                  <a:cubicBezTo>
                    <a:pt x="31" y="21"/>
                    <a:pt x="36" y="19"/>
                    <a:pt x="39" y="15"/>
                  </a:cubicBezTo>
                  <a:cubicBezTo>
                    <a:pt x="39" y="15"/>
                    <a:pt x="39" y="16"/>
                    <a:pt x="39" y="16"/>
                  </a:cubicBezTo>
                  <a:cubicBezTo>
                    <a:pt x="37" y="19"/>
                    <a:pt x="33" y="21"/>
                    <a:pt x="31" y="24"/>
                  </a:cubicBezTo>
                  <a:close/>
                  <a:moveTo>
                    <a:pt x="30" y="28"/>
                  </a:moveTo>
                  <a:cubicBezTo>
                    <a:pt x="29" y="28"/>
                    <a:pt x="27" y="27"/>
                    <a:pt x="27" y="28"/>
                  </a:cubicBezTo>
                  <a:cubicBezTo>
                    <a:pt x="28" y="28"/>
                    <a:pt x="30" y="29"/>
                    <a:pt x="30" y="28"/>
                  </a:cubicBezTo>
                  <a:close/>
                  <a:moveTo>
                    <a:pt x="30" y="24"/>
                  </a:moveTo>
                  <a:cubicBezTo>
                    <a:pt x="29" y="24"/>
                    <a:pt x="29" y="25"/>
                    <a:pt x="29" y="26"/>
                  </a:cubicBezTo>
                  <a:cubicBezTo>
                    <a:pt x="30" y="26"/>
                    <a:pt x="30" y="25"/>
                    <a:pt x="30" y="24"/>
                  </a:cubicBezTo>
                  <a:close/>
                  <a:moveTo>
                    <a:pt x="31" y="66"/>
                  </a:moveTo>
                  <a:cubicBezTo>
                    <a:pt x="35" y="66"/>
                    <a:pt x="38" y="65"/>
                    <a:pt x="42" y="66"/>
                  </a:cubicBezTo>
                  <a:cubicBezTo>
                    <a:pt x="44" y="57"/>
                    <a:pt x="43" y="47"/>
                    <a:pt x="43" y="37"/>
                  </a:cubicBezTo>
                  <a:cubicBezTo>
                    <a:pt x="41" y="38"/>
                    <a:pt x="37" y="38"/>
                    <a:pt x="34" y="37"/>
                  </a:cubicBezTo>
                  <a:cubicBezTo>
                    <a:pt x="34" y="47"/>
                    <a:pt x="32" y="58"/>
                    <a:pt x="31" y="66"/>
                  </a:cubicBezTo>
                  <a:close/>
                  <a:moveTo>
                    <a:pt x="38" y="19"/>
                  </a:moveTo>
                  <a:cubicBezTo>
                    <a:pt x="36" y="20"/>
                    <a:pt x="34" y="23"/>
                    <a:pt x="33" y="25"/>
                  </a:cubicBezTo>
                  <a:cubicBezTo>
                    <a:pt x="35" y="23"/>
                    <a:pt x="37" y="21"/>
                    <a:pt x="38" y="19"/>
                  </a:cubicBezTo>
                  <a:close/>
                  <a:moveTo>
                    <a:pt x="36" y="26"/>
                  </a:moveTo>
                  <a:cubicBezTo>
                    <a:pt x="35" y="28"/>
                    <a:pt x="35" y="31"/>
                    <a:pt x="35" y="33"/>
                  </a:cubicBezTo>
                  <a:cubicBezTo>
                    <a:pt x="39" y="30"/>
                    <a:pt x="42" y="25"/>
                    <a:pt x="46" y="22"/>
                  </a:cubicBezTo>
                  <a:cubicBezTo>
                    <a:pt x="46" y="20"/>
                    <a:pt x="47" y="17"/>
                    <a:pt x="46" y="15"/>
                  </a:cubicBezTo>
                  <a:cubicBezTo>
                    <a:pt x="45" y="15"/>
                    <a:pt x="45" y="16"/>
                    <a:pt x="44" y="16"/>
                  </a:cubicBezTo>
                  <a:cubicBezTo>
                    <a:pt x="43" y="21"/>
                    <a:pt x="38" y="22"/>
                    <a:pt x="36" y="26"/>
                  </a:cubicBezTo>
                  <a:close/>
                  <a:moveTo>
                    <a:pt x="42" y="33"/>
                  </a:moveTo>
                  <a:cubicBezTo>
                    <a:pt x="44" y="31"/>
                    <a:pt x="45" y="30"/>
                    <a:pt x="47" y="29"/>
                  </a:cubicBezTo>
                  <a:cubicBezTo>
                    <a:pt x="47" y="27"/>
                    <a:pt x="49" y="25"/>
                    <a:pt x="50" y="26"/>
                  </a:cubicBezTo>
                  <a:cubicBezTo>
                    <a:pt x="49" y="28"/>
                    <a:pt x="47" y="29"/>
                    <a:pt x="46" y="31"/>
                  </a:cubicBezTo>
                  <a:cubicBezTo>
                    <a:pt x="48" y="30"/>
                    <a:pt x="49" y="28"/>
                    <a:pt x="51" y="27"/>
                  </a:cubicBezTo>
                  <a:cubicBezTo>
                    <a:pt x="51" y="28"/>
                    <a:pt x="52" y="28"/>
                    <a:pt x="52" y="28"/>
                  </a:cubicBezTo>
                  <a:cubicBezTo>
                    <a:pt x="50" y="29"/>
                    <a:pt x="48" y="32"/>
                    <a:pt x="46" y="32"/>
                  </a:cubicBezTo>
                  <a:cubicBezTo>
                    <a:pt x="45" y="32"/>
                    <a:pt x="44" y="32"/>
                    <a:pt x="44" y="33"/>
                  </a:cubicBezTo>
                  <a:cubicBezTo>
                    <a:pt x="50" y="32"/>
                    <a:pt x="52" y="28"/>
                    <a:pt x="55" y="26"/>
                  </a:cubicBezTo>
                  <a:cubicBezTo>
                    <a:pt x="52" y="27"/>
                    <a:pt x="50" y="24"/>
                    <a:pt x="47" y="24"/>
                  </a:cubicBezTo>
                  <a:cubicBezTo>
                    <a:pt x="44" y="27"/>
                    <a:pt x="41" y="30"/>
                    <a:pt x="38" y="33"/>
                  </a:cubicBezTo>
                  <a:cubicBezTo>
                    <a:pt x="40" y="33"/>
                    <a:pt x="41" y="33"/>
                    <a:pt x="42" y="33"/>
                  </a:cubicBezTo>
                  <a:close/>
                  <a:moveTo>
                    <a:pt x="45" y="65"/>
                  </a:moveTo>
                  <a:cubicBezTo>
                    <a:pt x="48" y="62"/>
                    <a:pt x="54" y="57"/>
                    <a:pt x="56" y="54"/>
                  </a:cubicBezTo>
                  <a:cubicBezTo>
                    <a:pt x="57" y="51"/>
                    <a:pt x="56" y="45"/>
                    <a:pt x="56" y="42"/>
                  </a:cubicBezTo>
                  <a:cubicBezTo>
                    <a:pt x="54" y="44"/>
                    <a:pt x="50" y="49"/>
                    <a:pt x="46" y="47"/>
                  </a:cubicBezTo>
                  <a:cubicBezTo>
                    <a:pt x="46" y="53"/>
                    <a:pt x="45" y="59"/>
                    <a:pt x="45" y="65"/>
                  </a:cubicBezTo>
                  <a:close/>
                  <a:moveTo>
                    <a:pt x="47" y="36"/>
                  </a:moveTo>
                  <a:cubicBezTo>
                    <a:pt x="47" y="39"/>
                    <a:pt x="46" y="43"/>
                    <a:pt x="47" y="46"/>
                  </a:cubicBezTo>
                  <a:cubicBezTo>
                    <a:pt x="50" y="44"/>
                    <a:pt x="52" y="40"/>
                    <a:pt x="56" y="40"/>
                  </a:cubicBezTo>
                  <a:cubicBezTo>
                    <a:pt x="57" y="39"/>
                    <a:pt x="57" y="38"/>
                    <a:pt x="56" y="38"/>
                  </a:cubicBezTo>
                  <a:cubicBezTo>
                    <a:pt x="53" y="39"/>
                    <a:pt x="50" y="45"/>
                    <a:pt x="47" y="42"/>
                  </a:cubicBezTo>
                  <a:cubicBezTo>
                    <a:pt x="49" y="40"/>
                    <a:pt x="54" y="33"/>
                    <a:pt x="57" y="37"/>
                  </a:cubicBezTo>
                  <a:cubicBezTo>
                    <a:pt x="58" y="34"/>
                    <a:pt x="58" y="30"/>
                    <a:pt x="58" y="27"/>
                  </a:cubicBezTo>
                  <a:cubicBezTo>
                    <a:pt x="54" y="29"/>
                    <a:pt x="50" y="32"/>
                    <a:pt x="4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8" name="Freeform 16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92750" y="2036763"/>
              <a:ext cx="52388" cy="44450"/>
            </a:xfrm>
            <a:custGeom>
              <a:avLst/>
              <a:gdLst>
                <a:gd name="T0" fmla="*/ 3 w 14"/>
                <a:gd name="T1" fmla="*/ 11 h 12"/>
                <a:gd name="T2" fmla="*/ 4 w 14"/>
                <a:gd name="T3" fmla="*/ 10 h 12"/>
                <a:gd name="T4" fmla="*/ 1 w 14"/>
                <a:gd name="T5" fmla="*/ 12 h 12"/>
                <a:gd name="T6" fmla="*/ 0 w 14"/>
                <a:gd name="T7" fmla="*/ 10 h 12"/>
                <a:gd name="T8" fmla="*/ 5 w 14"/>
                <a:gd name="T9" fmla="*/ 7 h 12"/>
                <a:gd name="T10" fmla="*/ 11 w 14"/>
                <a:gd name="T11" fmla="*/ 0 h 12"/>
                <a:gd name="T12" fmla="*/ 5 w 14"/>
                <a:gd name="T13" fmla="*/ 9 h 12"/>
                <a:gd name="T14" fmla="*/ 11 w 14"/>
                <a:gd name="T15" fmla="*/ 3 h 12"/>
                <a:gd name="T16" fmla="*/ 11 w 14"/>
                <a:gd name="T17" fmla="*/ 4 h 12"/>
                <a:gd name="T18" fmla="*/ 12 w 14"/>
                <a:gd name="T19" fmla="*/ 2 h 12"/>
                <a:gd name="T20" fmla="*/ 14 w 14"/>
                <a:gd name="T21" fmla="*/ 2 h 12"/>
                <a:gd name="T22" fmla="*/ 4 w 14"/>
                <a:gd name="T23" fmla="*/ 12 h 12"/>
                <a:gd name="T24" fmla="*/ 3 w 14"/>
                <a:gd name="T25" fmla="*/ 11 h 12"/>
                <a:gd name="T26" fmla="*/ 4 w 14"/>
                <a:gd name="T27" fmla="*/ 9 h 12"/>
                <a:gd name="T28" fmla="*/ 4 w 14"/>
                <a:gd name="T29" fmla="*/ 10 h 12"/>
                <a:gd name="T30" fmla="*/ 4 w 14"/>
                <a:gd name="T3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2">
                  <a:moveTo>
                    <a:pt x="3" y="11"/>
                  </a:moveTo>
                  <a:cubicBezTo>
                    <a:pt x="3" y="11"/>
                    <a:pt x="4" y="11"/>
                    <a:pt x="4" y="10"/>
                  </a:cubicBezTo>
                  <a:cubicBezTo>
                    <a:pt x="2" y="10"/>
                    <a:pt x="2" y="12"/>
                    <a:pt x="1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2" y="11"/>
                    <a:pt x="3" y="7"/>
                    <a:pt x="5" y="7"/>
                  </a:cubicBezTo>
                  <a:cubicBezTo>
                    <a:pt x="6" y="4"/>
                    <a:pt x="9" y="3"/>
                    <a:pt x="11" y="0"/>
                  </a:cubicBezTo>
                  <a:cubicBezTo>
                    <a:pt x="11" y="3"/>
                    <a:pt x="6" y="5"/>
                    <a:pt x="5" y="9"/>
                  </a:cubicBezTo>
                  <a:cubicBezTo>
                    <a:pt x="7" y="7"/>
                    <a:pt x="9" y="5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1" y="3"/>
                    <a:pt x="12" y="3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0" y="5"/>
                    <a:pt x="7" y="9"/>
                    <a:pt x="4" y="12"/>
                  </a:cubicBezTo>
                  <a:cubicBezTo>
                    <a:pt x="3" y="12"/>
                    <a:pt x="3" y="11"/>
                    <a:pt x="3" y="11"/>
                  </a:cubicBezTo>
                  <a:close/>
                  <a:moveTo>
                    <a:pt x="4" y="9"/>
                  </a:moveTo>
                  <a:cubicBezTo>
                    <a:pt x="4" y="9"/>
                    <a:pt x="3" y="9"/>
                    <a:pt x="4" y="10"/>
                  </a:cubicBezTo>
                  <a:cubicBezTo>
                    <a:pt x="4" y="10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4919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2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704715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Inserting into B-Trees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571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196D0B-532D-409F-B444-32F412EC2F07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157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157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42694D-C3E6-4738-9B2D-8AC35E71FF3E}" type="slidenum">
              <a:rPr lang="en-US" altLang="zh-CN" sz="790"/>
              <a:pPr/>
              <a:t>40</a:t>
            </a:fld>
            <a:endParaRPr lang="en-US" altLang="zh-CN" sz="790"/>
          </a:p>
        </p:txBody>
      </p:sp>
      <p:sp>
        <p:nvSpPr>
          <p:cNvPr id="32" name="Text Box 1028"/>
          <p:cNvSpPr txBox="1">
            <a:spLocks noChangeArrowheads="1"/>
          </p:cNvSpPr>
          <p:nvPr/>
        </p:nvSpPr>
        <p:spPr bwMode="auto">
          <a:xfrm>
            <a:off x="539750" y="1484630"/>
            <a:ext cx="8154670" cy="479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solidFill>
                  <a:srgbClr val="339966"/>
                </a:solidFill>
                <a:latin typeface="Times New Roman" panose="02020603050405020304" pitchFamily="18" charset="0"/>
              </a:rPr>
              <a:t>// Inserting a New Key in a B-Tree of Order M (and L=M</a:t>
            </a:r>
            <a:r>
              <a:rPr lang="en-US" altLang="zh-CN" sz="1800" dirty="0" smtClean="0">
                <a:solidFill>
                  <a:srgbClr val="339966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dirty="0" smtClean="0">
              <a:solidFill>
                <a:srgbClr val="3399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Insert(</a:t>
            </a:r>
            <a:r>
              <a:rPr lang="en-US" altLang="zh-CN" sz="1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ElementType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K,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Btree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find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the leaf node LB of B in which K belongs;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if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notfull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(LB) insert K into LB;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else {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split LB into two nodes LB and LB2 with 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j = </a:t>
            </a:r>
            <a:r>
              <a:rPr lang="en-US" altLang="zh-CN" sz="1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lang="en-US" altLang="zh-CN" sz="1800" dirty="0" smtClean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(L+1</a:t>
            </a:r>
            <a:r>
              <a:rPr lang="en-US" altLang="zh-CN" sz="1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)/2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keys in LB and the rest in LB2;</a:t>
            </a:r>
          </a:p>
          <a:p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if (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IsNull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(Parent(LB)) )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CreateNewRoot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(LB, </a:t>
            </a:r>
            <a:r>
              <a:rPr lang="en-US" altLang="zh-CN" sz="1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K[j+1],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LB2);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else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InsertInternal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(Parent(LB), </a:t>
            </a:r>
            <a:r>
              <a:rPr lang="en-US" altLang="zh-CN" sz="18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K[j+1],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LB2);    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}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  </a:t>
            </a:r>
          </a:p>
        </p:txBody>
      </p:sp>
      <p:sp>
        <p:nvSpPr>
          <p:cNvPr id="33" name="Text Box 1029"/>
          <p:cNvSpPr txBox="1">
            <a:spLocks noChangeArrowheads="1"/>
          </p:cNvSpPr>
          <p:nvPr/>
        </p:nvSpPr>
        <p:spPr bwMode="auto">
          <a:xfrm>
            <a:off x="1731296" y="4113329"/>
            <a:ext cx="2368550" cy="337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K[1]  R[1]  . . .  K[j]  R[j]  </a:t>
            </a:r>
          </a:p>
        </p:txBody>
      </p:sp>
      <p:sp>
        <p:nvSpPr>
          <p:cNvPr id="34" name="Text Box 1030"/>
          <p:cNvSpPr txBox="1">
            <a:spLocks noChangeArrowheads="1"/>
          </p:cNvSpPr>
          <p:nvPr/>
        </p:nvSpPr>
        <p:spPr bwMode="auto">
          <a:xfrm>
            <a:off x="4434490" y="4113329"/>
            <a:ext cx="3187700" cy="337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K[j+1] R[j+1] . . . K[M+1]  R[M+1] </a:t>
            </a:r>
          </a:p>
        </p:txBody>
      </p:sp>
      <p:sp>
        <p:nvSpPr>
          <p:cNvPr id="35" name="Text Box 1031"/>
          <p:cNvSpPr txBox="1">
            <a:spLocks noChangeArrowheads="1"/>
          </p:cNvSpPr>
          <p:nvPr/>
        </p:nvSpPr>
        <p:spPr bwMode="auto">
          <a:xfrm>
            <a:off x="1774157" y="3748998"/>
            <a:ext cx="44196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LB</a:t>
            </a:r>
          </a:p>
        </p:txBody>
      </p:sp>
      <p:sp>
        <p:nvSpPr>
          <p:cNvPr id="36" name="Text Box 1032"/>
          <p:cNvSpPr txBox="1">
            <a:spLocks noChangeArrowheads="1"/>
          </p:cNvSpPr>
          <p:nvPr/>
        </p:nvSpPr>
        <p:spPr bwMode="auto">
          <a:xfrm>
            <a:off x="4477036" y="3759714"/>
            <a:ext cx="54356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LB2</a:t>
            </a:r>
          </a:p>
        </p:txBody>
      </p:sp>
      <p:sp>
        <p:nvSpPr>
          <p:cNvPr id="37" name="Line 1033"/>
          <p:cNvSpPr>
            <a:spLocks noChangeShapeType="1"/>
          </p:cNvSpPr>
          <p:nvPr/>
        </p:nvSpPr>
        <p:spPr bwMode="auto">
          <a:xfrm>
            <a:off x="1788445" y="3920448"/>
            <a:ext cx="0" cy="1928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 b="1" dirty="0">
              <a:solidFill>
                <a:srgbClr val="0000FF"/>
              </a:solidFill>
            </a:endParaRPr>
          </a:p>
        </p:txBody>
      </p:sp>
      <p:sp>
        <p:nvSpPr>
          <p:cNvPr id="38" name="Line 1034"/>
          <p:cNvSpPr>
            <a:spLocks noChangeShapeType="1"/>
          </p:cNvSpPr>
          <p:nvPr/>
        </p:nvSpPr>
        <p:spPr bwMode="auto">
          <a:xfrm>
            <a:off x="4491322" y="3920448"/>
            <a:ext cx="0" cy="1928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>
              <a:solidFill>
                <a:srgbClr val="0000FF"/>
              </a:solidFill>
            </a:endParaRPr>
          </a:p>
        </p:txBody>
      </p:sp>
      <p:sp>
        <p:nvSpPr>
          <p:cNvPr id="39" name="Line 1035"/>
          <p:cNvSpPr>
            <a:spLocks noChangeShapeType="1"/>
          </p:cNvSpPr>
          <p:nvPr/>
        </p:nvSpPr>
        <p:spPr bwMode="auto">
          <a:xfrm>
            <a:off x="4119636" y="4229808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>
              <a:solidFill>
                <a:srgbClr val="0000FF"/>
              </a:solidFill>
            </a:endParaRPr>
          </a:p>
        </p:txBody>
      </p:sp>
      <p:sp>
        <p:nvSpPr>
          <p:cNvPr id="40" name="Line 1036"/>
          <p:cNvSpPr>
            <a:spLocks noChangeShapeType="1"/>
          </p:cNvSpPr>
          <p:nvPr/>
        </p:nvSpPr>
        <p:spPr bwMode="auto">
          <a:xfrm>
            <a:off x="7573876" y="4249947"/>
            <a:ext cx="2761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4919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2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704715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Inserting into B-Trees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571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0F2AFB-1B90-46D2-B592-D50A607AD689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157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157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42694D-C3E6-4738-9B2D-8AC35E71FF3E}" type="slidenum">
              <a:rPr lang="en-US" altLang="zh-CN" sz="790"/>
              <a:pPr/>
              <a:t>41</a:t>
            </a:fld>
            <a:endParaRPr lang="en-US" altLang="zh-CN" sz="790"/>
          </a:p>
        </p:txBody>
      </p:sp>
      <p:sp>
        <p:nvSpPr>
          <p:cNvPr id="32" name="Text Box 1028"/>
          <p:cNvSpPr txBox="1">
            <a:spLocks noChangeArrowheads="1"/>
          </p:cNvSpPr>
          <p:nvPr/>
        </p:nvSpPr>
        <p:spPr bwMode="auto">
          <a:xfrm>
            <a:off x="585470" y="1772285"/>
            <a:ext cx="5529580" cy="418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339966"/>
                </a:solidFill>
                <a:latin typeface="Times New Roman" panose="02020603050405020304" pitchFamily="18" charset="0"/>
              </a:rPr>
              <a:t>// Inserting a (</a:t>
            </a:r>
            <a:r>
              <a:rPr lang="en-US" altLang="zh-CN" dirty="0" err="1">
                <a:solidFill>
                  <a:srgbClr val="339966"/>
                </a:solidFill>
                <a:latin typeface="Times New Roman" panose="02020603050405020304" pitchFamily="18" charset="0"/>
              </a:rPr>
              <a:t>Key,Ptr</a:t>
            </a:r>
            <a:r>
              <a:rPr lang="en-US" altLang="zh-CN" dirty="0">
                <a:solidFill>
                  <a:srgbClr val="339966"/>
                </a:solidFill>
                <a:latin typeface="Times New Roman" panose="02020603050405020304" pitchFamily="18" charset="0"/>
              </a:rPr>
              <a:t>) Pair into an Internal </a:t>
            </a:r>
            <a:r>
              <a:rPr lang="en-US" altLang="zh-CN" dirty="0" smtClean="0">
                <a:solidFill>
                  <a:srgbClr val="339966"/>
                </a:solidFill>
                <a:latin typeface="Times New Roman" panose="02020603050405020304" pitchFamily="18" charset="0"/>
              </a:rPr>
              <a:t>Node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If the node is not full, insert them in the proper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place and return.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If the node is already full (M pointers, M-1 keys),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find the place for the new pair and split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the adjusted (</a:t>
            </a:r>
            <a:r>
              <a:rPr lang="en-US" altLang="zh-CN" dirty="0" err="1">
                <a:latin typeface="Times New Roman" panose="02020603050405020304" pitchFamily="18" charset="0"/>
              </a:rPr>
              <a:t>Key,Ptr</a:t>
            </a:r>
            <a:r>
              <a:rPr lang="en-US" altLang="zh-CN" dirty="0">
                <a:latin typeface="Times New Roman" panose="02020603050405020304" pitchFamily="18" charset="0"/>
              </a:rPr>
              <a:t>) sequence into two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internal nodes with 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  j =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M+1)/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pointers and j-1 keys in the first,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the next key  is inserted in the node’s parent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and the rest in the second of the new pair.</a:t>
            </a:r>
            <a:endParaRPr lang="en-US" altLang="zh-CN" dirty="0" smtClean="0">
              <a:solidFill>
                <a:srgbClr val="3399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670800" y="522922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4919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2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704715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Example of Insertions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571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A99194-14D5-4792-83F1-A976E9F0326A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157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1571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42694D-C3E6-4738-9B2D-8AC35E71FF3E}" type="slidenum">
              <a:rPr lang="en-US" altLang="zh-CN" sz="790"/>
              <a:pPr/>
              <a:t>42</a:t>
            </a:fld>
            <a:endParaRPr lang="en-US" altLang="zh-CN" sz="790"/>
          </a:p>
        </p:txBody>
      </p:sp>
      <p:sp>
        <p:nvSpPr>
          <p:cNvPr id="32" name="Text Box 1028"/>
          <p:cNvSpPr txBox="1">
            <a:spLocks noChangeArrowheads="1"/>
          </p:cNvSpPr>
          <p:nvPr/>
        </p:nvSpPr>
        <p:spPr bwMode="auto">
          <a:xfrm>
            <a:off x="2376805" y="1467485"/>
            <a:ext cx="45827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solidFill>
                  <a:srgbClr val="0000FF"/>
                </a:solidFill>
              </a:rPr>
              <a:t>Insertions </a:t>
            </a:r>
            <a:r>
              <a:rPr lang="en-US" altLang="zh-CN" dirty="0">
                <a:solidFill>
                  <a:srgbClr val="0000FF"/>
                </a:solidFill>
              </a:rPr>
              <a:t>into </a:t>
            </a:r>
            <a:r>
              <a:rPr lang="en-US" altLang="zh-CN" dirty="0" smtClean="0">
                <a:solidFill>
                  <a:srgbClr val="0000FF"/>
                </a:solidFill>
              </a:rPr>
              <a:t>a </a:t>
            </a:r>
            <a:r>
              <a:rPr lang="en-US" altLang="zh-CN" dirty="0" err="1" smtClean="0">
                <a:solidFill>
                  <a:srgbClr val="0000FF"/>
                </a:solidFill>
              </a:rPr>
              <a:t>B+tree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with M=3, L=2</a:t>
            </a:r>
            <a:endParaRPr lang="en-US" altLang="zh-CN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413717" y="1865896"/>
            <a:ext cx="4130675" cy="39878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Insertion Sequence: 9, 5, 1, 7, 3,12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95908" y="2761471"/>
            <a:ext cx="35242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640789" y="2761471"/>
            <a:ext cx="77025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5 | 9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544642" y="3530802"/>
            <a:ext cx="84899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ea typeface="宋体" panose="02010600030101010101" pitchFamily="2" charset="-122"/>
              </a:rPr>
              <a:t>1 |  </a:t>
            </a:r>
            <a:r>
              <a:rPr lang="en-US" altLang="zh-CN" sz="2400" dirty="0">
                <a:ea typeface="宋体" panose="02010600030101010101" pitchFamily="2" charset="-122"/>
              </a:rPr>
              <a:t>| 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064000" y="3530600"/>
            <a:ext cx="101663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5 | 9 |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262630" y="3789680"/>
            <a:ext cx="7620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33413" y="2787790"/>
            <a:ext cx="84899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 | 5 | 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6565" y="2382691"/>
            <a:ext cx="192650" cy="4603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832167" y="2381222"/>
            <a:ext cx="352425" cy="4603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070860" y="3221990"/>
            <a:ext cx="33528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4091940" y="3181985"/>
            <a:ext cx="353695" cy="3479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575009" y="2381222"/>
            <a:ext cx="352425" cy="4603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305425" y="2820691"/>
            <a:ext cx="151511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 | 5 |  | 7 | 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488584" y="3536336"/>
            <a:ext cx="84899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ea typeface="宋体" panose="02010600030101010101" pitchFamily="2" charset="-122"/>
              </a:rPr>
              <a:t>1 |  </a:t>
            </a:r>
            <a:r>
              <a:rPr lang="en-US" altLang="zh-CN" sz="2400" dirty="0">
                <a:ea typeface="宋体" panose="02010600030101010101" pitchFamily="2" charset="-122"/>
              </a:rPr>
              <a:t>| 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837016" y="3536336"/>
            <a:ext cx="93408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7 | 9 |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706235" y="3536315"/>
            <a:ext cx="906780" cy="462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5 |  | </a:t>
            </a: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6004560" y="3221990"/>
            <a:ext cx="403225" cy="339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041515" y="3207385"/>
            <a:ext cx="635" cy="323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7740206" y="3248046"/>
            <a:ext cx="146245" cy="26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6299200" y="3789680"/>
            <a:ext cx="42799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524750" y="3789045"/>
            <a:ext cx="28575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851398" y="2379654"/>
            <a:ext cx="352425" cy="4603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218154" y="4886403"/>
            <a:ext cx="151511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 | 5 |  | 7 | 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293849" y="5602048"/>
            <a:ext cx="101854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ea typeface="宋体" panose="02010600030101010101" pitchFamily="2" charset="-122"/>
              </a:rPr>
              <a:t>1 | </a:t>
            </a:r>
            <a:r>
              <a:rPr lang="en-US" altLang="zh-CN" sz="2400" dirty="0">
                <a:ea typeface="宋体" panose="02010600030101010101" pitchFamily="2" charset="-122"/>
              </a:rPr>
              <a:t>3 | 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1665775" y="5602048"/>
            <a:ext cx="84899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5 |  | 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2822048" y="5602048"/>
            <a:ext cx="93408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7 | 9 |</a:t>
            </a: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1261110" y="5804535"/>
            <a:ext cx="34417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2444115" y="5805170"/>
            <a:ext cx="36830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882015" y="5281930"/>
            <a:ext cx="430530" cy="3289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1981200" y="5228590"/>
            <a:ext cx="635" cy="353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2629535" y="5301615"/>
            <a:ext cx="274320" cy="2806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1815465" y="4448175"/>
            <a:ext cx="297180" cy="4603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032699" y="5825711"/>
            <a:ext cx="101854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ea typeface="宋体" panose="02010600030101010101" pitchFamily="2" charset="-122"/>
              </a:rPr>
              <a:t>1 | </a:t>
            </a:r>
            <a:r>
              <a:rPr lang="en-US" altLang="zh-CN" sz="2400" dirty="0">
                <a:ea typeface="宋体" panose="02010600030101010101" pitchFamily="2" charset="-122"/>
              </a:rPr>
              <a:t>3 | </a:t>
            </a:r>
          </a:p>
        </p:txBody>
      </p: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5285934" y="5825711"/>
            <a:ext cx="84899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5 |  | 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6359401" y="5825711"/>
            <a:ext cx="93345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7 |   | 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7541613" y="5825711"/>
            <a:ext cx="127254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 9 | 12 | </a:t>
            </a:r>
          </a:p>
        </p:txBody>
      </p:sp>
      <p:sp>
        <p:nvSpPr>
          <p:cNvPr id="49" name="Text Box 48"/>
          <p:cNvSpPr txBox="1">
            <a:spLocks noChangeArrowheads="1"/>
          </p:cNvSpPr>
          <p:nvPr/>
        </p:nvSpPr>
        <p:spPr bwMode="auto">
          <a:xfrm>
            <a:off x="4751767" y="5151297"/>
            <a:ext cx="84899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 | 5 | 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7009377" y="5151297"/>
            <a:ext cx="84899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 | 9 | 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5797724" y="4599383"/>
            <a:ext cx="84899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 | 7 | </a:t>
            </a:r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5293995" y="4908550"/>
            <a:ext cx="579755" cy="242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3" name="Line 52"/>
          <p:cNvSpPr>
            <a:spLocks noChangeShapeType="1"/>
          </p:cNvSpPr>
          <p:nvPr/>
        </p:nvSpPr>
        <p:spPr bwMode="auto">
          <a:xfrm>
            <a:off x="6544310" y="4940935"/>
            <a:ext cx="7493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4" name="Line 53"/>
          <p:cNvSpPr>
            <a:spLocks noChangeShapeType="1"/>
          </p:cNvSpPr>
          <p:nvPr/>
        </p:nvSpPr>
        <p:spPr bwMode="auto">
          <a:xfrm flipH="1">
            <a:off x="4667885" y="5568315"/>
            <a:ext cx="182245" cy="2628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5" name="Line 54"/>
          <p:cNvSpPr>
            <a:spLocks noChangeShapeType="1"/>
          </p:cNvSpPr>
          <p:nvPr/>
        </p:nvSpPr>
        <p:spPr bwMode="auto">
          <a:xfrm>
            <a:off x="5508625" y="5547360"/>
            <a:ext cx="153670" cy="2584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6740525" y="5548630"/>
            <a:ext cx="390525" cy="2813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7757795" y="5547360"/>
            <a:ext cx="128905" cy="283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5004435" y="6063615"/>
            <a:ext cx="285115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9" name="Line 58"/>
          <p:cNvSpPr>
            <a:spLocks noChangeShapeType="1"/>
          </p:cNvSpPr>
          <p:nvPr/>
        </p:nvSpPr>
        <p:spPr bwMode="auto">
          <a:xfrm>
            <a:off x="6067425" y="6062980"/>
            <a:ext cx="249555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7236460" y="6062345"/>
            <a:ext cx="27559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1" name="Text Box 42"/>
          <p:cNvSpPr txBox="1">
            <a:spLocks noChangeArrowheads="1"/>
          </p:cNvSpPr>
          <p:nvPr/>
        </p:nvSpPr>
        <p:spPr bwMode="auto">
          <a:xfrm>
            <a:off x="6046470" y="4163695"/>
            <a:ext cx="354965" cy="46037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  <p:bldP spid="17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2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6685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2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4704715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Deleting From B-Trees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9810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CEC3B2-65A9-4166-A8C1-CB4EAAC30294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198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198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576063-AA05-4E90-A5DA-8D4E9ACC1004}" type="slidenum">
              <a:rPr lang="en-US" altLang="zh-CN" sz="790"/>
              <a:pPr/>
              <a:t>43</a:t>
            </a:fld>
            <a:endParaRPr lang="en-US" altLang="zh-CN" sz="790"/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730" y="1485265"/>
            <a:ext cx="8606155" cy="451675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Delete X : Do a find and remove from leaf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Leaf underflows – borrow from a neighbor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E.g. 11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Leaf underflows and can’t borrow – merge nodes, delete parent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E.g. 17</a:t>
            </a:r>
          </a:p>
        </p:txBody>
      </p:sp>
      <p:grpSp>
        <p:nvGrpSpPr>
          <p:cNvPr id="119815" name="Group 4"/>
          <p:cNvGrpSpPr/>
          <p:nvPr/>
        </p:nvGrpSpPr>
        <p:grpSpPr bwMode="auto">
          <a:xfrm>
            <a:off x="1294130" y="3959225"/>
            <a:ext cx="6316980" cy="2115820"/>
            <a:chOff x="608" y="1336"/>
            <a:chExt cx="4138" cy="1379"/>
          </a:xfrm>
        </p:grpSpPr>
        <p:sp>
          <p:nvSpPr>
            <p:cNvPr id="119816" name="Oval 5"/>
            <p:cNvSpPr>
              <a:spLocks noChangeArrowheads="1"/>
            </p:cNvSpPr>
            <p:nvPr/>
          </p:nvSpPr>
          <p:spPr bwMode="auto">
            <a:xfrm>
              <a:off x="2366" y="1336"/>
              <a:ext cx="569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9817" name="Oval 6"/>
            <p:cNvSpPr>
              <a:spLocks noChangeArrowheads="1"/>
            </p:cNvSpPr>
            <p:nvPr/>
          </p:nvSpPr>
          <p:spPr bwMode="auto">
            <a:xfrm>
              <a:off x="3453" y="1756"/>
              <a:ext cx="569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9818" name="Oval 7"/>
            <p:cNvSpPr>
              <a:spLocks noChangeArrowheads="1"/>
            </p:cNvSpPr>
            <p:nvPr/>
          </p:nvSpPr>
          <p:spPr bwMode="auto">
            <a:xfrm>
              <a:off x="1331" y="2445"/>
              <a:ext cx="967" cy="26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9819" name="Oval 8"/>
            <p:cNvSpPr>
              <a:spLocks noChangeArrowheads="1"/>
            </p:cNvSpPr>
            <p:nvPr/>
          </p:nvSpPr>
          <p:spPr bwMode="auto">
            <a:xfrm>
              <a:off x="608" y="2454"/>
              <a:ext cx="569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9820" name="Oval 9"/>
            <p:cNvSpPr>
              <a:spLocks noChangeArrowheads="1"/>
            </p:cNvSpPr>
            <p:nvPr/>
          </p:nvSpPr>
          <p:spPr bwMode="auto">
            <a:xfrm>
              <a:off x="3100" y="2454"/>
              <a:ext cx="968" cy="26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9821" name="Oval 10"/>
            <p:cNvSpPr>
              <a:spLocks noChangeArrowheads="1"/>
            </p:cNvSpPr>
            <p:nvPr/>
          </p:nvSpPr>
          <p:spPr bwMode="auto">
            <a:xfrm>
              <a:off x="1510" y="1770"/>
              <a:ext cx="569" cy="22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9822" name="Oval 11"/>
            <p:cNvSpPr>
              <a:spLocks noChangeArrowheads="1"/>
            </p:cNvSpPr>
            <p:nvPr/>
          </p:nvSpPr>
          <p:spPr bwMode="auto">
            <a:xfrm>
              <a:off x="2441" y="2463"/>
              <a:ext cx="568" cy="23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9823" name="Oval 12"/>
            <p:cNvSpPr>
              <a:spLocks noChangeArrowheads="1"/>
            </p:cNvSpPr>
            <p:nvPr/>
          </p:nvSpPr>
          <p:spPr bwMode="auto">
            <a:xfrm>
              <a:off x="4177" y="2471"/>
              <a:ext cx="569" cy="24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119824" name="Freeform 13"/>
            <p:cNvSpPr/>
            <p:nvPr/>
          </p:nvSpPr>
          <p:spPr bwMode="auto">
            <a:xfrm>
              <a:off x="1795" y="1573"/>
              <a:ext cx="857" cy="197"/>
            </a:xfrm>
            <a:custGeom>
              <a:avLst/>
              <a:gdLst>
                <a:gd name="T0" fmla="*/ 856 w 857"/>
                <a:gd name="T1" fmla="*/ 0 h 197"/>
                <a:gd name="T2" fmla="*/ 0 w 857"/>
                <a:gd name="T3" fmla="*/ 196 h 1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57" h="197">
                  <a:moveTo>
                    <a:pt x="856" y="0"/>
                  </a:moveTo>
                  <a:lnTo>
                    <a:pt x="0" y="19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5" name="Freeform 14"/>
            <p:cNvSpPr/>
            <p:nvPr/>
          </p:nvSpPr>
          <p:spPr bwMode="auto">
            <a:xfrm>
              <a:off x="2651" y="1573"/>
              <a:ext cx="1064" cy="180"/>
            </a:xfrm>
            <a:custGeom>
              <a:avLst/>
              <a:gdLst>
                <a:gd name="T0" fmla="*/ 0 w 1064"/>
                <a:gd name="T1" fmla="*/ 0 h 180"/>
                <a:gd name="T2" fmla="*/ 1063 w 1064"/>
                <a:gd name="T3" fmla="*/ 179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4" h="180">
                  <a:moveTo>
                    <a:pt x="0" y="0"/>
                  </a:moveTo>
                  <a:lnTo>
                    <a:pt x="1063" y="17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6" name="Freeform 15"/>
            <p:cNvSpPr/>
            <p:nvPr/>
          </p:nvSpPr>
          <p:spPr bwMode="auto">
            <a:xfrm>
              <a:off x="893" y="1991"/>
              <a:ext cx="903" cy="463"/>
            </a:xfrm>
            <a:custGeom>
              <a:avLst/>
              <a:gdLst>
                <a:gd name="T0" fmla="*/ 902 w 903"/>
                <a:gd name="T1" fmla="*/ 0 h 463"/>
                <a:gd name="T2" fmla="*/ 0 w 903"/>
                <a:gd name="T3" fmla="*/ 462 h 46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3" h="463">
                  <a:moveTo>
                    <a:pt x="902" y="0"/>
                  </a:moveTo>
                  <a:lnTo>
                    <a:pt x="0" y="4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7" name="Freeform 16"/>
            <p:cNvSpPr/>
            <p:nvPr/>
          </p:nvSpPr>
          <p:spPr bwMode="auto">
            <a:xfrm>
              <a:off x="1795" y="1991"/>
              <a:ext cx="21" cy="454"/>
            </a:xfrm>
            <a:custGeom>
              <a:avLst/>
              <a:gdLst>
                <a:gd name="T0" fmla="*/ 0 w 21"/>
                <a:gd name="T1" fmla="*/ 0 h 454"/>
                <a:gd name="T2" fmla="*/ 20 w 21"/>
                <a:gd name="T3" fmla="*/ 453 h 45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" h="454">
                  <a:moveTo>
                    <a:pt x="0" y="0"/>
                  </a:moveTo>
                  <a:lnTo>
                    <a:pt x="20" y="45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8" name="Freeform 17"/>
            <p:cNvSpPr/>
            <p:nvPr/>
          </p:nvSpPr>
          <p:spPr bwMode="auto">
            <a:xfrm>
              <a:off x="1795" y="1991"/>
              <a:ext cx="932" cy="472"/>
            </a:xfrm>
            <a:custGeom>
              <a:avLst/>
              <a:gdLst>
                <a:gd name="T0" fmla="*/ 0 w 932"/>
                <a:gd name="T1" fmla="*/ 0 h 472"/>
                <a:gd name="T2" fmla="*/ 931 w 932"/>
                <a:gd name="T3" fmla="*/ 471 h 4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32" h="472">
                  <a:moveTo>
                    <a:pt x="0" y="0"/>
                  </a:moveTo>
                  <a:lnTo>
                    <a:pt x="931" y="47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9" name="Freeform 18"/>
            <p:cNvSpPr/>
            <p:nvPr/>
          </p:nvSpPr>
          <p:spPr bwMode="auto">
            <a:xfrm>
              <a:off x="3738" y="1993"/>
              <a:ext cx="725" cy="478"/>
            </a:xfrm>
            <a:custGeom>
              <a:avLst/>
              <a:gdLst>
                <a:gd name="T0" fmla="*/ 0 w 725"/>
                <a:gd name="T1" fmla="*/ 0 h 478"/>
                <a:gd name="T2" fmla="*/ 724 w 725"/>
                <a:gd name="T3" fmla="*/ 477 h 47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5" h="478">
                  <a:moveTo>
                    <a:pt x="0" y="0"/>
                  </a:moveTo>
                  <a:lnTo>
                    <a:pt x="724" y="47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0" name="Freeform 19"/>
            <p:cNvSpPr/>
            <p:nvPr/>
          </p:nvSpPr>
          <p:spPr bwMode="auto">
            <a:xfrm>
              <a:off x="3585" y="1993"/>
              <a:ext cx="154" cy="461"/>
            </a:xfrm>
            <a:custGeom>
              <a:avLst/>
              <a:gdLst>
                <a:gd name="T0" fmla="*/ 153 w 154"/>
                <a:gd name="T1" fmla="*/ 0 h 461"/>
                <a:gd name="T2" fmla="*/ 0 w 154"/>
                <a:gd name="T3" fmla="*/ 460 h 46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54" h="461">
                  <a:moveTo>
                    <a:pt x="153" y="0"/>
                  </a:moveTo>
                  <a:lnTo>
                    <a:pt x="0" y="46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1" name="Rectangle 20"/>
            <p:cNvSpPr>
              <a:spLocks noChangeArrowheads="1"/>
            </p:cNvSpPr>
            <p:nvPr/>
          </p:nvSpPr>
          <p:spPr bwMode="auto">
            <a:xfrm>
              <a:off x="2479" y="1356"/>
              <a:ext cx="325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13:-</a:t>
              </a:r>
            </a:p>
          </p:txBody>
        </p:sp>
        <p:sp>
          <p:nvSpPr>
            <p:cNvPr id="119832" name="Rectangle 21"/>
            <p:cNvSpPr>
              <a:spLocks noChangeArrowheads="1"/>
            </p:cNvSpPr>
            <p:nvPr/>
          </p:nvSpPr>
          <p:spPr bwMode="auto">
            <a:xfrm>
              <a:off x="1589" y="1805"/>
              <a:ext cx="41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6:11</a:t>
              </a:r>
            </a:p>
          </p:txBody>
        </p:sp>
        <p:sp>
          <p:nvSpPr>
            <p:cNvPr id="119833" name="Rectangle 22"/>
            <p:cNvSpPr>
              <a:spLocks noChangeArrowheads="1"/>
            </p:cNvSpPr>
            <p:nvPr/>
          </p:nvSpPr>
          <p:spPr bwMode="auto">
            <a:xfrm>
              <a:off x="747" y="2487"/>
              <a:ext cx="274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3  4</a:t>
              </a:r>
            </a:p>
          </p:txBody>
        </p:sp>
        <p:sp>
          <p:nvSpPr>
            <p:cNvPr id="119834" name="Rectangle 23"/>
            <p:cNvSpPr>
              <a:spLocks noChangeArrowheads="1"/>
            </p:cNvSpPr>
            <p:nvPr/>
          </p:nvSpPr>
          <p:spPr bwMode="auto">
            <a:xfrm>
              <a:off x="1566" y="2478"/>
              <a:ext cx="45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6  7  8</a:t>
              </a:r>
            </a:p>
          </p:txBody>
        </p:sp>
        <p:sp>
          <p:nvSpPr>
            <p:cNvPr id="119835" name="Rectangle 24"/>
            <p:cNvSpPr>
              <a:spLocks noChangeArrowheads="1"/>
            </p:cNvSpPr>
            <p:nvPr/>
          </p:nvSpPr>
          <p:spPr bwMode="auto">
            <a:xfrm>
              <a:off x="2460" y="2485"/>
              <a:ext cx="525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11 12</a:t>
              </a:r>
            </a:p>
          </p:txBody>
        </p:sp>
        <p:sp>
          <p:nvSpPr>
            <p:cNvPr id="119836" name="Rectangle 25"/>
            <p:cNvSpPr>
              <a:spLocks noChangeArrowheads="1"/>
            </p:cNvSpPr>
            <p:nvPr/>
          </p:nvSpPr>
          <p:spPr bwMode="auto">
            <a:xfrm>
              <a:off x="3324" y="2496"/>
              <a:ext cx="45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572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13  14</a:t>
              </a:r>
            </a:p>
          </p:txBody>
        </p:sp>
        <p:sp>
          <p:nvSpPr>
            <p:cNvPr id="119837" name="Rectangle 26"/>
            <p:cNvSpPr>
              <a:spLocks noChangeArrowheads="1"/>
            </p:cNvSpPr>
            <p:nvPr/>
          </p:nvSpPr>
          <p:spPr bwMode="auto">
            <a:xfrm>
              <a:off x="4243" y="2512"/>
              <a:ext cx="422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17 18</a:t>
              </a:r>
            </a:p>
          </p:txBody>
        </p:sp>
        <p:sp>
          <p:nvSpPr>
            <p:cNvPr id="119838" name="Rectangle 27"/>
            <p:cNvSpPr>
              <a:spLocks noChangeArrowheads="1"/>
            </p:cNvSpPr>
            <p:nvPr/>
          </p:nvSpPr>
          <p:spPr bwMode="auto">
            <a:xfrm>
              <a:off x="3594" y="1785"/>
              <a:ext cx="346" cy="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/>
            <a:lstStyle>
              <a:lvl1pPr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828675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828675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17:-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266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2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7952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 smtClean="0">
                <a:solidFill>
                  <a:schemeClr val="bg1"/>
                </a:solidFill>
              </a:rPr>
              <a:t>Run Time Analysis of B-Tree Operations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083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DC3547-BC40-4A64-974B-B6AD176D4BB9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2083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2083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1E3BEA-E490-4B60-B110-A34AF2E43FE3}" type="slidenum">
              <a:rPr lang="en-US" altLang="zh-CN" sz="790"/>
              <a:pPr/>
              <a:t>44</a:t>
            </a:fld>
            <a:endParaRPr lang="en-US" altLang="zh-CN" sz="790"/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700530"/>
            <a:ext cx="7911465" cy="4406900"/>
          </a:xfrm>
        </p:spPr>
        <p:txBody>
          <a:bodyPr>
            <a:normAutofit fontScale="87500" lnSpcReduction="2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For a B-Tree of order M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Each internal node has up to M-1 keys to search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internal node has between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M/2 and M children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Depth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of B-Tree storing N items is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O(log </a:t>
            </a:r>
            <a:r>
              <a:rPr lang="en-US" altLang="zh-CN" baseline="-25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M/2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N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Find: Run time is: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O(log M) to binary search which branch to take at each node. </a:t>
            </a: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But M is small compared to N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Total time to find an item is O(depth*log M) =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O(log N)</a:t>
            </a:r>
            <a:endParaRPr lang="en-US" altLang="zh-CN" sz="1200" dirty="0">
              <a:solidFill>
                <a:srgbClr val="0000FF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82" name="组合 81"/>
          <p:cNvGrpSpPr/>
          <p:nvPr/>
        </p:nvGrpSpPr>
        <p:grpSpPr>
          <a:xfrm rot="900000">
            <a:off x="7490460" y="3730625"/>
            <a:ext cx="764540" cy="765810"/>
            <a:chOff x="2726" y="5537"/>
            <a:chExt cx="1204" cy="1206"/>
          </a:xfrm>
          <a:solidFill>
            <a:schemeClr val="accent1">
              <a:lumMod val="75000"/>
              <a:alpha val="28000"/>
            </a:schemeClr>
          </a:solidFill>
        </p:grpSpPr>
        <p:sp>
          <p:nvSpPr>
            <p:cNvPr id="34" name="Freeform 36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726" y="5537"/>
              <a:ext cx="1204" cy="1206"/>
            </a:xfrm>
            <a:custGeom>
              <a:avLst/>
              <a:gdLst>
                <a:gd name="T0" fmla="*/ 210 w 421"/>
                <a:gd name="T1" fmla="*/ 0 h 421"/>
                <a:gd name="T2" fmla="*/ 0 w 421"/>
                <a:gd name="T3" fmla="*/ 211 h 421"/>
                <a:gd name="T4" fmla="*/ 210 w 421"/>
                <a:gd name="T5" fmla="*/ 421 h 421"/>
                <a:gd name="T6" fmla="*/ 421 w 421"/>
                <a:gd name="T7" fmla="*/ 211 h 421"/>
                <a:gd name="T8" fmla="*/ 210 w 421"/>
                <a:gd name="T9" fmla="*/ 0 h 421"/>
                <a:gd name="T10" fmla="*/ 210 w 421"/>
                <a:gd name="T11" fmla="*/ 386 h 421"/>
                <a:gd name="T12" fmla="*/ 35 w 421"/>
                <a:gd name="T13" fmla="*/ 211 h 421"/>
                <a:gd name="T14" fmla="*/ 210 w 421"/>
                <a:gd name="T15" fmla="*/ 36 h 421"/>
                <a:gd name="T16" fmla="*/ 385 w 421"/>
                <a:gd name="T17" fmla="*/ 211 h 421"/>
                <a:gd name="T18" fmla="*/ 210 w 421"/>
                <a:gd name="T19" fmla="*/ 38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421">
                  <a:moveTo>
                    <a:pt x="210" y="0"/>
                  </a:moveTo>
                  <a:cubicBezTo>
                    <a:pt x="94" y="0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cubicBezTo>
                    <a:pt x="326" y="421"/>
                    <a:pt x="421" y="327"/>
                    <a:pt x="421" y="211"/>
                  </a:cubicBezTo>
                  <a:cubicBezTo>
                    <a:pt x="421" y="95"/>
                    <a:pt x="326" y="0"/>
                    <a:pt x="210" y="0"/>
                  </a:cubicBezTo>
                  <a:close/>
                  <a:moveTo>
                    <a:pt x="210" y="386"/>
                  </a:moveTo>
                  <a:cubicBezTo>
                    <a:pt x="113" y="386"/>
                    <a:pt x="35" y="308"/>
                    <a:pt x="35" y="211"/>
                  </a:cubicBezTo>
                  <a:cubicBezTo>
                    <a:pt x="35" y="114"/>
                    <a:pt x="113" y="36"/>
                    <a:pt x="210" y="36"/>
                  </a:cubicBezTo>
                  <a:cubicBezTo>
                    <a:pt x="307" y="36"/>
                    <a:pt x="385" y="114"/>
                    <a:pt x="385" y="211"/>
                  </a:cubicBezTo>
                  <a:cubicBezTo>
                    <a:pt x="385" y="308"/>
                    <a:pt x="307" y="386"/>
                    <a:pt x="210" y="38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/>
            <p:nvPr>
              <p:custDataLst>
                <p:tags r:id="rId6"/>
              </p:custDataLst>
            </p:nvPr>
          </p:nvSpPr>
          <p:spPr bwMode="auto">
            <a:xfrm>
              <a:off x="3255" y="6073"/>
              <a:ext cx="152" cy="152"/>
            </a:xfrm>
            <a:custGeom>
              <a:avLst/>
              <a:gdLst>
                <a:gd name="T0" fmla="*/ 44 w 53"/>
                <a:gd name="T1" fmla="*/ 11 h 53"/>
                <a:gd name="T2" fmla="*/ 43 w 53"/>
                <a:gd name="T3" fmla="*/ 44 h 53"/>
                <a:gd name="T4" fmla="*/ 9 w 53"/>
                <a:gd name="T5" fmla="*/ 43 h 53"/>
                <a:gd name="T6" fmla="*/ 11 w 53"/>
                <a:gd name="T7" fmla="*/ 9 h 53"/>
                <a:gd name="T8" fmla="*/ 44 w 53"/>
                <a:gd name="T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4" y="11"/>
                  </a:moveTo>
                  <a:cubicBezTo>
                    <a:pt x="53" y="20"/>
                    <a:pt x="52" y="36"/>
                    <a:pt x="43" y="44"/>
                  </a:cubicBezTo>
                  <a:cubicBezTo>
                    <a:pt x="33" y="53"/>
                    <a:pt x="18" y="53"/>
                    <a:pt x="9" y="43"/>
                  </a:cubicBezTo>
                  <a:cubicBezTo>
                    <a:pt x="0" y="33"/>
                    <a:pt x="1" y="18"/>
                    <a:pt x="11" y="9"/>
                  </a:cubicBezTo>
                  <a:cubicBezTo>
                    <a:pt x="20" y="0"/>
                    <a:pt x="35" y="1"/>
                    <a:pt x="44" y="1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38"/>
            <p:cNvSpPr/>
            <p:nvPr>
              <p:custDataLst>
                <p:tags r:id="rId7"/>
              </p:custDataLst>
            </p:nvPr>
          </p:nvSpPr>
          <p:spPr bwMode="auto">
            <a:xfrm>
              <a:off x="3392" y="5895"/>
              <a:ext cx="223" cy="212"/>
            </a:xfrm>
            <a:custGeom>
              <a:avLst/>
              <a:gdLst>
                <a:gd name="T0" fmla="*/ 15 w 78"/>
                <a:gd name="T1" fmla="*/ 72 h 74"/>
                <a:gd name="T2" fmla="*/ 4 w 78"/>
                <a:gd name="T3" fmla="*/ 70 h 74"/>
                <a:gd name="T4" fmla="*/ 4 w 78"/>
                <a:gd name="T5" fmla="*/ 70 h 74"/>
                <a:gd name="T6" fmla="*/ 3 w 78"/>
                <a:gd name="T7" fmla="*/ 59 h 74"/>
                <a:gd name="T8" fmla="*/ 64 w 78"/>
                <a:gd name="T9" fmla="*/ 3 h 74"/>
                <a:gd name="T10" fmla="*/ 74 w 78"/>
                <a:gd name="T11" fmla="*/ 5 h 74"/>
                <a:gd name="T12" fmla="*/ 74 w 78"/>
                <a:gd name="T13" fmla="*/ 5 h 74"/>
                <a:gd name="T14" fmla="*/ 76 w 78"/>
                <a:gd name="T15" fmla="*/ 16 h 74"/>
                <a:gd name="T16" fmla="*/ 15 w 78"/>
                <a:gd name="T17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4">
                  <a:moveTo>
                    <a:pt x="15" y="72"/>
                  </a:moveTo>
                  <a:cubicBezTo>
                    <a:pt x="12" y="74"/>
                    <a:pt x="8" y="73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66"/>
                    <a:pt x="0" y="61"/>
                    <a:pt x="3" y="5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0"/>
                    <a:pt x="71" y="1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8" y="9"/>
                    <a:pt x="78" y="14"/>
                    <a:pt x="76" y="16"/>
                  </a:cubicBezTo>
                  <a:lnTo>
                    <a:pt x="15" y="7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/>
            <p:nvPr>
              <p:custDataLst>
                <p:tags r:id="rId8"/>
              </p:custDataLst>
            </p:nvPr>
          </p:nvSpPr>
          <p:spPr bwMode="auto">
            <a:xfrm>
              <a:off x="3008" y="5813"/>
              <a:ext cx="268" cy="289"/>
            </a:xfrm>
            <a:custGeom>
              <a:avLst/>
              <a:gdLst>
                <a:gd name="T0" fmla="*/ 91 w 94"/>
                <a:gd name="T1" fmla="*/ 85 h 101"/>
                <a:gd name="T2" fmla="*/ 90 w 94"/>
                <a:gd name="T3" fmla="*/ 97 h 101"/>
                <a:gd name="T4" fmla="*/ 90 w 94"/>
                <a:gd name="T5" fmla="*/ 97 h 101"/>
                <a:gd name="T6" fmla="*/ 78 w 94"/>
                <a:gd name="T7" fmla="*/ 97 h 101"/>
                <a:gd name="T8" fmla="*/ 3 w 94"/>
                <a:gd name="T9" fmla="*/ 16 h 101"/>
                <a:gd name="T10" fmla="*/ 4 w 94"/>
                <a:gd name="T11" fmla="*/ 4 h 101"/>
                <a:gd name="T12" fmla="*/ 4 w 94"/>
                <a:gd name="T13" fmla="*/ 4 h 101"/>
                <a:gd name="T14" fmla="*/ 16 w 94"/>
                <a:gd name="T15" fmla="*/ 4 h 101"/>
                <a:gd name="T16" fmla="*/ 91 w 94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01">
                  <a:moveTo>
                    <a:pt x="91" y="85"/>
                  </a:moveTo>
                  <a:cubicBezTo>
                    <a:pt x="94" y="89"/>
                    <a:pt x="93" y="94"/>
                    <a:pt x="90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86" y="101"/>
                    <a:pt x="81" y="101"/>
                    <a:pt x="78" y="9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lnTo>
                    <a:pt x="91" y="85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266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2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7952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 smtClean="0">
                <a:solidFill>
                  <a:schemeClr val="bg1"/>
                </a:solidFill>
              </a:rPr>
              <a:t>Run Time Analysis of B-Tree Operations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0834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B65A54-878E-4DEB-9C89-C78F5358D553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2083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2083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1E3BEA-E490-4B60-B110-A34AF2E43FE3}" type="slidenum">
              <a:rPr lang="en-US" altLang="zh-CN" sz="790"/>
              <a:pPr/>
              <a:t>45</a:t>
            </a:fld>
            <a:endParaRPr lang="en-US" altLang="zh-CN" sz="790"/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530"/>
            <a:ext cx="8141335" cy="2237740"/>
          </a:xfrm>
        </p:spPr>
        <p:txBody>
          <a:bodyPr/>
          <a:lstStyle/>
          <a:p>
            <a:r>
              <a:rPr lang="en-US" altLang="zh-CN" sz="2800" dirty="0"/>
              <a:t>How Do We Select the Order M?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In internal memory</a:t>
            </a:r>
            <a:r>
              <a:rPr lang="en-US" altLang="zh-CN" sz="2400" dirty="0"/>
              <a:t>, small orders, like 3 or </a:t>
            </a:r>
            <a:r>
              <a:rPr lang="en-US" altLang="zh-CN" sz="2400" dirty="0" smtClean="0"/>
              <a:t>4 are </a:t>
            </a:r>
            <a:r>
              <a:rPr lang="en-US" altLang="zh-CN" sz="2400" dirty="0"/>
              <a:t>fine.</a:t>
            </a:r>
          </a:p>
          <a:p>
            <a:pPr lvl="1"/>
            <a:r>
              <a:rPr lang="en-US" altLang="zh-CN" sz="2400" dirty="0" smtClean="0">
                <a:solidFill>
                  <a:srgbClr val="0000FF"/>
                </a:solidFill>
              </a:rPr>
              <a:t>On </a:t>
            </a:r>
            <a:r>
              <a:rPr lang="en-US" altLang="zh-CN" sz="2400" dirty="0">
                <a:solidFill>
                  <a:srgbClr val="0000FF"/>
                </a:solidFill>
              </a:rPr>
              <a:t>disk</a:t>
            </a:r>
            <a:r>
              <a:rPr lang="en-US" altLang="zh-CN" sz="2400" dirty="0"/>
              <a:t>, we have to worry about the </a:t>
            </a:r>
            <a:r>
              <a:rPr lang="en-US" altLang="zh-CN" sz="2400" dirty="0" smtClean="0"/>
              <a:t>number of </a:t>
            </a:r>
            <a:r>
              <a:rPr lang="en-US" altLang="zh-CN" sz="2400" dirty="0"/>
              <a:t>disk accesses to search the index and </a:t>
            </a:r>
            <a:r>
              <a:rPr lang="en-US" altLang="zh-CN" sz="2400" dirty="0" smtClean="0"/>
              <a:t>get to </a:t>
            </a:r>
            <a:r>
              <a:rPr lang="en-US" altLang="zh-CN" sz="2400" dirty="0"/>
              <a:t>the proper leaf</a:t>
            </a:r>
            <a:r>
              <a:rPr lang="en-US" altLang="zh-CN" sz="2400" dirty="0" smtClean="0"/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43430" y="4075554"/>
            <a:ext cx="6912610" cy="829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CC0000"/>
                </a:solidFill>
                <a:latin typeface="Sitka Small" pitchFamily="2" charset="0"/>
                <a:ea typeface="宋体" panose="02010600030101010101" pitchFamily="2" charset="-122"/>
              </a:rPr>
              <a:t>Rule: Choose  the largest M so that an internal</a:t>
            </a:r>
          </a:p>
          <a:p>
            <a:r>
              <a:rPr lang="en-US" altLang="zh-CN" sz="2400" dirty="0">
                <a:solidFill>
                  <a:srgbClr val="CC0000"/>
                </a:solidFill>
                <a:latin typeface="Sitka Small" pitchFamily="2" charset="0"/>
                <a:ea typeface="宋体" panose="02010600030101010101" pitchFamily="2" charset="-122"/>
              </a:rPr>
              <a:t>node can fit into one physical block of the disk.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56310" y="5159375"/>
            <a:ext cx="629031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This leads to typical M’s between 32 and 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And keeps the trees as shallow as possible.</a:t>
            </a:r>
          </a:p>
        </p:txBody>
      </p:sp>
      <p:grpSp>
        <p:nvGrpSpPr>
          <p:cNvPr id="9" name="组合 8"/>
          <p:cNvGrpSpPr/>
          <p:nvPr/>
        </p:nvGrpSpPr>
        <p:grpSpPr>
          <a:xfrm rot="900000">
            <a:off x="7898765" y="5386705"/>
            <a:ext cx="764540" cy="765810"/>
            <a:chOff x="2726" y="5537"/>
            <a:chExt cx="1204" cy="1206"/>
          </a:xfrm>
          <a:solidFill>
            <a:schemeClr val="accent1">
              <a:lumMod val="75000"/>
              <a:alpha val="28000"/>
            </a:schemeClr>
          </a:solidFill>
        </p:grpSpPr>
        <p:sp>
          <p:nvSpPr>
            <p:cNvPr id="10" name="Freeform 36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726" y="5537"/>
              <a:ext cx="1204" cy="1206"/>
            </a:xfrm>
            <a:custGeom>
              <a:avLst/>
              <a:gdLst>
                <a:gd name="T0" fmla="*/ 210 w 421"/>
                <a:gd name="T1" fmla="*/ 0 h 421"/>
                <a:gd name="T2" fmla="*/ 0 w 421"/>
                <a:gd name="T3" fmla="*/ 211 h 421"/>
                <a:gd name="T4" fmla="*/ 210 w 421"/>
                <a:gd name="T5" fmla="*/ 421 h 421"/>
                <a:gd name="T6" fmla="*/ 421 w 421"/>
                <a:gd name="T7" fmla="*/ 211 h 421"/>
                <a:gd name="T8" fmla="*/ 210 w 421"/>
                <a:gd name="T9" fmla="*/ 0 h 421"/>
                <a:gd name="T10" fmla="*/ 210 w 421"/>
                <a:gd name="T11" fmla="*/ 386 h 421"/>
                <a:gd name="T12" fmla="*/ 35 w 421"/>
                <a:gd name="T13" fmla="*/ 211 h 421"/>
                <a:gd name="T14" fmla="*/ 210 w 421"/>
                <a:gd name="T15" fmla="*/ 36 h 421"/>
                <a:gd name="T16" fmla="*/ 385 w 421"/>
                <a:gd name="T17" fmla="*/ 211 h 421"/>
                <a:gd name="T18" fmla="*/ 210 w 421"/>
                <a:gd name="T19" fmla="*/ 38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421">
                  <a:moveTo>
                    <a:pt x="210" y="0"/>
                  </a:moveTo>
                  <a:cubicBezTo>
                    <a:pt x="94" y="0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cubicBezTo>
                    <a:pt x="326" y="421"/>
                    <a:pt x="421" y="327"/>
                    <a:pt x="421" y="211"/>
                  </a:cubicBezTo>
                  <a:cubicBezTo>
                    <a:pt x="421" y="95"/>
                    <a:pt x="326" y="0"/>
                    <a:pt x="210" y="0"/>
                  </a:cubicBezTo>
                  <a:close/>
                  <a:moveTo>
                    <a:pt x="210" y="386"/>
                  </a:moveTo>
                  <a:cubicBezTo>
                    <a:pt x="113" y="386"/>
                    <a:pt x="35" y="308"/>
                    <a:pt x="35" y="211"/>
                  </a:cubicBezTo>
                  <a:cubicBezTo>
                    <a:pt x="35" y="114"/>
                    <a:pt x="113" y="36"/>
                    <a:pt x="210" y="36"/>
                  </a:cubicBezTo>
                  <a:cubicBezTo>
                    <a:pt x="307" y="36"/>
                    <a:pt x="385" y="114"/>
                    <a:pt x="385" y="211"/>
                  </a:cubicBezTo>
                  <a:cubicBezTo>
                    <a:pt x="385" y="308"/>
                    <a:pt x="307" y="386"/>
                    <a:pt x="210" y="38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37"/>
            <p:cNvSpPr/>
            <p:nvPr>
              <p:custDataLst>
                <p:tags r:id="rId6"/>
              </p:custDataLst>
            </p:nvPr>
          </p:nvSpPr>
          <p:spPr bwMode="auto">
            <a:xfrm>
              <a:off x="3255" y="6073"/>
              <a:ext cx="152" cy="152"/>
            </a:xfrm>
            <a:custGeom>
              <a:avLst/>
              <a:gdLst>
                <a:gd name="T0" fmla="*/ 44 w 53"/>
                <a:gd name="T1" fmla="*/ 11 h 53"/>
                <a:gd name="T2" fmla="*/ 43 w 53"/>
                <a:gd name="T3" fmla="*/ 44 h 53"/>
                <a:gd name="T4" fmla="*/ 9 w 53"/>
                <a:gd name="T5" fmla="*/ 43 h 53"/>
                <a:gd name="T6" fmla="*/ 11 w 53"/>
                <a:gd name="T7" fmla="*/ 9 h 53"/>
                <a:gd name="T8" fmla="*/ 44 w 53"/>
                <a:gd name="T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4" y="11"/>
                  </a:moveTo>
                  <a:cubicBezTo>
                    <a:pt x="53" y="20"/>
                    <a:pt x="52" y="36"/>
                    <a:pt x="43" y="44"/>
                  </a:cubicBezTo>
                  <a:cubicBezTo>
                    <a:pt x="33" y="53"/>
                    <a:pt x="18" y="53"/>
                    <a:pt x="9" y="43"/>
                  </a:cubicBezTo>
                  <a:cubicBezTo>
                    <a:pt x="0" y="33"/>
                    <a:pt x="1" y="18"/>
                    <a:pt x="11" y="9"/>
                  </a:cubicBezTo>
                  <a:cubicBezTo>
                    <a:pt x="20" y="0"/>
                    <a:pt x="35" y="1"/>
                    <a:pt x="44" y="1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38"/>
            <p:cNvSpPr/>
            <p:nvPr>
              <p:custDataLst>
                <p:tags r:id="rId7"/>
              </p:custDataLst>
            </p:nvPr>
          </p:nvSpPr>
          <p:spPr bwMode="auto">
            <a:xfrm>
              <a:off x="3392" y="5895"/>
              <a:ext cx="223" cy="212"/>
            </a:xfrm>
            <a:custGeom>
              <a:avLst/>
              <a:gdLst>
                <a:gd name="T0" fmla="*/ 15 w 78"/>
                <a:gd name="T1" fmla="*/ 72 h 74"/>
                <a:gd name="T2" fmla="*/ 4 w 78"/>
                <a:gd name="T3" fmla="*/ 70 h 74"/>
                <a:gd name="T4" fmla="*/ 4 w 78"/>
                <a:gd name="T5" fmla="*/ 70 h 74"/>
                <a:gd name="T6" fmla="*/ 3 w 78"/>
                <a:gd name="T7" fmla="*/ 59 h 74"/>
                <a:gd name="T8" fmla="*/ 64 w 78"/>
                <a:gd name="T9" fmla="*/ 3 h 74"/>
                <a:gd name="T10" fmla="*/ 74 w 78"/>
                <a:gd name="T11" fmla="*/ 5 h 74"/>
                <a:gd name="T12" fmla="*/ 74 w 78"/>
                <a:gd name="T13" fmla="*/ 5 h 74"/>
                <a:gd name="T14" fmla="*/ 76 w 78"/>
                <a:gd name="T15" fmla="*/ 16 h 74"/>
                <a:gd name="T16" fmla="*/ 15 w 78"/>
                <a:gd name="T17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4">
                  <a:moveTo>
                    <a:pt x="15" y="72"/>
                  </a:moveTo>
                  <a:cubicBezTo>
                    <a:pt x="12" y="74"/>
                    <a:pt x="8" y="73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66"/>
                    <a:pt x="0" y="61"/>
                    <a:pt x="3" y="5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0"/>
                    <a:pt x="71" y="1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8" y="9"/>
                    <a:pt x="78" y="14"/>
                    <a:pt x="76" y="16"/>
                  </a:cubicBezTo>
                  <a:lnTo>
                    <a:pt x="15" y="7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" name="Freeform 39"/>
            <p:cNvSpPr/>
            <p:nvPr>
              <p:custDataLst>
                <p:tags r:id="rId8"/>
              </p:custDataLst>
            </p:nvPr>
          </p:nvSpPr>
          <p:spPr bwMode="auto">
            <a:xfrm>
              <a:off x="3008" y="5813"/>
              <a:ext cx="268" cy="289"/>
            </a:xfrm>
            <a:custGeom>
              <a:avLst/>
              <a:gdLst>
                <a:gd name="T0" fmla="*/ 91 w 94"/>
                <a:gd name="T1" fmla="*/ 85 h 101"/>
                <a:gd name="T2" fmla="*/ 90 w 94"/>
                <a:gd name="T3" fmla="*/ 97 h 101"/>
                <a:gd name="T4" fmla="*/ 90 w 94"/>
                <a:gd name="T5" fmla="*/ 97 h 101"/>
                <a:gd name="T6" fmla="*/ 78 w 94"/>
                <a:gd name="T7" fmla="*/ 97 h 101"/>
                <a:gd name="T8" fmla="*/ 3 w 94"/>
                <a:gd name="T9" fmla="*/ 16 h 101"/>
                <a:gd name="T10" fmla="*/ 4 w 94"/>
                <a:gd name="T11" fmla="*/ 4 h 101"/>
                <a:gd name="T12" fmla="*/ 4 w 94"/>
                <a:gd name="T13" fmla="*/ 4 h 101"/>
                <a:gd name="T14" fmla="*/ 16 w 94"/>
                <a:gd name="T15" fmla="*/ 4 h 101"/>
                <a:gd name="T16" fmla="*/ 91 w 94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01">
                  <a:moveTo>
                    <a:pt x="91" y="85"/>
                  </a:moveTo>
                  <a:cubicBezTo>
                    <a:pt x="94" y="89"/>
                    <a:pt x="93" y="94"/>
                    <a:pt x="90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86" y="101"/>
                    <a:pt x="81" y="101"/>
                    <a:pt x="78" y="9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lnTo>
                    <a:pt x="91" y="85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2336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21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77952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Summary of Search Trees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2882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7351A-B5CE-44E5-93F8-F9E3DAEAE1CC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12288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12288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E5BA1C-0F84-43C1-98FF-D772BFD5D7DD}" type="slidenum">
              <a:rPr lang="en-US" altLang="zh-CN" sz="790"/>
              <a:pPr/>
              <a:t>46</a:t>
            </a:fld>
            <a:endParaRPr lang="en-US" altLang="zh-CN" sz="79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7974330" cy="445135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Problem with Binary Search </a:t>
            </a:r>
            <a:r>
              <a:rPr lang="en-US" altLang="zh-CN" sz="2400" dirty="0" smtClean="0">
                <a:ea typeface="宋体" panose="02010600030101010101" pitchFamily="2" charset="-122"/>
              </a:rPr>
              <a:t>Trees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Must </a:t>
            </a:r>
            <a:r>
              <a:rPr lang="en-US" altLang="zh-CN" sz="2000" dirty="0">
                <a:ea typeface="宋体" panose="02010600030101010101" pitchFamily="2" charset="-122"/>
              </a:rPr>
              <a:t>keep tree balanced to allow  fast access to stored items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AVL trees: </a:t>
            </a:r>
            <a:r>
              <a:rPr lang="en-US" altLang="zh-CN" sz="2400" dirty="0">
                <a:ea typeface="宋体" panose="02010600030101010101" pitchFamily="2" charset="-122"/>
              </a:rPr>
              <a:t>Insert/Delete operations keep tree balanced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Splay trees: </a:t>
            </a:r>
            <a:r>
              <a:rPr lang="en-US" altLang="zh-CN" sz="2400" dirty="0">
                <a:ea typeface="宋体" panose="02010600030101010101" pitchFamily="2" charset="-122"/>
              </a:rPr>
              <a:t>Repeated Find operations produce balanced trees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8000"/>
                </a:solidFill>
                <a:ea typeface="宋体" panose="02010600030101010101" pitchFamily="2" charset="-122"/>
              </a:rPr>
              <a:t>Multi-way search trees </a:t>
            </a:r>
            <a:r>
              <a:rPr lang="en-US" altLang="zh-CN" sz="2400" dirty="0">
                <a:ea typeface="宋体" panose="02010600030101010101" pitchFamily="2" charset="-122"/>
              </a:rPr>
              <a:t>(e.g. B-Trees):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More than two children per node allows shallow trees; all leaves are at the same depth.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Keeping tree balanced at all times.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Excellent for indexes in database systems.</a:t>
            </a:r>
          </a:p>
        </p:txBody>
      </p:sp>
      <p:sp>
        <p:nvSpPr>
          <p:cNvPr id="38" name="Freeform 143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668895" y="5372735"/>
            <a:ext cx="979170" cy="771525"/>
          </a:xfrm>
          <a:custGeom>
            <a:avLst/>
            <a:gdLst>
              <a:gd name="T0" fmla="*/ 377 w 515"/>
              <a:gd name="T1" fmla="*/ 160 h 406"/>
              <a:gd name="T2" fmla="*/ 367 w 515"/>
              <a:gd name="T3" fmla="*/ 140 h 406"/>
              <a:gd name="T4" fmla="*/ 328 w 515"/>
              <a:gd name="T5" fmla="*/ 7 h 406"/>
              <a:gd name="T6" fmla="*/ 261 w 515"/>
              <a:gd name="T7" fmla="*/ 20 h 406"/>
              <a:gd name="T8" fmla="*/ 2 w 515"/>
              <a:gd name="T9" fmla="*/ 326 h 406"/>
              <a:gd name="T10" fmla="*/ 160 w 515"/>
              <a:gd name="T11" fmla="*/ 280 h 406"/>
              <a:gd name="T12" fmla="*/ 320 w 515"/>
              <a:gd name="T13" fmla="*/ 178 h 406"/>
              <a:gd name="T14" fmla="*/ 333 w 515"/>
              <a:gd name="T15" fmla="*/ 310 h 406"/>
              <a:gd name="T16" fmla="*/ 351 w 515"/>
              <a:gd name="T17" fmla="*/ 371 h 406"/>
              <a:gd name="T18" fmla="*/ 493 w 515"/>
              <a:gd name="T19" fmla="*/ 363 h 406"/>
              <a:gd name="T20" fmla="*/ 364 w 515"/>
              <a:gd name="T21" fmla="*/ 233 h 406"/>
              <a:gd name="T22" fmla="*/ 236 w 515"/>
              <a:gd name="T23" fmla="*/ 77 h 406"/>
              <a:gd name="T24" fmla="*/ 237 w 515"/>
              <a:gd name="T25" fmla="*/ 123 h 406"/>
              <a:gd name="T26" fmla="*/ 138 w 515"/>
              <a:gd name="T27" fmla="*/ 251 h 406"/>
              <a:gd name="T28" fmla="*/ 126 w 515"/>
              <a:gd name="T29" fmla="*/ 370 h 406"/>
              <a:gd name="T30" fmla="*/ 121 w 515"/>
              <a:gd name="T31" fmla="*/ 354 h 406"/>
              <a:gd name="T32" fmla="*/ 136 w 515"/>
              <a:gd name="T33" fmla="*/ 318 h 406"/>
              <a:gd name="T34" fmla="*/ 83 w 515"/>
              <a:gd name="T35" fmla="*/ 385 h 406"/>
              <a:gd name="T36" fmla="*/ 121 w 515"/>
              <a:gd name="T37" fmla="*/ 301 h 406"/>
              <a:gd name="T38" fmla="*/ 44 w 515"/>
              <a:gd name="T39" fmla="*/ 372 h 406"/>
              <a:gd name="T40" fmla="*/ 90 w 515"/>
              <a:gd name="T41" fmla="*/ 285 h 406"/>
              <a:gd name="T42" fmla="*/ 48 w 515"/>
              <a:gd name="T43" fmla="*/ 296 h 406"/>
              <a:gd name="T44" fmla="*/ 18 w 515"/>
              <a:gd name="T45" fmla="*/ 339 h 406"/>
              <a:gd name="T46" fmla="*/ 15 w 515"/>
              <a:gd name="T47" fmla="*/ 330 h 406"/>
              <a:gd name="T48" fmla="*/ 149 w 515"/>
              <a:gd name="T49" fmla="*/ 288 h 406"/>
              <a:gd name="T50" fmla="*/ 179 w 515"/>
              <a:gd name="T51" fmla="*/ 248 h 406"/>
              <a:gd name="T52" fmla="*/ 145 w 515"/>
              <a:gd name="T53" fmla="*/ 241 h 406"/>
              <a:gd name="T54" fmla="*/ 181 w 515"/>
              <a:gd name="T55" fmla="*/ 238 h 406"/>
              <a:gd name="T56" fmla="*/ 200 w 515"/>
              <a:gd name="T57" fmla="*/ 209 h 406"/>
              <a:gd name="T58" fmla="*/ 232 w 515"/>
              <a:gd name="T59" fmla="*/ 140 h 406"/>
              <a:gd name="T60" fmla="*/ 269 w 515"/>
              <a:gd name="T61" fmla="*/ 164 h 406"/>
              <a:gd name="T62" fmla="*/ 243 w 515"/>
              <a:gd name="T63" fmla="*/ 137 h 406"/>
              <a:gd name="T64" fmla="*/ 265 w 515"/>
              <a:gd name="T65" fmla="*/ 152 h 406"/>
              <a:gd name="T66" fmla="*/ 327 w 515"/>
              <a:gd name="T67" fmla="*/ 155 h 406"/>
              <a:gd name="T68" fmla="*/ 297 w 515"/>
              <a:gd name="T69" fmla="*/ 157 h 406"/>
              <a:gd name="T70" fmla="*/ 267 w 515"/>
              <a:gd name="T71" fmla="*/ 143 h 406"/>
              <a:gd name="T72" fmla="*/ 259 w 515"/>
              <a:gd name="T73" fmla="*/ 136 h 406"/>
              <a:gd name="T74" fmla="*/ 343 w 515"/>
              <a:gd name="T75" fmla="*/ 149 h 406"/>
              <a:gd name="T76" fmla="*/ 368 w 515"/>
              <a:gd name="T77" fmla="*/ 165 h 406"/>
              <a:gd name="T78" fmla="*/ 369 w 515"/>
              <a:gd name="T79" fmla="*/ 170 h 406"/>
              <a:gd name="T80" fmla="*/ 357 w 515"/>
              <a:gd name="T81" fmla="*/ 150 h 406"/>
              <a:gd name="T82" fmla="*/ 376 w 515"/>
              <a:gd name="T83" fmla="*/ 340 h 406"/>
              <a:gd name="T84" fmla="*/ 464 w 515"/>
              <a:gd name="T85" fmla="*/ 376 h 406"/>
              <a:gd name="T86" fmla="*/ 460 w 515"/>
              <a:gd name="T87" fmla="*/ 356 h 406"/>
              <a:gd name="T88" fmla="*/ 395 w 515"/>
              <a:gd name="T89" fmla="*/ 383 h 406"/>
              <a:gd name="T90" fmla="*/ 437 w 515"/>
              <a:gd name="T91" fmla="*/ 290 h 406"/>
              <a:gd name="T92" fmla="*/ 384 w 515"/>
              <a:gd name="T93" fmla="*/ 335 h 406"/>
              <a:gd name="T94" fmla="*/ 399 w 515"/>
              <a:gd name="T95" fmla="*/ 307 h 406"/>
              <a:gd name="T96" fmla="*/ 356 w 515"/>
              <a:gd name="T97" fmla="*/ 324 h 406"/>
              <a:gd name="T98" fmla="*/ 359 w 515"/>
              <a:gd name="T99" fmla="*/ 304 h 406"/>
              <a:gd name="T100" fmla="*/ 407 w 515"/>
              <a:gd name="T101" fmla="*/ 267 h 406"/>
              <a:gd name="T102" fmla="*/ 464 w 515"/>
              <a:gd name="T103" fmla="*/ 37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5" h="406">
                <a:moveTo>
                  <a:pt x="496" y="271"/>
                </a:moveTo>
                <a:cubicBezTo>
                  <a:pt x="477" y="246"/>
                  <a:pt x="441" y="243"/>
                  <a:pt x="410" y="250"/>
                </a:cubicBezTo>
                <a:cubicBezTo>
                  <a:pt x="395" y="223"/>
                  <a:pt x="383" y="193"/>
                  <a:pt x="375" y="163"/>
                </a:cubicBezTo>
                <a:cubicBezTo>
                  <a:pt x="375" y="162"/>
                  <a:pt x="376" y="160"/>
                  <a:pt x="377" y="160"/>
                </a:cubicBezTo>
                <a:cubicBezTo>
                  <a:pt x="378" y="158"/>
                  <a:pt x="376" y="156"/>
                  <a:pt x="375" y="157"/>
                </a:cubicBezTo>
                <a:cubicBezTo>
                  <a:pt x="374" y="158"/>
                  <a:pt x="374" y="158"/>
                  <a:pt x="373" y="159"/>
                </a:cubicBezTo>
                <a:cubicBezTo>
                  <a:pt x="372" y="153"/>
                  <a:pt x="370" y="147"/>
                  <a:pt x="369" y="142"/>
                </a:cubicBezTo>
                <a:cubicBezTo>
                  <a:pt x="369" y="141"/>
                  <a:pt x="368" y="140"/>
                  <a:pt x="367" y="140"/>
                </a:cubicBezTo>
                <a:cubicBezTo>
                  <a:pt x="374" y="132"/>
                  <a:pt x="379" y="124"/>
                  <a:pt x="382" y="115"/>
                </a:cubicBezTo>
                <a:cubicBezTo>
                  <a:pt x="385" y="109"/>
                  <a:pt x="388" y="104"/>
                  <a:pt x="391" y="98"/>
                </a:cubicBezTo>
                <a:cubicBezTo>
                  <a:pt x="392" y="95"/>
                  <a:pt x="388" y="92"/>
                  <a:pt x="386" y="95"/>
                </a:cubicBezTo>
                <a:cubicBezTo>
                  <a:pt x="389" y="58"/>
                  <a:pt x="369" y="18"/>
                  <a:pt x="328" y="7"/>
                </a:cubicBezTo>
                <a:cubicBezTo>
                  <a:pt x="303" y="0"/>
                  <a:pt x="281" y="5"/>
                  <a:pt x="263" y="18"/>
                </a:cubicBezTo>
                <a:cubicBezTo>
                  <a:pt x="264" y="16"/>
                  <a:pt x="266" y="14"/>
                  <a:pt x="268" y="12"/>
                </a:cubicBezTo>
                <a:cubicBezTo>
                  <a:pt x="268" y="12"/>
                  <a:pt x="268" y="11"/>
                  <a:pt x="267" y="11"/>
                </a:cubicBezTo>
                <a:cubicBezTo>
                  <a:pt x="265" y="14"/>
                  <a:pt x="263" y="17"/>
                  <a:pt x="261" y="20"/>
                </a:cubicBezTo>
                <a:cubicBezTo>
                  <a:pt x="229" y="44"/>
                  <a:pt x="214" y="91"/>
                  <a:pt x="228" y="131"/>
                </a:cubicBezTo>
                <a:cubicBezTo>
                  <a:pt x="192" y="166"/>
                  <a:pt x="156" y="202"/>
                  <a:pt x="127" y="243"/>
                </a:cubicBezTo>
                <a:cubicBezTo>
                  <a:pt x="93" y="224"/>
                  <a:pt x="49" y="234"/>
                  <a:pt x="23" y="264"/>
                </a:cubicBezTo>
                <a:cubicBezTo>
                  <a:pt x="8" y="281"/>
                  <a:pt x="0" y="304"/>
                  <a:pt x="2" y="326"/>
                </a:cubicBezTo>
                <a:cubicBezTo>
                  <a:pt x="4" y="349"/>
                  <a:pt x="16" y="368"/>
                  <a:pt x="34" y="381"/>
                </a:cubicBezTo>
                <a:cubicBezTo>
                  <a:pt x="43" y="388"/>
                  <a:pt x="55" y="393"/>
                  <a:pt x="68" y="395"/>
                </a:cubicBezTo>
                <a:cubicBezTo>
                  <a:pt x="105" y="406"/>
                  <a:pt x="147" y="388"/>
                  <a:pt x="162" y="351"/>
                </a:cubicBezTo>
                <a:cubicBezTo>
                  <a:pt x="170" y="328"/>
                  <a:pt x="170" y="302"/>
                  <a:pt x="160" y="280"/>
                </a:cubicBezTo>
                <a:cubicBezTo>
                  <a:pt x="167" y="274"/>
                  <a:pt x="173" y="267"/>
                  <a:pt x="178" y="261"/>
                </a:cubicBezTo>
                <a:cubicBezTo>
                  <a:pt x="189" y="250"/>
                  <a:pt x="199" y="237"/>
                  <a:pt x="209" y="225"/>
                </a:cubicBezTo>
                <a:cubicBezTo>
                  <a:pt x="225" y="206"/>
                  <a:pt x="242" y="188"/>
                  <a:pt x="260" y="172"/>
                </a:cubicBezTo>
                <a:cubicBezTo>
                  <a:pt x="278" y="183"/>
                  <a:pt x="300" y="187"/>
                  <a:pt x="320" y="178"/>
                </a:cubicBezTo>
                <a:cubicBezTo>
                  <a:pt x="325" y="176"/>
                  <a:pt x="329" y="173"/>
                  <a:pt x="334" y="170"/>
                </a:cubicBezTo>
                <a:cubicBezTo>
                  <a:pt x="338" y="204"/>
                  <a:pt x="352" y="237"/>
                  <a:pt x="365" y="268"/>
                </a:cubicBezTo>
                <a:cubicBezTo>
                  <a:pt x="354" y="275"/>
                  <a:pt x="344" y="284"/>
                  <a:pt x="338" y="296"/>
                </a:cubicBezTo>
                <a:cubicBezTo>
                  <a:pt x="335" y="300"/>
                  <a:pt x="333" y="305"/>
                  <a:pt x="333" y="310"/>
                </a:cubicBezTo>
                <a:cubicBezTo>
                  <a:pt x="325" y="321"/>
                  <a:pt x="326" y="334"/>
                  <a:pt x="335" y="349"/>
                </a:cubicBezTo>
                <a:cubicBezTo>
                  <a:pt x="338" y="353"/>
                  <a:pt x="342" y="359"/>
                  <a:pt x="348" y="365"/>
                </a:cubicBezTo>
                <a:cubicBezTo>
                  <a:pt x="348" y="365"/>
                  <a:pt x="348" y="365"/>
                  <a:pt x="348" y="365"/>
                </a:cubicBezTo>
                <a:cubicBezTo>
                  <a:pt x="349" y="367"/>
                  <a:pt x="350" y="369"/>
                  <a:pt x="351" y="371"/>
                </a:cubicBezTo>
                <a:cubicBezTo>
                  <a:pt x="352" y="372"/>
                  <a:pt x="353" y="372"/>
                  <a:pt x="354" y="371"/>
                </a:cubicBezTo>
                <a:cubicBezTo>
                  <a:pt x="355" y="372"/>
                  <a:pt x="357" y="374"/>
                  <a:pt x="359" y="375"/>
                </a:cubicBezTo>
                <a:cubicBezTo>
                  <a:pt x="374" y="393"/>
                  <a:pt x="397" y="403"/>
                  <a:pt x="420" y="404"/>
                </a:cubicBezTo>
                <a:cubicBezTo>
                  <a:pt x="450" y="406"/>
                  <a:pt x="478" y="389"/>
                  <a:pt x="493" y="363"/>
                </a:cubicBezTo>
                <a:cubicBezTo>
                  <a:pt x="508" y="338"/>
                  <a:pt x="515" y="297"/>
                  <a:pt x="496" y="271"/>
                </a:cubicBezTo>
                <a:close/>
                <a:moveTo>
                  <a:pt x="382" y="259"/>
                </a:moveTo>
                <a:cubicBezTo>
                  <a:pt x="380" y="260"/>
                  <a:pt x="378" y="261"/>
                  <a:pt x="376" y="262"/>
                </a:cubicBezTo>
                <a:cubicBezTo>
                  <a:pt x="372" y="253"/>
                  <a:pt x="368" y="243"/>
                  <a:pt x="364" y="233"/>
                </a:cubicBezTo>
                <a:cubicBezTo>
                  <a:pt x="366" y="221"/>
                  <a:pt x="369" y="209"/>
                  <a:pt x="378" y="201"/>
                </a:cubicBezTo>
                <a:cubicBezTo>
                  <a:pt x="384" y="219"/>
                  <a:pt x="391" y="236"/>
                  <a:pt x="399" y="253"/>
                </a:cubicBezTo>
                <a:cubicBezTo>
                  <a:pt x="393" y="255"/>
                  <a:pt x="387" y="257"/>
                  <a:pt x="382" y="259"/>
                </a:cubicBezTo>
                <a:close/>
                <a:moveTo>
                  <a:pt x="236" y="77"/>
                </a:moveTo>
                <a:cubicBezTo>
                  <a:pt x="237" y="72"/>
                  <a:pt x="239" y="67"/>
                  <a:pt x="241" y="62"/>
                </a:cubicBezTo>
                <a:cubicBezTo>
                  <a:pt x="237" y="80"/>
                  <a:pt x="238" y="98"/>
                  <a:pt x="243" y="116"/>
                </a:cubicBezTo>
                <a:cubicBezTo>
                  <a:pt x="243" y="116"/>
                  <a:pt x="243" y="117"/>
                  <a:pt x="243" y="117"/>
                </a:cubicBezTo>
                <a:cubicBezTo>
                  <a:pt x="241" y="119"/>
                  <a:pt x="239" y="121"/>
                  <a:pt x="237" y="123"/>
                </a:cubicBezTo>
                <a:cubicBezTo>
                  <a:pt x="232" y="108"/>
                  <a:pt x="233" y="92"/>
                  <a:pt x="236" y="77"/>
                </a:cubicBezTo>
                <a:close/>
                <a:moveTo>
                  <a:pt x="144" y="243"/>
                </a:moveTo>
                <a:cubicBezTo>
                  <a:pt x="145" y="248"/>
                  <a:pt x="146" y="253"/>
                  <a:pt x="146" y="258"/>
                </a:cubicBezTo>
                <a:cubicBezTo>
                  <a:pt x="143" y="255"/>
                  <a:pt x="141" y="253"/>
                  <a:pt x="138" y="251"/>
                </a:cubicBezTo>
                <a:cubicBezTo>
                  <a:pt x="140" y="248"/>
                  <a:pt x="142" y="245"/>
                  <a:pt x="144" y="243"/>
                </a:cubicBezTo>
                <a:close/>
                <a:moveTo>
                  <a:pt x="141" y="361"/>
                </a:moveTo>
                <a:cubicBezTo>
                  <a:pt x="140" y="360"/>
                  <a:pt x="138" y="359"/>
                  <a:pt x="136" y="361"/>
                </a:cubicBezTo>
                <a:cubicBezTo>
                  <a:pt x="133" y="364"/>
                  <a:pt x="130" y="367"/>
                  <a:pt x="126" y="370"/>
                </a:cubicBezTo>
                <a:cubicBezTo>
                  <a:pt x="124" y="365"/>
                  <a:pt x="123" y="360"/>
                  <a:pt x="126" y="354"/>
                </a:cubicBezTo>
                <a:cubicBezTo>
                  <a:pt x="129" y="346"/>
                  <a:pt x="138" y="342"/>
                  <a:pt x="145" y="339"/>
                </a:cubicBezTo>
                <a:cubicBezTo>
                  <a:pt x="147" y="338"/>
                  <a:pt x="147" y="335"/>
                  <a:pt x="144" y="335"/>
                </a:cubicBezTo>
                <a:cubicBezTo>
                  <a:pt x="135" y="339"/>
                  <a:pt x="125" y="344"/>
                  <a:pt x="121" y="354"/>
                </a:cubicBezTo>
                <a:cubicBezTo>
                  <a:pt x="118" y="360"/>
                  <a:pt x="119" y="367"/>
                  <a:pt x="123" y="373"/>
                </a:cubicBezTo>
                <a:cubicBezTo>
                  <a:pt x="115" y="379"/>
                  <a:pt x="106" y="383"/>
                  <a:pt x="97" y="384"/>
                </a:cubicBezTo>
                <a:cubicBezTo>
                  <a:pt x="91" y="372"/>
                  <a:pt x="93" y="362"/>
                  <a:pt x="101" y="349"/>
                </a:cubicBezTo>
                <a:cubicBezTo>
                  <a:pt x="109" y="336"/>
                  <a:pt x="122" y="325"/>
                  <a:pt x="136" y="318"/>
                </a:cubicBezTo>
                <a:cubicBezTo>
                  <a:pt x="136" y="318"/>
                  <a:pt x="136" y="318"/>
                  <a:pt x="136" y="318"/>
                </a:cubicBezTo>
                <a:cubicBezTo>
                  <a:pt x="119" y="324"/>
                  <a:pt x="104" y="336"/>
                  <a:pt x="93" y="351"/>
                </a:cubicBezTo>
                <a:cubicBezTo>
                  <a:pt x="87" y="361"/>
                  <a:pt x="84" y="375"/>
                  <a:pt x="91" y="385"/>
                </a:cubicBezTo>
                <a:cubicBezTo>
                  <a:pt x="88" y="385"/>
                  <a:pt x="86" y="385"/>
                  <a:pt x="83" y="385"/>
                </a:cubicBezTo>
                <a:cubicBezTo>
                  <a:pt x="75" y="385"/>
                  <a:pt x="68" y="383"/>
                  <a:pt x="61" y="381"/>
                </a:cubicBezTo>
                <a:cubicBezTo>
                  <a:pt x="56" y="375"/>
                  <a:pt x="53" y="369"/>
                  <a:pt x="55" y="360"/>
                </a:cubicBezTo>
                <a:cubicBezTo>
                  <a:pt x="57" y="350"/>
                  <a:pt x="65" y="342"/>
                  <a:pt x="72" y="336"/>
                </a:cubicBezTo>
                <a:cubicBezTo>
                  <a:pt x="86" y="322"/>
                  <a:pt x="103" y="310"/>
                  <a:pt x="121" y="301"/>
                </a:cubicBezTo>
                <a:cubicBezTo>
                  <a:pt x="121" y="300"/>
                  <a:pt x="121" y="299"/>
                  <a:pt x="120" y="300"/>
                </a:cubicBezTo>
                <a:cubicBezTo>
                  <a:pt x="98" y="310"/>
                  <a:pt x="75" y="322"/>
                  <a:pt x="59" y="341"/>
                </a:cubicBezTo>
                <a:cubicBezTo>
                  <a:pt x="50" y="351"/>
                  <a:pt x="46" y="365"/>
                  <a:pt x="50" y="376"/>
                </a:cubicBezTo>
                <a:cubicBezTo>
                  <a:pt x="48" y="375"/>
                  <a:pt x="46" y="373"/>
                  <a:pt x="44" y="372"/>
                </a:cubicBezTo>
                <a:cubicBezTo>
                  <a:pt x="40" y="368"/>
                  <a:pt x="37" y="364"/>
                  <a:pt x="34" y="360"/>
                </a:cubicBezTo>
                <a:cubicBezTo>
                  <a:pt x="35" y="350"/>
                  <a:pt x="40" y="340"/>
                  <a:pt x="45" y="333"/>
                </a:cubicBezTo>
                <a:cubicBezTo>
                  <a:pt x="56" y="315"/>
                  <a:pt x="72" y="296"/>
                  <a:pt x="91" y="286"/>
                </a:cubicBezTo>
                <a:cubicBezTo>
                  <a:pt x="91" y="286"/>
                  <a:pt x="91" y="285"/>
                  <a:pt x="90" y="285"/>
                </a:cubicBezTo>
                <a:cubicBezTo>
                  <a:pt x="68" y="296"/>
                  <a:pt x="47" y="318"/>
                  <a:pt x="35" y="339"/>
                </a:cubicBezTo>
                <a:cubicBezTo>
                  <a:pt x="33" y="343"/>
                  <a:pt x="31" y="347"/>
                  <a:pt x="30" y="351"/>
                </a:cubicBezTo>
                <a:cubicBezTo>
                  <a:pt x="30" y="351"/>
                  <a:pt x="30" y="350"/>
                  <a:pt x="30" y="350"/>
                </a:cubicBezTo>
                <a:cubicBezTo>
                  <a:pt x="24" y="330"/>
                  <a:pt x="35" y="310"/>
                  <a:pt x="48" y="296"/>
                </a:cubicBezTo>
                <a:cubicBezTo>
                  <a:pt x="48" y="295"/>
                  <a:pt x="47" y="295"/>
                  <a:pt x="47" y="295"/>
                </a:cubicBezTo>
                <a:cubicBezTo>
                  <a:pt x="31" y="309"/>
                  <a:pt x="20" y="328"/>
                  <a:pt x="22" y="350"/>
                </a:cubicBezTo>
                <a:cubicBezTo>
                  <a:pt x="20" y="347"/>
                  <a:pt x="18" y="343"/>
                  <a:pt x="17" y="340"/>
                </a:cubicBezTo>
                <a:cubicBezTo>
                  <a:pt x="18" y="340"/>
                  <a:pt x="18" y="339"/>
                  <a:pt x="18" y="339"/>
                </a:cubicBezTo>
                <a:cubicBezTo>
                  <a:pt x="22" y="320"/>
                  <a:pt x="27" y="304"/>
                  <a:pt x="41" y="289"/>
                </a:cubicBezTo>
                <a:cubicBezTo>
                  <a:pt x="54" y="274"/>
                  <a:pt x="72" y="265"/>
                  <a:pt x="90" y="259"/>
                </a:cubicBezTo>
                <a:cubicBezTo>
                  <a:pt x="91" y="259"/>
                  <a:pt x="91" y="258"/>
                  <a:pt x="90" y="258"/>
                </a:cubicBezTo>
                <a:cubicBezTo>
                  <a:pt x="54" y="267"/>
                  <a:pt x="19" y="292"/>
                  <a:pt x="15" y="330"/>
                </a:cubicBezTo>
                <a:cubicBezTo>
                  <a:pt x="9" y="296"/>
                  <a:pt x="38" y="259"/>
                  <a:pt x="71" y="249"/>
                </a:cubicBezTo>
                <a:cubicBezTo>
                  <a:pt x="103" y="240"/>
                  <a:pt x="131" y="255"/>
                  <a:pt x="145" y="281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142" y="284"/>
                  <a:pt x="145" y="289"/>
                  <a:pt x="149" y="288"/>
                </a:cubicBezTo>
                <a:cubicBezTo>
                  <a:pt x="153" y="297"/>
                  <a:pt x="155" y="307"/>
                  <a:pt x="155" y="318"/>
                </a:cubicBezTo>
                <a:cubicBezTo>
                  <a:pt x="156" y="335"/>
                  <a:pt x="150" y="350"/>
                  <a:pt x="141" y="361"/>
                </a:cubicBezTo>
                <a:close/>
                <a:moveTo>
                  <a:pt x="210" y="212"/>
                </a:moveTo>
                <a:cubicBezTo>
                  <a:pt x="199" y="224"/>
                  <a:pt x="189" y="236"/>
                  <a:pt x="179" y="248"/>
                </a:cubicBezTo>
                <a:cubicBezTo>
                  <a:pt x="171" y="256"/>
                  <a:pt x="163" y="263"/>
                  <a:pt x="155" y="271"/>
                </a:cubicBezTo>
                <a:cubicBezTo>
                  <a:pt x="153" y="267"/>
                  <a:pt x="151" y="264"/>
                  <a:pt x="148" y="261"/>
                </a:cubicBezTo>
                <a:cubicBezTo>
                  <a:pt x="150" y="255"/>
                  <a:pt x="148" y="248"/>
                  <a:pt x="146" y="242"/>
                </a:cubicBezTo>
                <a:cubicBezTo>
                  <a:pt x="146" y="241"/>
                  <a:pt x="146" y="241"/>
                  <a:pt x="145" y="241"/>
                </a:cubicBezTo>
                <a:cubicBezTo>
                  <a:pt x="158" y="224"/>
                  <a:pt x="171" y="208"/>
                  <a:pt x="184" y="192"/>
                </a:cubicBezTo>
                <a:cubicBezTo>
                  <a:pt x="183" y="198"/>
                  <a:pt x="183" y="204"/>
                  <a:pt x="182" y="210"/>
                </a:cubicBezTo>
                <a:cubicBezTo>
                  <a:pt x="181" y="219"/>
                  <a:pt x="179" y="228"/>
                  <a:pt x="179" y="237"/>
                </a:cubicBezTo>
                <a:cubicBezTo>
                  <a:pt x="179" y="239"/>
                  <a:pt x="181" y="239"/>
                  <a:pt x="181" y="238"/>
                </a:cubicBezTo>
                <a:cubicBezTo>
                  <a:pt x="187" y="225"/>
                  <a:pt x="189" y="205"/>
                  <a:pt x="186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90" y="185"/>
                  <a:pt x="195" y="180"/>
                  <a:pt x="199" y="175"/>
                </a:cubicBezTo>
                <a:cubicBezTo>
                  <a:pt x="201" y="186"/>
                  <a:pt x="201" y="197"/>
                  <a:pt x="200" y="209"/>
                </a:cubicBezTo>
                <a:cubicBezTo>
                  <a:pt x="200" y="210"/>
                  <a:pt x="202" y="210"/>
                  <a:pt x="202" y="209"/>
                </a:cubicBezTo>
                <a:cubicBezTo>
                  <a:pt x="206" y="197"/>
                  <a:pt x="204" y="184"/>
                  <a:pt x="201" y="173"/>
                </a:cubicBezTo>
                <a:cubicBezTo>
                  <a:pt x="211" y="161"/>
                  <a:pt x="221" y="149"/>
                  <a:pt x="230" y="137"/>
                </a:cubicBezTo>
                <a:cubicBezTo>
                  <a:pt x="231" y="138"/>
                  <a:pt x="231" y="139"/>
                  <a:pt x="232" y="140"/>
                </a:cubicBezTo>
                <a:cubicBezTo>
                  <a:pt x="237" y="152"/>
                  <a:pt x="246" y="161"/>
                  <a:pt x="256" y="169"/>
                </a:cubicBezTo>
                <a:cubicBezTo>
                  <a:pt x="238" y="180"/>
                  <a:pt x="223" y="197"/>
                  <a:pt x="210" y="212"/>
                </a:cubicBezTo>
                <a:close/>
                <a:moveTo>
                  <a:pt x="298" y="172"/>
                </a:moveTo>
                <a:cubicBezTo>
                  <a:pt x="287" y="173"/>
                  <a:pt x="278" y="169"/>
                  <a:pt x="269" y="164"/>
                </a:cubicBezTo>
                <a:cubicBezTo>
                  <a:pt x="271" y="163"/>
                  <a:pt x="272" y="161"/>
                  <a:pt x="274" y="160"/>
                </a:cubicBezTo>
                <a:cubicBezTo>
                  <a:pt x="274" y="160"/>
                  <a:pt x="274" y="159"/>
                  <a:pt x="274" y="159"/>
                </a:cubicBezTo>
                <a:cubicBezTo>
                  <a:pt x="272" y="160"/>
                  <a:pt x="269" y="161"/>
                  <a:pt x="267" y="163"/>
                </a:cubicBezTo>
                <a:cubicBezTo>
                  <a:pt x="257" y="156"/>
                  <a:pt x="248" y="146"/>
                  <a:pt x="243" y="137"/>
                </a:cubicBezTo>
                <a:cubicBezTo>
                  <a:pt x="241" y="134"/>
                  <a:pt x="240" y="131"/>
                  <a:pt x="238" y="128"/>
                </a:cubicBezTo>
                <a:cubicBezTo>
                  <a:pt x="240" y="125"/>
                  <a:pt x="242" y="123"/>
                  <a:pt x="244" y="121"/>
                </a:cubicBezTo>
                <a:cubicBezTo>
                  <a:pt x="248" y="133"/>
                  <a:pt x="255" y="142"/>
                  <a:pt x="264" y="149"/>
                </a:cubicBezTo>
                <a:cubicBezTo>
                  <a:pt x="264" y="150"/>
                  <a:pt x="264" y="151"/>
                  <a:pt x="265" y="152"/>
                </a:cubicBezTo>
                <a:cubicBezTo>
                  <a:pt x="265" y="153"/>
                  <a:pt x="266" y="153"/>
                  <a:pt x="267" y="152"/>
                </a:cubicBezTo>
                <a:cubicBezTo>
                  <a:pt x="283" y="163"/>
                  <a:pt x="303" y="167"/>
                  <a:pt x="324" y="163"/>
                </a:cubicBezTo>
                <a:cubicBezTo>
                  <a:pt x="316" y="168"/>
                  <a:pt x="307" y="171"/>
                  <a:pt x="298" y="172"/>
                </a:cubicBezTo>
                <a:close/>
                <a:moveTo>
                  <a:pt x="327" y="155"/>
                </a:moveTo>
                <a:cubicBezTo>
                  <a:pt x="325" y="133"/>
                  <a:pt x="332" y="113"/>
                  <a:pt x="354" y="103"/>
                </a:cubicBezTo>
                <a:cubicBezTo>
                  <a:pt x="355" y="102"/>
                  <a:pt x="354" y="100"/>
                  <a:pt x="353" y="100"/>
                </a:cubicBezTo>
                <a:cubicBezTo>
                  <a:pt x="333" y="106"/>
                  <a:pt x="309" y="135"/>
                  <a:pt x="324" y="156"/>
                </a:cubicBezTo>
                <a:cubicBezTo>
                  <a:pt x="315" y="158"/>
                  <a:pt x="306" y="158"/>
                  <a:pt x="297" y="157"/>
                </a:cubicBezTo>
                <a:cubicBezTo>
                  <a:pt x="289" y="128"/>
                  <a:pt x="302" y="95"/>
                  <a:pt x="331" y="83"/>
                </a:cubicBezTo>
                <a:cubicBezTo>
                  <a:pt x="333" y="83"/>
                  <a:pt x="332" y="81"/>
                  <a:pt x="330" y="81"/>
                </a:cubicBezTo>
                <a:cubicBezTo>
                  <a:pt x="303" y="90"/>
                  <a:pt x="279" y="128"/>
                  <a:pt x="292" y="156"/>
                </a:cubicBezTo>
                <a:cubicBezTo>
                  <a:pt x="283" y="154"/>
                  <a:pt x="274" y="150"/>
                  <a:pt x="267" y="143"/>
                </a:cubicBezTo>
                <a:cubicBezTo>
                  <a:pt x="264" y="127"/>
                  <a:pt x="264" y="112"/>
                  <a:pt x="272" y="96"/>
                </a:cubicBezTo>
                <a:cubicBezTo>
                  <a:pt x="281" y="81"/>
                  <a:pt x="297" y="68"/>
                  <a:pt x="311" y="57"/>
                </a:cubicBezTo>
                <a:cubicBezTo>
                  <a:pt x="311" y="57"/>
                  <a:pt x="311" y="56"/>
                  <a:pt x="310" y="56"/>
                </a:cubicBezTo>
                <a:cubicBezTo>
                  <a:pt x="281" y="73"/>
                  <a:pt x="253" y="102"/>
                  <a:pt x="259" y="136"/>
                </a:cubicBezTo>
                <a:cubicBezTo>
                  <a:pt x="241" y="113"/>
                  <a:pt x="238" y="80"/>
                  <a:pt x="247" y="51"/>
                </a:cubicBezTo>
                <a:cubicBezTo>
                  <a:pt x="264" y="24"/>
                  <a:pt x="295" y="9"/>
                  <a:pt x="328" y="17"/>
                </a:cubicBezTo>
                <a:cubicBezTo>
                  <a:pt x="367" y="27"/>
                  <a:pt x="385" y="72"/>
                  <a:pt x="375" y="109"/>
                </a:cubicBezTo>
                <a:cubicBezTo>
                  <a:pt x="366" y="122"/>
                  <a:pt x="355" y="137"/>
                  <a:pt x="343" y="149"/>
                </a:cubicBezTo>
                <a:cubicBezTo>
                  <a:pt x="338" y="151"/>
                  <a:pt x="333" y="153"/>
                  <a:pt x="327" y="155"/>
                </a:cubicBezTo>
                <a:close/>
                <a:moveTo>
                  <a:pt x="357" y="150"/>
                </a:moveTo>
                <a:cubicBezTo>
                  <a:pt x="359" y="148"/>
                  <a:pt x="362" y="146"/>
                  <a:pt x="364" y="144"/>
                </a:cubicBezTo>
                <a:cubicBezTo>
                  <a:pt x="365" y="151"/>
                  <a:pt x="367" y="158"/>
                  <a:pt x="368" y="165"/>
                </a:cubicBezTo>
                <a:cubicBezTo>
                  <a:pt x="361" y="176"/>
                  <a:pt x="355" y="189"/>
                  <a:pt x="357" y="202"/>
                </a:cubicBezTo>
                <a:cubicBezTo>
                  <a:pt x="357" y="203"/>
                  <a:pt x="359" y="203"/>
                  <a:pt x="359" y="202"/>
                </a:cubicBezTo>
                <a:cubicBezTo>
                  <a:pt x="362" y="196"/>
                  <a:pt x="362" y="189"/>
                  <a:pt x="364" y="183"/>
                </a:cubicBezTo>
                <a:cubicBezTo>
                  <a:pt x="365" y="178"/>
                  <a:pt x="367" y="174"/>
                  <a:pt x="369" y="170"/>
                </a:cubicBezTo>
                <a:cubicBezTo>
                  <a:pt x="372" y="180"/>
                  <a:pt x="375" y="190"/>
                  <a:pt x="378" y="200"/>
                </a:cubicBezTo>
                <a:cubicBezTo>
                  <a:pt x="370" y="206"/>
                  <a:pt x="365" y="216"/>
                  <a:pt x="362" y="226"/>
                </a:cubicBezTo>
                <a:cubicBezTo>
                  <a:pt x="355" y="206"/>
                  <a:pt x="348" y="186"/>
                  <a:pt x="339" y="166"/>
                </a:cubicBezTo>
                <a:cubicBezTo>
                  <a:pt x="345" y="162"/>
                  <a:pt x="351" y="156"/>
                  <a:pt x="357" y="150"/>
                </a:cubicBezTo>
                <a:close/>
                <a:moveTo>
                  <a:pt x="373" y="365"/>
                </a:moveTo>
                <a:cubicBezTo>
                  <a:pt x="372" y="354"/>
                  <a:pt x="372" y="345"/>
                  <a:pt x="376" y="335"/>
                </a:cubicBezTo>
                <a:cubicBezTo>
                  <a:pt x="380" y="325"/>
                  <a:pt x="388" y="317"/>
                  <a:pt x="396" y="310"/>
                </a:cubicBezTo>
                <a:cubicBezTo>
                  <a:pt x="388" y="320"/>
                  <a:pt x="381" y="329"/>
                  <a:pt x="376" y="340"/>
                </a:cubicBezTo>
                <a:cubicBezTo>
                  <a:pt x="373" y="348"/>
                  <a:pt x="372" y="359"/>
                  <a:pt x="374" y="368"/>
                </a:cubicBezTo>
                <a:cubicBezTo>
                  <a:pt x="373" y="367"/>
                  <a:pt x="372" y="367"/>
                  <a:pt x="371" y="366"/>
                </a:cubicBezTo>
                <a:cubicBezTo>
                  <a:pt x="372" y="366"/>
                  <a:pt x="373" y="366"/>
                  <a:pt x="373" y="365"/>
                </a:cubicBezTo>
                <a:close/>
                <a:moveTo>
                  <a:pt x="464" y="376"/>
                </a:moveTo>
                <a:cubicBezTo>
                  <a:pt x="464" y="371"/>
                  <a:pt x="462" y="365"/>
                  <a:pt x="463" y="360"/>
                </a:cubicBezTo>
                <a:cubicBezTo>
                  <a:pt x="465" y="352"/>
                  <a:pt x="472" y="345"/>
                  <a:pt x="478" y="342"/>
                </a:cubicBezTo>
                <a:cubicBezTo>
                  <a:pt x="479" y="341"/>
                  <a:pt x="479" y="340"/>
                  <a:pt x="478" y="340"/>
                </a:cubicBezTo>
                <a:cubicBezTo>
                  <a:pt x="470" y="343"/>
                  <a:pt x="463" y="348"/>
                  <a:pt x="460" y="356"/>
                </a:cubicBezTo>
                <a:cubicBezTo>
                  <a:pt x="456" y="362"/>
                  <a:pt x="455" y="373"/>
                  <a:pt x="461" y="379"/>
                </a:cubicBezTo>
                <a:cubicBezTo>
                  <a:pt x="454" y="384"/>
                  <a:pt x="446" y="388"/>
                  <a:pt x="436" y="390"/>
                </a:cubicBezTo>
                <a:cubicBezTo>
                  <a:pt x="421" y="393"/>
                  <a:pt x="405" y="391"/>
                  <a:pt x="391" y="385"/>
                </a:cubicBezTo>
                <a:cubicBezTo>
                  <a:pt x="392" y="384"/>
                  <a:pt x="394" y="384"/>
                  <a:pt x="395" y="383"/>
                </a:cubicBezTo>
                <a:cubicBezTo>
                  <a:pt x="397" y="383"/>
                  <a:pt x="397" y="382"/>
                  <a:pt x="397" y="380"/>
                </a:cubicBezTo>
                <a:cubicBezTo>
                  <a:pt x="397" y="380"/>
                  <a:pt x="397" y="380"/>
                  <a:pt x="396" y="379"/>
                </a:cubicBezTo>
                <a:cubicBezTo>
                  <a:pt x="380" y="343"/>
                  <a:pt x="403" y="305"/>
                  <a:pt x="437" y="290"/>
                </a:cubicBezTo>
                <a:cubicBezTo>
                  <a:pt x="437" y="290"/>
                  <a:pt x="437" y="289"/>
                  <a:pt x="437" y="290"/>
                </a:cubicBezTo>
                <a:cubicBezTo>
                  <a:pt x="404" y="300"/>
                  <a:pt x="373" y="338"/>
                  <a:pt x="387" y="373"/>
                </a:cubicBezTo>
                <a:cubicBezTo>
                  <a:pt x="385" y="373"/>
                  <a:pt x="384" y="372"/>
                  <a:pt x="383" y="372"/>
                </a:cubicBezTo>
                <a:cubicBezTo>
                  <a:pt x="381" y="368"/>
                  <a:pt x="380" y="364"/>
                  <a:pt x="379" y="359"/>
                </a:cubicBezTo>
                <a:cubicBezTo>
                  <a:pt x="379" y="351"/>
                  <a:pt x="381" y="342"/>
                  <a:pt x="384" y="335"/>
                </a:cubicBezTo>
                <a:cubicBezTo>
                  <a:pt x="390" y="321"/>
                  <a:pt x="401" y="309"/>
                  <a:pt x="409" y="296"/>
                </a:cubicBezTo>
                <a:cubicBezTo>
                  <a:pt x="409" y="296"/>
                  <a:pt x="408" y="295"/>
                  <a:pt x="408" y="296"/>
                </a:cubicBezTo>
                <a:cubicBezTo>
                  <a:pt x="405" y="299"/>
                  <a:pt x="402" y="303"/>
                  <a:pt x="399" y="307"/>
                </a:cubicBezTo>
                <a:cubicBezTo>
                  <a:pt x="399" y="307"/>
                  <a:pt x="399" y="307"/>
                  <a:pt x="399" y="307"/>
                </a:cubicBezTo>
                <a:cubicBezTo>
                  <a:pt x="379" y="317"/>
                  <a:pt x="357" y="342"/>
                  <a:pt x="369" y="365"/>
                </a:cubicBezTo>
                <a:cubicBezTo>
                  <a:pt x="368" y="365"/>
                  <a:pt x="368" y="364"/>
                  <a:pt x="367" y="364"/>
                </a:cubicBezTo>
                <a:cubicBezTo>
                  <a:pt x="360" y="353"/>
                  <a:pt x="358" y="340"/>
                  <a:pt x="357" y="327"/>
                </a:cubicBezTo>
                <a:cubicBezTo>
                  <a:pt x="357" y="326"/>
                  <a:pt x="356" y="325"/>
                  <a:pt x="356" y="324"/>
                </a:cubicBezTo>
                <a:cubicBezTo>
                  <a:pt x="368" y="297"/>
                  <a:pt x="398" y="279"/>
                  <a:pt x="430" y="278"/>
                </a:cubicBezTo>
                <a:cubicBezTo>
                  <a:pt x="430" y="278"/>
                  <a:pt x="431" y="277"/>
                  <a:pt x="430" y="277"/>
                </a:cubicBezTo>
                <a:cubicBezTo>
                  <a:pt x="405" y="272"/>
                  <a:pt x="375" y="285"/>
                  <a:pt x="358" y="307"/>
                </a:cubicBezTo>
                <a:cubicBezTo>
                  <a:pt x="359" y="306"/>
                  <a:pt x="359" y="305"/>
                  <a:pt x="359" y="304"/>
                </a:cubicBezTo>
                <a:cubicBezTo>
                  <a:pt x="360" y="302"/>
                  <a:pt x="359" y="300"/>
                  <a:pt x="358" y="298"/>
                </a:cubicBezTo>
                <a:cubicBezTo>
                  <a:pt x="359" y="296"/>
                  <a:pt x="359" y="294"/>
                  <a:pt x="360" y="292"/>
                </a:cubicBezTo>
                <a:cubicBezTo>
                  <a:pt x="364" y="289"/>
                  <a:pt x="368" y="286"/>
                  <a:pt x="372" y="283"/>
                </a:cubicBezTo>
                <a:cubicBezTo>
                  <a:pt x="382" y="276"/>
                  <a:pt x="394" y="271"/>
                  <a:pt x="407" y="267"/>
                </a:cubicBezTo>
                <a:cubicBezTo>
                  <a:pt x="410" y="269"/>
                  <a:pt x="413" y="268"/>
                  <a:pt x="415" y="265"/>
                </a:cubicBezTo>
                <a:cubicBezTo>
                  <a:pt x="427" y="263"/>
                  <a:pt x="439" y="262"/>
                  <a:pt x="451" y="264"/>
                </a:cubicBezTo>
                <a:cubicBezTo>
                  <a:pt x="480" y="267"/>
                  <a:pt x="495" y="288"/>
                  <a:pt x="492" y="317"/>
                </a:cubicBezTo>
                <a:cubicBezTo>
                  <a:pt x="491" y="340"/>
                  <a:pt x="481" y="362"/>
                  <a:pt x="464" y="376"/>
                </a:cubicBezTo>
                <a:close/>
              </a:path>
            </a:pathLst>
          </a:custGeom>
          <a:solidFill>
            <a:schemeClr val="accent1">
              <a:lumMod val="50000"/>
              <a:alpha val="42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26327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Homework</a:t>
            </a:r>
          </a:p>
        </p:txBody>
      </p:sp>
      <p:pic>
        <p:nvPicPr>
          <p:cNvPr id="29" name="图片 2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9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10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11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12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13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4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5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6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7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8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9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20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21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22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23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4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5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6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7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8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9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30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31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32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33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4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5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6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7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8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9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40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41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42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43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4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5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6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7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8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9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50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51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52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53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4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5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6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7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8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9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710" y="2044065"/>
            <a:ext cx="8274050" cy="1844675"/>
          </a:xfrm>
        </p:spPr>
        <p:txBody>
          <a:bodyPr/>
          <a:lstStyle/>
          <a:p>
            <a:r>
              <a:rPr lang="en-US" altLang="zh-CN" sz="2400" dirty="0" smtClean="0"/>
              <a:t>Homework 3-4</a:t>
            </a:r>
          </a:p>
          <a:p>
            <a:pPr lvl="1"/>
            <a:r>
              <a:rPr lang="en-US" altLang="zh-CN" sz="2000" dirty="0"/>
              <a:t>Show the updated B+-Tree with order 4 that results from inserting the records U and R in order.</a:t>
            </a:r>
          </a:p>
          <a:p>
            <a:pPr lvl="1"/>
            <a:r>
              <a:rPr lang="en-US" altLang="zh-CN" sz="2000" dirty="0"/>
              <a:t>Assume that the leaf nodes are capable of storing up to 3 records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</p:spPr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47</a:t>
            </a:fld>
            <a:endParaRPr lang="zh-CN" altLang="en-US" sz="465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2A66D-53DC-4725-874B-139C818DCCDB}" type="datetime1">
              <a:rPr lang="zh-CN" altLang="en-US" sz="465" smtClean="0"/>
              <a:pPr>
                <a:defRPr/>
              </a:pPr>
              <a:t>2024/9/25</a:t>
            </a:fld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AVL Trees  - Lecture 4-3</a:t>
            </a:r>
            <a:endParaRPr lang="zh-CN" altLang="en-US" sz="465"/>
          </a:p>
        </p:txBody>
      </p:sp>
      <p:grpSp>
        <p:nvGrpSpPr>
          <p:cNvPr id="7" name="组合 6"/>
          <p:cNvGrpSpPr/>
          <p:nvPr/>
        </p:nvGrpSpPr>
        <p:grpSpPr>
          <a:xfrm>
            <a:off x="1585014" y="4172064"/>
            <a:ext cx="4693444" cy="1174591"/>
            <a:chOff x="-1356288" y="6366239"/>
            <a:chExt cx="6257925" cy="1566122"/>
          </a:xfrm>
        </p:grpSpPr>
        <p:graphicFrame>
          <p:nvGraphicFramePr>
            <p:cNvPr id="8" name="Content Placeholder 4"/>
            <p:cNvGraphicFramePr/>
            <p:nvPr/>
          </p:nvGraphicFramePr>
          <p:xfrm>
            <a:off x="1232925" y="6366239"/>
            <a:ext cx="1079500" cy="39454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69875"/>
                  <a:gridCol w="269875"/>
                  <a:gridCol w="269875"/>
                </a:tblGrid>
                <a:tr h="295910"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D</a:t>
                        </a:r>
                      </a:p>
                    </a:txBody>
                    <a:tcPr marL="51405" marR="51405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M</a:t>
                        </a:r>
                      </a:p>
                    </a:txBody>
                    <a:tcPr marL="51405" marR="51405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S</a:t>
                        </a:r>
                      </a:p>
                    </a:txBody>
                    <a:tcPr marL="51405" marR="51405" marT="25761" marB="25761"/>
                  </a:tc>
                </a:tr>
              </a:tbl>
            </a:graphicData>
          </a:graphic>
        </p:graphicFrame>
        <p:graphicFrame>
          <p:nvGraphicFramePr>
            <p:cNvPr id="9" name="Content Placeholder 4"/>
            <p:cNvGraphicFramePr/>
            <p:nvPr/>
          </p:nvGraphicFramePr>
          <p:xfrm>
            <a:off x="3822137" y="7537813"/>
            <a:ext cx="1079500" cy="39454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69875"/>
                  <a:gridCol w="269875"/>
                  <a:gridCol w="269875"/>
                </a:tblGrid>
                <a:tr h="295910"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S</a:t>
                        </a:r>
                      </a:p>
                    </a:txBody>
                    <a:tcPr marL="51405" marR="51405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T</a:t>
                        </a:r>
                      </a:p>
                    </a:txBody>
                    <a:tcPr marL="51405" marR="51405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W</a:t>
                        </a:r>
                      </a:p>
                    </a:txBody>
                    <a:tcPr marL="51405" marR="51405" marT="25761" marB="25761"/>
                  </a:tc>
                </a:tr>
              </a:tbl>
            </a:graphicData>
          </a:graphic>
        </p:graphicFrame>
        <p:graphicFrame>
          <p:nvGraphicFramePr>
            <p:cNvPr id="10" name="Content Placeholder 4"/>
            <p:cNvGraphicFramePr/>
            <p:nvPr/>
          </p:nvGraphicFramePr>
          <p:xfrm>
            <a:off x="2096525" y="7537814"/>
            <a:ext cx="1079500" cy="393816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69875"/>
                  <a:gridCol w="269875"/>
                  <a:gridCol w="269875"/>
                </a:tblGrid>
                <a:tr h="281940"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M</a:t>
                        </a:r>
                      </a:p>
                    </a:txBody>
                    <a:tcPr marL="51405" marR="51405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N</a:t>
                        </a:r>
                      </a:p>
                    </a:txBody>
                    <a:tcPr marL="51405" marR="51405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P</a:t>
                        </a:r>
                      </a:p>
                    </a:txBody>
                    <a:tcPr marL="51405" marR="51405" marT="25761" marB="25761"/>
                  </a:tc>
                </a:tr>
              </a:tbl>
            </a:graphicData>
          </a:graphic>
        </p:graphicFrame>
        <p:graphicFrame>
          <p:nvGraphicFramePr>
            <p:cNvPr id="11" name="Content Placeholder 4"/>
            <p:cNvGraphicFramePr/>
            <p:nvPr/>
          </p:nvGraphicFramePr>
          <p:xfrm>
            <a:off x="369324" y="7537814"/>
            <a:ext cx="1082040" cy="394547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70510"/>
                  <a:gridCol w="270510"/>
                  <a:gridCol w="270510"/>
                </a:tblGrid>
                <a:tr h="295910"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D</a:t>
                        </a:r>
                      </a:p>
                    </a:txBody>
                    <a:tcPr marL="51481" marR="51481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G</a:t>
                        </a:r>
                      </a:p>
                    </a:txBody>
                    <a:tcPr marL="51481" marR="51481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I</a:t>
                        </a:r>
                      </a:p>
                    </a:txBody>
                    <a:tcPr marL="51481" marR="51481" marT="25761" marB="25761"/>
                  </a:tc>
                </a:tr>
              </a:tbl>
            </a:graphicData>
          </a:graphic>
        </p:graphicFrame>
        <p:graphicFrame>
          <p:nvGraphicFramePr>
            <p:cNvPr id="12" name="Content Placeholder 4"/>
            <p:cNvGraphicFramePr/>
            <p:nvPr/>
          </p:nvGraphicFramePr>
          <p:xfrm>
            <a:off x="-1356288" y="7537813"/>
            <a:ext cx="1082040" cy="393816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270510"/>
                  <a:gridCol w="270510"/>
                  <a:gridCol w="270510"/>
                </a:tblGrid>
                <a:tr h="281940"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A</a:t>
                        </a:r>
                      </a:p>
                    </a:txBody>
                    <a:tcPr marL="51481" marR="51481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B</a:t>
                        </a:r>
                      </a:p>
                    </a:txBody>
                    <a:tcPr marL="51481" marR="51481" marT="25761" marB="25761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1600" dirty="0" smtClean="0"/>
                          <a:t>C</a:t>
                        </a:r>
                      </a:p>
                    </a:txBody>
                    <a:tcPr marL="51481" marR="51481" marT="25761" marB="25761"/>
                  </a:tc>
                </a:tr>
              </a:tbl>
            </a:graphicData>
          </a:graphic>
        </p:graphicFrame>
        <p:cxnSp>
          <p:nvCxnSpPr>
            <p:cNvPr id="13" name="Straight Connector 31"/>
            <p:cNvCxnSpPr>
              <a:endCxn id="12" idx="0"/>
            </p:cNvCxnSpPr>
            <p:nvPr/>
          </p:nvCxnSpPr>
          <p:spPr>
            <a:xfrm flipH="1">
              <a:off x="-815629" y="6718677"/>
              <a:ext cx="2098040" cy="81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32"/>
            <p:cNvCxnSpPr>
              <a:endCxn id="11" idx="0"/>
            </p:cNvCxnSpPr>
            <p:nvPr/>
          </p:nvCxnSpPr>
          <p:spPr>
            <a:xfrm flipH="1">
              <a:off x="909904" y="6718677"/>
              <a:ext cx="660400" cy="81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3"/>
            <p:cNvCxnSpPr>
              <a:endCxn id="10" idx="0"/>
            </p:cNvCxnSpPr>
            <p:nvPr/>
          </p:nvCxnSpPr>
          <p:spPr>
            <a:xfrm>
              <a:off x="1955193" y="6718677"/>
              <a:ext cx="681567" cy="81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4"/>
            <p:cNvCxnSpPr>
              <a:endCxn id="9" idx="0"/>
            </p:cNvCxnSpPr>
            <p:nvPr/>
          </p:nvCxnSpPr>
          <p:spPr>
            <a:xfrm>
              <a:off x="2338416" y="6718677"/>
              <a:ext cx="2023533" cy="81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42"/>
            <p:cNvGrpSpPr/>
            <p:nvPr/>
          </p:nvGrpSpPr>
          <p:grpSpPr bwMode="auto">
            <a:xfrm>
              <a:off x="-274558" y="7668401"/>
              <a:ext cx="662623" cy="132662"/>
              <a:chOff x="-494140" y="7802796"/>
              <a:chExt cx="884781" cy="177698"/>
            </a:xfrm>
          </p:grpSpPr>
          <p:cxnSp>
            <p:nvCxnSpPr>
              <p:cNvPr id="18" name="Straight Arrow Connector 36"/>
              <p:cNvCxnSpPr/>
              <p:nvPr/>
            </p:nvCxnSpPr>
            <p:spPr>
              <a:xfrm>
                <a:off x="-493433" y="7802796"/>
                <a:ext cx="88407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41"/>
              <p:cNvCxnSpPr/>
              <p:nvPr/>
            </p:nvCxnSpPr>
            <p:spPr>
              <a:xfrm>
                <a:off x="-494140" y="7980494"/>
                <a:ext cx="83659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Straight Arrow Connector 41"/>
          <p:cNvCxnSpPr/>
          <p:nvPr>
            <p:custDataLst>
              <p:tags r:id="rId5"/>
            </p:custDataLst>
          </p:nvPr>
        </p:nvCxnSpPr>
        <p:spPr>
          <a:xfrm>
            <a:off x="3690442" y="5248182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6"/>
          <p:cNvCxnSpPr/>
          <p:nvPr>
            <p:custDataLst>
              <p:tags r:id="rId6"/>
            </p:custDataLst>
          </p:nvPr>
        </p:nvCxnSpPr>
        <p:spPr>
          <a:xfrm>
            <a:off x="3690839" y="5148685"/>
            <a:ext cx="496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1"/>
          <p:cNvCxnSpPr/>
          <p:nvPr>
            <p:custDataLst>
              <p:tags r:id="rId7"/>
            </p:custDataLst>
          </p:nvPr>
        </p:nvCxnSpPr>
        <p:spPr>
          <a:xfrm>
            <a:off x="4983937" y="5248182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6"/>
          <p:cNvCxnSpPr/>
          <p:nvPr>
            <p:custDataLst>
              <p:tags r:id="rId8"/>
            </p:custDataLst>
          </p:nvPr>
        </p:nvCxnSpPr>
        <p:spPr>
          <a:xfrm>
            <a:off x="4984334" y="5142335"/>
            <a:ext cx="4965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1198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Self adjusting Trees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7042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A0E8B6-812E-4D02-A2FB-3265B9A083B1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704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704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130757-F3EA-47D7-9559-A211409192F2}" type="slidenum">
              <a:rPr lang="en-US" altLang="zh-CN" sz="790"/>
              <a:pPr/>
              <a:t>5</a:t>
            </a:fld>
            <a:endParaRPr lang="en-US" altLang="zh-CN" sz="790"/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65" y="1685290"/>
            <a:ext cx="8549640" cy="4351020"/>
          </a:xfrm>
        </p:spPr>
        <p:txBody>
          <a:bodyPr>
            <a:noAutofit/>
          </a:bodyPr>
          <a:lstStyle/>
          <a:p>
            <a:pPr fontAlgn="auto">
              <a:lnSpc>
                <a:spcPct val="90000"/>
              </a:lnSpc>
              <a:spcBef>
                <a:spcPts val="18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Ordinary binary search trees have no balance conditions</a:t>
            </a:r>
          </a:p>
          <a:p>
            <a:pPr lvl="1" fontAlgn="auto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what you get from insertion order is </a:t>
            </a:r>
            <a:r>
              <a:rPr lang="en-US" altLang="zh-CN" sz="2400" dirty="0" smtClean="0">
                <a:ea typeface="宋体" panose="02010600030101010101" pitchFamily="2" charset="-122"/>
              </a:rPr>
              <a:t>it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fontAlgn="auto">
              <a:lnSpc>
                <a:spcPct val="90000"/>
              </a:lnSpc>
              <a:spcBef>
                <a:spcPts val="18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Balanced trees like AVL trees enforce a balance condition when nodes change</a:t>
            </a:r>
          </a:p>
          <a:p>
            <a:pPr lvl="1" fontAlgn="auto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tree is always balanced after an insert or </a:t>
            </a:r>
            <a:r>
              <a:rPr lang="en-US" altLang="zh-CN" sz="2400" dirty="0" smtClean="0">
                <a:ea typeface="宋体" panose="02010600030101010101" pitchFamily="2" charset="-122"/>
              </a:rPr>
              <a:t>delete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fontAlgn="auto">
              <a:lnSpc>
                <a:spcPct val="90000"/>
              </a:lnSpc>
              <a:spcBef>
                <a:spcPts val="1800"/>
              </a:spcBef>
            </a:pP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Self-adjusting trees </a:t>
            </a:r>
            <a:r>
              <a:rPr lang="en-US" altLang="zh-CN" sz="2800" dirty="0">
                <a:ea typeface="宋体" panose="02010600030101010101" pitchFamily="2" charset="-122"/>
              </a:rPr>
              <a:t>get reorganized over time </a:t>
            </a:r>
            <a:r>
              <a:rPr lang="en-US" altLang="zh-CN" sz="2800" dirty="0">
                <a:solidFill>
                  <a:srgbClr val="0000FF"/>
                </a:solidFill>
                <a:ea typeface="宋体" panose="02010600030101010101" pitchFamily="2" charset="-122"/>
              </a:rPr>
              <a:t>as nodes are accessed</a:t>
            </a:r>
          </a:p>
          <a:p>
            <a:pPr lvl="1" fontAlgn="auto">
              <a:lnSpc>
                <a:spcPct val="90000"/>
              </a:lnSpc>
              <a:spcBef>
                <a:spcPts val="18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Tree adjusts after insert, delete, or find</a:t>
            </a:r>
          </a:p>
        </p:txBody>
      </p:sp>
      <p:sp>
        <p:nvSpPr>
          <p:cNvPr id="239" name="Freeform 138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596505" y="4961890"/>
            <a:ext cx="935355" cy="1282700"/>
          </a:xfrm>
          <a:custGeom>
            <a:avLst/>
            <a:gdLst>
              <a:gd name="T0" fmla="*/ 301 w 505"/>
              <a:gd name="T1" fmla="*/ 8 h 694"/>
              <a:gd name="T2" fmla="*/ 87 w 505"/>
              <a:gd name="T3" fmla="*/ 207 h 694"/>
              <a:gd name="T4" fmla="*/ 46 w 505"/>
              <a:gd name="T5" fmla="*/ 431 h 694"/>
              <a:gd name="T6" fmla="*/ 224 w 505"/>
              <a:gd name="T7" fmla="*/ 596 h 694"/>
              <a:gd name="T8" fmla="*/ 238 w 505"/>
              <a:gd name="T9" fmla="*/ 688 h 694"/>
              <a:gd name="T10" fmla="*/ 421 w 505"/>
              <a:gd name="T11" fmla="*/ 510 h 694"/>
              <a:gd name="T12" fmla="*/ 381 w 505"/>
              <a:gd name="T13" fmla="*/ 480 h 694"/>
              <a:gd name="T14" fmla="*/ 378 w 505"/>
              <a:gd name="T15" fmla="*/ 492 h 694"/>
              <a:gd name="T16" fmla="*/ 351 w 505"/>
              <a:gd name="T17" fmla="*/ 104 h 694"/>
              <a:gd name="T18" fmla="*/ 288 w 505"/>
              <a:gd name="T19" fmla="*/ 134 h 694"/>
              <a:gd name="T20" fmla="*/ 282 w 505"/>
              <a:gd name="T21" fmla="*/ 180 h 694"/>
              <a:gd name="T22" fmla="*/ 251 w 505"/>
              <a:gd name="T23" fmla="*/ 95 h 694"/>
              <a:gd name="T24" fmla="*/ 230 w 505"/>
              <a:gd name="T25" fmla="*/ 179 h 694"/>
              <a:gd name="T26" fmla="*/ 176 w 505"/>
              <a:gd name="T27" fmla="*/ 197 h 694"/>
              <a:gd name="T28" fmla="*/ 128 w 505"/>
              <a:gd name="T29" fmla="*/ 180 h 694"/>
              <a:gd name="T30" fmla="*/ 367 w 505"/>
              <a:gd name="T31" fmla="*/ 457 h 694"/>
              <a:gd name="T32" fmla="*/ 180 w 505"/>
              <a:gd name="T33" fmla="*/ 320 h 694"/>
              <a:gd name="T34" fmla="*/ 209 w 505"/>
              <a:gd name="T35" fmla="*/ 303 h 694"/>
              <a:gd name="T36" fmla="*/ 156 w 505"/>
              <a:gd name="T37" fmla="*/ 452 h 694"/>
              <a:gd name="T38" fmla="*/ 109 w 505"/>
              <a:gd name="T39" fmla="*/ 401 h 694"/>
              <a:gd name="T40" fmla="*/ 167 w 505"/>
              <a:gd name="T41" fmla="*/ 316 h 694"/>
              <a:gd name="T42" fmla="*/ 175 w 505"/>
              <a:gd name="T43" fmla="*/ 205 h 694"/>
              <a:gd name="T44" fmla="*/ 143 w 505"/>
              <a:gd name="T45" fmla="*/ 277 h 694"/>
              <a:gd name="T46" fmla="*/ 168 w 505"/>
              <a:gd name="T47" fmla="*/ 404 h 694"/>
              <a:gd name="T48" fmla="*/ 241 w 505"/>
              <a:gd name="T49" fmla="*/ 221 h 694"/>
              <a:gd name="T50" fmla="*/ 254 w 505"/>
              <a:gd name="T51" fmla="*/ 222 h 694"/>
              <a:gd name="T52" fmla="*/ 316 w 505"/>
              <a:gd name="T53" fmla="*/ 163 h 694"/>
              <a:gd name="T54" fmla="*/ 329 w 505"/>
              <a:gd name="T55" fmla="*/ 234 h 694"/>
              <a:gd name="T56" fmla="*/ 326 w 505"/>
              <a:gd name="T57" fmla="*/ 257 h 694"/>
              <a:gd name="T58" fmla="*/ 360 w 505"/>
              <a:gd name="T59" fmla="*/ 311 h 694"/>
              <a:gd name="T60" fmla="*/ 337 w 505"/>
              <a:gd name="T61" fmla="*/ 195 h 694"/>
              <a:gd name="T62" fmla="*/ 405 w 505"/>
              <a:gd name="T63" fmla="*/ 95 h 694"/>
              <a:gd name="T64" fmla="*/ 413 w 505"/>
              <a:gd name="T65" fmla="*/ 93 h 694"/>
              <a:gd name="T66" fmla="*/ 358 w 505"/>
              <a:gd name="T67" fmla="*/ 295 h 694"/>
              <a:gd name="T68" fmla="*/ 406 w 505"/>
              <a:gd name="T69" fmla="*/ 212 h 694"/>
              <a:gd name="T70" fmla="*/ 372 w 505"/>
              <a:gd name="T71" fmla="*/ 344 h 694"/>
              <a:gd name="T72" fmla="*/ 358 w 505"/>
              <a:gd name="T73" fmla="*/ 201 h 694"/>
              <a:gd name="T74" fmla="*/ 339 w 505"/>
              <a:gd name="T75" fmla="*/ 405 h 694"/>
              <a:gd name="T76" fmla="*/ 462 w 505"/>
              <a:gd name="T77" fmla="*/ 240 h 694"/>
              <a:gd name="T78" fmla="*/ 358 w 505"/>
              <a:gd name="T79" fmla="*/ 434 h 694"/>
              <a:gd name="T80" fmla="*/ 79 w 505"/>
              <a:gd name="T81" fmla="*/ 302 h 694"/>
              <a:gd name="T82" fmla="*/ 76 w 505"/>
              <a:gd name="T83" fmla="*/ 389 h 694"/>
              <a:gd name="T84" fmla="*/ 94 w 505"/>
              <a:gd name="T85" fmla="*/ 473 h 694"/>
              <a:gd name="T86" fmla="*/ 160 w 505"/>
              <a:gd name="T87" fmla="*/ 472 h 694"/>
              <a:gd name="T88" fmla="*/ 175 w 505"/>
              <a:gd name="T89" fmla="*/ 467 h 694"/>
              <a:gd name="T90" fmla="*/ 213 w 505"/>
              <a:gd name="T91" fmla="*/ 533 h 694"/>
              <a:gd name="T92" fmla="*/ 163 w 505"/>
              <a:gd name="T93" fmla="*/ 445 h 694"/>
              <a:gd name="T94" fmla="*/ 172 w 505"/>
              <a:gd name="T95" fmla="*/ 408 h 694"/>
              <a:gd name="T96" fmla="*/ 205 w 505"/>
              <a:gd name="T97" fmla="*/ 320 h 694"/>
              <a:gd name="T98" fmla="*/ 487 w 505"/>
              <a:gd name="T99" fmla="*/ 249 h 694"/>
              <a:gd name="T100" fmla="*/ 117 w 505"/>
              <a:gd name="T101" fmla="*/ 110 h 694"/>
              <a:gd name="T102" fmla="*/ 123 w 505"/>
              <a:gd name="T103" fmla="*/ 504 h 694"/>
              <a:gd name="T104" fmla="*/ 408 w 505"/>
              <a:gd name="T105" fmla="*/ 48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5" h="694">
                <a:moveTo>
                  <a:pt x="493" y="389"/>
                </a:moveTo>
                <a:cubicBezTo>
                  <a:pt x="489" y="375"/>
                  <a:pt x="481" y="360"/>
                  <a:pt x="472" y="348"/>
                </a:cubicBezTo>
                <a:cubicBezTo>
                  <a:pt x="500" y="319"/>
                  <a:pt x="501" y="274"/>
                  <a:pt x="495" y="236"/>
                </a:cubicBezTo>
                <a:cubicBezTo>
                  <a:pt x="487" y="187"/>
                  <a:pt x="469" y="139"/>
                  <a:pt x="445" y="97"/>
                </a:cubicBezTo>
                <a:cubicBezTo>
                  <a:pt x="420" y="52"/>
                  <a:pt x="379" y="20"/>
                  <a:pt x="328" y="11"/>
                </a:cubicBezTo>
                <a:cubicBezTo>
                  <a:pt x="319" y="9"/>
                  <a:pt x="310" y="8"/>
                  <a:pt x="301" y="8"/>
                </a:cubicBezTo>
                <a:cubicBezTo>
                  <a:pt x="259" y="0"/>
                  <a:pt x="213" y="2"/>
                  <a:pt x="172" y="16"/>
                </a:cubicBezTo>
                <a:cubicBezTo>
                  <a:pt x="150" y="24"/>
                  <a:pt x="129" y="36"/>
                  <a:pt x="113" y="53"/>
                </a:cubicBezTo>
                <a:cubicBezTo>
                  <a:pt x="89" y="77"/>
                  <a:pt x="87" y="113"/>
                  <a:pt x="89" y="145"/>
                </a:cubicBezTo>
                <a:cubicBezTo>
                  <a:pt x="90" y="165"/>
                  <a:pt x="91" y="184"/>
                  <a:pt x="88" y="203"/>
                </a:cubicBezTo>
                <a:cubicBezTo>
                  <a:pt x="87" y="203"/>
                  <a:pt x="86" y="204"/>
                  <a:pt x="87" y="206"/>
                </a:cubicBezTo>
                <a:cubicBezTo>
                  <a:pt x="87" y="206"/>
                  <a:pt x="87" y="207"/>
                  <a:pt x="87" y="207"/>
                </a:cubicBezTo>
                <a:cubicBezTo>
                  <a:pt x="85" y="219"/>
                  <a:pt x="80" y="231"/>
                  <a:pt x="73" y="242"/>
                </a:cubicBezTo>
                <a:cubicBezTo>
                  <a:pt x="65" y="253"/>
                  <a:pt x="55" y="263"/>
                  <a:pt x="46" y="272"/>
                </a:cubicBezTo>
                <a:cubicBezTo>
                  <a:pt x="45" y="272"/>
                  <a:pt x="45" y="273"/>
                  <a:pt x="45" y="273"/>
                </a:cubicBezTo>
                <a:cubicBezTo>
                  <a:pt x="38" y="278"/>
                  <a:pt x="33" y="284"/>
                  <a:pt x="29" y="291"/>
                </a:cubicBezTo>
                <a:cubicBezTo>
                  <a:pt x="28" y="293"/>
                  <a:pt x="26" y="296"/>
                  <a:pt x="25" y="298"/>
                </a:cubicBezTo>
                <a:cubicBezTo>
                  <a:pt x="0" y="341"/>
                  <a:pt x="23" y="393"/>
                  <a:pt x="46" y="431"/>
                </a:cubicBezTo>
                <a:cubicBezTo>
                  <a:pt x="45" y="432"/>
                  <a:pt x="44" y="433"/>
                  <a:pt x="43" y="434"/>
                </a:cubicBezTo>
                <a:cubicBezTo>
                  <a:pt x="42" y="435"/>
                  <a:pt x="44" y="438"/>
                  <a:pt x="45" y="437"/>
                </a:cubicBezTo>
                <a:cubicBezTo>
                  <a:pt x="46" y="436"/>
                  <a:pt x="47" y="435"/>
                  <a:pt x="48" y="435"/>
                </a:cubicBezTo>
                <a:cubicBezTo>
                  <a:pt x="75" y="478"/>
                  <a:pt x="111" y="519"/>
                  <a:pt x="155" y="545"/>
                </a:cubicBezTo>
                <a:cubicBezTo>
                  <a:pt x="175" y="556"/>
                  <a:pt x="196" y="563"/>
                  <a:pt x="218" y="559"/>
                </a:cubicBezTo>
                <a:cubicBezTo>
                  <a:pt x="220" y="571"/>
                  <a:pt x="222" y="583"/>
                  <a:pt x="224" y="596"/>
                </a:cubicBezTo>
                <a:cubicBezTo>
                  <a:pt x="224" y="598"/>
                  <a:pt x="225" y="601"/>
                  <a:pt x="225" y="603"/>
                </a:cubicBezTo>
                <a:cubicBezTo>
                  <a:pt x="225" y="624"/>
                  <a:pt x="225" y="645"/>
                  <a:pt x="225" y="666"/>
                </a:cubicBezTo>
                <a:cubicBezTo>
                  <a:pt x="225" y="668"/>
                  <a:pt x="227" y="669"/>
                  <a:pt x="228" y="670"/>
                </a:cubicBezTo>
                <a:cubicBezTo>
                  <a:pt x="228" y="672"/>
                  <a:pt x="228" y="674"/>
                  <a:pt x="228" y="677"/>
                </a:cubicBezTo>
                <a:cubicBezTo>
                  <a:pt x="228" y="679"/>
                  <a:pt x="229" y="681"/>
                  <a:pt x="231" y="682"/>
                </a:cubicBezTo>
                <a:cubicBezTo>
                  <a:pt x="232" y="685"/>
                  <a:pt x="234" y="687"/>
                  <a:pt x="238" y="688"/>
                </a:cubicBezTo>
                <a:cubicBezTo>
                  <a:pt x="260" y="694"/>
                  <a:pt x="284" y="688"/>
                  <a:pt x="306" y="688"/>
                </a:cubicBezTo>
                <a:cubicBezTo>
                  <a:pt x="313" y="688"/>
                  <a:pt x="319" y="681"/>
                  <a:pt x="317" y="674"/>
                </a:cubicBezTo>
                <a:cubicBezTo>
                  <a:pt x="314" y="664"/>
                  <a:pt x="312" y="654"/>
                  <a:pt x="310" y="644"/>
                </a:cubicBezTo>
                <a:cubicBezTo>
                  <a:pt x="309" y="611"/>
                  <a:pt x="308" y="577"/>
                  <a:pt x="306" y="544"/>
                </a:cubicBezTo>
                <a:cubicBezTo>
                  <a:pt x="317" y="537"/>
                  <a:pt x="330" y="530"/>
                  <a:pt x="344" y="523"/>
                </a:cubicBezTo>
                <a:cubicBezTo>
                  <a:pt x="370" y="517"/>
                  <a:pt x="396" y="515"/>
                  <a:pt x="421" y="510"/>
                </a:cubicBezTo>
                <a:cubicBezTo>
                  <a:pt x="453" y="504"/>
                  <a:pt x="483" y="490"/>
                  <a:pt x="496" y="457"/>
                </a:cubicBezTo>
                <a:cubicBezTo>
                  <a:pt x="504" y="434"/>
                  <a:pt x="501" y="411"/>
                  <a:pt x="493" y="389"/>
                </a:cubicBezTo>
                <a:close/>
                <a:moveTo>
                  <a:pt x="378" y="492"/>
                </a:moveTo>
                <a:cubicBezTo>
                  <a:pt x="367" y="493"/>
                  <a:pt x="356" y="495"/>
                  <a:pt x="345" y="497"/>
                </a:cubicBezTo>
                <a:cubicBezTo>
                  <a:pt x="354" y="487"/>
                  <a:pt x="363" y="476"/>
                  <a:pt x="372" y="465"/>
                </a:cubicBezTo>
                <a:cubicBezTo>
                  <a:pt x="375" y="470"/>
                  <a:pt x="378" y="475"/>
                  <a:pt x="381" y="480"/>
                </a:cubicBezTo>
                <a:cubicBezTo>
                  <a:pt x="382" y="481"/>
                  <a:pt x="385" y="481"/>
                  <a:pt x="384" y="479"/>
                </a:cubicBezTo>
                <a:cubicBezTo>
                  <a:pt x="382" y="472"/>
                  <a:pt x="379" y="466"/>
                  <a:pt x="375" y="460"/>
                </a:cubicBezTo>
                <a:cubicBezTo>
                  <a:pt x="384" y="450"/>
                  <a:pt x="392" y="439"/>
                  <a:pt x="401" y="428"/>
                </a:cubicBezTo>
                <a:cubicBezTo>
                  <a:pt x="420" y="405"/>
                  <a:pt x="439" y="382"/>
                  <a:pt x="454" y="356"/>
                </a:cubicBezTo>
                <a:cubicBezTo>
                  <a:pt x="455" y="356"/>
                  <a:pt x="455" y="356"/>
                  <a:pt x="455" y="357"/>
                </a:cubicBezTo>
                <a:cubicBezTo>
                  <a:pt x="505" y="415"/>
                  <a:pt x="441" y="458"/>
                  <a:pt x="378" y="492"/>
                </a:cubicBezTo>
                <a:close/>
                <a:moveTo>
                  <a:pt x="121" y="127"/>
                </a:moveTo>
                <a:cubicBezTo>
                  <a:pt x="124" y="97"/>
                  <a:pt x="155" y="71"/>
                  <a:pt x="178" y="55"/>
                </a:cubicBezTo>
                <a:cubicBezTo>
                  <a:pt x="195" y="43"/>
                  <a:pt x="215" y="34"/>
                  <a:pt x="235" y="27"/>
                </a:cubicBezTo>
                <a:cubicBezTo>
                  <a:pt x="258" y="26"/>
                  <a:pt x="281" y="28"/>
                  <a:pt x="302" y="32"/>
                </a:cubicBezTo>
                <a:cubicBezTo>
                  <a:pt x="325" y="36"/>
                  <a:pt x="349" y="44"/>
                  <a:pt x="371" y="56"/>
                </a:cubicBezTo>
                <a:cubicBezTo>
                  <a:pt x="367" y="73"/>
                  <a:pt x="360" y="89"/>
                  <a:pt x="351" y="104"/>
                </a:cubicBezTo>
                <a:cubicBezTo>
                  <a:pt x="336" y="78"/>
                  <a:pt x="318" y="53"/>
                  <a:pt x="296" y="33"/>
                </a:cubicBezTo>
                <a:cubicBezTo>
                  <a:pt x="295" y="32"/>
                  <a:pt x="292" y="34"/>
                  <a:pt x="294" y="36"/>
                </a:cubicBezTo>
                <a:cubicBezTo>
                  <a:pt x="316" y="56"/>
                  <a:pt x="333" y="82"/>
                  <a:pt x="349" y="108"/>
                </a:cubicBezTo>
                <a:cubicBezTo>
                  <a:pt x="341" y="120"/>
                  <a:pt x="333" y="131"/>
                  <a:pt x="325" y="142"/>
                </a:cubicBezTo>
                <a:cubicBezTo>
                  <a:pt x="320" y="148"/>
                  <a:pt x="316" y="154"/>
                  <a:pt x="312" y="160"/>
                </a:cubicBezTo>
                <a:cubicBezTo>
                  <a:pt x="304" y="151"/>
                  <a:pt x="296" y="143"/>
                  <a:pt x="288" y="134"/>
                </a:cubicBezTo>
                <a:cubicBezTo>
                  <a:pt x="267" y="109"/>
                  <a:pt x="251" y="82"/>
                  <a:pt x="241" y="51"/>
                </a:cubicBezTo>
                <a:cubicBezTo>
                  <a:pt x="241" y="50"/>
                  <a:pt x="240" y="50"/>
                  <a:pt x="240" y="51"/>
                </a:cubicBezTo>
                <a:cubicBezTo>
                  <a:pt x="252" y="94"/>
                  <a:pt x="278" y="132"/>
                  <a:pt x="308" y="165"/>
                </a:cubicBezTo>
                <a:cubicBezTo>
                  <a:pt x="304" y="172"/>
                  <a:pt x="300" y="178"/>
                  <a:pt x="297" y="185"/>
                </a:cubicBezTo>
                <a:cubicBezTo>
                  <a:pt x="293" y="192"/>
                  <a:pt x="289" y="200"/>
                  <a:pt x="286" y="208"/>
                </a:cubicBezTo>
                <a:cubicBezTo>
                  <a:pt x="285" y="198"/>
                  <a:pt x="283" y="189"/>
                  <a:pt x="282" y="180"/>
                </a:cubicBezTo>
                <a:cubicBezTo>
                  <a:pt x="280" y="171"/>
                  <a:pt x="267" y="173"/>
                  <a:pt x="265" y="180"/>
                </a:cubicBezTo>
                <a:cubicBezTo>
                  <a:pt x="262" y="191"/>
                  <a:pt x="259" y="201"/>
                  <a:pt x="257" y="211"/>
                </a:cubicBezTo>
                <a:cubicBezTo>
                  <a:pt x="254" y="207"/>
                  <a:pt x="251" y="203"/>
                  <a:pt x="248" y="199"/>
                </a:cubicBezTo>
                <a:cubicBezTo>
                  <a:pt x="243" y="190"/>
                  <a:pt x="238" y="182"/>
                  <a:pt x="234" y="173"/>
                </a:cubicBezTo>
                <a:cubicBezTo>
                  <a:pt x="242" y="147"/>
                  <a:pt x="249" y="121"/>
                  <a:pt x="252" y="95"/>
                </a:cubicBezTo>
                <a:cubicBezTo>
                  <a:pt x="252" y="95"/>
                  <a:pt x="251" y="95"/>
                  <a:pt x="251" y="95"/>
                </a:cubicBezTo>
                <a:cubicBezTo>
                  <a:pt x="248" y="121"/>
                  <a:pt x="241" y="146"/>
                  <a:pt x="233" y="171"/>
                </a:cubicBezTo>
                <a:cubicBezTo>
                  <a:pt x="231" y="166"/>
                  <a:pt x="228" y="161"/>
                  <a:pt x="226" y="156"/>
                </a:cubicBezTo>
                <a:cubicBezTo>
                  <a:pt x="213" y="128"/>
                  <a:pt x="202" y="100"/>
                  <a:pt x="186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200" y="101"/>
                  <a:pt x="209" y="130"/>
                  <a:pt x="221" y="159"/>
                </a:cubicBezTo>
                <a:cubicBezTo>
                  <a:pt x="224" y="165"/>
                  <a:pt x="227" y="172"/>
                  <a:pt x="230" y="179"/>
                </a:cubicBezTo>
                <a:cubicBezTo>
                  <a:pt x="222" y="201"/>
                  <a:pt x="213" y="223"/>
                  <a:pt x="203" y="244"/>
                </a:cubicBezTo>
                <a:cubicBezTo>
                  <a:pt x="201" y="240"/>
                  <a:pt x="199" y="236"/>
                  <a:pt x="197" y="232"/>
                </a:cubicBezTo>
                <a:cubicBezTo>
                  <a:pt x="191" y="221"/>
                  <a:pt x="185" y="210"/>
                  <a:pt x="178" y="200"/>
                </a:cubicBezTo>
                <a:cubicBezTo>
                  <a:pt x="188" y="176"/>
                  <a:pt x="198" y="152"/>
                  <a:pt x="208" y="128"/>
                </a:cubicBezTo>
                <a:cubicBezTo>
                  <a:pt x="209" y="128"/>
                  <a:pt x="208" y="127"/>
                  <a:pt x="208" y="128"/>
                </a:cubicBezTo>
                <a:cubicBezTo>
                  <a:pt x="197" y="151"/>
                  <a:pt x="187" y="174"/>
                  <a:pt x="176" y="197"/>
                </a:cubicBezTo>
                <a:cubicBezTo>
                  <a:pt x="170" y="188"/>
                  <a:pt x="163" y="179"/>
                  <a:pt x="154" y="171"/>
                </a:cubicBezTo>
                <a:cubicBezTo>
                  <a:pt x="153" y="171"/>
                  <a:pt x="153" y="172"/>
                  <a:pt x="153" y="172"/>
                </a:cubicBezTo>
                <a:cubicBezTo>
                  <a:pt x="161" y="182"/>
                  <a:pt x="168" y="192"/>
                  <a:pt x="174" y="203"/>
                </a:cubicBezTo>
                <a:cubicBezTo>
                  <a:pt x="163" y="227"/>
                  <a:pt x="152" y="250"/>
                  <a:pt x="140" y="274"/>
                </a:cubicBezTo>
                <a:cubicBezTo>
                  <a:pt x="129" y="261"/>
                  <a:pt x="119" y="248"/>
                  <a:pt x="109" y="235"/>
                </a:cubicBezTo>
                <a:cubicBezTo>
                  <a:pt x="121" y="220"/>
                  <a:pt x="127" y="199"/>
                  <a:pt x="128" y="180"/>
                </a:cubicBezTo>
                <a:cubicBezTo>
                  <a:pt x="128" y="162"/>
                  <a:pt x="120" y="145"/>
                  <a:pt x="121" y="127"/>
                </a:cubicBezTo>
                <a:close/>
                <a:moveTo>
                  <a:pt x="305" y="508"/>
                </a:moveTo>
                <a:cubicBezTo>
                  <a:pt x="308" y="495"/>
                  <a:pt x="312" y="482"/>
                  <a:pt x="316" y="469"/>
                </a:cubicBezTo>
                <a:cubicBezTo>
                  <a:pt x="322" y="449"/>
                  <a:pt x="329" y="428"/>
                  <a:pt x="337" y="408"/>
                </a:cubicBezTo>
                <a:cubicBezTo>
                  <a:pt x="342" y="416"/>
                  <a:pt x="347" y="424"/>
                  <a:pt x="352" y="432"/>
                </a:cubicBezTo>
                <a:cubicBezTo>
                  <a:pt x="358" y="440"/>
                  <a:pt x="362" y="449"/>
                  <a:pt x="367" y="457"/>
                </a:cubicBezTo>
                <a:cubicBezTo>
                  <a:pt x="355" y="470"/>
                  <a:pt x="345" y="484"/>
                  <a:pt x="337" y="499"/>
                </a:cubicBezTo>
                <a:cubicBezTo>
                  <a:pt x="326" y="501"/>
                  <a:pt x="315" y="504"/>
                  <a:pt x="305" y="508"/>
                </a:cubicBezTo>
                <a:close/>
                <a:moveTo>
                  <a:pt x="195" y="294"/>
                </a:moveTo>
                <a:cubicBezTo>
                  <a:pt x="198" y="301"/>
                  <a:pt x="201" y="308"/>
                  <a:pt x="203" y="316"/>
                </a:cubicBezTo>
                <a:cubicBezTo>
                  <a:pt x="200" y="323"/>
                  <a:pt x="197" y="330"/>
                  <a:pt x="194" y="336"/>
                </a:cubicBezTo>
                <a:cubicBezTo>
                  <a:pt x="190" y="330"/>
                  <a:pt x="184" y="325"/>
                  <a:pt x="180" y="320"/>
                </a:cubicBezTo>
                <a:cubicBezTo>
                  <a:pt x="178" y="317"/>
                  <a:pt x="175" y="315"/>
                  <a:pt x="173" y="312"/>
                </a:cubicBezTo>
                <a:cubicBezTo>
                  <a:pt x="183" y="294"/>
                  <a:pt x="192" y="276"/>
                  <a:pt x="200" y="258"/>
                </a:cubicBezTo>
                <a:cubicBezTo>
                  <a:pt x="201" y="257"/>
                  <a:pt x="201" y="255"/>
                  <a:pt x="202" y="254"/>
                </a:cubicBezTo>
                <a:cubicBezTo>
                  <a:pt x="206" y="262"/>
                  <a:pt x="211" y="270"/>
                  <a:pt x="215" y="277"/>
                </a:cubicBezTo>
                <a:cubicBezTo>
                  <a:pt x="216" y="279"/>
                  <a:pt x="217" y="280"/>
                  <a:pt x="218" y="282"/>
                </a:cubicBezTo>
                <a:cubicBezTo>
                  <a:pt x="215" y="289"/>
                  <a:pt x="212" y="296"/>
                  <a:pt x="209" y="303"/>
                </a:cubicBezTo>
                <a:cubicBezTo>
                  <a:pt x="206" y="299"/>
                  <a:pt x="203" y="295"/>
                  <a:pt x="199" y="291"/>
                </a:cubicBezTo>
                <a:cubicBezTo>
                  <a:pt x="197" y="288"/>
                  <a:pt x="194" y="291"/>
                  <a:pt x="195" y="294"/>
                </a:cubicBezTo>
                <a:close/>
                <a:moveTo>
                  <a:pt x="158" y="444"/>
                </a:moveTo>
                <a:cubicBezTo>
                  <a:pt x="156" y="443"/>
                  <a:pt x="154" y="443"/>
                  <a:pt x="154" y="443"/>
                </a:cubicBezTo>
                <a:cubicBezTo>
                  <a:pt x="150" y="443"/>
                  <a:pt x="149" y="448"/>
                  <a:pt x="153" y="449"/>
                </a:cubicBezTo>
                <a:cubicBezTo>
                  <a:pt x="154" y="450"/>
                  <a:pt x="155" y="451"/>
                  <a:pt x="156" y="452"/>
                </a:cubicBezTo>
                <a:cubicBezTo>
                  <a:pt x="156" y="455"/>
                  <a:pt x="155" y="458"/>
                  <a:pt x="155" y="461"/>
                </a:cubicBezTo>
                <a:cubicBezTo>
                  <a:pt x="128" y="441"/>
                  <a:pt x="101" y="420"/>
                  <a:pt x="82" y="393"/>
                </a:cubicBezTo>
                <a:cubicBezTo>
                  <a:pt x="83" y="391"/>
                  <a:pt x="84" y="389"/>
                  <a:pt x="85" y="388"/>
                </a:cubicBezTo>
                <a:cubicBezTo>
                  <a:pt x="93" y="374"/>
                  <a:pt x="101" y="360"/>
                  <a:pt x="109" y="346"/>
                </a:cubicBezTo>
                <a:cubicBezTo>
                  <a:pt x="116" y="355"/>
                  <a:pt x="123" y="363"/>
                  <a:pt x="130" y="372"/>
                </a:cubicBezTo>
                <a:cubicBezTo>
                  <a:pt x="123" y="382"/>
                  <a:pt x="116" y="392"/>
                  <a:pt x="109" y="401"/>
                </a:cubicBezTo>
                <a:cubicBezTo>
                  <a:pt x="108" y="403"/>
                  <a:pt x="110" y="405"/>
                  <a:pt x="111" y="403"/>
                </a:cubicBezTo>
                <a:cubicBezTo>
                  <a:pt x="120" y="395"/>
                  <a:pt x="127" y="386"/>
                  <a:pt x="134" y="377"/>
                </a:cubicBezTo>
                <a:cubicBezTo>
                  <a:pt x="144" y="389"/>
                  <a:pt x="154" y="401"/>
                  <a:pt x="165" y="412"/>
                </a:cubicBezTo>
                <a:cubicBezTo>
                  <a:pt x="162" y="423"/>
                  <a:pt x="160" y="433"/>
                  <a:pt x="158" y="444"/>
                </a:cubicBezTo>
                <a:close/>
                <a:moveTo>
                  <a:pt x="139" y="284"/>
                </a:moveTo>
                <a:cubicBezTo>
                  <a:pt x="148" y="295"/>
                  <a:pt x="157" y="305"/>
                  <a:pt x="167" y="316"/>
                </a:cubicBezTo>
                <a:cubicBezTo>
                  <a:pt x="156" y="333"/>
                  <a:pt x="146" y="350"/>
                  <a:pt x="134" y="367"/>
                </a:cubicBezTo>
                <a:cubicBezTo>
                  <a:pt x="127" y="358"/>
                  <a:pt x="119" y="349"/>
                  <a:pt x="112" y="340"/>
                </a:cubicBezTo>
                <a:cubicBezTo>
                  <a:pt x="118" y="328"/>
                  <a:pt x="124" y="315"/>
                  <a:pt x="131" y="302"/>
                </a:cubicBezTo>
                <a:cubicBezTo>
                  <a:pt x="133" y="296"/>
                  <a:pt x="136" y="290"/>
                  <a:pt x="139" y="284"/>
                </a:cubicBezTo>
                <a:close/>
                <a:moveTo>
                  <a:pt x="143" y="277"/>
                </a:moveTo>
                <a:cubicBezTo>
                  <a:pt x="154" y="253"/>
                  <a:pt x="165" y="229"/>
                  <a:pt x="175" y="205"/>
                </a:cubicBezTo>
                <a:cubicBezTo>
                  <a:pt x="182" y="217"/>
                  <a:pt x="189" y="230"/>
                  <a:pt x="195" y="242"/>
                </a:cubicBezTo>
                <a:cubicBezTo>
                  <a:pt x="197" y="245"/>
                  <a:pt x="199" y="248"/>
                  <a:pt x="200" y="251"/>
                </a:cubicBezTo>
                <a:cubicBezTo>
                  <a:pt x="199" y="253"/>
                  <a:pt x="199" y="254"/>
                  <a:pt x="198" y="256"/>
                </a:cubicBezTo>
                <a:cubicBezTo>
                  <a:pt x="189" y="274"/>
                  <a:pt x="180" y="292"/>
                  <a:pt x="171" y="309"/>
                </a:cubicBezTo>
                <a:cubicBezTo>
                  <a:pt x="163" y="301"/>
                  <a:pt x="156" y="293"/>
                  <a:pt x="149" y="284"/>
                </a:cubicBezTo>
                <a:cubicBezTo>
                  <a:pt x="147" y="282"/>
                  <a:pt x="145" y="279"/>
                  <a:pt x="143" y="277"/>
                </a:cubicBezTo>
                <a:close/>
                <a:moveTo>
                  <a:pt x="138" y="371"/>
                </a:moveTo>
                <a:cubicBezTo>
                  <a:pt x="144" y="362"/>
                  <a:pt x="150" y="352"/>
                  <a:pt x="156" y="343"/>
                </a:cubicBezTo>
                <a:cubicBezTo>
                  <a:pt x="161" y="335"/>
                  <a:pt x="165" y="327"/>
                  <a:pt x="170" y="319"/>
                </a:cubicBezTo>
                <a:cubicBezTo>
                  <a:pt x="176" y="327"/>
                  <a:pt x="183" y="338"/>
                  <a:pt x="190" y="345"/>
                </a:cubicBezTo>
                <a:cubicBezTo>
                  <a:pt x="187" y="353"/>
                  <a:pt x="184" y="360"/>
                  <a:pt x="181" y="368"/>
                </a:cubicBezTo>
                <a:cubicBezTo>
                  <a:pt x="176" y="380"/>
                  <a:pt x="172" y="392"/>
                  <a:pt x="168" y="404"/>
                </a:cubicBezTo>
                <a:cubicBezTo>
                  <a:pt x="158" y="393"/>
                  <a:pt x="148" y="382"/>
                  <a:pt x="138" y="371"/>
                </a:cubicBezTo>
                <a:close/>
                <a:moveTo>
                  <a:pt x="220" y="284"/>
                </a:moveTo>
                <a:cubicBezTo>
                  <a:pt x="225" y="293"/>
                  <a:pt x="232" y="301"/>
                  <a:pt x="239" y="306"/>
                </a:cubicBezTo>
                <a:cubicBezTo>
                  <a:pt x="242" y="308"/>
                  <a:pt x="245" y="304"/>
                  <a:pt x="243" y="302"/>
                </a:cubicBezTo>
                <a:cubicBezTo>
                  <a:pt x="238" y="293"/>
                  <a:pt x="230" y="285"/>
                  <a:pt x="223" y="276"/>
                </a:cubicBezTo>
                <a:cubicBezTo>
                  <a:pt x="230" y="258"/>
                  <a:pt x="237" y="240"/>
                  <a:pt x="241" y="221"/>
                </a:cubicBezTo>
                <a:cubicBezTo>
                  <a:pt x="242" y="220"/>
                  <a:pt x="240" y="220"/>
                  <a:pt x="240" y="221"/>
                </a:cubicBezTo>
                <a:cubicBezTo>
                  <a:pt x="235" y="239"/>
                  <a:pt x="229" y="257"/>
                  <a:pt x="222" y="274"/>
                </a:cubicBezTo>
                <a:cubicBezTo>
                  <a:pt x="221" y="273"/>
                  <a:pt x="220" y="272"/>
                  <a:pt x="219" y="270"/>
                </a:cubicBezTo>
                <a:cubicBezTo>
                  <a:pt x="214" y="263"/>
                  <a:pt x="209" y="255"/>
                  <a:pt x="205" y="247"/>
                </a:cubicBezTo>
                <a:cubicBezTo>
                  <a:pt x="215" y="226"/>
                  <a:pt x="224" y="204"/>
                  <a:pt x="231" y="181"/>
                </a:cubicBezTo>
                <a:cubicBezTo>
                  <a:pt x="238" y="195"/>
                  <a:pt x="245" y="210"/>
                  <a:pt x="254" y="222"/>
                </a:cubicBezTo>
                <a:cubicBezTo>
                  <a:pt x="244" y="277"/>
                  <a:pt x="246" y="335"/>
                  <a:pt x="248" y="392"/>
                </a:cubicBezTo>
                <a:cubicBezTo>
                  <a:pt x="245" y="381"/>
                  <a:pt x="242" y="369"/>
                  <a:pt x="238" y="358"/>
                </a:cubicBezTo>
                <a:cubicBezTo>
                  <a:pt x="231" y="338"/>
                  <a:pt x="222" y="322"/>
                  <a:pt x="211" y="306"/>
                </a:cubicBezTo>
                <a:cubicBezTo>
                  <a:pt x="214" y="299"/>
                  <a:pt x="217" y="292"/>
                  <a:pt x="220" y="284"/>
                </a:cubicBezTo>
                <a:close/>
                <a:moveTo>
                  <a:pt x="340" y="193"/>
                </a:moveTo>
                <a:cubicBezTo>
                  <a:pt x="333" y="182"/>
                  <a:pt x="324" y="173"/>
                  <a:pt x="316" y="163"/>
                </a:cubicBezTo>
                <a:cubicBezTo>
                  <a:pt x="322" y="154"/>
                  <a:pt x="329" y="145"/>
                  <a:pt x="335" y="136"/>
                </a:cubicBezTo>
                <a:cubicBezTo>
                  <a:pt x="341" y="128"/>
                  <a:pt x="346" y="120"/>
                  <a:pt x="351" y="112"/>
                </a:cubicBezTo>
                <a:cubicBezTo>
                  <a:pt x="357" y="124"/>
                  <a:pt x="364" y="136"/>
                  <a:pt x="370" y="147"/>
                </a:cubicBezTo>
                <a:cubicBezTo>
                  <a:pt x="372" y="152"/>
                  <a:pt x="374" y="156"/>
                  <a:pt x="376" y="160"/>
                </a:cubicBezTo>
                <a:cubicBezTo>
                  <a:pt x="367" y="175"/>
                  <a:pt x="357" y="190"/>
                  <a:pt x="348" y="204"/>
                </a:cubicBezTo>
                <a:cubicBezTo>
                  <a:pt x="342" y="213"/>
                  <a:pt x="336" y="223"/>
                  <a:pt x="329" y="234"/>
                </a:cubicBezTo>
                <a:cubicBezTo>
                  <a:pt x="322" y="220"/>
                  <a:pt x="315" y="206"/>
                  <a:pt x="307" y="193"/>
                </a:cubicBezTo>
                <a:cubicBezTo>
                  <a:pt x="306" y="192"/>
                  <a:pt x="305" y="193"/>
                  <a:pt x="305" y="194"/>
                </a:cubicBezTo>
                <a:cubicBezTo>
                  <a:pt x="313" y="208"/>
                  <a:pt x="321" y="222"/>
                  <a:pt x="328" y="237"/>
                </a:cubicBezTo>
                <a:cubicBezTo>
                  <a:pt x="313" y="261"/>
                  <a:pt x="302" y="287"/>
                  <a:pt x="302" y="314"/>
                </a:cubicBezTo>
                <a:cubicBezTo>
                  <a:pt x="302" y="319"/>
                  <a:pt x="309" y="320"/>
                  <a:pt x="310" y="315"/>
                </a:cubicBezTo>
                <a:cubicBezTo>
                  <a:pt x="314" y="295"/>
                  <a:pt x="318" y="276"/>
                  <a:pt x="326" y="257"/>
                </a:cubicBezTo>
                <a:cubicBezTo>
                  <a:pt x="328" y="253"/>
                  <a:pt x="330" y="249"/>
                  <a:pt x="332" y="246"/>
                </a:cubicBezTo>
                <a:cubicBezTo>
                  <a:pt x="339" y="261"/>
                  <a:pt x="346" y="277"/>
                  <a:pt x="352" y="292"/>
                </a:cubicBezTo>
                <a:cubicBezTo>
                  <a:pt x="340" y="314"/>
                  <a:pt x="327" y="336"/>
                  <a:pt x="314" y="356"/>
                </a:cubicBezTo>
                <a:cubicBezTo>
                  <a:pt x="311" y="361"/>
                  <a:pt x="318" y="365"/>
                  <a:pt x="321" y="360"/>
                </a:cubicBezTo>
                <a:cubicBezTo>
                  <a:pt x="333" y="341"/>
                  <a:pt x="344" y="321"/>
                  <a:pt x="355" y="300"/>
                </a:cubicBezTo>
                <a:cubicBezTo>
                  <a:pt x="357" y="304"/>
                  <a:pt x="358" y="308"/>
                  <a:pt x="360" y="311"/>
                </a:cubicBezTo>
                <a:cubicBezTo>
                  <a:pt x="337" y="351"/>
                  <a:pt x="317" y="391"/>
                  <a:pt x="300" y="433"/>
                </a:cubicBezTo>
                <a:cubicBezTo>
                  <a:pt x="300" y="430"/>
                  <a:pt x="300" y="426"/>
                  <a:pt x="300" y="422"/>
                </a:cubicBezTo>
                <a:cubicBezTo>
                  <a:pt x="296" y="356"/>
                  <a:pt x="296" y="289"/>
                  <a:pt x="288" y="223"/>
                </a:cubicBezTo>
                <a:cubicBezTo>
                  <a:pt x="294" y="207"/>
                  <a:pt x="298" y="193"/>
                  <a:pt x="306" y="178"/>
                </a:cubicBezTo>
                <a:cubicBezTo>
                  <a:pt x="308" y="175"/>
                  <a:pt x="310" y="172"/>
                  <a:pt x="312" y="169"/>
                </a:cubicBezTo>
                <a:cubicBezTo>
                  <a:pt x="320" y="178"/>
                  <a:pt x="329" y="187"/>
                  <a:pt x="337" y="195"/>
                </a:cubicBezTo>
                <a:cubicBezTo>
                  <a:pt x="339" y="197"/>
                  <a:pt x="342" y="195"/>
                  <a:pt x="340" y="193"/>
                </a:cubicBezTo>
                <a:close/>
                <a:moveTo>
                  <a:pt x="413" y="93"/>
                </a:moveTo>
                <a:cubicBezTo>
                  <a:pt x="426" y="114"/>
                  <a:pt x="437" y="137"/>
                  <a:pt x="444" y="161"/>
                </a:cubicBezTo>
                <a:cubicBezTo>
                  <a:pt x="429" y="175"/>
                  <a:pt x="416" y="191"/>
                  <a:pt x="404" y="207"/>
                </a:cubicBezTo>
                <a:cubicBezTo>
                  <a:pt x="397" y="192"/>
                  <a:pt x="390" y="176"/>
                  <a:pt x="382" y="161"/>
                </a:cubicBezTo>
                <a:cubicBezTo>
                  <a:pt x="393" y="140"/>
                  <a:pt x="402" y="119"/>
                  <a:pt x="405" y="95"/>
                </a:cubicBezTo>
                <a:cubicBezTo>
                  <a:pt x="405" y="94"/>
                  <a:pt x="404" y="94"/>
                  <a:pt x="404" y="95"/>
                </a:cubicBezTo>
                <a:cubicBezTo>
                  <a:pt x="399" y="116"/>
                  <a:pt x="390" y="136"/>
                  <a:pt x="379" y="155"/>
                </a:cubicBezTo>
                <a:cubicBezTo>
                  <a:pt x="377" y="152"/>
                  <a:pt x="376" y="148"/>
                  <a:pt x="374" y="145"/>
                </a:cubicBezTo>
                <a:cubicBezTo>
                  <a:pt x="367" y="133"/>
                  <a:pt x="361" y="120"/>
                  <a:pt x="353" y="108"/>
                </a:cubicBezTo>
                <a:cubicBezTo>
                  <a:pt x="362" y="92"/>
                  <a:pt x="369" y="74"/>
                  <a:pt x="371" y="56"/>
                </a:cubicBezTo>
                <a:cubicBezTo>
                  <a:pt x="388" y="66"/>
                  <a:pt x="402" y="78"/>
                  <a:pt x="413" y="93"/>
                </a:cubicBezTo>
                <a:close/>
                <a:moveTo>
                  <a:pt x="377" y="339"/>
                </a:moveTo>
                <a:cubicBezTo>
                  <a:pt x="375" y="334"/>
                  <a:pt x="373" y="329"/>
                  <a:pt x="371" y="325"/>
                </a:cubicBezTo>
                <a:cubicBezTo>
                  <a:pt x="376" y="311"/>
                  <a:pt x="382" y="297"/>
                  <a:pt x="387" y="283"/>
                </a:cubicBezTo>
                <a:cubicBezTo>
                  <a:pt x="389" y="277"/>
                  <a:pt x="381" y="274"/>
                  <a:pt x="378" y="279"/>
                </a:cubicBezTo>
                <a:cubicBezTo>
                  <a:pt x="373" y="288"/>
                  <a:pt x="368" y="297"/>
                  <a:pt x="363" y="306"/>
                </a:cubicBezTo>
                <a:cubicBezTo>
                  <a:pt x="361" y="302"/>
                  <a:pt x="360" y="299"/>
                  <a:pt x="358" y="295"/>
                </a:cubicBezTo>
                <a:cubicBezTo>
                  <a:pt x="372" y="269"/>
                  <a:pt x="387" y="243"/>
                  <a:pt x="403" y="218"/>
                </a:cubicBezTo>
                <a:cubicBezTo>
                  <a:pt x="407" y="227"/>
                  <a:pt x="411" y="237"/>
                  <a:pt x="414" y="247"/>
                </a:cubicBezTo>
                <a:cubicBezTo>
                  <a:pt x="417" y="255"/>
                  <a:pt x="419" y="264"/>
                  <a:pt x="424" y="272"/>
                </a:cubicBezTo>
                <a:cubicBezTo>
                  <a:pt x="425" y="273"/>
                  <a:pt x="428" y="273"/>
                  <a:pt x="428" y="271"/>
                </a:cubicBezTo>
                <a:cubicBezTo>
                  <a:pt x="427" y="253"/>
                  <a:pt x="415" y="233"/>
                  <a:pt x="408" y="216"/>
                </a:cubicBezTo>
                <a:cubicBezTo>
                  <a:pt x="408" y="215"/>
                  <a:pt x="407" y="214"/>
                  <a:pt x="406" y="212"/>
                </a:cubicBezTo>
                <a:cubicBezTo>
                  <a:pt x="418" y="195"/>
                  <a:pt x="431" y="178"/>
                  <a:pt x="445" y="164"/>
                </a:cubicBezTo>
                <a:cubicBezTo>
                  <a:pt x="451" y="183"/>
                  <a:pt x="456" y="202"/>
                  <a:pt x="459" y="221"/>
                </a:cubicBezTo>
                <a:cubicBezTo>
                  <a:pt x="460" y="227"/>
                  <a:pt x="461" y="232"/>
                  <a:pt x="462" y="237"/>
                </a:cubicBezTo>
                <a:cubicBezTo>
                  <a:pt x="434" y="271"/>
                  <a:pt x="404" y="304"/>
                  <a:pt x="377" y="339"/>
                </a:cubicBezTo>
                <a:close/>
                <a:moveTo>
                  <a:pt x="373" y="344"/>
                </a:moveTo>
                <a:cubicBezTo>
                  <a:pt x="372" y="344"/>
                  <a:pt x="372" y="344"/>
                  <a:pt x="372" y="344"/>
                </a:cubicBezTo>
                <a:cubicBezTo>
                  <a:pt x="365" y="353"/>
                  <a:pt x="358" y="362"/>
                  <a:pt x="352" y="371"/>
                </a:cubicBezTo>
                <a:cubicBezTo>
                  <a:pt x="357" y="358"/>
                  <a:pt x="363" y="345"/>
                  <a:pt x="368" y="332"/>
                </a:cubicBezTo>
                <a:cubicBezTo>
                  <a:pt x="369" y="336"/>
                  <a:pt x="371" y="340"/>
                  <a:pt x="373" y="344"/>
                </a:cubicBezTo>
                <a:close/>
                <a:moveTo>
                  <a:pt x="355" y="287"/>
                </a:moveTo>
                <a:cubicBezTo>
                  <a:pt x="348" y="272"/>
                  <a:pt x="341" y="257"/>
                  <a:pt x="334" y="242"/>
                </a:cubicBezTo>
                <a:cubicBezTo>
                  <a:pt x="341" y="228"/>
                  <a:pt x="350" y="215"/>
                  <a:pt x="358" y="201"/>
                </a:cubicBezTo>
                <a:cubicBezTo>
                  <a:pt x="365" y="190"/>
                  <a:pt x="373" y="178"/>
                  <a:pt x="379" y="166"/>
                </a:cubicBezTo>
                <a:cubicBezTo>
                  <a:pt x="387" y="182"/>
                  <a:pt x="394" y="197"/>
                  <a:pt x="400" y="213"/>
                </a:cubicBezTo>
                <a:cubicBezTo>
                  <a:pt x="384" y="236"/>
                  <a:pt x="369" y="262"/>
                  <a:pt x="355" y="287"/>
                </a:cubicBezTo>
                <a:close/>
                <a:moveTo>
                  <a:pt x="358" y="434"/>
                </a:moveTo>
                <a:cubicBezTo>
                  <a:pt x="351" y="424"/>
                  <a:pt x="345" y="415"/>
                  <a:pt x="338" y="405"/>
                </a:cubicBezTo>
                <a:cubicBezTo>
                  <a:pt x="338" y="405"/>
                  <a:pt x="339" y="405"/>
                  <a:pt x="339" y="405"/>
                </a:cubicBezTo>
                <a:cubicBezTo>
                  <a:pt x="350" y="386"/>
                  <a:pt x="362" y="368"/>
                  <a:pt x="375" y="350"/>
                </a:cubicBezTo>
                <a:cubicBezTo>
                  <a:pt x="380" y="364"/>
                  <a:pt x="384" y="380"/>
                  <a:pt x="392" y="392"/>
                </a:cubicBezTo>
                <a:cubicBezTo>
                  <a:pt x="393" y="393"/>
                  <a:pt x="395" y="393"/>
                  <a:pt x="395" y="391"/>
                </a:cubicBezTo>
                <a:cubicBezTo>
                  <a:pt x="393" y="376"/>
                  <a:pt x="385" y="360"/>
                  <a:pt x="379" y="345"/>
                </a:cubicBezTo>
                <a:cubicBezTo>
                  <a:pt x="379" y="345"/>
                  <a:pt x="379" y="345"/>
                  <a:pt x="379" y="344"/>
                </a:cubicBezTo>
                <a:cubicBezTo>
                  <a:pt x="406" y="309"/>
                  <a:pt x="435" y="275"/>
                  <a:pt x="462" y="240"/>
                </a:cubicBezTo>
                <a:cubicBezTo>
                  <a:pt x="467" y="275"/>
                  <a:pt x="464" y="312"/>
                  <a:pt x="441" y="341"/>
                </a:cubicBezTo>
                <a:cubicBezTo>
                  <a:pt x="437" y="347"/>
                  <a:pt x="441" y="360"/>
                  <a:pt x="450" y="356"/>
                </a:cubicBezTo>
                <a:cubicBezTo>
                  <a:pt x="451" y="356"/>
                  <a:pt x="452" y="355"/>
                  <a:pt x="453" y="355"/>
                </a:cubicBezTo>
                <a:cubicBezTo>
                  <a:pt x="435" y="380"/>
                  <a:pt x="414" y="404"/>
                  <a:pt x="394" y="428"/>
                </a:cubicBezTo>
                <a:cubicBezTo>
                  <a:pt x="386" y="436"/>
                  <a:pt x="378" y="444"/>
                  <a:pt x="371" y="453"/>
                </a:cubicBezTo>
                <a:cubicBezTo>
                  <a:pt x="366" y="446"/>
                  <a:pt x="362" y="440"/>
                  <a:pt x="358" y="434"/>
                </a:cubicBezTo>
                <a:close/>
                <a:moveTo>
                  <a:pt x="102" y="242"/>
                </a:moveTo>
                <a:cubicBezTo>
                  <a:pt x="103" y="241"/>
                  <a:pt x="104" y="240"/>
                  <a:pt x="105" y="239"/>
                </a:cubicBezTo>
                <a:cubicBezTo>
                  <a:pt x="115" y="254"/>
                  <a:pt x="125" y="268"/>
                  <a:pt x="137" y="281"/>
                </a:cubicBezTo>
                <a:cubicBezTo>
                  <a:pt x="135" y="285"/>
                  <a:pt x="132" y="289"/>
                  <a:pt x="130" y="294"/>
                </a:cubicBezTo>
                <a:cubicBezTo>
                  <a:pt x="123" y="308"/>
                  <a:pt x="116" y="322"/>
                  <a:pt x="108" y="336"/>
                </a:cubicBezTo>
                <a:cubicBezTo>
                  <a:pt x="98" y="325"/>
                  <a:pt x="89" y="313"/>
                  <a:pt x="79" y="302"/>
                </a:cubicBezTo>
                <a:cubicBezTo>
                  <a:pt x="77" y="300"/>
                  <a:pt x="74" y="303"/>
                  <a:pt x="76" y="305"/>
                </a:cubicBezTo>
                <a:cubicBezTo>
                  <a:pt x="86" y="317"/>
                  <a:pt x="96" y="329"/>
                  <a:pt x="105" y="341"/>
                </a:cubicBezTo>
                <a:cubicBezTo>
                  <a:pt x="97" y="357"/>
                  <a:pt x="87" y="372"/>
                  <a:pt x="78" y="387"/>
                </a:cubicBezTo>
                <a:cubicBezTo>
                  <a:pt x="74" y="381"/>
                  <a:pt x="70" y="375"/>
                  <a:pt x="67" y="369"/>
                </a:cubicBezTo>
                <a:cubicBezTo>
                  <a:pt x="67" y="368"/>
                  <a:pt x="65" y="369"/>
                  <a:pt x="66" y="370"/>
                </a:cubicBezTo>
                <a:cubicBezTo>
                  <a:pt x="69" y="377"/>
                  <a:pt x="72" y="383"/>
                  <a:pt x="76" y="389"/>
                </a:cubicBezTo>
                <a:cubicBezTo>
                  <a:pt x="70" y="399"/>
                  <a:pt x="63" y="409"/>
                  <a:pt x="56" y="419"/>
                </a:cubicBezTo>
                <a:cubicBezTo>
                  <a:pt x="43" y="396"/>
                  <a:pt x="33" y="371"/>
                  <a:pt x="31" y="346"/>
                </a:cubicBezTo>
                <a:cubicBezTo>
                  <a:pt x="30" y="317"/>
                  <a:pt x="45" y="297"/>
                  <a:pt x="65" y="279"/>
                </a:cubicBezTo>
                <a:cubicBezTo>
                  <a:pt x="75" y="270"/>
                  <a:pt x="84" y="261"/>
                  <a:pt x="91" y="251"/>
                </a:cubicBezTo>
                <a:cubicBezTo>
                  <a:pt x="95" y="248"/>
                  <a:pt x="99" y="245"/>
                  <a:pt x="102" y="242"/>
                </a:cubicBezTo>
                <a:close/>
                <a:moveTo>
                  <a:pt x="94" y="473"/>
                </a:moveTo>
                <a:cubicBezTo>
                  <a:pt x="82" y="458"/>
                  <a:pt x="69" y="442"/>
                  <a:pt x="59" y="425"/>
                </a:cubicBezTo>
                <a:cubicBezTo>
                  <a:pt x="67" y="416"/>
                  <a:pt x="74" y="405"/>
                  <a:pt x="80" y="395"/>
                </a:cubicBezTo>
                <a:cubicBezTo>
                  <a:pt x="100" y="424"/>
                  <a:pt x="127" y="445"/>
                  <a:pt x="155" y="468"/>
                </a:cubicBezTo>
                <a:cubicBezTo>
                  <a:pt x="154" y="480"/>
                  <a:pt x="156" y="492"/>
                  <a:pt x="163" y="502"/>
                </a:cubicBezTo>
                <a:cubicBezTo>
                  <a:pt x="164" y="504"/>
                  <a:pt x="167" y="502"/>
                  <a:pt x="166" y="500"/>
                </a:cubicBezTo>
                <a:cubicBezTo>
                  <a:pt x="162" y="492"/>
                  <a:pt x="160" y="482"/>
                  <a:pt x="160" y="472"/>
                </a:cubicBezTo>
                <a:cubicBezTo>
                  <a:pt x="172" y="482"/>
                  <a:pt x="184" y="492"/>
                  <a:pt x="195" y="503"/>
                </a:cubicBezTo>
                <a:cubicBezTo>
                  <a:pt x="198" y="506"/>
                  <a:pt x="203" y="502"/>
                  <a:pt x="200" y="499"/>
                </a:cubicBezTo>
                <a:cubicBezTo>
                  <a:pt x="187" y="487"/>
                  <a:pt x="174" y="476"/>
                  <a:pt x="160" y="466"/>
                </a:cubicBezTo>
                <a:cubicBezTo>
                  <a:pt x="161" y="462"/>
                  <a:pt x="161" y="458"/>
                  <a:pt x="161" y="454"/>
                </a:cubicBezTo>
                <a:cubicBezTo>
                  <a:pt x="162" y="455"/>
                  <a:pt x="162" y="456"/>
                  <a:pt x="163" y="456"/>
                </a:cubicBezTo>
                <a:cubicBezTo>
                  <a:pt x="167" y="461"/>
                  <a:pt x="170" y="464"/>
                  <a:pt x="175" y="467"/>
                </a:cubicBezTo>
                <a:cubicBezTo>
                  <a:pt x="177" y="468"/>
                  <a:pt x="180" y="474"/>
                  <a:pt x="183" y="477"/>
                </a:cubicBezTo>
                <a:cubicBezTo>
                  <a:pt x="187" y="480"/>
                  <a:pt x="190" y="483"/>
                  <a:pt x="194" y="487"/>
                </a:cubicBezTo>
                <a:cubicBezTo>
                  <a:pt x="195" y="489"/>
                  <a:pt x="195" y="490"/>
                  <a:pt x="195" y="489"/>
                </a:cubicBezTo>
                <a:cubicBezTo>
                  <a:pt x="196" y="492"/>
                  <a:pt x="198" y="495"/>
                  <a:pt x="199" y="497"/>
                </a:cubicBezTo>
                <a:cubicBezTo>
                  <a:pt x="202" y="501"/>
                  <a:pt x="204" y="505"/>
                  <a:pt x="206" y="510"/>
                </a:cubicBezTo>
                <a:cubicBezTo>
                  <a:pt x="209" y="515"/>
                  <a:pt x="211" y="525"/>
                  <a:pt x="213" y="533"/>
                </a:cubicBezTo>
                <a:cubicBezTo>
                  <a:pt x="168" y="528"/>
                  <a:pt x="127" y="504"/>
                  <a:pt x="94" y="473"/>
                </a:cubicBezTo>
                <a:close/>
                <a:moveTo>
                  <a:pt x="216" y="457"/>
                </a:moveTo>
                <a:cubicBezTo>
                  <a:pt x="213" y="454"/>
                  <a:pt x="208" y="452"/>
                  <a:pt x="204" y="449"/>
                </a:cubicBezTo>
                <a:cubicBezTo>
                  <a:pt x="197" y="446"/>
                  <a:pt x="191" y="447"/>
                  <a:pt x="185" y="444"/>
                </a:cubicBezTo>
                <a:cubicBezTo>
                  <a:pt x="179" y="443"/>
                  <a:pt x="174" y="442"/>
                  <a:pt x="168" y="443"/>
                </a:cubicBezTo>
                <a:cubicBezTo>
                  <a:pt x="166" y="443"/>
                  <a:pt x="164" y="444"/>
                  <a:pt x="163" y="445"/>
                </a:cubicBezTo>
                <a:cubicBezTo>
                  <a:pt x="163" y="445"/>
                  <a:pt x="163" y="445"/>
                  <a:pt x="163" y="445"/>
                </a:cubicBezTo>
                <a:cubicBezTo>
                  <a:pt x="163" y="443"/>
                  <a:pt x="164" y="441"/>
                  <a:pt x="164" y="439"/>
                </a:cubicBezTo>
                <a:cubicBezTo>
                  <a:pt x="165" y="431"/>
                  <a:pt x="167" y="424"/>
                  <a:pt x="169" y="416"/>
                </a:cubicBezTo>
                <a:cubicBezTo>
                  <a:pt x="181" y="428"/>
                  <a:pt x="192" y="439"/>
                  <a:pt x="205" y="449"/>
                </a:cubicBezTo>
                <a:cubicBezTo>
                  <a:pt x="209" y="452"/>
                  <a:pt x="215" y="447"/>
                  <a:pt x="211" y="443"/>
                </a:cubicBezTo>
                <a:cubicBezTo>
                  <a:pt x="197" y="432"/>
                  <a:pt x="184" y="420"/>
                  <a:pt x="172" y="408"/>
                </a:cubicBezTo>
                <a:cubicBezTo>
                  <a:pt x="176" y="392"/>
                  <a:pt x="182" y="377"/>
                  <a:pt x="187" y="363"/>
                </a:cubicBezTo>
                <a:cubicBezTo>
                  <a:pt x="189" y="358"/>
                  <a:pt x="191" y="353"/>
                  <a:pt x="193" y="348"/>
                </a:cubicBezTo>
                <a:cubicBezTo>
                  <a:pt x="194" y="348"/>
                  <a:pt x="195" y="349"/>
                  <a:pt x="196" y="349"/>
                </a:cubicBezTo>
                <a:cubicBezTo>
                  <a:pt x="198" y="351"/>
                  <a:pt x="200" y="349"/>
                  <a:pt x="199" y="347"/>
                </a:cubicBezTo>
                <a:cubicBezTo>
                  <a:pt x="199" y="344"/>
                  <a:pt x="198" y="342"/>
                  <a:pt x="196" y="340"/>
                </a:cubicBezTo>
                <a:cubicBezTo>
                  <a:pt x="199" y="333"/>
                  <a:pt x="202" y="327"/>
                  <a:pt x="205" y="320"/>
                </a:cubicBezTo>
                <a:cubicBezTo>
                  <a:pt x="210" y="337"/>
                  <a:pt x="214" y="355"/>
                  <a:pt x="216" y="372"/>
                </a:cubicBezTo>
                <a:cubicBezTo>
                  <a:pt x="221" y="400"/>
                  <a:pt x="223" y="428"/>
                  <a:pt x="226" y="456"/>
                </a:cubicBezTo>
                <a:cubicBezTo>
                  <a:pt x="226" y="459"/>
                  <a:pt x="226" y="462"/>
                  <a:pt x="227" y="465"/>
                </a:cubicBezTo>
                <a:cubicBezTo>
                  <a:pt x="223" y="463"/>
                  <a:pt x="220" y="460"/>
                  <a:pt x="216" y="457"/>
                </a:cubicBezTo>
                <a:close/>
                <a:moveTo>
                  <a:pt x="488" y="278"/>
                </a:moveTo>
                <a:cubicBezTo>
                  <a:pt x="488" y="268"/>
                  <a:pt x="487" y="258"/>
                  <a:pt x="487" y="249"/>
                </a:cubicBezTo>
                <a:cubicBezTo>
                  <a:pt x="488" y="258"/>
                  <a:pt x="488" y="268"/>
                  <a:pt x="488" y="278"/>
                </a:cubicBezTo>
                <a:close/>
                <a:moveTo>
                  <a:pt x="113" y="106"/>
                </a:moveTo>
                <a:cubicBezTo>
                  <a:pt x="117" y="77"/>
                  <a:pt x="137" y="58"/>
                  <a:pt x="162" y="45"/>
                </a:cubicBezTo>
                <a:cubicBezTo>
                  <a:pt x="174" y="39"/>
                  <a:pt x="186" y="35"/>
                  <a:pt x="199" y="32"/>
                </a:cubicBezTo>
                <a:cubicBezTo>
                  <a:pt x="190" y="37"/>
                  <a:pt x="181" y="42"/>
                  <a:pt x="173" y="47"/>
                </a:cubicBezTo>
                <a:cubicBezTo>
                  <a:pt x="150" y="62"/>
                  <a:pt x="128" y="84"/>
                  <a:pt x="117" y="110"/>
                </a:cubicBezTo>
                <a:cubicBezTo>
                  <a:pt x="109" y="127"/>
                  <a:pt x="113" y="143"/>
                  <a:pt x="116" y="161"/>
                </a:cubicBezTo>
                <a:cubicBezTo>
                  <a:pt x="121" y="181"/>
                  <a:pt x="118" y="205"/>
                  <a:pt x="106" y="224"/>
                </a:cubicBezTo>
                <a:cubicBezTo>
                  <a:pt x="108" y="219"/>
                  <a:pt x="109" y="215"/>
                  <a:pt x="110" y="210"/>
                </a:cubicBezTo>
                <a:cubicBezTo>
                  <a:pt x="118" y="176"/>
                  <a:pt x="108" y="141"/>
                  <a:pt x="113" y="106"/>
                </a:cubicBezTo>
                <a:close/>
                <a:moveTo>
                  <a:pt x="159" y="532"/>
                </a:moveTo>
                <a:cubicBezTo>
                  <a:pt x="146" y="524"/>
                  <a:pt x="134" y="515"/>
                  <a:pt x="123" y="504"/>
                </a:cubicBezTo>
                <a:cubicBezTo>
                  <a:pt x="135" y="512"/>
                  <a:pt x="148" y="518"/>
                  <a:pt x="160" y="523"/>
                </a:cubicBezTo>
                <a:cubicBezTo>
                  <a:pt x="177" y="531"/>
                  <a:pt x="195" y="534"/>
                  <a:pt x="213" y="534"/>
                </a:cubicBezTo>
                <a:cubicBezTo>
                  <a:pt x="215" y="541"/>
                  <a:pt x="216" y="547"/>
                  <a:pt x="217" y="553"/>
                </a:cubicBezTo>
                <a:cubicBezTo>
                  <a:pt x="197" y="553"/>
                  <a:pt x="176" y="543"/>
                  <a:pt x="159" y="532"/>
                </a:cubicBezTo>
                <a:close/>
                <a:moveTo>
                  <a:pt x="463" y="466"/>
                </a:moveTo>
                <a:cubicBezTo>
                  <a:pt x="449" y="480"/>
                  <a:pt x="429" y="485"/>
                  <a:pt x="408" y="488"/>
                </a:cubicBezTo>
                <a:cubicBezTo>
                  <a:pt x="442" y="467"/>
                  <a:pt x="471" y="443"/>
                  <a:pt x="480" y="415"/>
                </a:cubicBezTo>
                <a:cubicBezTo>
                  <a:pt x="482" y="433"/>
                  <a:pt x="476" y="451"/>
                  <a:pt x="463" y="466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39" name="Freeform 138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596505" y="4961890"/>
            <a:ext cx="935355" cy="1282700"/>
          </a:xfrm>
          <a:custGeom>
            <a:avLst/>
            <a:gdLst>
              <a:gd name="T0" fmla="*/ 301 w 505"/>
              <a:gd name="T1" fmla="*/ 8 h 694"/>
              <a:gd name="T2" fmla="*/ 87 w 505"/>
              <a:gd name="T3" fmla="*/ 207 h 694"/>
              <a:gd name="T4" fmla="*/ 46 w 505"/>
              <a:gd name="T5" fmla="*/ 431 h 694"/>
              <a:gd name="T6" fmla="*/ 224 w 505"/>
              <a:gd name="T7" fmla="*/ 596 h 694"/>
              <a:gd name="T8" fmla="*/ 238 w 505"/>
              <a:gd name="T9" fmla="*/ 688 h 694"/>
              <a:gd name="T10" fmla="*/ 421 w 505"/>
              <a:gd name="T11" fmla="*/ 510 h 694"/>
              <a:gd name="T12" fmla="*/ 381 w 505"/>
              <a:gd name="T13" fmla="*/ 480 h 694"/>
              <a:gd name="T14" fmla="*/ 378 w 505"/>
              <a:gd name="T15" fmla="*/ 492 h 694"/>
              <a:gd name="T16" fmla="*/ 351 w 505"/>
              <a:gd name="T17" fmla="*/ 104 h 694"/>
              <a:gd name="T18" fmla="*/ 288 w 505"/>
              <a:gd name="T19" fmla="*/ 134 h 694"/>
              <a:gd name="T20" fmla="*/ 282 w 505"/>
              <a:gd name="T21" fmla="*/ 180 h 694"/>
              <a:gd name="T22" fmla="*/ 251 w 505"/>
              <a:gd name="T23" fmla="*/ 95 h 694"/>
              <a:gd name="T24" fmla="*/ 230 w 505"/>
              <a:gd name="T25" fmla="*/ 179 h 694"/>
              <a:gd name="T26" fmla="*/ 176 w 505"/>
              <a:gd name="T27" fmla="*/ 197 h 694"/>
              <a:gd name="T28" fmla="*/ 128 w 505"/>
              <a:gd name="T29" fmla="*/ 180 h 694"/>
              <a:gd name="T30" fmla="*/ 367 w 505"/>
              <a:gd name="T31" fmla="*/ 457 h 694"/>
              <a:gd name="T32" fmla="*/ 180 w 505"/>
              <a:gd name="T33" fmla="*/ 320 h 694"/>
              <a:gd name="T34" fmla="*/ 209 w 505"/>
              <a:gd name="T35" fmla="*/ 303 h 694"/>
              <a:gd name="T36" fmla="*/ 156 w 505"/>
              <a:gd name="T37" fmla="*/ 452 h 694"/>
              <a:gd name="T38" fmla="*/ 109 w 505"/>
              <a:gd name="T39" fmla="*/ 401 h 694"/>
              <a:gd name="T40" fmla="*/ 167 w 505"/>
              <a:gd name="T41" fmla="*/ 316 h 694"/>
              <a:gd name="T42" fmla="*/ 175 w 505"/>
              <a:gd name="T43" fmla="*/ 205 h 694"/>
              <a:gd name="T44" fmla="*/ 143 w 505"/>
              <a:gd name="T45" fmla="*/ 277 h 694"/>
              <a:gd name="T46" fmla="*/ 168 w 505"/>
              <a:gd name="T47" fmla="*/ 404 h 694"/>
              <a:gd name="T48" fmla="*/ 241 w 505"/>
              <a:gd name="T49" fmla="*/ 221 h 694"/>
              <a:gd name="T50" fmla="*/ 254 w 505"/>
              <a:gd name="T51" fmla="*/ 222 h 694"/>
              <a:gd name="T52" fmla="*/ 316 w 505"/>
              <a:gd name="T53" fmla="*/ 163 h 694"/>
              <a:gd name="T54" fmla="*/ 329 w 505"/>
              <a:gd name="T55" fmla="*/ 234 h 694"/>
              <a:gd name="T56" fmla="*/ 326 w 505"/>
              <a:gd name="T57" fmla="*/ 257 h 694"/>
              <a:gd name="T58" fmla="*/ 360 w 505"/>
              <a:gd name="T59" fmla="*/ 311 h 694"/>
              <a:gd name="T60" fmla="*/ 337 w 505"/>
              <a:gd name="T61" fmla="*/ 195 h 694"/>
              <a:gd name="T62" fmla="*/ 405 w 505"/>
              <a:gd name="T63" fmla="*/ 95 h 694"/>
              <a:gd name="T64" fmla="*/ 413 w 505"/>
              <a:gd name="T65" fmla="*/ 93 h 694"/>
              <a:gd name="T66" fmla="*/ 358 w 505"/>
              <a:gd name="T67" fmla="*/ 295 h 694"/>
              <a:gd name="T68" fmla="*/ 406 w 505"/>
              <a:gd name="T69" fmla="*/ 212 h 694"/>
              <a:gd name="T70" fmla="*/ 372 w 505"/>
              <a:gd name="T71" fmla="*/ 344 h 694"/>
              <a:gd name="T72" fmla="*/ 358 w 505"/>
              <a:gd name="T73" fmla="*/ 201 h 694"/>
              <a:gd name="T74" fmla="*/ 339 w 505"/>
              <a:gd name="T75" fmla="*/ 405 h 694"/>
              <a:gd name="T76" fmla="*/ 462 w 505"/>
              <a:gd name="T77" fmla="*/ 240 h 694"/>
              <a:gd name="T78" fmla="*/ 358 w 505"/>
              <a:gd name="T79" fmla="*/ 434 h 694"/>
              <a:gd name="T80" fmla="*/ 79 w 505"/>
              <a:gd name="T81" fmla="*/ 302 h 694"/>
              <a:gd name="T82" fmla="*/ 76 w 505"/>
              <a:gd name="T83" fmla="*/ 389 h 694"/>
              <a:gd name="T84" fmla="*/ 94 w 505"/>
              <a:gd name="T85" fmla="*/ 473 h 694"/>
              <a:gd name="T86" fmla="*/ 160 w 505"/>
              <a:gd name="T87" fmla="*/ 472 h 694"/>
              <a:gd name="T88" fmla="*/ 175 w 505"/>
              <a:gd name="T89" fmla="*/ 467 h 694"/>
              <a:gd name="T90" fmla="*/ 213 w 505"/>
              <a:gd name="T91" fmla="*/ 533 h 694"/>
              <a:gd name="T92" fmla="*/ 163 w 505"/>
              <a:gd name="T93" fmla="*/ 445 h 694"/>
              <a:gd name="T94" fmla="*/ 172 w 505"/>
              <a:gd name="T95" fmla="*/ 408 h 694"/>
              <a:gd name="T96" fmla="*/ 205 w 505"/>
              <a:gd name="T97" fmla="*/ 320 h 694"/>
              <a:gd name="T98" fmla="*/ 487 w 505"/>
              <a:gd name="T99" fmla="*/ 249 h 694"/>
              <a:gd name="T100" fmla="*/ 117 w 505"/>
              <a:gd name="T101" fmla="*/ 110 h 694"/>
              <a:gd name="T102" fmla="*/ 123 w 505"/>
              <a:gd name="T103" fmla="*/ 504 h 694"/>
              <a:gd name="T104" fmla="*/ 408 w 505"/>
              <a:gd name="T105" fmla="*/ 48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5" h="694">
                <a:moveTo>
                  <a:pt x="493" y="389"/>
                </a:moveTo>
                <a:cubicBezTo>
                  <a:pt x="489" y="375"/>
                  <a:pt x="481" y="360"/>
                  <a:pt x="472" y="348"/>
                </a:cubicBezTo>
                <a:cubicBezTo>
                  <a:pt x="500" y="319"/>
                  <a:pt x="501" y="274"/>
                  <a:pt x="495" y="236"/>
                </a:cubicBezTo>
                <a:cubicBezTo>
                  <a:pt x="487" y="187"/>
                  <a:pt x="469" y="139"/>
                  <a:pt x="445" y="97"/>
                </a:cubicBezTo>
                <a:cubicBezTo>
                  <a:pt x="420" y="52"/>
                  <a:pt x="379" y="20"/>
                  <a:pt x="328" y="11"/>
                </a:cubicBezTo>
                <a:cubicBezTo>
                  <a:pt x="319" y="9"/>
                  <a:pt x="310" y="8"/>
                  <a:pt x="301" y="8"/>
                </a:cubicBezTo>
                <a:cubicBezTo>
                  <a:pt x="259" y="0"/>
                  <a:pt x="213" y="2"/>
                  <a:pt x="172" y="16"/>
                </a:cubicBezTo>
                <a:cubicBezTo>
                  <a:pt x="150" y="24"/>
                  <a:pt x="129" y="36"/>
                  <a:pt x="113" y="53"/>
                </a:cubicBezTo>
                <a:cubicBezTo>
                  <a:pt x="89" y="77"/>
                  <a:pt x="87" y="113"/>
                  <a:pt x="89" y="145"/>
                </a:cubicBezTo>
                <a:cubicBezTo>
                  <a:pt x="90" y="165"/>
                  <a:pt x="91" y="184"/>
                  <a:pt x="88" y="203"/>
                </a:cubicBezTo>
                <a:cubicBezTo>
                  <a:pt x="87" y="203"/>
                  <a:pt x="86" y="204"/>
                  <a:pt x="87" y="206"/>
                </a:cubicBezTo>
                <a:cubicBezTo>
                  <a:pt x="87" y="206"/>
                  <a:pt x="87" y="207"/>
                  <a:pt x="87" y="207"/>
                </a:cubicBezTo>
                <a:cubicBezTo>
                  <a:pt x="85" y="219"/>
                  <a:pt x="80" y="231"/>
                  <a:pt x="73" y="242"/>
                </a:cubicBezTo>
                <a:cubicBezTo>
                  <a:pt x="65" y="253"/>
                  <a:pt x="55" y="263"/>
                  <a:pt x="46" y="272"/>
                </a:cubicBezTo>
                <a:cubicBezTo>
                  <a:pt x="45" y="272"/>
                  <a:pt x="45" y="273"/>
                  <a:pt x="45" y="273"/>
                </a:cubicBezTo>
                <a:cubicBezTo>
                  <a:pt x="38" y="278"/>
                  <a:pt x="33" y="284"/>
                  <a:pt x="29" y="291"/>
                </a:cubicBezTo>
                <a:cubicBezTo>
                  <a:pt x="28" y="293"/>
                  <a:pt x="26" y="296"/>
                  <a:pt x="25" y="298"/>
                </a:cubicBezTo>
                <a:cubicBezTo>
                  <a:pt x="0" y="341"/>
                  <a:pt x="23" y="393"/>
                  <a:pt x="46" y="431"/>
                </a:cubicBezTo>
                <a:cubicBezTo>
                  <a:pt x="45" y="432"/>
                  <a:pt x="44" y="433"/>
                  <a:pt x="43" y="434"/>
                </a:cubicBezTo>
                <a:cubicBezTo>
                  <a:pt x="42" y="435"/>
                  <a:pt x="44" y="438"/>
                  <a:pt x="45" y="437"/>
                </a:cubicBezTo>
                <a:cubicBezTo>
                  <a:pt x="46" y="436"/>
                  <a:pt x="47" y="435"/>
                  <a:pt x="48" y="435"/>
                </a:cubicBezTo>
                <a:cubicBezTo>
                  <a:pt x="75" y="478"/>
                  <a:pt x="111" y="519"/>
                  <a:pt x="155" y="545"/>
                </a:cubicBezTo>
                <a:cubicBezTo>
                  <a:pt x="175" y="556"/>
                  <a:pt x="196" y="563"/>
                  <a:pt x="218" y="559"/>
                </a:cubicBezTo>
                <a:cubicBezTo>
                  <a:pt x="220" y="571"/>
                  <a:pt x="222" y="583"/>
                  <a:pt x="224" y="596"/>
                </a:cubicBezTo>
                <a:cubicBezTo>
                  <a:pt x="224" y="598"/>
                  <a:pt x="225" y="601"/>
                  <a:pt x="225" y="603"/>
                </a:cubicBezTo>
                <a:cubicBezTo>
                  <a:pt x="225" y="624"/>
                  <a:pt x="225" y="645"/>
                  <a:pt x="225" y="666"/>
                </a:cubicBezTo>
                <a:cubicBezTo>
                  <a:pt x="225" y="668"/>
                  <a:pt x="227" y="669"/>
                  <a:pt x="228" y="670"/>
                </a:cubicBezTo>
                <a:cubicBezTo>
                  <a:pt x="228" y="672"/>
                  <a:pt x="228" y="674"/>
                  <a:pt x="228" y="677"/>
                </a:cubicBezTo>
                <a:cubicBezTo>
                  <a:pt x="228" y="679"/>
                  <a:pt x="229" y="681"/>
                  <a:pt x="231" y="682"/>
                </a:cubicBezTo>
                <a:cubicBezTo>
                  <a:pt x="232" y="685"/>
                  <a:pt x="234" y="687"/>
                  <a:pt x="238" y="688"/>
                </a:cubicBezTo>
                <a:cubicBezTo>
                  <a:pt x="260" y="694"/>
                  <a:pt x="284" y="688"/>
                  <a:pt x="306" y="688"/>
                </a:cubicBezTo>
                <a:cubicBezTo>
                  <a:pt x="313" y="688"/>
                  <a:pt x="319" y="681"/>
                  <a:pt x="317" y="674"/>
                </a:cubicBezTo>
                <a:cubicBezTo>
                  <a:pt x="314" y="664"/>
                  <a:pt x="312" y="654"/>
                  <a:pt x="310" y="644"/>
                </a:cubicBezTo>
                <a:cubicBezTo>
                  <a:pt x="309" y="611"/>
                  <a:pt x="308" y="577"/>
                  <a:pt x="306" y="544"/>
                </a:cubicBezTo>
                <a:cubicBezTo>
                  <a:pt x="317" y="537"/>
                  <a:pt x="330" y="530"/>
                  <a:pt x="344" y="523"/>
                </a:cubicBezTo>
                <a:cubicBezTo>
                  <a:pt x="370" y="517"/>
                  <a:pt x="396" y="515"/>
                  <a:pt x="421" y="510"/>
                </a:cubicBezTo>
                <a:cubicBezTo>
                  <a:pt x="453" y="504"/>
                  <a:pt x="483" y="490"/>
                  <a:pt x="496" y="457"/>
                </a:cubicBezTo>
                <a:cubicBezTo>
                  <a:pt x="504" y="434"/>
                  <a:pt x="501" y="411"/>
                  <a:pt x="493" y="389"/>
                </a:cubicBezTo>
                <a:close/>
                <a:moveTo>
                  <a:pt x="378" y="492"/>
                </a:moveTo>
                <a:cubicBezTo>
                  <a:pt x="367" y="493"/>
                  <a:pt x="356" y="495"/>
                  <a:pt x="345" y="497"/>
                </a:cubicBezTo>
                <a:cubicBezTo>
                  <a:pt x="354" y="487"/>
                  <a:pt x="363" y="476"/>
                  <a:pt x="372" y="465"/>
                </a:cubicBezTo>
                <a:cubicBezTo>
                  <a:pt x="375" y="470"/>
                  <a:pt x="378" y="475"/>
                  <a:pt x="381" y="480"/>
                </a:cubicBezTo>
                <a:cubicBezTo>
                  <a:pt x="382" y="481"/>
                  <a:pt x="385" y="481"/>
                  <a:pt x="384" y="479"/>
                </a:cubicBezTo>
                <a:cubicBezTo>
                  <a:pt x="382" y="472"/>
                  <a:pt x="379" y="466"/>
                  <a:pt x="375" y="460"/>
                </a:cubicBezTo>
                <a:cubicBezTo>
                  <a:pt x="384" y="450"/>
                  <a:pt x="392" y="439"/>
                  <a:pt x="401" y="428"/>
                </a:cubicBezTo>
                <a:cubicBezTo>
                  <a:pt x="420" y="405"/>
                  <a:pt x="439" y="382"/>
                  <a:pt x="454" y="356"/>
                </a:cubicBezTo>
                <a:cubicBezTo>
                  <a:pt x="455" y="356"/>
                  <a:pt x="455" y="356"/>
                  <a:pt x="455" y="357"/>
                </a:cubicBezTo>
                <a:cubicBezTo>
                  <a:pt x="505" y="415"/>
                  <a:pt x="441" y="458"/>
                  <a:pt x="378" y="492"/>
                </a:cubicBezTo>
                <a:close/>
                <a:moveTo>
                  <a:pt x="121" y="127"/>
                </a:moveTo>
                <a:cubicBezTo>
                  <a:pt x="124" y="97"/>
                  <a:pt x="155" y="71"/>
                  <a:pt x="178" y="55"/>
                </a:cubicBezTo>
                <a:cubicBezTo>
                  <a:pt x="195" y="43"/>
                  <a:pt x="215" y="34"/>
                  <a:pt x="235" y="27"/>
                </a:cubicBezTo>
                <a:cubicBezTo>
                  <a:pt x="258" y="26"/>
                  <a:pt x="281" y="28"/>
                  <a:pt x="302" y="32"/>
                </a:cubicBezTo>
                <a:cubicBezTo>
                  <a:pt x="325" y="36"/>
                  <a:pt x="349" y="44"/>
                  <a:pt x="371" y="56"/>
                </a:cubicBezTo>
                <a:cubicBezTo>
                  <a:pt x="367" y="73"/>
                  <a:pt x="360" y="89"/>
                  <a:pt x="351" y="104"/>
                </a:cubicBezTo>
                <a:cubicBezTo>
                  <a:pt x="336" y="78"/>
                  <a:pt x="318" y="53"/>
                  <a:pt x="296" y="33"/>
                </a:cubicBezTo>
                <a:cubicBezTo>
                  <a:pt x="295" y="32"/>
                  <a:pt x="292" y="34"/>
                  <a:pt x="294" y="36"/>
                </a:cubicBezTo>
                <a:cubicBezTo>
                  <a:pt x="316" y="56"/>
                  <a:pt x="333" y="82"/>
                  <a:pt x="349" y="108"/>
                </a:cubicBezTo>
                <a:cubicBezTo>
                  <a:pt x="341" y="120"/>
                  <a:pt x="333" y="131"/>
                  <a:pt x="325" y="142"/>
                </a:cubicBezTo>
                <a:cubicBezTo>
                  <a:pt x="320" y="148"/>
                  <a:pt x="316" y="154"/>
                  <a:pt x="312" y="160"/>
                </a:cubicBezTo>
                <a:cubicBezTo>
                  <a:pt x="304" y="151"/>
                  <a:pt x="296" y="143"/>
                  <a:pt x="288" y="134"/>
                </a:cubicBezTo>
                <a:cubicBezTo>
                  <a:pt x="267" y="109"/>
                  <a:pt x="251" y="82"/>
                  <a:pt x="241" y="51"/>
                </a:cubicBezTo>
                <a:cubicBezTo>
                  <a:pt x="241" y="50"/>
                  <a:pt x="240" y="50"/>
                  <a:pt x="240" y="51"/>
                </a:cubicBezTo>
                <a:cubicBezTo>
                  <a:pt x="252" y="94"/>
                  <a:pt x="278" y="132"/>
                  <a:pt x="308" y="165"/>
                </a:cubicBezTo>
                <a:cubicBezTo>
                  <a:pt x="304" y="172"/>
                  <a:pt x="300" y="178"/>
                  <a:pt x="297" y="185"/>
                </a:cubicBezTo>
                <a:cubicBezTo>
                  <a:pt x="293" y="192"/>
                  <a:pt x="289" y="200"/>
                  <a:pt x="286" y="208"/>
                </a:cubicBezTo>
                <a:cubicBezTo>
                  <a:pt x="285" y="198"/>
                  <a:pt x="283" y="189"/>
                  <a:pt x="282" y="180"/>
                </a:cubicBezTo>
                <a:cubicBezTo>
                  <a:pt x="280" y="171"/>
                  <a:pt x="267" y="173"/>
                  <a:pt x="265" y="180"/>
                </a:cubicBezTo>
                <a:cubicBezTo>
                  <a:pt x="262" y="191"/>
                  <a:pt x="259" y="201"/>
                  <a:pt x="257" y="211"/>
                </a:cubicBezTo>
                <a:cubicBezTo>
                  <a:pt x="254" y="207"/>
                  <a:pt x="251" y="203"/>
                  <a:pt x="248" y="199"/>
                </a:cubicBezTo>
                <a:cubicBezTo>
                  <a:pt x="243" y="190"/>
                  <a:pt x="238" y="182"/>
                  <a:pt x="234" y="173"/>
                </a:cubicBezTo>
                <a:cubicBezTo>
                  <a:pt x="242" y="147"/>
                  <a:pt x="249" y="121"/>
                  <a:pt x="252" y="95"/>
                </a:cubicBezTo>
                <a:cubicBezTo>
                  <a:pt x="252" y="95"/>
                  <a:pt x="251" y="95"/>
                  <a:pt x="251" y="95"/>
                </a:cubicBezTo>
                <a:cubicBezTo>
                  <a:pt x="248" y="121"/>
                  <a:pt x="241" y="146"/>
                  <a:pt x="233" y="171"/>
                </a:cubicBezTo>
                <a:cubicBezTo>
                  <a:pt x="231" y="166"/>
                  <a:pt x="228" y="161"/>
                  <a:pt x="226" y="156"/>
                </a:cubicBezTo>
                <a:cubicBezTo>
                  <a:pt x="213" y="128"/>
                  <a:pt x="202" y="100"/>
                  <a:pt x="186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200" y="101"/>
                  <a:pt x="209" y="130"/>
                  <a:pt x="221" y="159"/>
                </a:cubicBezTo>
                <a:cubicBezTo>
                  <a:pt x="224" y="165"/>
                  <a:pt x="227" y="172"/>
                  <a:pt x="230" y="179"/>
                </a:cubicBezTo>
                <a:cubicBezTo>
                  <a:pt x="222" y="201"/>
                  <a:pt x="213" y="223"/>
                  <a:pt x="203" y="244"/>
                </a:cubicBezTo>
                <a:cubicBezTo>
                  <a:pt x="201" y="240"/>
                  <a:pt x="199" y="236"/>
                  <a:pt x="197" y="232"/>
                </a:cubicBezTo>
                <a:cubicBezTo>
                  <a:pt x="191" y="221"/>
                  <a:pt x="185" y="210"/>
                  <a:pt x="178" y="200"/>
                </a:cubicBezTo>
                <a:cubicBezTo>
                  <a:pt x="188" y="176"/>
                  <a:pt x="198" y="152"/>
                  <a:pt x="208" y="128"/>
                </a:cubicBezTo>
                <a:cubicBezTo>
                  <a:pt x="209" y="128"/>
                  <a:pt x="208" y="127"/>
                  <a:pt x="208" y="128"/>
                </a:cubicBezTo>
                <a:cubicBezTo>
                  <a:pt x="197" y="151"/>
                  <a:pt x="187" y="174"/>
                  <a:pt x="176" y="197"/>
                </a:cubicBezTo>
                <a:cubicBezTo>
                  <a:pt x="170" y="188"/>
                  <a:pt x="163" y="179"/>
                  <a:pt x="154" y="171"/>
                </a:cubicBezTo>
                <a:cubicBezTo>
                  <a:pt x="153" y="171"/>
                  <a:pt x="153" y="172"/>
                  <a:pt x="153" y="172"/>
                </a:cubicBezTo>
                <a:cubicBezTo>
                  <a:pt x="161" y="182"/>
                  <a:pt x="168" y="192"/>
                  <a:pt x="174" y="203"/>
                </a:cubicBezTo>
                <a:cubicBezTo>
                  <a:pt x="163" y="227"/>
                  <a:pt x="152" y="250"/>
                  <a:pt x="140" y="274"/>
                </a:cubicBezTo>
                <a:cubicBezTo>
                  <a:pt x="129" y="261"/>
                  <a:pt x="119" y="248"/>
                  <a:pt x="109" y="235"/>
                </a:cubicBezTo>
                <a:cubicBezTo>
                  <a:pt x="121" y="220"/>
                  <a:pt x="127" y="199"/>
                  <a:pt x="128" y="180"/>
                </a:cubicBezTo>
                <a:cubicBezTo>
                  <a:pt x="128" y="162"/>
                  <a:pt x="120" y="145"/>
                  <a:pt x="121" y="127"/>
                </a:cubicBezTo>
                <a:close/>
                <a:moveTo>
                  <a:pt x="305" y="508"/>
                </a:moveTo>
                <a:cubicBezTo>
                  <a:pt x="308" y="495"/>
                  <a:pt x="312" y="482"/>
                  <a:pt x="316" y="469"/>
                </a:cubicBezTo>
                <a:cubicBezTo>
                  <a:pt x="322" y="449"/>
                  <a:pt x="329" y="428"/>
                  <a:pt x="337" y="408"/>
                </a:cubicBezTo>
                <a:cubicBezTo>
                  <a:pt x="342" y="416"/>
                  <a:pt x="347" y="424"/>
                  <a:pt x="352" y="432"/>
                </a:cubicBezTo>
                <a:cubicBezTo>
                  <a:pt x="358" y="440"/>
                  <a:pt x="362" y="449"/>
                  <a:pt x="367" y="457"/>
                </a:cubicBezTo>
                <a:cubicBezTo>
                  <a:pt x="355" y="470"/>
                  <a:pt x="345" y="484"/>
                  <a:pt x="337" y="499"/>
                </a:cubicBezTo>
                <a:cubicBezTo>
                  <a:pt x="326" y="501"/>
                  <a:pt x="315" y="504"/>
                  <a:pt x="305" y="508"/>
                </a:cubicBezTo>
                <a:close/>
                <a:moveTo>
                  <a:pt x="195" y="294"/>
                </a:moveTo>
                <a:cubicBezTo>
                  <a:pt x="198" y="301"/>
                  <a:pt x="201" y="308"/>
                  <a:pt x="203" y="316"/>
                </a:cubicBezTo>
                <a:cubicBezTo>
                  <a:pt x="200" y="323"/>
                  <a:pt x="197" y="330"/>
                  <a:pt x="194" y="336"/>
                </a:cubicBezTo>
                <a:cubicBezTo>
                  <a:pt x="190" y="330"/>
                  <a:pt x="184" y="325"/>
                  <a:pt x="180" y="320"/>
                </a:cubicBezTo>
                <a:cubicBezTo>
                  <a:pt x="178" y="317"/>
                  <a:pt x="175" y="315"/>
                  <a:pt x="173" y="312"/>
                </a:cubicBezTo>
                <a:cubicBezTo>
                  <a:pt x="183" y="294"/>
                  <a:pt x="192" y="276"/>
                  <a:pt x="200" y="258"/>
                </a:cubicBezTo>
                <a:cubicBezTo>
                  <a:pt x="201" y="257"/>
                  <a:pt x="201" y="255"/>
                  <a:pt x="202" y="254"/>
                </a:cubicBezTo>
                <a:cubicBezTo>
                  <a:pt x="206" y="262"/>
                  <a:pt x="211" y="270"/>
                  <a:pt x="215" y="277"/>
                </a:cubicBezTo>
                <a:cubicBezTo>
                  <a:pt x="216" y="279"/>
                  <a:pt x="217" y="280"/>
                  <a:pt x="218" y="282"/>
                </a:cubicBezTo>
                <a:cubicBezTo>
                  <a:pt x="215" y="289"/>
                  <a:pt x="212" y="296"/>
                  <a:pt x="209" y="303"/>
                </a:cubicBezTo>
                <a:cubicBezTo>
                  <a:pt x="206" y="299"/>
                  <a:pt x="203" y="295"/>
                  <a:pt x="199" y="291"/>
                </a:cubicBezTo>
                <a:cubicBezTo>
                  <a:pt x="197" y="288"/>
                  <a:pt x="194" y="291"/>
                  <a:pt x="195" y="294"/>
                </a:cubicBezTo>
                <a:close/>
                <a:moveTo>
                  <a:pt x="158" y="444"/>
                </a:moveTo>
                <a:cubicBezTo>
                  <a:pt x="156" y="443"/>
                  <a:pt x="154" y="443"/>
                  <a:pt x="154" y="443"/>
                </a:cubicBezTo>
                <a:cubicBezTo>
                  <a:pt x="150" y="443"/>
                  <a:pt x="149" y="448"/>
                  <a:pt x="153" y="449"/>
                </a:cubicBezTo>
                <a:cubicBezTo>
                  <a:pt x="154" y="450"/>
                  <a:pt x="155" y="451"/>
                  <a:pt x="156" y="452"/>
                </a:cubicBezTo>
                <a:cubicBezTo>
                  <a:pt x="156" y="455"/>
                  <a:pt x="155" y="458"/>
                  <a:pt x="155" y="461"/>
                </a:cubicBezTo>
                <a:cubicBezTo>
                  <a:pt x="128" y="441"/>
                  <a:pt x="101" y="420"/>
                  <a:pt x="82" y="393"/>
                </a:cubicBezTo>
                <a:cubicBezTo>
                  <a:pt x="83" y="391"/>
                  <a:pt x="84" y="389"/>
                  <a:pt x="85" y="388"/>
                </a:cubicBezTo>
                <a:cubicBezTo>
                  <a:pt x="93" y="374"/>
                  <a:pt x="101" y="360"/>
                  <a:pt x="109" y="346"/>
                </a:cubicBezTo>
                <a:cubicBezTo>
                  <a:pt x="116" y="355"/>
                  <a:pt x="123" y="363"/>
                  <a:pt x="130" y="372"/>
                </a:cubicBezTo>
                <a:cubicBezTo>
                  <a:pt x="123" y="382"/>
                  <a:pt x="116" y="392"/>
                  <a:pt x="109" y="401"/>
                </a:cubicBezTo>
                <a:cubicBezTo>
                  <a:pt x="108" y="403"/>
                  <a:pt x="110" y="405"/>
                  <a:pt x="111" y="403"/>
                </a:cubicBezTo>
                <a:cubicBezTo>
                  <a:pt x="120" y="395"/>
                  <a:pt x="127" y="386"/>
                  <a:pt x="134" y="377"/>
                </a:cubicBezTo>
                <a:cubicBezTo>
                  <a:pt x="144" y="389"/>
                  <a:pt x="154" y="401"/>
                  <a:pt x="165" y="412"/>
                </a:cubicBezTo>
                <a:cubicBezTo>
                  <a:pt x="162" y="423"/>
                  <a:pt x="160" y="433"/>
                  <a:pt x="158" y="444"/>
                </a:cubicBezTo>
                <a:close/>
                <a:moveTo>
                  <a:pt x="139" y="284"/>
                </a:moveTo>
                <a:cubicBezTo>
                  <a:pt x="148" y="295"/>
                  <a:pt x="157" y="305"/>
                  <a:pt x="167" y="316"/>
                </a:cubicBezTo>
                <a:cubicBezTo>
                  <a:pt x="156" y="333"/>
                  <a:pt x="146" y="350"/>
                  <a:pt x="134" y="367"/>
                </a:cubicBezTo>
                <a:cubicBezTo>
                  <a:pt x="127" y="358"/>
                  <a:pt x="119" y="349"/>
                  <a:pt x="112" y="340"/>
                </a:cubicBezTo>
                <a:cubicBezTo>
                  <a:pt x="118" y="328"/>
                  <a:pt x="124" y="315"/>
                  <a:pt x="131" y="302"/>
                </a:cubicBezTo>
                <a:cubicBezTo>
                  <a:pt x="133" y="296"/>
                  <a:pt x="136" y="290"/>
                  <a:pt x="139" y="284"/>
                </a:cubicBezTo>
                <a:close/>
                <a:moveTo>
                  <a:pt x="143" y="277"/>
                </a:moveTo>
                <a:cubicBezTo>
                  <a:pt x="154" y="253"/>
                  <a:pt x="165" y="229"/>
                  <a:pt x="175" y="205"/>
                </a:cubicBezTo>
                <a:cubicBezTo>
                  <a:pt x="182" y="217"/>
                  <a:pt x="189" y="230"/>
                  <a:pt x="195" y="242"/>
                </a:cubicBezTo>
                <a:cubicBezTo>
                  <a:pt x="197" y="245"/>
                  <a:pt x="199" y="248"/>
                  <a:pt x="200" y="251"/>
                </a:cubicBezTo>
                <a:cubicBezTo>
                  <a:pt x="199" y="253"/>
                  <a:pt x="199" y="254"/>
                  <a:pt x="198" y="256"/>
                </a:cubicBezTo>
                <a:cubicBezTo>
                  <a:pt x="189" y="274"/>
                  <a:pt x="180" y="292"/>
                  <a:pt x="171" y="309"/>
                </a:cubicBezTo>
                <a:cubicBezTo>
                  <a:pt x="163" y="301"/>
                  <a:pt x="156" y="293"/>
                  <a:pt x="149" y="284"/>
                </a:cubicBezTo>
                <a:cubicBezTo>
                  <a:pt x="147" y="282"/>
                  <a:pt x="145" y="279"/>
                  <a:pt x="143" y="277"/>
                </a:cubicBezTo>
                <a:close/>
                <a:moveTo>
                  <a:pt x="138" y="371"/>
                </a:moveTo>
                <a:cubicBezTo>
                  <a:pt x="144" y="362"/>
                  <a:pt x="150" y="352"/>
                  <a:pt x="156" y="343"/>
                </a:cubicBezTo>
                <a:cubicBezTo>
                  <a:pt x="161" y="335"/>
                  <a:pt x="165" y="327"/>
                  <a:pt x="170" y="319"/>
                </a:cubicBezTo>
                <a:cubicBezTo>
                  <a:pt x="176" y="327"/>
                  <a:pt x="183" y="338"/>
                  <a:pt x="190" y="345"/>
                </a:cubicBezTo>
                <a:cubicBezTo>
                  <a:pt x="187" y="353"/>
                  <a:pt x="184" y="360"/>
                  <a:pt x="181" y="368"/>
                </a:cubicBezTo>
                <a:cubicBezTo>
                  <a:pt x="176" y="380"/>
                  <a:pt x="172" y="392"/>
                  <a:pt x="168" y="404"/>
                </a:cubicBezTo>
                <a:cubicBezTo>
                  <a:pt x="158" y="393"/>
                  <a:pt x="148" y="382"/>
                  <a:pt x="138" y="371"/>
                </a:cubicBezTo>
                <a:close/>
                <a:moveTo>
                  <a:pt x="220" y="284"/>
                </a:moveTo>
                <a:cubicBezTo>
                  <a:pt x="225" y="293"/>
                  <a:pt x="232" y="301"/>
                  <a:pt x="239" y="306"/>
                </a:cubicBezTo>
                <a:cubicBezTo>
                  <a:pt x="242" y="308"/>
                  <a:pt x="245" y="304"/>
                  <a:pt x="243" y="302"/>
                </a:cubicBezTo>
                <a:cubicBezTo>
                  <a:pt x="238" y="293"/>
                  <a:pt x="230" y="285"/>
                  <a:pt x="223" y="276"/>
                </a:cubicBezTo>
                <a:cubicBezTo>
                  <a:pt x="230" y="258"/>
                  <a:pt x="237" y="240"/>
                  <a:pt x="241" y="221"/>
                </a:cubicBezTo>
                <a:cubicBezTo>
                  <a:pt x="242" y="220"/>
                  <a:pt x="240" y="220"/>
                  <a:pt x="240" y="221"/>
                </a:cubicBezTo>
                <a:cubicBezTo>
                  <a:pt x="235" y="239"/>
                  <a:pt x="229" y="257"/>
                  <a:pt x="222" y="274"/>
                </a:cubicBezTo>
                <a:cubicBezTo>
                  <a:pt x="221" y="273"/>
                  <a:pt x="220" y="272"/>
                  <a:pt x="219" y="270"/>
                </a:cubicBezTo>
                <a:cubicBezTo>
                  <a:pt x="214" y="263"/>
                  <a:pt x="209" y="255"/>
                  <a:pt x="205" y="247"/>
                </a:cubicBezTo>
                <a:cubicBezTo>
                  <a:pt x="215" y="226"/>
                  <a:pt x="224" y="204"/>
                  <a:pt x="231" y="181"/>
                </a:cubicBezTo>
                <a:cubicBezTo>
                  <a:pt x="238" y="195"/>
                  <a:pt x="245" y="210"/>
                  <a:pt x="254" y="222"/>
                </a:cubicBezTo>
                <a:cubicBezTo>
                  <a:pt x="244" y="277"/>
                  <a:pt x="246" y="335"/>
                  <a:pt x="248" y="392"/>
                </a:cubicBezTo>
                <a:cubicBezTo>
                  <a:pt x="245" y="381"/>
                  <a:pt x="242" y="369"/>
                  <a:pt x="238" y="358"/>
                </a:cubicBezTo>
                <a:cubicBezTo>
                  <a:pt x="231" y="338"/>
                  <a:pt x="222" y="322"/>
                  <a:pt x="211" y="306"/>
                </a:cubicBezTo>
                <a:cubicBezTo>
                  <a:pt x="214" y="299"/>
                  <a:pt x="217" y="292"/>
                  <a:pt x="220" y="284"/>
                </a:cubicBezTo>
                <a:close/>
                <a:moveTo>
                  <a:pt x="340" y="193"/>
                </a:moveTo>
                <a:cubicBezTo>
                  <a:pt x="333" y="182"/>
                  <a:pt x="324" y="173"/>
                  <a:pt x="316" y="163"/>
                </a:cubicBezTo>
                <a:cubicBezTo>
                  <a:pt x="322" y="154"/>
                  <a:pt x="329" y="145"/>
                  <a:pt x="335" y="136"/>
                </a:cubicBezTo>
                <a:cubicBezTo>
                  <a:pt x="341" y="128"/>
                  <a:pt x="346" y="120"/>
                  <a:pt x="351" y="112"/>
                </a:cubicBezTo>
                <a:cubicBezTo>
                  <a:pt x="357" y="124"/>
                  <a:pt x="364" y="136"/>
                  <a:pt x="370" y="147"/>
                </a:cubicBezTo>
                <a:cubicBezTo>
                  <a:pt x="372" y="152"/>
                  <a:pt x="374" y="156"/>
                  <a:pt x="376" y="160"/>
                </a:cubicBezTo>
                <a:cubicBezTo>
                  <a:pt x="367" y="175"/>
                  <a:pt x="357" y="190"/>
                  <a:pt x="348" y="204"/>
                </a:cubicBezTo>
                <a:cubicBezTo>
                  <a:pt x="342" y="213"/>
                  <a:pt x="336" y="223"/>
                  <a:pt x="329" y="234"/>
                </a:cubicBezTo>
                <a:cubicBezTo>
                  <a:pt x="322" y="220"/>
                  <a:pt x="315" y="206"/>
                  <a:pt x="307" y="193"/>
                </a:cubicBezTo>
                <a:cubicBezTo>
                  <a:pt x="306" y="192"/>
                  <a:pt x="305" y="193"/>
                  <a:pt x="305" y="194"/>
                </a:cubicBezTo>
                <a:cubicBezTo>
                  <a:pt x="313" y="208"/>
                  <a:pt x="321" y="222"/>
                  <a:pt x="328" y="237"/>
                </a:cubicBezTo>
                <a:cubicBezTo>
                  <a:pt x="313" y="261"/>
                  <a:pt x="302" y="287"/>
                  <a:pt x="302" y="314"/>
                </a:cubicBezTo>
                <a:cubicBezTo>
                  <a:pt x="302" y="319"/>
                  <a:pt x="309" y="320"/>
                  <a:pt x="310" y="315"/>
                </a:cubicBezTo>
                <a:cubicBezTo>
                  <a:pt x="314" y="295"/>
                  <a:pt x="318" y="276"/>
                  <a:pt x="326" y="257"/>
                </a:cubicBezTo>
                <a:cubicBezTo>
                  <a:pt x="328" y="253"/>
                  <a:pt x="330" y="249"/>
                  <a:pt x="332" y="246"/>
                </a:cubicBezTo>
                <a:cubicBezTo>
                  <a:pt x="339" y="261"/>
                  <a:pt x="346" y="277"/>
                  <a:pt x="352" y="292"/>
                </a:cubicBezTo>
                <a:cubicBezTo>
                  <a:pt x="340" y="314"/>
                  <a:pt x="327" y="336"/>
                  <a:pt x="314" y="356"/>
                </a:cubicBezTo>
                <a:cubicBezTo>
                  <a:pt x="311" y="361"/>
                  <a:pt x="318" y="365"/>
                  <a:pt x="321" y="360"/>
                </a:cubicBezTo>
                <a:cubicBezTo>
                  <a:pt x="333" y="341"/>
                  <a:pt x="344" y="321"/>
                  <a:pt x="355" y="300"/>
                </a:cubicBezTo>
                <a:cubicBezTo>
                  <a:pt x="357" y="304"/>
                  <a:pt x="358" y="308"/>
                  <a:pt x="360" y="311"/>
                </a:cubicBezTo>
                <a:cubicBezTo>
                  <a:pt x="337" y="351"/>
                  <a:pt x="317" y="391"/>
                  <a:pt x="300" y="433"/>
                </a:cubicBezTo>
                <a:cubicBezTo>
                  <a:pt x="300" y="430"/>
                  <a:pt x="300" y="426"/>
                  <a:pt x="300" y="422"/>
                </a:cubicBezTo>
                <a:cubicBezTo>
                  <a:pt x="296" y="356"/>
                  <a:pt x="296" y="289"/>
                  <a:pt x="288" y="223"/>
                </a:cubicBezTo>
                <a:cubicBezTo>
                  <a:pt x="294" y="207"/>
                  <a:pt x="298" y="193"/>
                  <a:pt x="306" y="178"/>
                </a:cubicBezTo>
                <a:cubicBezTo>
                  <a:pt x="308" y="175"/>
                  <a:pt x="310" y="172"/>
                  <a:pt x="312" y="169"/>
                </a:cubicBezTo>
                <a:cubicBezTo>
                  <a:pt x="320" y="178"/>
                  <a:pt x="329" y="187"/>
                  <a:pt x="337" y="195"/>
                </a:cubicBezTo>
                <a:cubicBezTo>
                  <a:pt x="339" y="197"/>
                  <a:pt x="342" y="195"/>
                  <a:pt x="340" y="193"/>
                </a:cubicBezTo>
                <a:close/>
                <a:moveTo>
                  <a:pt x="413" y="93"/>
                </a:moveTo>
                <a:cubicBezTo>
                  <a:pt x="426" y="114"/>
                  <a:pt x="437" y="137"/>
                  <a:pt x="444" y="161"/>
                </a:cubicBezTo>
                <a:cubicBezTo>
                  <a:pt x="429" y="175"/>
                  <a:pt x="416" y="191"/>
                  <a:pt x="404" y="207"/>
                </a:cubicBezTo>
                <a:cubicBezTo>
                  <a:pt x="397" y="192"/>
                  <a:pt x="390" y="176"/>
                  <a:pt x="382" y="161"/>
                </a:cubicBezTo>
                <a:cubicBezTo>
                  <a:pt x="393" y="140"/>
                  <a:pt x="402" y="119"/>
                  <a:pt x="405" y="95"/>
                </a:cubicBezTo>
                <a:cubicBezTo>
                  <a:pt x="405" y="94"/>
                  <a:pt x="404" y="94"/>
                  <a:pt x="404" y="95"/>
                </a:cubicBezTo>
                <a:cubicBezTo>
                  <a:pt x="399" y="116"/>
                  <a:pt x="390" y="136"/>
                  <a:pt x="379" y="155"/>
                </a:cubicBezTo>
                <a:cubicBezTo>
                  <a:pt x="377" y="152"/>
                  <a:pt x="376" y="148"/>
                  <a:pt x="374" y="145"/>
                </a:cubicBezTo>
                <a:cubicBezTo>
                  <a:pt x="367" y="133"/>
                  <a:pt x="361" y="120"/>
                  <a:pt x="353" y="108"/>
                </a:cubicBezTo>
                <a:cubicBezTo>
                  <a:pt x="362" y="92"/>
                  <a:pt x="369" y="74"/>
                  <a:pt x="371" y="56"/>
                </a:cubicBezTo>
                <a:cubicBezTo>
                  <a:pt x="388" y="66"/>
                  <a:pt x="402" y="78"/>
                  <a:pt x="413" y="93"/>
                </a:cubicBezTo>
                <a:close/>
                <a:moveTo>
                  <a:pt x="377" y="339"/>
                </a:moveTo>
                <a:cubicBezTo>
                  <a:pt x="375" y="334"/>
                  <a:pt x="373" y="329"/>
                  <a:pt x="371" y="325"/>
                </a:cubicBezTo>
                <a:cubicBezTo>
                  <a:pt x="376" y="311"/>
                  <a:pt x="382" y="297"/>
                  <a:pt x="387" y="283"/>
                </a:cubicBezTo>
                <a:cubicBezTo>
                  <a:pt x="389" y="277"/>
                  <a:pt x="381" y="274"/>
                  <a:pt x="378" y="279"/>
                </a:cubicBezTo>
                <a:cubicBezTo>
                  <a:pt x="373" y="288"/>
                  <a:pt x="368" y="297"/>
                  <a:pt x="363" y="306"/>
                </a:cubicBezTo>
                <a:cubicBezTo>
                  <a:pt x="361" y="302"/>
                  <a:pt x="360" y="299"/>
                  <a:pt x="358" y="295"/>
                </a:cubicBezTo>
                <a:cubicBezTo>
                  <a:pt x="372" y="269"/>
                  <a:pt x="387" y="243"/>
                  <a:pt x="403" y="218"/>
                </a:cubicBezTo>
                <a:cubicBezTo>
                  <a:pt x="407" y="227"/>
                  <a:pt x="411" y="237"/>
                  <a:pt x="414" y="247"/>
                </a:cubicBezTo>
                <a:cubicBezTo>
                  <a:pt x="417" y="255"/>
                  <a:pt x="419" y="264"/>
                  <a:pt x="424" y="272"/>
                </a:cubicBezTo>
                <a:cubicBezTo>
                  <a:pt x="425" y="273"/>
                  <a:pt x="428" y="273"/>
                  <a:pt x="428" y="271"/>
                </a:cubicBezTo>
                <a:cubicBezTo>
                  <a:pt x="427" y="253"/>
                  <a:pt x="415" y="233"/>
                  <a:pt x="408" y="216"/>
                </a:cubicBezTo>
                <a:cubicBezTo>
                  <a:pt x="408" y="215"/>
                  <a:pt x="407" y="214"/>
                  <a:pt x="406" y="212"/>
                </a:cubicBezTo>
                <a:cubicBezTo>
                  <a:pt x="418" y="195"/>
                  <a:pt x="431" y="178"/>
                  <a:pt x="445" y="164"/>
                </a:cubicBezTo>
                <a:cubicBezTo>
                  <a:pt x="451" y="183"/>
                  <a:pt x="456" y="202"/>
                  <a:pt x="459" y="221"/>
                </a:cubicBezTo>
                <a:cubicBezTo>
                  <a:pt x="460" y="227"/>
                  <a:pt x="461" y="232"/>
                  <a:pt x="462" y="237"/>
                </a:cubicBezTo>
                <a:cubicBezTo>
                  <a:pt x="434" y="271"/>
                  <a:pt x="404" y="304"/>
                  <a:pt x="377" y="339"/>
                </a:cubicBezTo>
                <a:close/>
                <a:moveTo>
                  <a:pt x="373" y="344"/>
                </a:moveTo>
                <a:cubicBezTo>
                  <a:pt x="372" y="344"/>
                  <a:pt x="372" y="344"/>
                  <a:pt x="372" y="344"/>
                </a:cubicBezTo>
                <a:cubicBezTo>
                  <a:pt x="365" y="353"/>
                  <a:pt x="358" y="362"/>
                  <a:pt x="352" y="371"/>
                </a:cubicBezTo>
                <a:cubicBezTo>
                  <a:pt x="357" y="358"/>
                  <a:pt x="363" y="345"/>
                  <a:pt x="368" y="332"/>
                </a:cubicBezTo>
                <a:cubicBezTo>
                  <a:pt x="369" y="336"/>
                  <a:pt x="371" y="340"/>
                  <a:pt x="373" y="344"/>
                </a:cubicBezTo>
                <a:close/>
                <a:moveTo>
                  <a:pt x="355" y="287"/>
                </a:moveTo>
                <a:cubicBezTo>
                  <a:pt x="348" y="272"/>
                  <a:pt x="341" y="257"/>
                  <a:pt x="334" y="242"/>
                </a:cubicBezTo>
                <a:cubicBezTo>
                  <a:pt x="341" y="228"/>
                  <a:pt x="350" y="215"/>
                  <a:pt x="358" y="201"/>
                </a:cubicBezTo>
                <a:cubicBezTo>
                  <a:pt x="365" y="190"/>
                  <a:pt x="373" y="178"/>
                  <a:pt x="379" y="166"/>
                </a:cubicBezTo>
                <a:cubicBezTo>
                  <a:pt x="387" y="182"/>
                  <a:pt x="394" y="197"/>
                  <a:pt x="400" y="213"/>
                </a:cubicBezTo>
                <a:cubicBezTo>
                  <a:pt x="384" y="236"/>
                  <a:pt x="369" y="262"/>
                  <a:pt x="355" y="287"/>
                </a:cubicBezTo>
                <a:close/>
                <a:moveTo>
                  <a:pt x="358" y="434"/>
                </a:moveTo>
                <a:cubicBezTo>
                  <a:pt x="351" y="424"/>
                  <a:pt x="345" y="415"/>
                  <a:pt x="338" y="405"/>
                </a:cubicBezTo>
                <a:cubicBezTo>
                  <a:pt x="338" y="405"/>
                  <a:pt x="339" y="405"/>
                  <a:pt x="339" y="405"/>
                </a:cubicBezTo>
                <a:cubicBezTo>
                  <a:pt x="350" y="386"/>
                  <a:pt x="362" y="368"/>
                  <a:pt x="375" y="350"/>
                </a:cubicBezTo>
                <a:cubicBezTo>
                  <a:pt x="380" y="364"/>
                  <a:pt x="384" y="380"/>
                  <a:pt x="392" y="392"/>
                </a:cubicBezTo>
                <a:cubicBezTo>
                  <a:pt x="393" y="393"/>
                  <a:pt x="395" y="393"/>
                  <a:pt x="395" y="391"/>
                </a:cubicBezTo>
                <a:cubicBezTo>
                  <a:pt x="393" y="376"/>
                  <a:pt x="385" y="360"/>
                  <a:pt x="379" y="345"/>
                </a:cubicBezTo>
                <a:cubicBezTo>
                  <a:pt x="379" y="345"/>
                  <a:pt x="379" y="345"/>
                  <a:pt x="379" y="344"/>
                </a:cubicBezTo>
                <a:cubicBezTo>
                  <a:pt x="406" y="309"/>
                  <a:pt x="435" y="275"/>
                  <a:pt x="462" y="240"/>
                </a:cubicBezTo>
                <a:cubicBezTo>
                  <a:pt x="467" y="275"/>
                  <a:pt x="464" y="312"/>
                  <a:pt x="441" y="341"/>
                </a:cubicBezTo>
                <a:cubicBezTo>
                  <a:pt x="437" y="347"/>
                  <a:pt x="441" y="360"/>
                  <a:pt x="450" y="356"/>
                </a:cubicBezTo>
                <a:cubicBezTo>
                  <a:pt x="451" y="356"/>
                  <a:pt x="452" y="355"/>
                  <a:pt x="453" y="355"/>
                </a:cubicBezTo>
                <a:cubicBezTo>
                  <a:pt x="435" y="380"/>
                  <a:pt x="414" y="404"/>
                  <a:pt x="394" y="428"/>
                </a:cubicBezTo>
                <a:cubicBezTo>
                  <a:pt x="386" y="436"/>
                  <a:pt x="378" y="444"/>
                  <a:pt x="371" y="453"/>
                </a:cubicBezTo>
                <a:cubicBezTo>
                  <a:pt x="366" y="446"/>
                  <a:pt x="362" y="440"/>
                  <a:pt x="358" y="434"/>
                </a:cubicBezTo>
                <a:close/>
                <a:moveTo>
                  <a:pt x="102" y="242"/>
                </a:moveTo>
                <a:cubicBezTo>
                  <a:pt x="103" y="241"/>
                  <a:pt x="104" y="240"/>
                  <a:pt x="105" y="239"/>
                </a:cubicBezTo>
                <a:cubicBezTo>
                  <a:pt x="115" y="254"/>
                  <a:pt x="125" y="268"/>
                  <a:pt x="137" y="281"/>
                </a:cubicBezTo>
                <a:cubicBezTo>
                  <a:pt x="135" y="285"/>
                  <a:pt x="132" y="289"/>
                  <a:pt x="130" y="294"/>
                </a:cubicBezTo>
                <a:cubicBezTo>
                  <a:pt x="123" y="308"/>
                  <a:pt x="116" y="322"/>
                  <a:pt x="108" y="336"/>
                </a:cubicBezTo>
                <a:cubicBezTo>
                  <a:pt x="98" y="325"/>
                  <a:pt x="89" y="313"/>
                  <a:pt x="79" y="302"/>
                </a:cubicBezTo>
                <a:cubicBezTo>
                  <a:pt x="77" y="300"/>
                  <a:pt x="74" y="303"/>
                  <a:pt x="76" y="305"/>
                </a:cubicBezTo>
                <a:cubicBezTo>
                  <a:pt x="86" y="317"/>
                  <a:pt x="96" y="329"/>
                  <a:pt x="105" y="341"/>
                </a:cubicBezTo>
                <a:cubicBezTo>
                  <a:pt x="97" y="357"/>
                  <a:pt x="87" y="372"/>
                  <a:pt x="78" y="387"/>
                </a:cubicBezTo>
                <a:cubicBezTo>
                  <a:pt x="74" y="381"/>
                  <a:pt x="70" y="375"/>
                  <a:pt x="67" y="369"/>
                </a:cubicBezTo>
                <a:cubicBezTo>
                  <a:pt x="67" y="368"/>
                  <a:pt x="65" y="369"/>
                  <a:pt x="66" y="370"/>
                </a:cubicBezTo>
                <a:cubicBezTo>
                  <a:pt x="69" y="377"/>
                  <a:pt x="72" y="383"/>
                  <a:pt x="76" y="389"/>
                </a:cubicBezTo>
                <a:cubicBezTo>
                  <a:pt x="70" y="399"/>
                  <a:pt x="63" y="409"/>
                  <a:pt x="56" y="419"/>
                </a:cubicBezTo>
                <a:cubicBezTo>
                  <a:pt x="43" y="396"/>
                  <a:pt x="33" y="371"/>
                  <a:pt x="31" y="346"/>
                </a:cubicBezTo>
                <a:cubicBezTo>
                  <a:pt x="30" y="317"/>
                  <a:pt x="45" y="297"/>
                  <a:pt x="65" y="279"/>
                </a:cubicBezTo>
                <a:cubicBezTo>
                  <a:pt x="75" y="270"/>
                  <a:pt x="84" y="261"/>
                  <a:pt x="91" y="251"/>
                </a:cubicBezTo>
                <a:cubicBezTo>
                  <a:pt x="95" y="248"/>
                  <a:pt x="99" y="245"/>
                  <a:pt x="102" y="242"/>
                </a:cubicBezTo>
                <a:close/>
                <a:moveTo>
                  <a:pt x="94" y="473"/>
                </a:moveTo>
                <a:cubicBezTo>
                  <a:pt x="82" y="458"/>
                  <a:pt x="69" y="442"/>
                  <a:pt x="59" y="425"/>
                </a:cubicBezTo>
                <a:cubicBezTo>
                  <a:pt x="67" y="416"/>
                  <a:pt x="74" y="405"/>
                  <a:pt x="80" y="395"/>
                </a:cubicBezTo>
                <a:cubicBezTo>
                  <a:pt x="100" y="424"/>
                  <a:pt x="127" y="445"/>
                  <a:pt x="155" y="468"/>
                </a:cubicBezTo>
                <a:cubicBezTo>
                  <a:pt x="154" y="480"/>
                  <a:pt x="156" y="492"/>
                  <a:pt x="163" y="502"/>
                </a:cubicBezTo>
                <a:cubicBezTo>
                  <a:pt x="164" y="504"/>
                  <a:pt x="167" y="502"/>
                  <a:pt x="166" y="500"/>
                </a:cubicBezTo>
                <a:cubicBezTo>
                  <a:pt x="162" y="492"/>
                  <a:pt x="160" y="482"/>
                  <a:pt x="160" y="472"/>
                </a:cubicBezTo>
                <a:cubicBezTo>
                  <a:pt x="172" y="482"/>
                  <a:pt x="184" y="492"/>
                  <a:pt x="195" y="503"/>
                </a:cubicBezTo>
                <a:cubicBezTo>
                  <a:pt x="198" y="506"/>
                  <a:pt x="203" y="502"/>
                  <a:pt x="200" y="499"/>
                </a:cubicBezTo>
                <a:cubicBezTo>
                  <a:pt x="187" y="487"/>
                  <a:pt x="174" y="476"/>
                  <a:pt x="160" y="466"/>
                </a:cubicBezTo>
                <a:cubicBezTo>
                  <a:pt x="161" y="462"/>
                  <a:pt x="161" y="458"/>
                  <a:pt x="161" y="454"/>
                </a:cubicBezTo>
                <a:cubicBezTo>
                  <a:pt x="162" y="455"/>
                  <a:pt x="162" y="456"/>
                  <a:pt x="163" y="456"/>
                </a:cubicBezTo>
                <a:cubicBezTo>
                  <a:pt x="167" y="461"/>
                  <a:pt x="170" y="464"/>
                  <a:pt x="175" y="467"/>
                </a:cubicBezTo>
                <a:cubicBezTo>
                  <a:pt x="177" y="468"/>
                  <a:pt x="180" y="474"/>
                  <a:pt x="183" y="477"/>
                </a:cubicBezTo>
                <a:cubicBezTo>
                  <a:pt x="187" y="480"/>
                  <a:pt x="190" y="483"/>
                  <a:pt x="194" y="487"/>
                </a:cubicBezTo>
                <a:cubicBezTo>
                  <a:pt x="195" y="489"/>
                  <a:pt x="195" y="490"/>
                  <a:pt x="195" y="489"/>
                </a:cubicBezTo>
                <a:cubicBezTo>
                  <a:pt x="196" y="492"/>
                  <a:pt x="198" y="495"/>
                  <a:pt x="199" y="497"/>
                </a:cubicBezTo>
                <a:cubicBezTo>
                  <a:pt x="202" y="501"/>
                  <a:pt x="204" y="505"/>
                  <a:pt x="206" y="510"/>
                </a:cubicBezTo>
                <a:cubicBezTo>
                  <a:pt x="209" y="515"/>
                  <a:pt x="211" y="525"/>
                  <a:pt x="213" y="533"/>
                </a:cubicBezTo>
                <a:cubicBezTo>
                  <a:pt x="168" y="528"/>
                  <a:pt x="127" y="504"/>
                  <a:pt x="94" y="473"/>
                </a:cubicBezTo>
                <a:close/>
                <a:moveTo>
                  <a:pt x="216" y="457"/>
                </a:moveTo>
                <a:cubicBezTo>
                  <a:pt x="213" y="454"/>
                  <a:pt x="208" y="452"/>
                  <a:pt x="204" y="449"/>
                </a:cubicBezTo>
                <a:cubicBezTo>
                  <a:pt x="197" y="446"/>
                  <a:pt x="191" y="447"/>
                  <a:pt x="185" y="444"/>
                </a:cubicBezTo>
                <a:cubicBezTo>
                  <a:pt x="179" y="443"/>
                  <a:pt x="174" y="442"/>
                  <a:pt x="168" y="443"/>
                </a:cubicBezTo>
                <a:cubicBezTo>
                  <a:pt x="166" y="443"/>
                  <a:pt x="164" y="444"/>
                  <a:pt x="163" y="445"/>
                </a:cubicBezTo>
                <a:cubicBezTo>
                  <a:pt x="163" y="445"/>
                  <a:pt x="163" y="445"/>
                  <a:pt x="163" y="445"/>
                </a:cubicBezTo>
                <a:cubicBezTo>
                  <a:pt x="163" y="443"/>
                  <a:pt x="164" y="441"/>
                  <a:pt x="164" y="439"/>
                </a:cubicBezTo>
                <a:cubicBezTo>
                  <a:pt x="165" y="431"/>
                  <a:pt x="167" y="424"/>
                  <a:pt x="169" y="416"/>
                </a:cubicBezTo>
                <a:cubicBezTo>
                  <a:pt x="181" y="428"/>
                  <a:pt x="192" y="439"/>
                  <a:pt x="205" y="449"/>
                </a:cubicBezTo>
                <a:cubicBezTo>
                  <a:pt x="209" y="452"/>
                  <a:pt x="215" y="447"/>
                  <a:pt x="211" y="443"/>
                </a:cubicBezTo>
                <a:cubicBezTo>
                  <a:pt x="197" y="432"/>
                  <a:pt x="184" y="420"/>
                  <a:pt x="172" y="408"/>
                </a:cubicBezTo>
                <a:cubicBezTo>
                  <a:pt x="176" y="392"/>
                  <a:pt x="182" y="377"/>
                  <a:pt x="187" y="363"/>
                </a:cubicBezTo>
                <a:cubicBezTo>
                  <a:pt x="189" y="358"/>
                  <a:pt x="191" y="353"/>
                  <a:pt x="193" y="348"/>
                </a:cubicBezTo>
                <a:cubicBezTo>
                  <a:pt x="194" y="348"/>
                  <a:pt x="195" y="349"/>
                  <a:pt x="196" y="349"/>
                </a:cubicBezTo>
                <a:cubicBezTo>
                  <a:pt x="198" y="351"/>
                  <a:pt x="200" y="349"/>
                  <a:pt x="199" y="347"/>
                </a:cubicBezTo>
                <a:cubicBezTo>
                  <a:pt x="199" y="344"/>
                  <a:pt x="198" y="342"/>
                  <a:pt x="196" y="340"/>
                </a:cubicBezTo>
                <a:cubicBezTo>
                  <a:pt x="199" y="333"/>
                  <a:pt x="202" y="327"/>
                  <a:pt x="205" y="320"/>
                </a:cubicBezTo>
                <a:cubicBezTo>
                  <a:pt x="210" y="337"/>
                  <a:pt x="214" y="355"/>
                  <a:pt x="216" y="372"/>
                </a:cubicBezTo>
                <a:cubicBezTo>
                  <a:pt x="221" y="400"/>
                  <a:pt x="223" y="428"/>
                  <a:pt x="226" y="456"/>
                </a:cubicBezTo>
                <a:cubicBezTo>
                  <a:pt x="226" y="459"/>
                  <a:pt x="226" y="462"/>
                  <a:pt x="227" y="465"/>
                </a:cubicBezTo>
                <a:cubicBezTo>
                  <a:pt x="223" y="463"/>
                  <a:pt x="220" y="460"/>
                  <a:pt x="216" y="457"/>
                </a:cubicBezTo>
                <a:close/>
                <a:moveTo>
                  <a:pt x="488" y="278"/>
                </a:moveTo>
                <a:cubicBezTo>
                  <a:pt x="488" y="268"/>
                  <a:pt x="487" y="258"/>
                  <a:pt x="487" y="249"/>
                </a:cubicBezTo>
                <a:cubicBezTo>
                  <a:pt x="488" y="258"/>
                  <a:pt x="488" y="268"/>
                  <a:pt x="488" y="278"/>
                </a:cubicBezTo>
                <a:close/>
                <a:moveTo>
                  <a:pt x="113" y="106"/>
                </a:moveTo>
                <a:cubicBezTo>
                  <a:pt x="117" y="77"/>
                  <a:pt x="137" y="58"/>
                  <a:pt x="162" y="45"/>
                </a:cubicBezTo>
                <a:cubicBezTo>
                  <a:pt x="174" y="39"/>
                  <a:pt x="186" y="35"/>
                  <a:pt x="199" y="32"/>
                </a:cubicBezTo>
                <a:cubicBezTo>
                  <a:pt x="190" y="37"/>
                  <a:pt x="181" y="42"/>
                  <a:pt x="173" y="47"/>
                </a:cubicBezTo>
                <a:cubicBezTo>
                  <a:pt x="150" y="62"/>
                  <a:pt x="128" y="84"/>
                  <a:pt x="117" y="110"/>
                </a:cubicBezTo>
                <a:cubicBezTo>
                  <a:pt x="109" y="127"/>
                  <a:pt x="113" y="143"/>
                  <a:pt x="116" y="161"/>
                </a:cubicBezTo>
                <a:cubicBezTo>
                  <a:pt x="121" y="181"/>
                  <a:pt x="118" y="205"/>
                  <a:pt x="106" y="224"/>
                </a:cubicBezTo>
                <a:cubicBezTo>
                  <a:pt x="108" y="219"/>
                  <a:pt x="109" y="215"/>
                  <a:pt x="110" y="210"/>
                </a:cubicBezTo>
                <a:cubicBezTo>
                  <a:pt x="118" y="176"/>
                  <a:pt x="108" y="141"/>
                  <a:pt x="113" y="106"/>
                </a:cubicBezTo>
                <a:close/>
                <a:moveTo>
                  <a:pt x="159" y="532"/>
                </a:moveTo>
                <a:cubicBezTo>
                  <a:pt x="146" y="524"/>
                  <a:pt x="134" y="515"/>
                  <a:pt x="123" y="504"/>
                </a:cubicBezTo>
                <a:cubicBezTo>
                  <a:pt x="135" y="512"/>
                  <a:pt x="148" y="518"/>
                  <a:pt x="160" y="523"/>
                </a:cubicBezTo>
                <a:cubicBezTo>
                  <a:pt x="177" y="531"/>
                  <a:pt x="195" y="534"/>
                  <a:pt x="213" y="534"/>
                </a:cubicBezTo>
                <a:cubicBezTo>
                  <a:pt x="215" y="541"/>
                  <a:pt x="216" y="547"/>
                  <a:pt x="217" y="553"/>
                </a:cubicBezTo>
                <a:cubicBezTo>
                  <a:pt x="197" y="553"/>
                  <a:pt x="176" y="543"/>
                  <a:pt x="159" y="532"/>
                </a:cubicBezTo>
                <a:close/>
                <a:moveTo>
                  <a:pt x="463" y="466"/>
                </a:moveTo>
                <a:cubicBezTo>
                  <a:pt x="449" y="480"/>
                  <a:pt x="429" y="485"/>
                  <a:pt x="408" y="488"/>
                </a:cubicBezTo>
                <a:cubicBezTo>
                  <a:pt x="442" y="467"/>
                  <a:pt x="471" y="443"/>
                  <a:pt x="480" y="415"/>
                </a:cubicBezTo>
                <a:cubicBezTo>
                  <a:pt x="482" y="433"/>
                  <a:pt x="476" y="451"/>
                  <a:pt x="463" y="466"/>
                </a:cubicBez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B2A36B-8CDC-4B7E-839F-C852ED9C558D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6</a:t>
            </a:fld>
            <a:endParaRPr lang="en-US" altLang="zh-CN" sz="790"/>
          </a:p>
        </p:txBody>
      </p:sp>
      <p:sp>
        <p:nvSpPr>
          <p:cNvPr id="8807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67995" y="1485900"/>
            <a:ext cx="7437755" cy="4578350"/>
          </a:xfrm>
        </p:spPr>
        <p:txBody>
          <a:bodyPr>
            <a:noAutofit/>
          </a:bodyPr>
          <a:lstStyle/>
          <a:p>
            <a:pPr fontAlgn="auto"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Splay trees are tree structures that: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Are not perfectly balanced all the </a:t>
            </a:r>
            <a:r>
              <a:rPr lang="en-US" altLang="zh-CN" dirty="0" smtClean="0">
                <a:ea typeface="宋体" panose="02010600030101010101" pitchFamily="2" charset="-122"/>
              </a:rPr>
              <a:t>time</a:t>
            </a:r>
          </a:p>
          <a:p>
            <a:pPr lvl="1" fontAlgn="auto">
              <a:spcBef>
                <a:spcPts val="1200"/>
              </a:spcBef>
            </a:pPr>
            <a:endParaRPr lang="en-US" altLang="zh-CN" sz="150" dirty="0">
              <a:ea typeface="宋体" panose="02010600030101010101" pitchFamily="2" charset="-122"/>
            </a:endParaRPr>
          </a:p>
          <a:p>
            <a:pPr lvl="1" fontAlgn="auto"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Data most recently accessed is near the root. (principle of locality; 80-20 “rule</a:t>
            </a:r>
            <a:r>
              <a:rPr lang="en-US" altLang="zh-CN" dirty="0" smtClean="0">
                <a:ea typeface="宋体" panose="02010600030101010101" pitchFamily="2" charset="-122"/>
              </a:rPr>
              <a:t>”)</a:t>
            </a:r>
            <a:endParaRPr lang="en-US" altLang="zh-CN" dirty="0">
              <a:ea typeface="宋体" panose="02010600030101010101" pitchFamily="2" charset="-122"/>
            </a:endParaRPr>
          </a:p>
          <a:p>
            <a:pPr fontAlgn="auto"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procedure: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After node X is accessed, perform “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splaying</a:t>
            </a:r>
            <a:r>
              <a:rPr lang="en-US" altLang="zh-CN" dirty="0">
                <a:ea typeface="宋体" panose="02010600030101010101" pitchFamily="2" charset="-122"/>
              </a:rPr>
              <a:t>” operations to bring X to the root of the tree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 fontAlgn="auto">
              <a:spcBef>
                <a:spcPts val="1200"/>
              </a:spcBef>
            </a:pPr>
            <a:endParaRPr lang="en-US" altLang="zh-CN" sz="225" dirty="0">
              <a:ea typeface="宋体" panose="02010600030101010101" pitchFamily="2" charset="-122"/>
            </a:endParaRPr>
          </a:p>
          <a:p>
            <a:pPr lvl="1" fontAlgn="auto">
              <a:spcBef>
                <a:spcPts val="1200"/>
              </a:spcBef>
            </a:pPr>
            <a:r>
              <a:rPr lang="en-US" altLang="zh-CN" dirty="0">
                <a:ea typeface="宋体" panose="02010600030101010101" pitchFamily="2" charset="-122"/>
              </a:rPr>
              <a:t>Do this in a way that leaves the tree more balanced as a whole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37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FE21D8-120E-44E8-8451-2E8555BCF7C4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7</a:t>
            </a:fld>
            <a:endParaRPr lang="en-US" altLang="zh-CN" sz="790"/>
          </a:p>
        </p:txBody>
      </p:sp>
      <p:sp>
        <p:nvSpPr>
          <p:cNvPr id="8807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80695" y="1447165"/>
            <a:ext cx="7915275" cy="1404620"/>
          </a:xfrm>
        </p:spPr>
        <p:txBody>
          <a:bodyPr>
            <a:noAutofit/>
          </a:bodyPr>
          <a:lstStyle/>
          <a:p>
            <a:pPr fontAlgn="auto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perform splaying?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A Simple </a:t>
            </a:r>
            <a:r>
              <a:rPr lang="en-US" altLang="zh-CN" sz="2000" dirty="0" smtClean="0"/>
              <a:t>Idea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to perform single </a:t>
            </a:r>
            <a:r>
              <a:rPr lang="en-US" altLang="zh-CN" sz="2000" dirty="0" smtClean="0">
                <a:solidFill>
                  <a:srgbClr val="0000FF"/>
                </a:solidFill>
              </a:rPr>
              <a:t>rotations, bottom </a:t>
            </a:r>
            <a:r>
              <a:rPr lang="en-US" altLang="zh-CN" sz="2000" dirty="0">
                <a:solidFill>
                  <a:srgbClr val="0000FF"/>
                </a:solidFill>
              </a:rPr>
              <a:t>up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498725" y="2783205"/>
            <a:ext cx="3374390" cy="372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96915" y="5229225"/>
            <a:ext cx="2870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Now K1 is </a:t>
            </a:r>
            <a:r>
              <a:rPr lang="en-US" altLang="zh-CN" sz="2000" dirty="0"/>
              <a:t>accessed, perform a single rotation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4500431" y="5474103"/>
            <a:ext cx="1151890" cy="114935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下弧形箭头 8"/>
          <p:cNvSpPr/>
          <p:nvPr/>
        </p:nvSpPr>
        <p:spPr>
          <a:xfrm rot="10591156">
            <a:off x="3787767" y="5031831"/>
            <a:ext cx="597935" cy="27003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37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Rectangle 8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80695" y="1447165"/>
            <a:ext cx="7915275" cy="140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anose="05020102010507070707" pitchFamily="18" charset="2"/>
              <a:buChar char="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6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perform splaying?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A Simple </a:t>
            </a:r>
            <a:r>
              <a:rPr lang="en-US" altLang="zh-CN" sz="2000" dirty="0" smtClean="0"/>
              <a:t>Idea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to perform single </a:t>
            </a:r>
            <a:r>
              <a:rPr lang="en-US" altLang="zh-CN" sz="2000" dirty="0" smtClean="0">
                <a:solidFill>
                  <a:srgbClr val="0000FF"/>
                </a:solidFill>
              </a:rPr>
              <a:t>rotations, bottom </a:t>
            </a:r>
            <a:r>
              <a:rPr lang="en-US" altLang="zh-CN" sz="2000" dirty="0">
                <a:solidFill>
                  <a:srgbClr val="0000FF"/>
                </a:solidFill>
              </a:rPr>
              <a:t>up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5557D-6B43-4B72-8F45-5856FE4653F2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8</a:t>
            </a:fld>
            <a:endParaRPr lang="en-US" altLang="zh-CN" sz="790"/>
          </a:p>
        </p:txBody>
      </p:sp>
      <p:sp>
        <p:nvSpPr>
          <p:cNvPr id="6" name="文本框 5"/>
          <p:cNvSpPr txBox="1"/>
          <p:nvPr/>
        </p:nvSpPr>
        <p:spPr>
          <a:xfrm>
            <a:off x="5868670" y="5157470"/>
            <a:ext cx="28778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Then, continue to perform </a:t>
            </a:r>
            <a:r>
              <a:rPr lang="en-US" altLang="zh-CN" sz="2000" dirty="0"/>
              <a:t>a single rotation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65705" y="2780665"/>
            <a:ext cx="3796665" cy="3627120"/>
          </a:xfrm>
          <a:prstGeom prst="rect">
            <a:avLst/>
          </a:prstGeom>
        </p:spPr>
      </p:pic>
      <p:sp>
        <p:nvSpPr>
          <p:cNvPr id="3" name="上弧形箭头 2"/>
          <p:cNvSpPr/>
          <p:nvPr/>
        </p:nvSpPr>
        <p:spPr>
          <a:xfrm>
            <a:off x="3365341" y="4399664"/>
            <a:ext cx="57864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968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37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618" y="751840"/>
            <a:ext cx="5741194" cy="72104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</a:rPr>
              <a:t>Splay Trees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>
            <p:custDataLst>
              <p:tags r:id="rId5"/>
            </p:custDataLst>
          </p:nvPr>
        </p:nvSpPr>
        <p:spPr>
          <a:xfrm>
            <a:off x="480695" y="1447165"/>
            <a:ext cx="7915275" cy="1404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anose="05020102010507070707" pitchFamily="18" charset="2"/>
              <a:buChar char="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6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anose="05020102010507070707" pitchFamily="18" charset="2"/>
              <a:buChar char=""/>
              <a:defRPr sz="1865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anose="05020102010507070707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How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perform splaying?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A Simple </a:t>
            </a:r>
            <a:r>
              <a:rPr lang="en-US" altLang="zh-CN" sz="2000" dirty="0" smtClean="0"/>
              <a:t>Idea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</a:rPr>
              <a:t>to perform single </a:t>
            </a:r>
            <a:r>
              <a:rPr lang="en-US" altLang="zh-CN" sz="2000" dirty="0" smtClean="0">
                <a:solidFill>
                  <a:srgbClr val="0000FF"/>
                </a:solidFill>
              </a:rPr>
              <a:t>rotations, bottom </a:t>
            </a:r>
            <a:r>
              <a:rPr lang="en-US" altLang="zh-CN" sz="2000" dirty="0">
                <a:solidFill>
                  <a:srgbClr val="0000FF"/>
                </a:solidFill>
              </a:rPr>
              <a:t>up</a:t>
            </a:r>
            <a:endParaRPr lang="en-US" altLang="zh-CN" sz="20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88066" name="日期占位符 3"/>
          <p:cNvSpPr>
            <a:spLocks noGrp="1"/>
          </p:cNvSpPr>
          <p:nvPr>
            <p:ph type="dt" sz="quarter" idx="10"/>
          </p:nvPr>
        </p:nvSpPr>
        <p:spPr>
          <a:xfrm>
            <a:off x="2353866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7BBF2-722F-45D1-A16E-E5FE9A1F3379}" type="datetime1">
              <a:rPr lang="zh-CN" altLang="en-US" sz="790" smtClean="0"/>
              <a:pPr/>
              <a:t>2024/9/25</a:t>
            </a:fld>
            <a:endParaRPr lang="en-US" altLang="zh-CN" sz="790"/>
          </a:p>
        </p:txBody>
      </p:sp>
      <p:sp>
        <p:nvSpPr>
          <p:cNvPr id="8806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04035" y="6356353"/>
            <a:ext cx="1735931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AVL Trees  - Lecture 4-3</a:t>
            </a:r>
            <a:endParaRPr lang="en-US" altLang="zh-CN" sz="790"/>
          </a:p>
        </p:txBody>
      </p:sp>
      <p:sp>
        <p:nvSpPr>
          <p:cNvPr id="8806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635769" y="6356353"/>
            <a:ext cx="1157288" cy="3651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0B49E9-16E5-44BC-AC8E-F32C37963329}" type="slidenum">
              <a:rPr lang="en-US" altLang="zh-CN" sz="790"/>
              <a:pPr/>
              <a:t>9</a:t>
            </a:fld>
            <a:endParaRPr lang="en-US" altLang="zh-CN" sz="790"/>
          </a:p>
        </p:txBody>
      </p:sp>
      <p:sp>
        <p:nvSpPr>
          <p:cNvPr id="6" name="文本框 5"/>
          <p:cNvSpPr txBox="1"/>
          <p:nvPr/>
        </p:nvSpPr>
        <p:spPr>
          <a:xfrm>
            <a:off x="5940610" y="5229489"/>
            <a:ext cx="2106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Then, continue…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12950" y="2781935"/>
            <a:ext cx="4126865" cy="3771900"/>
          </a:xfrm>
          <a:prstGeom prst="rect">
            <a:avLst/>
          </a:prstGeom>
        </p:spPr>
      </p:pic>
      <p:sp>
        <p:nvSpPr>
          <p:cNvPr id="11" name="上弧形箭头 10"/>
          <p:cNvSpPr/>
          <p:nvPr/>
        </p:nvSpPr>
        <p:spPr>
          <a:xfrm>
            <a:off x="3374444" y="4051129"/>
            <a:ext cx="578644" cy="21602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2*31"/>
  <p:tag name="TABLE_ENDDRAG_RECT" val="187*175*362*31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978</TotalTime>
  <Words>2769</Words>
  <Application>Microsoft Office PowerPoint</Application>
  <PresentationFormat>全屏显示(4:3)</PresentationFormat>
  <Paragraphs>664</Paragraphs>
  <Slides>47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HDOfficeLightV0</vt:lpstr>
      <vt:lpstr>Photo Editor Photo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932</cp:revision>
  <dcterms:created xsi:type="dcterms:W3CDTF">2000-11-03T19:18:00Z</dcterms:created>
  <dcterms:modified xsi:type="dcterms:W3CDTF">2024-09-25T12:24:54Z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88DB058BE8B54A06BFC855A8677F4F5D_12</vt:lpwstr>
  </property>
  <property fmtid="{D5CDD505-2E9C-101B-9397-08002B2CF9AE}" pid="3" name="KSOProductBuildVer">
    <vt:lpwstr>2052-12.1.0.15358</vt:lpwstr>
  </property>
</Properties>
</file>